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Xhu+vxgHYFC23Pyvxbf3HlUe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555532-A0AD-42FF-82E3-BB57C461BA02}">
  <a:tblStyle styleId="{92555532-A0AD-42FF-82E3-BB57C461BA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0c744ea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70c744ea0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f18f645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16f18f645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cc368bd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16cc368bd0d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cc368bd0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6cc368bd0d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4.jpg"/><Relationship Id="rId5" Type="http://schemas.openxmlformats.org/officeDocument/2006/relationships/image" Target="../media/image13.png"/><Relationship Id="rId6" Type="http://schemas.openxmlformats.org/officeDocument/2006/relationships/image" Target="../media/image9.jpg"/><Relationship Id="rId7" Type="http://schemas.openxmlformats.org/officeDocument/2006/relationships/image" Target="../media/image15.jp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403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Status Update Presentation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Sambandh Dhal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0c744ea06_0_15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/>
          </a:p>
        </p:txBody>
      </p:sp>
      <p:sp>
        <p:nvSpPr>
          <p:cNvPr id="143" name="Google Shape;143;g170c744ea06_0_15"/>
          <p:cNvSpPr/>
          <p:nvPr/>
        </p:nvSpPr>
        <p:spPr>
          <a:xfrm>
            <a:off x="215350" y="1557125"/>
            <a:ext cx="3843000" cy="24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70c744ea06_0_15"/>
          <p:cNvSpPr/>
          <p:nvPr/>
        </p:nvSpPr>
        <p:spPr>
          <a:xfrm>
            <a:off x="215350" y="3412425"/>
            <a:ext cx="1280100" cy="5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70c744ea06_0_15"/>
          <p:cNvSpPr/>
          <p:nvPr/>
        </p:nvSpPr>
        <p:spPr>
          <a:xfrm>
            <a:off x="1496810" y="3412425"/>
            <a:ext cx="1280100" cy="54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70c744ea06_0_15"/>
          <p:cNvSpPr/>
          <p:nvPr/>
        </p:nvSpPr>
        <p:spPr>
          <a:xfrm>
            <a:off x="2743200" y="3412425"/>
            <a:ext cx="1315200" cy="54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70c744ea06_0_15"/>
          <p:cNvSpPr/>
          <p:nvPr/>
        </p:nvSpPr>
        <p:spPr>
          <a:xfrm>
            <a:off x="4572000" y="1557075"/>
            <a:ext cx="3843000" cy="24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70c744ea06_0_15"/>
          <p:cNvSpPr/>
          <p:nvPr/>
        </p:nvSpPr>
        <p:spPr>
          <a:xfrm>
            <a:off x="4572000" y="3412375"/>
            <a:ext cx="1280100" cy="54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70c744ea06_0_15"/>
          <p:cNvSpPr/>
          <p:nvPr/>
        </p:nvSpPr>
        <p:spPr>
          <a:xfrm>
            <a:off x="5853460" y="3420738"/>
            <a:ext cx="1280100" cy="5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70c744ea06_0_15"/>
          <p:cNvSpPr/>
          <p:nvPr/>
        </p:nvSpPr>
        <p:spPr>
          <a:xfrm>
            <a:off x="7134900" y="3412425"/>
            <a:ext cx="1280100" cy="54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70c744ea06_0_15"/>
          <p:cNvSpPr/>
          <p:nvPr/>
        </p:nvSpPr>
        <p:spPr>
          <a:xfrm>
            <a:off x="215325" y="4185125"/>
            <a:ext cx="3843000" cy="24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70c744ea06_0_15"/>
          <p:cNvSpPr/>
          <p:nvPr/>
        </p:nvSpPr>
        <p:spPr>
          <a:xfrm>
            <a:off x="215325" y="6040425"/>
            <a:ext cx="1280100" cy="54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70c744ea06_0_15"/>
          <p:cNvSpPr/>
          <p:nvPr/>
        </p:nvSpPr>
        <p:spPr>
          <a:xfrm>
            <a:off x="1496785" y="6040425"/>
            <a:ext cx="1280100" cy="546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70c744ea06_0_15"/>
          <p:cNvSpPr/>
          <p:nvPr/>
        </p:nvSpPr>
        <p:spPr>
          <a:xfrm>
            <a:off x="2743175" y="6040425"/>
            <a:ext cx="1315200" cy="5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70c744ea06_0_15"/>
          <p:cNvSpPr/>
          <p:nvPr/>
        </p:nvSpPr>
        <p:spPr>
          <a:xfrm>
            <a:off x="480400" y="3544950"/>
            <a:ext cx="728850" cy="298175"/>
          </a:xfrm>
          <a:prstGeom prst="flowChartProcess">
            <a:avLst/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70c744ea06_0_15"/>
          <p:cNvSpPr/>
          <p:nvPr/>
        </p:nvSpPr>
        <p:spPr>
          <a:xfrm>
            <a:off x="480400" y="3544950"/>
            <a:ext cx="728842" cy="298173"/>
          </a:xfrm>
          <a:custGeom>
            <a:rect b="b" l="l" r="r" t="t"/>
            <a:pathLst>
              <a:path extrusionOk="0" h="8068" w="27829">
                <a:moveTo>
                  <a:pt x="0" y="7951"/>
                </a:moveTo>
                <a:cubicBezTo>
                  <a:pt x="2325" y="8417"/>
                  <a:pt x="4046" y="5388"/>
                  <a:pt x="6295" y="4638"/>
                </a:cubicBezTo>
                <a:cubicBezTo>
                  <a:pt x="9193" y="3672"/>
                  <a:pt x="12209" y="7005"/>
                  <a:pt x="15240" y="6626"/>
                </a:cubicBezTo>
                <a:cubicBezTo>
                  <a:pt x="19946" y="6038"/>
                  <a:pt x="23885" y="2633"/>
                  <a:pt x="2782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g170c744ea06_0_15"/>
          <p:cNvSpPr/>
          <p:nvPr/>
        </p:nvSpPr>
        <p:spPr>
          <a:xfrm>
            <a:off x="5938625" y="3591338"/>
            <a:ext cx="405900" cy="251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70c744ea06_0_15"/>
          <p:cNvSpPr/>
          <p:nvPr/>
        </p:nvSpPr>
        <p:spPr>
          <a:xfrm rot="5400000">
            <a:off x="6276507" y="3636911"/>
            <a:ext cx="296625" cy="160600"/>
          </a:xfrm>
          <a:prstGeom prst="flowChartManualOperation">
            <a:avLst/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g170c744ea06_0_15"/>
          <p:cNvCxnSpPr/>
          <p:nvPr/>
        </p:nvCxnSpPr>
        <p:spPr>
          <a:xfrm flipH="1" rot="10800000">
            <a:off x="6667500" y="3544925"/>
            <a:ext cx="211500" cy="69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g170c744ea06_0_15"/>
          <p:cNvCxnSpPr/>
          <p:nvPr/>
        </p:nvCxnSpPr>
        <p:spPr>
          <a:xfrm flipH="1" rot="10800000">
            <a:off x="6667500" y="3647525"/>
            <a:ext cx="265200" cy="43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g170c744ea06_0_15"/>
          <p:cNvCxnSpPr/>
          <p:nvPr/>
        </p:nvCxnSpPr>
        <p:spPr>
          <a:xfrm>
            <a:off x="6667500" y="3799925"/>
            <a:ext cx="211500" cy="69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g170c744ea06_0_15"/>
          <p:cNvCxnSpPr/>
          <p:nvPr/>
        </p:nvCxnSpPr>
        <p:spPr>
          <a:xfrm>
            <a:off x="6687413" y="3723725"/>
            <a:ext cx="265200" cy="43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g170c744ea06_0_15"/>
          <p:cNvSpPr/>
          <p:nvPr/>
        </p:nvSpPr>
        <p:spPr>
          <a:xfrm>
            <a:off x="2925375" y="6209400"/>
            <a:ext cx="919350" cy="251694"/>
          </a:xfrm>
          <a:prstGeom prst="flowChartTerminator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70c744ea06_0_15"/>
          <p:cNvSpPr/>
          <p:nvPr/>
        </p:nvSpPr>
        <p:spPr>
          <a:xfrm>
            <a:off x="2983350" y="6250800"/>
            <a:ext cx="160500" cy="168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70c744ea06_0_15"/>
          <p:cNvSpPr txBox="1"/>
          <p:nvPr/>
        </p:nvSpPr>
        <p:spPr>
          <a:xfrm>
            <a:off x="219075" y="1575425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and Infographics</a:t>
            </a:r>
            <a:endParaRPr b="1"/>
          </a:p>
        </p:txBody>
      </p:sp>
      <p:sp>
        <p:nvSpPr>
          <p:cNvPr id="166" name="Google Shape;166;g170c744ea06_0_15"/>
          <p:cNvSpPr txBox="1"/>
          <p:nvPr/>
        </p:nvSpPr>
        <p:spPr>
          <a:xfrm>
            <a:off x="4562475" y="1575425"/>
            <a:ext cx="37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Circuit/System Animation</a:t>
            </a:r>
            <a:endParaRPr b="1"/>
          </a:p>
        </p:txBody>
      </p:sp>
      <p:sp>
        <p:nvSpPr>
          <p:cNvPr id="167" name="Google Shape;167;g170c744ea06_0_15"/>
          <p:cNvSpPr txBox="1"/>
          <p:nvPr/>
        </p:nvSpPr>
        <p:spPr>
          <a:xfrm>
            <a:off x="215325" y="4185125"/>
            <a:ext cx="20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Control Functionality</a:t>
            </a:r>
            <a:endParaRPr b="1"/>
          </a:p>
        </p:txBody>
      </p:sp>
      <p:sp>
        <p:nvSpPr>
          <p:cNvPr id="168" name="Google Shape;168;g170c744ea06_0_15"/>
          <p:cNvSpPr/>
          <p:nvPr/>
        </p:nvSpPr>
        <p:spPr>
          <a:xfrm>
            <a:off x="415725" y="4585325"/>
            <a:ext cx="729000" cy="298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70c744ea06_0_15"/>
          <p:cNvSpPr/>
          <p:nvPr/>
        </p:nvSpPr>
        <p:spPr>
          <a:xfrm>
            <a:off x="415725" y="4586075"/>
            <a:ext cx="405900" cy="2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70c744ea06_0_15"/>
          <p:cNvSpPr/>
          <p:nvPr/>
        </p:nvSpPr>
        <p:spPr>
          <a:xfrm>
            <a:off x="415725" y="5026650"/>
            <a:ext cx="729000" cy="298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70c744ea06_0_15"/>
          <p:cNvSpPr/>
          <p:nvPr/>
        </p:nvSpPr>
        <p:spPr>
          <a:xfrm>
            <a:off x="415725" y="5027400"/>
            <a:ext cx="405900" cy="2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70c744ea06_0_15"/>
          <p:cNvSpPr/>
          <p:nvPr/>
        </p:nvSpPr>
        <p:spPr>
          <a:xfrm>
            <a:off x="415725" y="5467975"/>
            <a:ext cx="729000" cy="298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70c744ea06_0_15"/>
          <p:cNvSpPr/>
          <p:nvPr/>
        </p:nvSpPr>
        <p:spPr>
          <a:xfrm>
            <a:off x="415725" y="5468725"/>
            <a:ext cx="405900" cy="2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70c744ea06_0_15"/>
          <p:cNvSpPr/>
          <p:nvPr/>
        </p:nvSpPr>
        <p:spPr>
          <a:xfrm>
            <a:off x="1268850" y="4603300"/>
            <a:ext cx="2290476" cy="251700"/>
          </a:xfrm>
          <a:custGeom>
            <a:rect b="b" l="l" r="r" t="t"/>
            <a:pathLst>
              <a:path extrusionOk="0" h="12180" w="77525">
                <a:moveTo>
                  <a:pt x="0" y="6863"/>
                </a:moveTo>
                <a:cubicBezTo>
                  <a:pt x="3656" y="6863"/>
                  <a:pt x="7354" y="14086"/>
                  <a:pt x="9939" y="11501"/>
                </a:cubicBezTo>
                <a:cubicBezTo>
                  <a:pt x="12755" y="8685"/>
                  <a:pt x="13252" y="3770"/>
                  <a:pt x="16565" y="1562"/>
                </a:cubicBezTo>
                <a:cubicBezTo>
                  <a:pt x="18595" y="209"/>
                  <a:pt x="21570" y="1367"/>
                  <a:pt x="23854" y="2224"/>
                </a:cubicBezTo>
                <a:cubicBezTo>
                  <a:pt x="29139" y="4206"/>
                  <a:pt x="33004" y="12388"/>
                  <a:pt x="38431" y="10838"/>
                </a:cubicBezTo>
                <a:cubicBezTo>
                  <a:pt x="46798" y="8448"/>
                  <a:pt x="53702" y="1667"/>
                  <a:pt x="62285" y="236"/>
                </a:cubicBezTo>
                <a:cubicBezTo>
                  <a:pt x="67937" y="-706"/>
                  <a:pt x="71795" y="8188"/>
                  <a:pt x="77525" y="818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75" name="Google Shape;175;g170c744ea0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825" y="1931301"/>
            <a:ext cx="1834025" cy="134526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70c744ea06_0_15"/>
          <p:cNvSpPr/>
          <p:nvPr/>
        </p:nvSpPr>
        <p:spPr>
          <a:xfrm>
            <a:off x="7205875" y="2401950"/>
            <a:ext cx="729000" cy="646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70c744ea06_0_15"/>
          <p:cNvSpPr/>
          <p:nvPr/>
        </p:nvSpPr>
        <p:spPr>
          <a:xfrm flipH="1" rot="10800000">
            <a:off x="4787350" y="2236300"/>
            <a:ext cx="729000" cy="812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70c744ea06_0_15"/>
          <p:cNvSpPr/>
          <p:nvPr/>
        </p:nvSpPr>
        <p:spPr>
          <a:xfrm>
            <a:off x="1268850" y="5060500"/>
            <a:ext cx="2290476" cy="251700"/>
          </a:xfrm>
          <a:custGeom>
            <a:rect b="b" l="l" r="r" t="t"/>
            <a:pathLst>
              <a:path extrusionOk="0" h="12180" w="77525">
                <a:moveTo>
                  <a:pt x="0" y="6863"/>
                </a:moveTo>
                <a:cubicBezTo>
                  <a:pt x="3656" y="6863"/>
                  <a:pt x="7354" y="14086"/>
                  <a:pt x="9939" y="11501"/>
                </a:cubicBezTo>
                <a:cubicBezTo>
                  <a:pt x="12755" y="8685"/>
                  <a:pt x="13252" y="3770"/>
                  <a:pt x="16565" y="1562"/>
                </a:cubicBezTo>
                <a:cubicBezTo>
                  <a:pt x="18595" y="209"/>
                  <a:pt x="21570" y="1367"/>
                  <a:pt x="23854" y="2224"/>
                </a:cubicBezTo>
                <a:cubicBezTo>
                  <a:pt x="29139" y="4206"/>
                  <a:pt x="33004" y="12388"/>
                  <a:pt x="38431" y="10838"/>
                </a:cubicBezTo>
                <a:cubicBezTo>
                  <a:pt x="46798" y="8448"/>
                  <a:pt x="53702" y="1667"/>
                  <a:pt x="62285" y="236"/>
                </a:cubicBezTo>
                <a:cubicBezTo>
                  <a:pt x="67937" y="-706"/>
                  <a:pt x="71795" y="8188"/>
                  <a:pt x="77525" y="818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g170c744ea06_0_15"/>
          <p:cNvSpPr/>
          <p:nvPr/>
        </p:nvSpPr>
        <p:spPr>
          <a:xfrm>
            <a:off x="1268850" y="5517700"/>
            <a:ext cx="2290476" cy="251700"/>
          </a:xfrm>
          <a:custGeom>
            <a:rect b="b" l="l" r="r" t="t"/>
            <a:pathLst>
              <a:path extrusionOk="0" h="12180" w="77525">
                <a:moveTo>
                  <a:pt x="0" y="6863"/>
                </a:moveTo>
                <a:cubicBezTo>
                  <a:pt x="3656" y="6863"/>
                  <a:pt x="7354" y="14086"/>
                  <a:pt x="9939" y="11501"/>
                </a:cubicBezTo>
                <a:cubicBezTo>
                  <a:pt x="12755" y="8685"/>
                  <a:pt x="13252" y="3770"/>
                  <a:pt x="16565" y="1562"/>
                </a:cubicBezTo>
                <a:cubicBezTo>
                  <a:pt x="18595" y="209"/>
                  <a:pt x="21570" y="1367"/>
                  <a:pt x="23854" y="2224"/>
                </a:cubicBezTo>
                <a:cubicBezTo>
                  <a:pt x="29139" y="4206"/>
                  <a:pt x="33004" y="12388"/>
                  <a:pt x="38431" y="10838"/>
                </a:cubicBezTo>
                <a:cubicBezTo>
                  <a:pt x="46798" y="8448"/>
                  <a:pt x="53702" y="1667"/>
                  <a:pt x="62285" y="236"/>
                </a:cubicBezTo>
                <a:cubicBezTo>
                  <a:pt x="67937" y="-706"/>
                  <a:pt x="71795" y="8188"/>
                  <a:pt x="77525" y="818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0" name="Google Shape;180;g170c744ea0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73" y="1966113"/>
            <a:ext cx="1168376" cy="109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70c744ea06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782" y="2066920"/>
            <a:ext cx="1096826" cy="109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70c744ea06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387" y="4157875"/>
            <a:ext cx="3584231" cy="240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a0aa59c53_0_9"/>
          <p:cNvSpPr txBox="1"/>
          <p:nvPr>
            <p:ph type="title"/>
          </p:nvPr>
        </p:nvSpPr>
        <p:spPr>
          <a:xfrm>
            <a:off x="564700" y="2730300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</a:t>
            </a:r>
            <a:r>
              <a:rPr lang="en-US" sz="2000"/>
              <a:t>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</a:t>
            </a:r>
            <a:r>
              <a:rPr lang="en-US" sz="2000"/>
              <a:t>K-12 </a:t>
            </a:r>
            <a:r>
              <a:rPr lang="en-US" sz="2000"/>
              <a:t>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277"/>
            <a:ext cx="8839200" cy="40051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/>
        </p:nvSpPr>
        <p:spPr>
          <a:xfrm>
            <a:off x="7030025" y="1696825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To be completed by: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82" name="Google Shape;82;g15a0aa59c5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752"/>
            <a:ext cx="8839202" cy="464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cc368bd0d_0_126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/>
          </a:p>
        </p:txBody>
      </p:sp>
      <p:graphicFrame>
        <p:nvGraphicFramePr>
          <p:cNvPr id="88" name="Google Shape;88;g16cc368bd0d_0_12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{92555532-A0AD-42FF-82E3-BB57C461BA02}</a:tableStyleId>
              </a:tblPr>
              <a:tblGrid>
                <a:gridCol w="4191000"/>
                <a:gridCol w="4191000"/>
              </a:tblGrid>
              <a:tr h="732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S</a:t>
                      </a:r>
                      <a:r>
                        <a:rPr lang="en-US" sz="1800"/>
                        <a:t>imulated buck-boost converter for edge cases (LTSpice)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Finalized passive components/load and are ready for order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Begun PCB Design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</a:t>
                      </a:r>
                      <a:r>
                        <a:rPr lang="en-US" sz="1800"/>
                        <a:t>Testing battery charging with charge controller &amp; </a:t>
                      </a:r>
                      <a:r>
                        <a:rPr lang="en-US" sz="1800"/>
                        <a:t>solar</a:t>
                      </a:r>
                      <a:r>
                        <a:rPr lang="en-US" sz="1800"/>
                        <a:t> panel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Testing of battery discharge to load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Electrical measurements/calibration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PCB Design Review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g16cc368bd0d_0_126"/>
          <p:cNvSpPr/>
          <p:nvPr/>
        </p:nvSpPr>
        <p:spPr>
          <a:xfrm>
            <a:off x="1222688" y="5453075"/>
            <a:ext cx="6036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6cc368bd0d_0_126"/>
          <p:cNvSpPr/>
          <p:nvPr/>
        </p:nvSpPr>
        <p:spPr>
          <a:xfrm>
            <a:off x="3175838" y="5453075"/>
            <a:ext cx="6036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6cc368bd0d_0_126"/>
          <p:cNvSpPr txBox="1"/>
          <p:nvPr/>
        </p:nvSpPr>
        <p:spPr>
          <a:xfrm>
            <a:off x="1079588" y="4952075"/>
            <a:ext cx="8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5.5V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100mA</a:t>
            </a:r>
            <a:endParaRPr/>
          </a:p>
        </p:txBody>
      </p:sp>
      <p:sp>
        <p:nvSpPr>
          <p:cNvPr id="92" name="Google Shape;92;g16cc368bd0d_0_126"/>
          <p:cNvSpPr txBox="1"/>
          <p:nvPr/>
        </p:nvSpPr>
        <p:spPr>
          <a:xfrm>
            <a:off x="3032738" y="4952075"/>
            <a:ext cx="8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3.7V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140mA</a:t>
            </a:r>
            <a:endParaRPr/>
          </a:p>
        </p:txBody>
      </p:sp>
      <p:sp>
        <p:nvSpPr>
          <p:cNvPr id="93" name="Google Shape;93;g16cc368bd0d_0_126"/>
          <p:cNvSpPr txBox="1"/>
          <p:nvPr/>
        </p:nvSpPr>
        <p:spPr>
          <a:xfrm>
            <a:off x="63938" y="4703300"/>
            <a:ext cx="29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Charge Side (η</a:t>
            </a:r>
            <a:r>
              <a:rPr b="1" lang="en-US">
                <a:solidFill>
                  <a:srgbClr val="111111"/>
                </a:solidFill>
                <a:highlight>
                  <a:srgbClr val="FFFFFF"/>
                </a:highlight>
              </a:rPr>
              <a:t>~95%) </a:t>
            </a:r>
            <a:endParaRPr b="1" i="1"/>
          </a:p>
        </p:txBody>
      </p:sp>
      <p:pic>
        <p:nvPicPr>
          <p:cNvPr id="94" name="Google Shape;94;g16cc368bd0d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68" y="5116137"/>
            <a:ext cx="1227344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6cc368bd0d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663" y="4938250"/>
            <a:ext cx="1002275" cy="10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6cc368bd0d_0_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50" y="5103501"/>
            <a:ext cx="1091226" cy="7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6cc368bd0d_0_126"/>
          <p:cNvSpPr txBox="1"/>
          <p:nvPr/>
        </p:nvSpPr>
        <p:spPr>
          <a:xfrm>
            <a:off x="102163" y="5687750"/>
            <a:ext cx="8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Solar Panel</a:t>
            </a:r>
            <a:endParaRPr/>
          </a:p>
        </p:txBody>
      </p:sp>
      <p:sp>
        <p:nvSpPr>
          <p:cNvPr id="98" name="Google Shape;98;g16cc368bd0d_0_126"/>
          <p:cNvSpPr txBox="1"/>
          <p:nvPr/>
        </p:nvSpPr>
        <p:spPr>
          <a:xfrm>
            <a:off x="2030438" y="5650425"/>
            <a:ext cx="100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Charge Controller</a:t>
            </a:r>
            <a:endParaRPr/>
          </a:p>
        </p:txBody>
      </p:sp>
      <p:sp>
        <p:nvSpPr>
          <p:cNvPr id="99" name="Google Shape;99;g16cc368bd0d_0_126"/>
          <p:cNvSpPr txBox="1"/>
          <p:nvPr/>
        </p:nvSpPr>
        <p:spPr>
          <a:xfrm>
            <a:off x="3869788" y="568775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</a:t>
            </a:r>
            <a:endParaRPr/>
          </a:p>
        </p:txBody>
      </p:sp>
      <p:sp>
        <p:nvSpPr>
          <p:cNvPr id="100" name="Google Shape;100;g16cc368bd0d_0_126"/>
          <p:cNvSpPr txBox="1"/>
          <p:nvPr/>
        </p:nvSpPr>
        <p:spPr>
          <a:xfrm>
            <a:off x="2748584" y="6087950"/>
            <a:ext cx="21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~7 Hours Charge Time</a:t>
            </a:r>
            <a:r>
              <a:rPr b="1" lang="en-US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 b="1" i="1"/>
          </a:p>
        </p:txBody>
      </p:sp>
      <p:sp>
        <p:nvSpPr>
          <p:cNvPr id="101" name="Google Shape;101;g16cc368bd0d_0_126"/>
          <p:cNvSpPr txBox="1"/>
          <p:nvPr/>
        </p:nvSpPr>
        <p:spPr>
          <a:xfrm>
            <a:off x="5436091" y="4382188"/>
            <a:ext cx="7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Load</a:t>
            </a:r>
            <a:endParaRPr b="1" i="1"/>
          </a:p>
        </p:txBody>
      </p:sp>
      <p:pic>
        <p:nvPicPr>
          <p:cNvPr id="102" name="Google Shape;102;g16cc368bd0d_0_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6106" y="4782402"/>
            <a:ext cx="1847594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6cc368bd0d_0_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7375" y="4459450"/>
            <a:ext cx="646525" cy="6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6cc368bd0d_0_1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5100" y="5105963"/>
            <a:ext cx="747000" cy="81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6cc368bd0d_0_1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5100" y="5844315"/>
            <a:ext cx="831350" cy="88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f18f645c7_1_5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/>
          </a:p>
        </p:txBody>
      </p:sp>
      <p:pic>
        <p:nvPicPr>
          <p:cNvPr id="111" name="Google Shape;111;g16f18f645c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62" y="1438250"/>
            <a:ext cx="5119076" cy="25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6f18f645c7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088" y="3979475"/>
            <a:ext cx="6233417" cy="28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6f18f645c7_1_5"/>
          <p:cNvSpPr txBox="1"/>
          <p:nvPr/>
        </p:nvSpPr>
        <p:spPr>
          <a:xfrm>
            <a:off x="2105067" y="1950900"/>
            <a:ext cx="10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2.5V-4.2V</a:t>
            </a:r>
            <a:endParaRPr b="1" i="1"/>
          </a:p>
        </p:txBody>
      </p:sp>
      <p:sp>
        <p:nvSpPr>
          <p:cNvPr id="114" name="Google Shape;114;g16f18f645c7_1_5"/>
          <p:cNvSpPr txBox="1"/>
          <p:nvPr/>
        </p:nvSpPr>
        <p:spPr>
          <a:xfrm>
            <a:off x="6132717" y="1335300"/>
            <a:ext cx="1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3.7</a:t>
            </a:r>
            <a:r>
              <a:rPr b="1" i="1" lang="en-US"/>
              <a:t>V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200mA</a:t>
            </a:r>
            <a:endParaRPr b="1" i="1"/>
          </a:p>
        </p:txBody>
      </p:sp>
      <p:sp>
        <p:nvSpPr>
          <p:cNvPr id="115" name="Google Shape;115;g16f18f645c7_1_5"/>
          <p:cNvSpPr txBox="1"/>
          <p:nvPr/>
        </p:nvSpPr>
        <p:spPr>
          <a:xfrm>
            <a:off x="5301842" y="2253600"/>
            <a:ext cx="10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1.22</a:t>
            </a:r>
            <a:r>
              <a:rPr b="1" i="1" lang="en-US"/>
              <a:t>V</a:t>
            </a:r>
            <a:endParaRPr b="1" i="1"/>
          </a:p>
        </p:txBody>
      </p:sp>
      <p:sp>
        <p:nvSpPr>
          <p:cNvPr id="116" name="Google Shape;116;g16f18f645c7_1_5"/>
          <p:cNvSpPr txBox="1"/>
          <p:nvPr/>
        </p:nvSpPr>
        <p:spPr>
          <a:xfrm>
            <a:off x="1877924" y="1384700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Discharge Side (</a:t>
            </a:r>
            <a:r>
              <a:rPr b="1" i="1" lang="en-US"/>
              <a:t>η</a:t>
            </a:r>
            <a:r>
              <a:rPr b="1" lang="en-US">
                <a:solidFill>
                  <a:srgbClr val="111111"/>
                </a:solidFill>
              </a:rPr>
              <a:t>~95%)</a:t>
            </a:r>
            <a:endParaRPr b="1" i="1"/>
          </a:p>
        </p:txBody>
      </p:sp>
      <p:sp>
        <p:nvSpPr>
          <p:cNvPr id="117" name="Google Shape;117;g16f18f645c7_1_5"/>
          <p:cNvSpPr txBox="1"/>
          <p:nvPr/>
        </p:nvSpPr>
        <p:spPr>
          <a:xfrm>
            <a:off x="6522166" y="2856038"/>
            <a:ext cx="7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Load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cc368bd0d_0_146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/>
          </a:p>
        </p:txBody>
      </p:sp>
      <p:graphicFrame>
        <p:nvGraphicFramePr>
          <p:cNvPr id="123" name="Google Shape;123;g16cc368bd0d_0_14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{92555532-A0AD-42FF-82E3-BB57C461BA02}</a:tableStyleId>
              </a:tblPr>
              <a:tblGrid>
                <a:gridCol w="4191000"/>
                <a:gridCol w="4191000"/>
              </a:tblGrid>
              <a:tr h="67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ADC code completed &amp; tested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CSA code completed &amp; tested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Highly accurate results: 1.89% error between measured (3.36mW) and theoretical (3.42mW)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Begun integrating PFET switches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PFET doesn’t work as expected, threshold voltage is issue, testing new PFET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Full test circuit implementation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Code &amp; testbench for motor driver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Electrical measurements/calibration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Google Shape;124;g16cc368bd0d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5" y="4268926"/>
            <a:ext cx="5206701" cy="22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6cc368bd0d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951" y="4327210"/>
            <a:ext cx="2819403" cy="2420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6cc368bd0d_0_146"/>
          <p:cNvSpPr/>
          <p:nvPr/>
        </p:nvSpPr>
        <p:spPr>
          <a:xfrm>
            <a:off x="5417875" y="5266700"/>
            <a:ext cx="483600" cy="34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g16cc368bd0d_0_146"/>
          <p:cNvSpPr txBox="1"/>
          <p:nvPr/>
        </p:nvSpPr>
        <p:spPr>
          <a:xfrm>
            <a:off x="-58325" y="6548400"/>
            <a:ext cx="317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/>
              <a:t>*Not indicative of integrated system currents</a:t>
            </a:r>
            <a:endParaRPr b="1" i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cc368bd0d_0_154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/>
          </a:p>
        </p:txBody>
      </p:sp>
      <p:graphicFrame>
        <p:nvGraphicFramePr>
          <p:cNvPr id="133" name="Google Shape;133;g16cc368bd0d_0_154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{92555532-A0AD-42FF-82E3-BB57C461BA02}</a:tableStyleId>
              </a:tblPr>
              <a:tblGrid>
                <a:gridCol w="4191000"/>
                <a:gridCol w="4191000"/>
              </a:tblGrid>
              <a:tr h="67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-Chose circuit parameters to be read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-Created operational </a:t>
                      </a:r>
                      <a:r>
                        <a:rPr lang="en-US" sz="1800"/>
                        <a:t>database</a:t>
                      </a:r>
                      <a:r>
                        <a:rPr lang="en-US" sz="1800"/>
                        <a:t> via Pandas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-Validated database calculation capabilities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-Finalized touch-screen as interface method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-Create and validate GUI outline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-Implement graphs and animations in GUI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-Ensure proper communication between GUI and </a:t>
                      </a:r>
                      <a:r>
                        <a:rPr lang="en-US" sz="1800"/>
                        <a:t>database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g16cc368bd0d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725" y="3996187"/>
            <a:ext cx="27655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6cc368bd0d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624" y="4270075"/>
            <a:ext cx="1076461" cy="124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6cc368bd0d_0_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700" y="4270075"/>
            <a:ext cx="3201025" cy="236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6cc368bd0d_0_154"/>
          <p:cNvPicPr preferRelativeResize="0"/>
          <p:nvPr/>
        </p:nvPicPr>
        <p:blipFill rotWithShape="1">
          <a:blip r:embed="rId6">
            <a:alphaModFix/>
          </a:blip>
          <a:srcRect b="21278" l="0" r="0" t="0"/>
          <a:stretch/>
        </p:blipFill>
        <p:spPr>
          <a:xfrm>
            <a:off x="4039225" y="5605600"/>
            <a:ext cx="5007249" cy="12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