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5" roundtripDataSignature="AMtx7mg7cFxEl5aEqW5TJxDGHSpT1N9fm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2" name="Google Shape;5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147c5348c7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8" name="Google Shape;158;g2147c5348c7_0_3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147c5348c7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9" name="Google Shape;169;g2147c5348c7_0_6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147c5348c7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5" name="Google Shape;175;g2147c5348c7_0_7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147c5348c7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8" name="Google Shape;188;g2147c5348c7_0_7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09d2a3c315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7" name="Google Shape;197;g209d2a3c315_1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09d2a3c315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4" name="Google Shape;204;g209d2a3c315_1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09d2a3c315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1" name="Google Shape;211;g209d2a3c315_1_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21c7f717c5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8" name="Google Shape;218;g221c7f717c5_0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147bb7bae3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5" name="Google Shape;225;g2147bb7bae3_0_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5a0aa59c53_0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1" name="Google Shape;231;g15a0aa59c53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9" name="Google Shape;5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6" name="Google Shape;6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147bb7bae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2" name="Google Shape;72;g2147bb7bae3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6cc368bd0d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0" name="Google Shape;110;g16cc368bd0d_0_12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147bb7bae3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6" name="Google Shape;116;g2147bb7bae3_0_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147c5348c7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7" name="Google Shape;127;g2147c5348c7_0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147c5348c7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6" name="Google Shape;136;g2147c5348c7_0_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147c5348c7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2" name="Google Shape;142;g2147c5348c7_0_2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Relationship Id="rId3" Type="http://schemas.openxmlformats.org/officeDocument/2006/relationships/image" Target="../media/image1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9"/>
          <p:cNvSpPr txBox="1"/>
          <p:nvPr>
            <p:ph type="ctrTitle"/>
          </p:nvPr>
        </p:nvSpPr>
        <p:spPr>
          <a:xfrm>
            <a:off x="3969582" y="2130425"/>
            <a:ext cx="4488617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1"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9"/>
          <p:cNvSpPr txBox="1"/>
          <p:nvPr>
            <p:ph idx="1" type="subTitle"/>
          </p:nvPr>
        </p:nvSpPr>
        <p:spPr>
          <a:xfrm>
            <a:off x="3124200" y="3886200"/>
            <a:ext cx="53339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0"/>
          <p:cNvSpPr txBox="1"/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0"/>
          <p:cNvSpPr txBox="1"/>
          <p:nvPr>
            <p:ph idx="1" type="body"/>
          </p:nvPr>
        </p:nvSpPr>
        <p:spPr>
          <a:xfrm>
            <a:off x="457200" y="2049270"/>
            <a:ext cx="8229600" cy="40768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DLCOE_logo_HWHT.png" id="23" name="Google Shape;23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0851" y="234146"/>
            <a:ext cx="2443865" cy="412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1"/>
          <p:cNvSpPr txBox="1"/>
          <p:nvPr>
            <p:ph idx="1" type="body"/>
          </p:nvPr>
        </p:nvSpPr>
        <p:spPr>
          <a:xfrm>
            <a:off x="457200" y="1975644"/>
            <a:ext cx="4038600" cy="41505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26" name="Google Shape;26;p11"/>
          <p:cNvSpPr txBox="1"/>
          <p:nvPr>
            <p:ph idx="2" type="body"/>
          </p:nvPr>
        </p:nvSpPr>
        <p:spPr>
          <a:xfrm>
            <a:off x="4648200" y="1975644"/>
            <a:ext cx="4038600" cy="41505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27" name="Google Shape;27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" name="Google Shape;30;p11"/>
          <p:cNvSpPr txBox="1"/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2"/>
          <p:cNvSpPr txBox="1"/>
          <p:nvPr>
            <p:ph type="title"/>
          </p:nvPr>
        </p:nvSpPr>
        <p:spPr>
          <a:xfrm>
            <a:off x="457200" y="290064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3"/>
          <p:cNvSpPr txBox="1"/>
          <p:nvPr>
            <p:ph type="title"/>
          </p:nvPr>
        </p:nvSpPr>
        <p:spPr>
          <a:xfrm>
            <a:off x="457200" y="1066968"/>
            <a:ext cx="3008313" cy="7368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3"/>
          <p:cNvSpPr txBox="1"/>
          <p:nvPr>
            <p:ph idx="1" type="body"/>
          </p:nvPr>
        </p:nvSpPr>
        <p:spPr>
          <a:xfrm>
            <a:off x="3575050" y="1073720"/>
            <a:ext cx="5111750" cy="5052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b="1" sz="28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39" name="Google Shape;39;p13"/>
          <p:cNvSpPr txBox="1"/>
          <p:nvPr>
            <p:ph idx="2" type="body"/>
          </p:nvPr>
        </p:nvSpPr>
        <p:spPr>
          <a:xfrm>
            <a:off x="457200" y="1803850"/>
            <a:ext cx="3008313" cy="43223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40" name="Google Shape;40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4"/>
          <p:cNvSpPr txBox="1"/>
          <p:nvPr>
            <p:ph type="title"/>
          </p:nvPr>
        </p:nvSpPr>
        <p:spPr>
          <a:xfrm>
            <a:off x="457200" y="1196430"/>
            <a:ext cx="2573672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4"/>
          <p:cNvSpPr/>
          <p:nvPr>
            <p:ph idx="2" type="pic"/>
          </p:nvPr>
        </p:nvSpPr>
        <p:spPr>
          <a:xfrm>
            <a:off x="3200400" y="1196430"/>
            <a:ext cx="5486400" cy="4850287"/>
          </a:xfrm>
          <a:prstGeom prst="rect">
            <a:avLst/>
          </a:prstGeom>
          <a:noFill/>
          <a:ln>
            <a:noFill/>
          </a:ln>
        </p:spPr>
      </p:sp>
      <p:sp>
        <p:nvSpPr>
          <p:cNvPr id="46" name="Google Shape;46;p14"/>
          <p:cNvSpPr txBox="1"/>
          <p:nvPr>
            <p:ph idx="1" type="body"/>
          </p:nvPr>
        </p:nvSpPr>
        <p:spPr>
          <a:xfrm>
            <a:off x="457200" y="1768043"/>
            <a:ext cx="2573672" cy="42786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47" name="Google Shape;47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8.jpg"/><Relationship Id="rId4" Type="http://schemas.openxmlformats.org/officeDocument/2006/relationships/image" Target="../media/image1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6.png"/><Relationship Id="rId4" Type="http://schemas.openxmlformats.org/officeDocument/2006/relationships/image" Target="../media/image17.png"/><Relationship Id="rId5" Type="http://schemas.openxmlformats.org/officeDocument/2006/relationships/image" Target="../media/image24.png"/><Relationship Id="rId6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0.png"/><Relationship Id="rId4" Type="http://schemas.openxmlformats.org/officeDocument/2006/relationships/image" Target="../media/image25.png"/><Relationship Id="rId5" Type="http://schemas.openxmlformats.org/officeDocument/2006/relationships/image" Target="../media/image32.png"/><Relationship Id="rId6" Type="http://schemas.openxmlformats.org/officeDocument/2006/relationships/image" Target="../media/image3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4.png"/><Relationship Id="rId4" Type="http://schemas.openxmlformats.org/officeDocument/2006/relationships/image" Target="../media/image29.png"/><Relationship Id="rId5" Type="http://schemas.openxmlformats.org/officeDocument/2006/relationships/image" Target="../media/image2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www.youtube.com/watch?v=h2BQkYkdEMM" TargetMode="External"/><Relationship Id="rId4" Type="http://schemas.openxmlformats.org/officeDocument/2006/relationships/image" Target="../media/image16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://www.youtube.com/watch?v=pnk1dsdD_vk" TargetMode="External"/><Relationship Id="rId4" Type="http://schemas.openxmlformats.org/officeDocument/2006/relationships/image" Target="../media/image22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://www.youtube.com/watch?v=9aiIOaFxChU" TargetMode="External"/><Relationship Id="rId4" Type="http://schemas.openxmlformats.org/officeDocument/2006/relationships/image" Target="../media/image23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://www.youtube.com/watch?v=-bto5vyfbTc" TargetMode="External"/><Relationship Id="rId4" Type="http://schemas.openxmlformats.org/officeDocument/2006/relationships/image" Target="../media/image27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9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3.jpg"/><Relationship Id="rId4" Type="http://schemas.openxmlformats.org/officeDocument/2006/relationships/image" Target="../media/image3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Relationship Id="rId4" Type="http://schemas.openxmlformats.org/officeDocument/2006/relationships/image" Target="../media/image20.png"/><Relationship Id="rId5" Type="http://schemas.openxmlformats.org/officeDocument/2006/relationships/image" Target="../media/image11.jpg"/><Relationship Id="rId6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24.png"/><Relationship Id="rId5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13.png"/><Relationship Id="rId5" Type="http://schemas.openxmlformats.org/officeDocument/2006/relationships/image" Target="../media/image7.png"/><Relationship Id="rId6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ctrTitle"/>
          </p:nvPr>
        </p:nvSpPr>
        <p:spPr>
          <a:xfrm>
            <a:off x="3178375" y="1808550"/>
            <a:ext cx="5733900" cy="47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en-US"/>
              <a:t>ECEN 404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20446"/>
              <a:buFont typeface="Arial"/>
              <a:buNone/>
            </a:pPr>
            <a:r>
              <a:rPr lang="en-US" sz="2988"/>
              <a:t>Creating STEM Contents: Solar Power with a Tracking System</a:t>
            </a:r>
            <a:endParaRPr sz="2988"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20446"/>
              <a:buFont typeface="Arial"/>
              <a:buNone/>
            </a:pPr>
            <a:r>
              <a:t/>
            </a:r>
            <a:endParaRPr sz="2988"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20446"/>
              <a:buFont typeface="Arial"/>
              <a:buNone/>
            </a:pPr>
            <a:r>
              <a:rPr lang="en-US" sz="2988"/>
              <a:t>Final Presentation</a:t>
            </a:r>
            <a:endParaRPr sz="2988"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20446"/>
              <a:buFont typeface="Arial"/>
              <a:buNone/>
            </a:pPr>
            <a:r>
              <a:t/>
            </a:r>
            <a:endParaRPr sz="2988"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20446"/>
              <a:buFont typeface="Arial"/>
              <a:buNone/>
            </a:pPr>
            <a:r>
              <a:rPr lang="en-US" sz="2988"/>
              <a:t>Leo Predanic</a:t>
            </a:r>
            <a:endParaRPr sz="2988"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20446"/>
              <a:buFont typeface="Arial"/>
              <a:buNone/>
            </a:pPr>
            <a:r>
              <a:rPr lang="en-US" sz="2988"/>
              <a:t>George Thuita</a:t>
            </a:r>
            <a:endParaRPr sz="2988"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20446"/>
              <a:buFont typeface="Arial"/>
              <a:buNone/>
            </a:pPr>
            <a:r>
              <a:rPr lang="en-US" sz="2988"/>
              <a:t>Brandon Cenci</a:t>
            </a:r>
            <a:endParaRPr sz="2988"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24137"/>
              <a:buFont typeface="Arial"/>
              <a:buNone/>
            </a:pPr>
            <a:r>
              <a:rPr lang="en-US" sz="2900"/>
              <a:t>Sponsor: Dr. Won Jang</a:t>
            </a:r>
            <a:endParaRPr sz="2900"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24137"/>
              <a:buFont typeface="Arial"/>
              <a:buNone/>
            </a:pPr>
            <a:r>
              <a:rPr lang="en-US" sz="2900"/>
              <a:t>TA: Souryendu Das</a:t>
            </a:r>
            <a:endParaRPr sz="2900"/>
          </a:p>
        </p:txBody>
      </p:sp>
      <p:sp>
        <p:nvSpPr>
          <p:cNvPr id="55" name="Google Shape;55;p1"/>
          <p:cNvSpPr/>
          <p:nvPr/>
        </p:nvSpPr>
        <p:spPr>
          <a:xfrm>
            <a:off x="0" y="0"/>
            <a:ext cx="6111300" cy="6111300"/>
          </a:xfrm>
          <a:prstGeom prst="diagStripe">
            <a:avLst>
              <a:gd fmla="val 28990" name="adj"/>
            </a:avLst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  <a:effectLst>
            <a:outerShdw blurRad="193675" rotWithShape="0" dir="5400000" dist="23000">
              <a:srgbClr val="000000">
                <a:alpha val="6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LCOE_logo_HWHT.png" id="56" name="Google Shape;56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44000" y="1105318"/>
            <a:ext cx="3114199" cy="525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147c5348c7_0_37"/>
          <p:cNvSpPr txBox="1"/>
          <p:nvPr/>
        </p:nvSpPr>
        <p:spPr>
          <a:xfrm>
            <a:off x="304800" y="837625"/>
            <a:ext cx="8382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Electrical I/O	(3)			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       	 </a:t>
            </a:r>
            <a:r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Leo Predanic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g2147c5348c7_0_37"/>
          <p:cNvSpPr txBox="1"/>
          <p:nvPr/>
        </p:nvSpPr>
        <p:spPr>
          <a:xfrm>
            <a:off x="4050225" y="5865575"/>
            <a:ext cx="2159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200"/>
              <a:t>Validation</a:t>
            </a:r>
            <a:endParaRPr/>
          </a:p>
        </p:txBody>
      </p:sp>
      <p:pic>
        <p:nvPicPr>
          <p:cNvPr id="162" name="Google Shape;162;g2147c5348c7_0_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800" y="1519050"/>
            <a:ext cx="3539550" cy="211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g2147c5348c7_0_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43700" y="2187300"/>
            <a:ext cx="5253807" cy="12417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4" name="Google Shape;164;g2147c5348c7_0_37"/>
          <p:cNvGrpSpPr/>
          <p:nvPr/>
        </p:nvGrpSpPr>
        <p:grpSpPr>
          <a:xfrm>
            <a:off x="446700" y="3992900"/>
            <a:ext cx="8098208" cy="1872676"/>
            <a:chOff x="446700" y="3783650"/>
            <a:chExt cx="8098208" cy="1872676"/>
          </a:xfrm>
        </p:grpSpPr>
        <p:pic>
          <p:nvPicPr>
            <p:cNvPr id="165" name="Google Shape;165;g2147c5348c7_0_3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46700" y="3783650"/>
              <a:ext cx="8098208" cy="18726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6" name="Google Shape;166;g2147c5348c7_0_37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456450" y="3904309"/>
              <a:ext cx="8078675" cy="175201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147c5348c7_0_67"/>
          <p:cNvSpPr txBox="1"/>
          <p:nvPr/>
        </p:nvSpPr>
        <p:spPr>
          <a:xfrm>
            <a:off x="304800" y="913825"/>
            <a:ext cx="8382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GUI, Database, &amp; Animations</a:t>
            </a:r>
            <a:r>
              <a:rPr b="1"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</a:t>
            </a:r>
            <a:r>
              <a:rPr b="1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       	 </a:t>
            </a:r>
            <a:r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Brandon Cenci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g2147c5348c7_0_67"/>
          <p:cNvSpPr txBox="1"/>
          <p:nvPr>
            <p:ph idx="1" type="body"/>
          </p:nvPr>
        </p:nvSpPr>
        <p:spPr>
          <a:xfrm>
            <a:off x="232050" y="1230250"/>
            <a:ext cx="8679900" cy="51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700"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Overview: Read/write data from ADC to displays in real time and store in database. Provide user interaction features to control system and observe performance. Create animations which act as a teaching tool to articulate system operation at a novice level for easy understanding.</a:t>
            </a:r>
            <a:endParaRPr sz="20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Issues:</a:t>
            </a:r>
            <a:endParaRPr sz="2000"/>
          </a:p>
          <a:p>
            <a: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lang="en-US" sz="2000"/>
              <a:t>Delay </a:t>
            </a:r>
            <a:r>
              <a:rPr lang="en-US" sz="2000"/>
              <a:t>propagation</a:t>
            </a:r>
            <a:r>
              <a:rPr lang="en-US" sz="2000"/>
              <a:t> </a:t>
            </a:r>
            <a:r>
              <a:rPr lang="en-US" sz="2000"/>
              <a:t>occurring</a:t>
            </a:r>
            <a:r>
              <a:rPr lang="en-US" sz="2000"/>
              <a:t> during data collection</a:t>
            </a:r>
            <a:endParaRPr sz="2000"/>
          </a:p>
          <a:p>
            <a: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lang="en-US" sz="2000"/>
              <a:t>Issue updating graphs while maintaining system operation</a:t>
            </a:r>
            <a:endParaRPr sz="2000"/>
          </a:p>
          <a:p>
            <a: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lang="en-US" sz="2000"/>
              <a:t>Ensuring motor control without interfering with other </a:t>
            </a:r>
            <a:r>
              <a:rPr lang="en-US" sz="2000"/>
              <a:t>functionality</a:t>
            </a:r>
            <a:endParaRPr sz="2000"/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Solutions:</a:t>
            </a:r>
            <a:endParaRPr sz="2000"/>
          </a:p>
          <a:p>
            <a: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lang="en-US" sz="2000"/>
              <a:t>Altered </a:t>
            </a:r>
            <a:r>
              <a:rPr lang="en-US" sz="2000"/>
              <a:t>algorithm</a:t>
            </a:r>
            <a:r>
              <a:rPr lang="en-US" sz="2000"/>
              <a:t> to control pacing of data collection, animation, and motor control</a:t>
            </a:r>
            <a:endParaRPr sz="2000"/>
          </a:p>
          <a:p>
            <a: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lang="en-US" sz="2000"/>
              <a:t>Minimized sample duration as well as period while still ensuring proper data analysis</a:t>
            </a:r>
            <a:endParaRPr sz="2000"/>
          </a:p>
          <a:p>
            <a: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lang="en-US" sz="2000"/>
              <a:t>Incorporating motor control </a:t>
            </a:r>
            <a:r>
              <a:rPr lang="en-US" sz="2000"/>
              <a:t>functionality</a:t>
            </a:r>
            <a:r>
              <a:rPr lang="en-US" sz="2000"/>
              <a:t> into same main function as all other system operations</a:t>
            </a:r>
            <a:endParaRPr sz="20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147c5348c7_0_72"/>
          <p:cNvSpPr txBox="1"/>
          <p:nvPr/>
        </p:nvSpPr>
        <p:spPr>
          <a:xfrm>
            <a:off x="304800" y="913825"/>
            <a:ext cx="8382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GUI, Database, &amp; Animations (2)			</a:t>
            </a:r>
            <a:r>
              <a:rPr b="1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       </a:t>
            </a:r>
            <a:r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randon Cenci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8" name="Google Shape;178;g2147c5348c7_0_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0598" y="1608998"/>
            <a:ext cx="3736976" cy="21243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g2147c5348c7_0_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778" y="4120028"/>
            <a:ext cx="3736972" cy="212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g2147c5348c7_0_7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1775" y="1609001"/>
            <a:ext cx="3736976" cy="21243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g2147c5348c7_0_7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00600" y="4120026"/>
            <a:ext cx="3736976" cy="2124352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g2147c5348c7_0_72"/>
          <p:cNvSpPr txBox="1"/>
          <p:nvPr/>
        </p:nvSpPr>
        <p:spPr>
          <a:xfrm>
            <a:off x="1250563" y="3741525"/>
            <a:ext cx="2159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200"/>
              <a:t>Data Collection Tab</a:t>
            </a:r>
            <a:endParaRPr/>
          </a:p>
        </p:txBody>
      </p:sp>
      <p:sp>
        <p:nvSpPr>
          <p:cNvPr id="183" name="Google Shape;183;g2147c5348c7_0_72"/>
          <p:cNvSpPr txBox="1"/>
          <p:nvPr/>
        </p:nvSpPr>
        <p:spPr>
          <a:xfrm>
            <a:off x="5589375" y="3741525"/>
            <a:ext cx="2159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200"/>
              <a:t>Motor Control</a:t>
            </a:r>
            <a:r>
              <a:rPr lang="en-US" sz="1200"/>
              <a:t> Tab</a:t>
            </a:r>
            <a:endParaRPr/>
          </a:p>
        </p:txBody>
      </p:sp>
      <p:sp>
        <p:nvSpPr>
          <p:cNvPr id="184" name="Google Shape;184;g2147c5348c7_0_72"/>
          <p:cNvSpPr txBox="1"/>
          <p:nvPr/>
        </p:nvSpPr>
        <p:spPr>
          <a:xfrm>
            <a:off x="1250550" y="6314325"/>
            <a:ext cx="2159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200"/>
              <a:t>System Animation</a:t>
            </a:r>
            <a:r>
              <a:rPr lang="en-US" sz="1200"/>
              <a:t> Tab (Charge Animation)</a:t>
            </a:r>
            <a:endParaRPr/>
          </a:p>
        </p:txBody>
      </p:sp>
      <p:sp>
        <p:nvSpPr>
          <p:cNvPr id="185" name="Google Shape;185;g2147c5348c7_0_72"/>
          <p:cNvSpPr txBox="1"/>
          <p:nvPr/>
        </p:nvSpPr>
        <p:spPr>
          <a:xfrm>
            <a:off x="5589388" y="6314325"/>
            <a:ext cx="2159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200"/>
              <a:t>System Animation Tab (Discharge Animation)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147c5348c7_0_77"/>
          <p:cNvSpPr txBox="1"/>
          <p:nvPr/>
        </p:nvSpPr>
        <p:spPr>
          <a:xfrm>
            <a:off x="304800" y="913825"/>
            <a:ext cx="8382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GUI, Database, &amp; Animations (3)			</a:t>
            </a:r>
            <a:r>
              <a:rPr b="1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       </a:t>
            </a:r>
            <a:r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Brandon Cenci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1" name="Google Shape;191;g2147c5348c7_0_77"/>
          <p:cNvPicPr preferRelativeResize="0"/>
          <p:nvPr/>
        </p:nvPicPr>
        <p:blipFill rotWithShape="1">
          <a:blip r:embed="rId3">
            <a:alphaModFix/>
          </a:blip>
          <a:srcRect b="45773" l="0" r="0" t="0"/>
          <a:stretch/>
        </p:blipFill>
        <p:spPr>
          <a:xfrm>
            <a:off x="152400" y="3816000"/>
            <a:ext cx="8839198" cy="11084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g2147c5348c7_0_77"/>
          <p:cNvSpPr txBox="1"/>
          <p:nvPr/>
        </p:nvSpPr>
        <p:spPr>
          <a:xfrm>
            <a:off x="4050225" y="5084950"/>
            <a:ext cx="2159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200"/>
              <a:t>Validation</a:t>
            </a:r>
            <a:endParaRPr/>
          </a:p>
        </p:txBody>
      </p:sp>
      <p:pic>
        <p:nvPicPr>
          <p:cNvPr id="193" name="Google Shape;193;g2147c5348c7_0_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976550"/>
            <a:ext cx="8839203" cy="1108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g2147c5348c7_0_7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37900" y="2432800"/>
            <a:ext cx="6268200" cy="88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09d2a3c315_1_1"/>
          <p:cNvSpPr txBox="1"/>
          <p:nvPr/>
        </p:nvSpPr>
        <p:spPr>
          <a:xfrm>
            <a:off x="304800" y="837625"/>
            <a:ext cx="8382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Integrated System </a:t>
            </a:r>
            <a:r>
              <a:rPr b="1"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Results	</a:t>
            </a:r>
            <a:r>
              <a:rPr b="1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     </a:t>
            </a:r>
            <a:r>
              <a:rPr b="0" i="0" lang="en-US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George Thuita/Leo Predanic/Brandon Cenci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g209d2a3c315_1_1"/>
          <p:cNvSpPr txBox="1"/>
          <p:nvPr/>
        </p:nvSpPr>
        <p:spPr>
          <a:xfrm>
            <a:off x="561750" y="1763825"/>
            <a:ext cx="4354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GUI Voltage and Current Measurement (Solar Charging)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1" name="Google Shape;201;g209d2a3c315_1_1" title="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4375" y="2068225"/>
            <a:ext cx="7655675" cy="430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09d2a3c315_1_9"/>
          <p:cNvSpPr txBox="1"/>
          <p:nvPr/>
        </p:nvSpPr>
        <p:spPr>
          <a:xfrm>
            <a:off x="304800" y="837625"/>
            <a:ext cx="8382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Integrated System </a:t>
            </a:r>
            <a:r>
              <a:rPr b="1"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Results </a:t>
            </a:r>
            <a:r>
              <a:rPr b="1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1"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1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	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     </a:t>
            </a:r>
            <a:r>
              <a:rPr b="0" i="0" lang="en-US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George Thuita/Leo Predanic/Brandon Cenci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g209d2a3c315_1_9"/>
          <p:cNvSpPr txBox="1"/>
          <p:nvPr/>
        </p:nvSpPr>
        <p:spPr>
          <a:xfrm>
            <a:off x="637950" y="1718200"/>
            <a:ext cx="3824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GUI Voltage and Current Measurement (Load)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8" name="Google Shape;208;g209d2a3c315_1_9" title="3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7450" y="2087500"/>
            <a:ext cx="7573100" cy="425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09d2a3c315_1_17"/>
          <p:cNvSpPr txBox="1"/>
          <p:nvPr/>
        </p:nvSpPr>
        <p:spPr>
          <a:xfrm>
            <a:off x="304800" y="837625"/>
            <a:ext cx="8382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Integrated System </a:t>
            </a:r>
            <a:r>
              <a:rPr b="1"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Results </a:t>
            </a:r>
            <a:r>
              <a:rPr b="1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1"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b="1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	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     </a:t>
            </a:r>
            <a:r>
              <a:rPr b="0" i="0" lang="en-US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George Thuita/Leo Predanic/Brandon Cenci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g209d2a3c315_1_17"/>
          <p:cNvSpPr txBox="1"/>
          <p:nvPr/>
        </p:nvSpPr>
        <p:spPr>
          <a:xfrm>
            <a:off x="820900" y="1811450"/>
            <a:ext cx="3824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Charge/Discharge Side </a:t>
            </a:r>
            <a:r>
              <a:rPr lang="en-US" sz="1200"/>
              <a:t>Animations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5" name="Google Shape;215;g209d2a3c315_1_17" title="2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5650" y="2102300"/>
            <a:ext cx="7643375" cy="429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21c7f717c5_0_2"/>
          <p:cNvSpPr txBox="1"/>
          <p:nvPr/>
        </p:nvSpPr>
        <p:spPr>
          <a:xfrm>
            <a:off x="304800" y="837625"/>
            <a:ext cx="8382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Integrated System </a:t>
            </a:r>
            <a:r>
              <a:rPr b="1"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Results </a:t>
            </a:r>
            <a:r>
              <a:rPr b="1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1"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b="1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	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     </a:t>
            </a:r>
            <a:r>
              <a:rPr b="0" i="0" lang="en-US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George Thuita/Leo Predanic/Brandon Cenci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g221c7f717c5_0_2"/>
          <p:cNvSpPr txBox="1"/>
          <p:nvPr/>
        </p:nvSpPr>
        <p:spPr>
          <a:xfrm>
            <a:off x="862225" y="1747950"/>
            <a:ext cx="2159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GUI Motor Control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2" name="Google Shape;222;g221c7f717c5_0_2" title="Team 49 - Motor Control Validation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94075" y="2056550"/>
            <a:ext cx="7169450" cy="403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147bb7bae3_0_16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Conclusion</a:t>
            </a:r>
            <a:endParaRPr/>
          </a:p>
        </p:txBody>
      </p:sp>
      <p:sp>
        <p:nvSpPr>
          <p:cNvPr id="228" name="Google Shape;228;g2147bb7bae3_0_16"/>
          <p:cNvSpPr txBox="1"/>
          <p:nvPr>
            <p:ph idx="1" type="body"/>
          </p:nvPr>
        </p:nvSpPr>
        <p:spPr>
          <a:xfrm>
            <a:off x="232050" y="1495625"/>
            <a:ext cx="8679900" cy="55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700"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Overall system completed and validated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Changes in solar panel, buck-boost converter, rotation algorithm, and GUI overhaul to improve system performance and accuracy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Budget constraint was met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Project specifications were met with minimal error:</a:t>
            </a:r>
            <a:endParaRPr sz="2000"/>
          </a:p>
          <a:p>
            <a: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lang="en-US" sz="2000"/>
              <a:t>ADC sensing error is low</a:t>
            </a:r>
            <a:endParaRPr sz="2000"/>
          </a:p>
          <a:p>
            <a: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lang="en-US" sz="2000"/>
              <a:t>Latency is low</a:t>
            </a:r>
            <a:endParaRPr sz="2000"/>
          </a:p>
          <a:p>
            <a: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lang="en-US" sz="2000"/>
              <a:t>Wide angle of rotation for charging</a:t>
            </a:r>
            <a:endParaRPr sz="2000"/>
          </a:p>
          <a:p>
            <a: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lang="en-US" sz="2000"/>
              <a:t>Ease-of-use GUI design and implementation</a:t>
            </a:r>
            <a:endParaRPr sz="2000"/>
          </a:p>
          <a:p>
            <a: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lang="en-US" sz="2000"/>
              <a:t>Functional charging and discharging capabilities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Future improvements:</a:t>
            </a:r>
            <a:endParaRPr sz="2000"/>
          </a:p>
          <a:p>
            <a: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lang="en-US" sz="2000"/>
              <a:t>Easy battery and load replacement (tunable output voltage)</a:t>
            </a:r>
            <a:endParaRPr sz="2000"/>
          </a:p>
          <a:p>
            <a: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lang="en-US" sz="2000"/>
              <a:t>Higher power converter for more intensive loads</a:t>
            </a:r>
            <a:endParaRPr sz="2000"/>
          </a:p>
          <a:p>
            <a: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lang="en-US" sz="2000"/>
              <a:t>Dual-axis solar panel rotation </a:t>
            </a:r>
            <a:endParaRPr sz="20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5a0aa59c53_0_9"/>
          <p:cNvSpPr txBox="1"/>
          <p:nvPr>
            <p:ph type="title"/>
          </p:nvPr>
        </p:nvSpPr>
        <p:spPr>
          <a:xfrm>
            <a:off x="564700" y="2489675"/>
            <a:ext cx="8229600" cy="197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4800"/>
              <a:t>Thank You!</a:t>
            </a:r>
            <a:endParaRPr sz="48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4800"/>
              <a:t>Questions?</a:t>
            </a:r>
            <a:endParaRPr sz="4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"/>
          <p:cNvSpPr txBox="1"/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Executive Summary</a:t>
            </a:r>
            <a:endParaRPr/>
          </a:p>
        </p:txBody>
      </p:sp>
      <p:sp>
        <p:nvSpPr>
          <p:cNvPr id="62" name="Google Shape;62;p2"/>
          <p:cNvSpPr txBox="1"/>
          <p:nvPr>
            <p:ph idx="1" type="body"/>
          </p:nvPr>
        </p:nvSpPr>
        <p:spPr>
          <a:xfrm>
            <a:off x="111225" y="2012200"/>
            <a:ext cx="5091000" cy="46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700"/>
              <a:t>Problem statement:</a:t>
            </a:r>
            <a:endParaRPr sz="2700"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To create the future of tomorrow, we must invest today - by getting students interested in STEM early </a:t>
            </a:r>
            <a:endParaRPr sz="20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700"/>
              <a:t>Our Solution:</a:t>
            </a:r>
            <a:endParaRPr sz="2700"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Excite K-12 students by creating a portable solar system for demonstration purposes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Contain digestible figures &amp; animations to describe/track system</a:t>
            </a:r>
            <a:endParaRPr sz="2000"/>
          </a:p>
        </p:txBody>
      </p:sp>
      <p:pic>
        <p:nvPicPr>
          <p:cNvPr id="63" name="Google Shape;63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02225" y="2561375"/>
            <a:ext cx="3906550" cy="2603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"/>
          <p:cNvSpPr txBox="1"/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System Flow &amp; Overview</a:t>
            </a:r>
            <a:endParaRPr/>
          </a:p>
        </p:txBody>
      </p:sp>
      <p:pic>
        <p:nvPicPr>
          <p:cNvPr id="69" name="Google Shape;69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1387" y="1887650"/>
            <a:ext cx="8881224" cy="4170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147bb7bae3_0_5"/>
          <p:cNvSpPr txBox="1"/>
          <p:nvPr>
            <p:ph type="title"/>
          </p:nvPr>
        </p:nvSpPr>
        <p:spPr>
          <a:xfrm>
            <a:off x="457200" y="80002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Final System</a:t>
            </a:r>
            <a:endParaRPr/>
          </a:p>
        </p:txBody>
      </p:sp>
      <p:pic>
        <p:nvPicPr>
          <p:cNvPr id="75" name="Google Shape;75;g2147bb7bae3_0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125" y="2106825"/>
            <a:ext cx="3102402" cy="4249974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g2147bb7bae3_0_5"/>
          <p:cNvSpPr/>
          <p:nvPr/>
        </p:nvSpPr>
        <p:spPr>
          <a:xfrm>
            <a:off x="2350300" y="2899100"/>
            <a:ext cx="671100" cy="6936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g2147bb7bae3_0_5"/>
          <p:cNvSpPr/>
          <p:nvPr/>
        </p:nvSpPr>
        <p:spPr>
          <a:xfrm rot="8100000">
            <a:off x="2918378" y="2808952"/>
            <a:ext cx="609243" cy="21892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g2147bb7bae3_0_5"/>
          <p:cNvSpPr txBox="1"/>
          <p:nvPr/>
        </p:nvSpPr>
        <p:spPr>
          <a:xfrm>
            <a:off x="3356100" y="2246325"/>
            <a:ext cx="2159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200"/>
              <a:t>Buck-Boost 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200"/>
              <a:t>Converter</a:t>
            </a:r>
            <a:endParaRPr/>
          </a:p>
        </p:txBody>
      </p:sp>
      <p:sp>
        <p:nvSpPr>
          <p:cNvPr id="79" name="Google Shape;79;g2147bb7bae3_0_5"/>
          <p:cNvSpPr/>
          <p:nvPr/>
        </p:nvSpPr>
        <p:spPr>
          <a:xfrm>
            <a:off x="349600" y="2106825"/>
            <a:ext cx="2000700" cy="6936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g2147bb7bae3_0_5"/>
          <p:cNvSpPr/>
          <p:nvPr/>
        </p:nvSpPr>
        <p:spPr>
          <a:xfrm rot="10224994">
            <a:off x="1451624" y="1815478"/>
            <a:ext cx="886573" cy="219079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g2147bb7bae3_0_5"/>
          <p:cNvSpPr txBox="1"/>
          <p:nvPr/>
        </p:nvSpPr>
        <p:spPr>
          <a:xfrm>
            <a:off x="2350300" y="1655700"/>
            <a:ext cx="2159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200"/>
              <a:t>Loads</a:t>
            </a:r>
            <a:endParaRPr/>
          </a:p>
        </p:txBody>
      </p:sp>
      <p:sp>
        <p:nvSpPr>
          <p:cNvPr id="82" name="Google Shape;82;g2147bb7bae3_0_5"/>
          <p:cNvSpPr/>
          <p:nvPr/>
        </p:nvSpPr>
        <p:spPr>
          <a:xfrm>
            <a:off x="571775" y="3423138"/>
            <a:ext cx="671100" cy="6936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g2147bb7bae3_0_5"/>
          <p:cNvSpPr/>
          <p:nvPr/>
        </p:nvSpPr>
        <p:spPr>
          <a:xfrm rot="-8853226">
            <a:off x="963342" y="4675360"/>
            <a:ext cx="2640967" cy="218884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g2147bb7bae3_0_5"/>
          <p:cNvSpPr txBox="1"/>
          <p:nvPr/>
        </p:nvSpPr>
        <p:spPr>
          <a:xfrm>
            <a:off x="3356100" y="5375825"/>
            <a:ext cx="2159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200"/>
              <a:t>Motor Driver</a:t>
            </a:r>
            <a:endParaRPr/>
          </a:p>
        </p:txBody>
      </p:sp>
      <p:sp>
        <p:nvSpPr>
          <p:cNvPr id="85" name="Google Shape;85;g2147bb7bae3_0_5"/>
          <p:cNvSpPr/>
          <p:nvPr/>
        </p:nvSpPr>
        <p:spPr>
          <a:xfrm>
            <a:off x="1260950" y="2800413"/>
            <a:ext cx="671100" cy="6936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g2147bb7bae3_0_5"/>
          <p:cNvSpPr/>
          <p:nvPr/>
        </p:nvSpPr>
        <p:spPr>
          <a:xfrm rot="8590200">
            <a:off x="1781249" y="2413972"/>
            <a:ext cx="1809180" cy="21882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g2147bb7bae3_0_5"/>
          <p:cNvSpPr txBox="1"/>
          <p:nvPr/>
        </p:nvSpPr>
        <p:spPr>
          <a:xfrm>
            <a:off x="3356100" y="1740375"/>
            <a:ext cx="2159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200"/>
              <a:t>ADC</a:t>
            </a:r>
            <a:endParaRPr/>
          </a:p>
        </p:txBody>
      </p:sp>
      <p:sp>
        <p:nvSpPr>
          <p:cNvPr id="88" name="Google Shape;88;g2147bb7bae3_0_5"/>
          <p:cNvSpPr/>
          <p:nvPr/>
        </p:nvSpPr>
        <p:spPr>
          <a:xfrm>
            <a:off x="2046450" y="2747000"/>
            <a:ext cx="303900" cy="997800"/>
          </a:xfrm>
          <a:prstGeom prst="ellipse">
            <a:avLst/>
          </a:prstGeom>
          <a:noFill/>
          <a:ln cap="flat" cmpd="sng" w="381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g2147bb7bae3_0_5"/>
          <p:cNvSpPr/>
          <p:nvPr/>
        </p:nvSpPr>
        <p:spPr>
          <a:xfrm rot="-8859487">
            <a:off x="2170439" y="3903106"/>
            <a:ext cx="1304933" cy="218724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00"/>
          </a:solidFill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g2147bb7bae3_0_5"/>
          <p:cNvSpPr txBox="1"/>
          <p:nvPr/>
        </p:nvSpPr>
        <p:spPr>
          <a:xfrm>
            <a:off x="3356100" y="4200600"/>
            <a:ext cx="781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200"/>
              <a:t>CSAs &amp;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200"/>
              <a:t>FETs</a:t>
            </a:r>
            <a:endParaRPr sz="1200"/>
          </a:p>
        </p:txBody>
      </p:sp>
      <p:sp>
        <p:nvSpPr>
          <p:cNvPr id="91" name="Google Shape;91;g2147bb7bae3_0_5"/>
          <p:cNvSpPr/>
          <p:nvPr/>
        </p:nvSpPr>
        <p:spPr>
          <a:xfrm>
            <a:off x="2685875" y="4130850"/>
            <a:ext cx="405000" cy="6936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g2147bb7bae3_0_5"/>
          <p:cNvSpPr/>
          <p:nvPr/>
        </p:nvSpPr>
        <p:spPr>
          <a:xfrm rot="-8864321">
            <a:off x="2955730" y="4851766"/>
            <a:ext cx="427141" cy="218977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g2147bb7bae3_0_5"/>
          <p:cNvSpPr txBox="1"/>
          <p:nvPr/>
        </p:nvSpPr>
        <p:spPr>
          <a:xfrm>
            <a:off x="3356100" y="4754700"/>
            <a:ext cx="1718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200"/>
              <a:t>Battery &amp;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200"/>
              <a:t>Charge Controller Ports</a:t>
            </a:r>
            <a:endParaRPr sz="1200"/>
          </a:p>
        </p:txBody>
      </p:sp>
      <p:pic>
        <p:nvPicPr>
          <p:cNvPr id="94" name="Google Shape;94;g2147bb7bae3_0_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8025" y="2331674"/>
            <a:ext cx="4215900" cy="3161925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g2147bb7bae3_0_5"/>
          <p:cNvSpPr/>
          <p:nvPr/>
        </p:nvSpPr>
        <p:spPr>
          <a:xfrm rot="5399368">
            <a:off x="7464055" y="2416950"/>
            <a:ext cx="1631700" cy="13716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g2147bb7bae3_0_5"/>
          <p:cNvSpPr/>
          <p:nvPr/>
        </p:nvSpPr>
        <p:spPr>
          <a:xfrm rot="1050541">
            <a:off x="7212691" y="1962099"/>
            <a:ext cx="886471" cy="219179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g2147bb7bae3_0_5"/>
          <p:cNvSpPr txBox="1"/>
          <p:nvPr/>
        </p:nvSpPr>
        <p:spPr>
          <a:xfrm>
            <a:off x="5515500" y="1740375"/>
            <a:ext cx="2159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200"/>
              <a:t>Solar Panel and Motor</a:t>
            </a:r>
            <a:endParaRPr/>
          </a:p>
        </p:txBody>
      </p:sp>
      <p:sp>
        <p:nvSpPr>
          <p:cNvPr id="98" name="Google Shape;98;g2147bb7bae3_0_5"/>
          <p:cNvSpPr/>
          <p:nvPr/>
        </p:nvSpPr>
        <p:spPr>
          <a:xfrm>
            <a:off x="6344675" y="2965400"/>
            <a:ext cx="1155000" cy="6936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g2147bb7bae3_0_5"/>
          <p:cNvSpPr/>
          <p:nvPr/>
        </p:nvSpPr>
        <p:spPr>
          <a:xfrm rot="3385695">
            <a:off x="5789781" y="2566793"/>
            <a:ext cx="886468" cy="219162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g2147bb7bae3_0_5"/>
          <p:cNvSpPr txBox="1"/>
          <p:nvPr/>
        </p:nvSpPr>
        <p:spPr>
          <a:xfrm>
            <a:off x="5231100" y="2025000"/>
            <a:ext cx="1900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200"/>
              <a:t>Gameboy</a:t>
            </a:r>
            <a:endParaRPr/>
          </a:p>
        </p:txBody>
      </p:sp>
      <p:sp>
        <p:nvSpPr>
          <p:cNvPr id="101" name="Google Shape;101;g2147bb7bae3_0_5"/>
          <p:cNvSpPr/>
          <p:nvPr/>
        </p:nvSpPr>
        <p:spPr>
          <a:xfrm>
            <a:off x="7085575" y="3661751"/>
            <a:ext cx="405000" cy="12597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g2147bb7bae3_0_5"/>
          <p:cNvSpPr/>
          <p:nvPr/>
        </p:nvSpPr>
        <p:spPr>
          <a:xfrm rot="-6842175">
            <a:off x="7131205" y="5204977"/>
            <a:ext cx="757154" cy="219041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g2147bb7bae3_0_5"/>
          <p:cNvSpPr txBox="1"/>
          <p:nvPr/>
        </p:nvSpPr>
        <p:spPr>
          <a:xfrm>
            <a:off x="7499675" y="5585638"/>
            <a:ext cx="1718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200"/>
              <a:t>Battery &amp; Charge Controller</a:t>
            </a:r>
            <a:endParaRPr sz="1200"/>
          </a:p>
        </p:txBody>
      </p:sp>
      <p:sp>
        <p:nvSpPr>
          <p:cNvPr id="104" name="Google Shape;104;g2147bb7bae3_0_5"/>
          <p:cNvSpPr txBox="1"/>
          <p:nvPr/>
        </p:nvSpPr>
        <p:spPr>
          <a:xfrm>
            <a:off x="1023650" y="6258900"/>
            <a:ext cx="2159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200"/>
              <a:t>Raspberry Pi</a:t>
            </a:r>
            <a:endParaRPr/>
          </a:p>
        </p:txBody>
      </p:sp>
      <p:sp>
        <p:nvSpPr>
          <p:cNvPr id="105" name="Google Shape;105;g2147bb7bae3_0_5"/>
          <p:cNvSpPr/>
          <p:nvPr/>
        </p:nvSpPr>
        <p:spPr>
          <a:xfrm>
            <a:off x="4509700" y="3894325"/>
            <a:ext cx="2159400" cy="12597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g2147bb7bae3_0_5"/>
          <p:cNvSpPr/>
          <p:nvPr/>
        </p:nvSpPr>
        <p:spPr>
          <a:xfrm rot="-6842175">
            <a:off x="5059418" y="5448577"/>
            <a:ext cx="757154" cy="219041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g2147bb7bae3_0_5"/>
          <p:cNvSpPr txBox="1"/>
          <p:nvPr/>
        </p:nvSpPr>
        <p:spPr>
          <a:xfrm>
            <a:off x="5515488" y="5797188"/>
            <a:ext cx="1718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200"/>
              <a:t>Touch Screen</a:t>
            </a:r>
            <a:endParaRPr sz="1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6cc368bd0d_0_126"/>
          <p:cNvSpPr txBox="1"/>
          <p:nvPr/>
        </p:nvSpPr>
        <p:spPr>
          <a:xfrm>
            <a:off x="304800" y="837625"/>
            <a:ext cx="8382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Solar Power Generation	</a:t>
            </a:r>
            <a:r>
              <a:rPr b="1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       	 </a:t>
            </a:r>
            <a:r>
              <a:rPr b="0" i="0" lang="en-US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George Thuita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g16cc368bd0d_0_126"/>
          <p:cNvSpPr txBox="1"/>
          <p:nvPr>
            <p:ph idx="1" type="body"/>
          </p:nvPr>
        </p:nvSpPr>
        <p:spPr>
          <a:xfrm>
            <a:off x="232050" y="1067500"/>
            <a:ext cx="8679900" cy="51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700"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Overview: Convert solar radiation into power by charging a battery. Feed battery power to a regulator to power various loads.</a:t>
            </a:r>
            <a:endParaRPr sz="20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Issues:</a:t>
            </a:r>
            <a:endParaRPr sz="2000"/>
          </a:p>
          <a:p>
            <a: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lang="en-US" sz="2000"/>
              <a:t>Solar panel didn’t function properly in integrated system</a:t>
            </a:r>
            <a:endParaRPr sz="2000"/>
          </a:p>
          <a:p>
            <a: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lang="en-US" sz="2000"/>
              <a:t>Buck-boost converter oscillated during high current draw</a:t>
            </a:r>
            <a:endParaRPr sz="2000"/>
          </a:p>
          <a:p>
            <a: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lang="en-US" sz="2000"/>
              <a:t>PCB nets flipped between VDD and GND on CSAs</a:t>
            </a:r>
            <a:endParaRPr sz="2000"/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Solutions:</a:t>
            </a:r>
            <a:endParaRPr sz="2000"/>
          </a:p>
          <a:p>
            <a: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lang="en-US" sz="2000"/>
              <a:t>Use higher power panel to pump more current into charge controller</a:t>
            </a:r>
            <a:endParaRPr sz="2000"/>
          </a:p>
          <a:p>
            <a: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lang="en-US" sz="2000"/>
              <a:t>Use higher current output converter and optimize PCB layout to avoid current peak and voltage droops</a:t>
            </a:r>
            <a:endParaRPr sz="2000"/>
          </a:p>
          <a:p>
            <a: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lang="en-US" sz="2000"/>
              <a:t>Use blue wire to resolder correct nets from cut traces</a:t>
            </a:r>
            <a:endParaRPr sz="20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147bb7bae3_0_28"/>
          <p:cNvSpPr txBox="1"/>
          <p:nvPr/>
        </p:nvSpPr>
        <p:spPr>
          <a:xfrm>
            <a:off x="304800" y="837625"/>
            <a:ext cx="8382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Solar Power Generation (2)	</a:t>
            </a:r>
            <a:r>
              <a:rPr b="1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       	 </a:t>
            </a:r>
            <a:r>
              <a:rPr b="0" i="0" lang="en-US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George Thuita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9" name="Google Shape;119;g2147bb7bae3_0_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200" y="1330225"/>
            <a:ext cx="3315075" cy="3165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g2147bb7bae3_0_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200" y="4806425"/>
            <a:ext cx="3525724" cy="17733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g2147bb7bae3_0_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45087" y="1382700"/>
            <a:ext cx="4748474" cy="232838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g2147bb7bae3_0_28"/>
          <p:cNvSpPr txBox="1"/>
          <p:nvPr/>
        </p:nvSpPr>
        <p:spPr>
          <a:xfrm>
            <a:off x="1329875" y="4437125"/>
            <a:ext cx="2159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200"/>
              <a:t>PCB Layout</a:t>
            </a:r>
            <a:endParaRPr/>
          </a:p>
        </p:txBody>
      </p:sp>
      <p:sp>
        <p:nvSpPr>
          <p:cNvPr id="123" name="Google Shape;123;g2147bb7bae3_0_28"/>
          <p:cNvSpPr txBox="1"/>
          <p:nvPr/>
        </p:nvSpPr>
        <p:spPr>
          <a:xfrm>
            <a:off x="386150" y="6488700"/>
            <a:ext cx="3386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200"/>
              <a:t>Improved Buck-Boost Converter Schematic</a:t>
            </a:r>
            <a:endParaRPr/>
          </a:p>
        </p:txBody>
      </p:sp>
      <p:pic>
        <p:nvPicPr>
          <p:cNvPr id="124" name="Google Shape;124;g2147bb7bae3_0_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91600" y="4023825"/>
            <a:ext cx="4255449" cy="246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147c5348c7_0_8"/>
          <p:cNvSpPr txBox="1"/>
          <p:nvPr/>
        </p:nvSpPr>
        <p:spPr>
          <a:xfrm>
            <a:off x="304800" y="837625"/>
            <a:ext cx="8382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Solar Power Generation (3)	</a:t>
            </a:r>
            <a:r>
              <a:rPr b="1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       	 </a:t>
            </a:r>
            <a:r>
              <a:rPr b="0" i="0" lang="en-US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George Thuita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0" name="Google Shape;130;g2147c5348c7_0_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20050"/>
            <a:ext cx="3659049" cy="216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g2147c5348c7_0_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815999"/>
            <a:ext cx="8839202" cy="20440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g2147c5348c7_0_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83400" y="2215071"/>
            <a:ext cx="5008201" cy="1213925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g2147c5348c7_0_8"/>
          <p:cNvSpPr txBox="1"/>
          <p:nvPr/>
        </p:nvSpPr>
        <p:spPr>
          <a:xfrm>
            <a:off x="4061850" y="5808725"/>
            <a:ext cx="2159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200"/>
              <a:t>Validation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147c5348c7_0_22"/>
          <p:cNvSpPr txBox="1"/>
          <p:nvPr/>
        </p:nvSpPr>
        <p:spPr>
          <a:xfrm>
            <a:off x="304800" y="913825"/>
            <a:ext cx="8382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Electrical I/O		</a:t>
            </a:r>
            <a:r>
              <a:rPr b="1"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1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       	 </a:t>
            </a:r>
            <a:r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Leo Predanic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g2147c5348c7_0_22"/>
          <p:cNvSpPr txBox="1"/>
          <p:nvPr>
            <p:ph idx="1" type="body"/>
          </p:nvPr>
        </p:nvSpPr>
        <p:spPr>
          <a:xfrm>
            <a:off x="232050" y="1230250"/>
            <a:ext cx="8679900" cy="46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700"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Overview: Use an ADC to measure both voltage and current to various system points. Compile data for processing. </a:t>
            </a:r>
            <a:r>
              <a:rPr lang="en-US" sz="2000"/>
              <a:t>Implement</a:t>
            </a:r>
            <a:r>
              <a:rPr lang="en-US" sz="2000"/>
              <a:t> system switching functionality and motor control.</a:t>
            </a:r>
            <a:endParaRPr sz="20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Issues:</a:t>
            </a:r>
            <a:endParaRPr sz="2000"/>
          </a:p>
          <a:p>
            <a: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lang="en-US" sz="2000"/>
              <a:t>Charge side FET was not operating properly due to floating VGS</a:t>
            </a:r>
            <a:endParaRPr sz="2000"/>
          </a:p>
          <a:p>
            <a: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lang="en-US" sz="2000"/>
              <a:t>ADC samples were inaccurate with initial design</a:t>
            </a:r>
            <a:endParaRPr sz="2000"/>
          </a:p>
          <a:p>
            <a: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lang="en-US" sz="2000"/>
              <a:t>Panel rotation algorithm had too much delay when integrated</a:t>
            </a:r>
            <a:endParaRPr sz="2000"/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Solutions:</a:t>
            </a:r>
            <a:endParaRPr sz="2000"/>
          </a:p>
          <a:p>
            <a: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lang="en-US" sz="2000"/>
              <a:t>Remove FET due to reverse current protection at charge controller</a:t>
            </a:r>
            <a:endParaRPr sz="2000"/>
          </a:p>
          <a:p>
            <a: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lang="en-US" sz="2000"/>
              <a:t>Optimize sense resistor sizing for optimal voltage drop based on current flow and gain</a:t>
            </a:r>
            <a:endParaRPr sz="2000"/>
          </a:p>
          <a:p>
            <a: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lang="en-US" sz="2000"/>
              <a:t>Reduce step count and integrate algorithm with ADC sensing to reduce overall delay </a:t>
            </a:r>
            <a:endParaRPr sz="20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147c5348c7_0_27"/>
          <p:cNvSpPr txBox="1"/>
          <p:nvPr/>
        </p:nvSpPr>
        <p:spPr>
          <a:xfrm>
            <a:off x="304800" y="837625"/>
            <a:ext cx="8382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Electrical I/O (2)				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       	 </a:t>
            </a:r>
            <a:r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Leo Predanic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g2147c5348c7_0_27"/>
          <p:cNvSpPr txBox="1"/>
          <p:nvPr/>
        </p:nvSpPr>
        <p:spPr>
          <a:xfrm>
            <a:off x="1340575" y="3480325"/>
            <a:ext cx="2159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200"/>
              <a:t>ADC Sensing Schematic</a:t>
            </a:r>
            <a:endParaRPr/>
          </a:p>
        </p:txBody>
      </p:sp>
      <p:grpSp>
        <p:nvGrpSpPr>
          <p:cNvPr id="146" name="Google Shape;146;g2147c5348c7_0_27"/>
          <p:cNvGrpSpPr/>
          <p:nvPr/>
        </p:nvGrpSpPr>
        <p:grpSpPr>
          <a:xfrm>
            <a:off x="223458" y="1390708"/>
            <a:ext cx="4184439" cy="2089606"/>
            <a:chOff x="304800" y="1413925"/>
            <a:chExt cx="5260799" cy="2614950"/>
          </a:xfrm>
        </p:grpSpPr>
        <p:pic>
          <p:nvPicPr>
            <p:cNvPr id="147" name="Google Shape;147;g2147c5348c7_0_2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04800" y="1413925"/>
              <a:ext cx="5260799" cy="26149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8" name="Google Shape;148;g2147c5348c7_0_27"/>
            <p:cNvSpPr/>
            <p:nvPr/>
          </p:nvSpPr>
          <p:spPr>
            <a:xfrm>
              <a:off x="618375" y="1413925"/>
              <a:ext cx="534600" cy="2298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g2147c5348c7_0_27"/>
            <p:cNvSpPr/>
            <p:nvPr/>
          </p:nvSpPr>
          <p:spPr>
            <a:xfrm>
              <a:off x="1049750" y="2182375"/>
              <a:ext cx="534600" cy="2298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g2147c5348c7_0_27"/>
            <p:cNvSpPr/>
            <p:nvPr/>
          </p:nvSpPr>
          <p:spPr>
            <a:xfrm>
              <a:off x="1516000" y="2768775"/>
              <a:ext cx="534600" cy="2298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g2147c5348c7_0_27"/>
            <p:cNvSpPr/>
            <p:nvPr/>
          </p:nvSpPr>
          <p:spPr>
            <a:xfrm>
              <a:off x="1516000" y="3429000"/>
              <a:ext cx="534600" cy="2298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52" name="Google Shape;152;g2147c5348c7_0_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4800" y="4047000"/>
            <a:ext cx="3522959" cy="2524325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g2147c5348c7_0_27"/>
          <p:cNvSpPr txBox="1"/>
          <p:nvPr/>
        </p:nvSpPr>
        <p:spPr>
          <a:xfrm>
            <a:off x="938375" y="6488700"/>
            <a:ext cx="2754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200"/>
              <a:t>Solar Panel Rotation Algorithm Flow</a:t>
            </a:r>
            <a:endParaRPr/>
          </a:p>
        </p:txBody>
      </p:sp>
      <p:pic>
        <p:nvPicPr>
          <p:cNvPr id="154" name="Google Shape;154;g2147c5348c7_0_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14075" y="1462463"/>
            <a:ext cx="4072725" cy="238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g2147c5348c7_0_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10288" y="4058657"/>
            <a:ext cx="4296600" cy="25010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2013-06-18T16:37:55Z</dcterms:created>
  <dc:creator>Brian Gardner</dc:creator>
</cp:coreProperties>
</file>