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XVxAKhvue8qwx6nEsp7+hcuvf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2BE0CF-87BA-4CE0-835B-7415C42C792E}">
  <a:tblStyle styleId="{072BE0CF-87BA-4CE0-835B-7415C42C79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c368bd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6cc368bd0d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def04ce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fdef04ce7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250005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025000552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cc368bd0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6cc368bd0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0c744ea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70c744ea0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3906b499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03906b499a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b316667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b31666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dbbc3c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1fdbbc3c6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dbbc3c6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1fdbbc3c69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f18f645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6f18f645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23.gif"/><Relationship Id="rId8" Type="http://schemas.openxmlformats.org/officeDocument/2006/relationships/image" Target="../media/image2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Status Update #1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Souryendu Das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cc368bd0d_0_14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g16cc368bd0d_0_14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{072BE0CF-87BA-4CE0-835B-7415C42C792E}</a:tableStyleId>
              </a:tblPr>
              <a:tblGrid>
                <a:gridCol w="4191000"/>
                <a:gridCol w="4191000"/>
              </a:tblGrid>
              <a:tr h="59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403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</a:t>
                      </a:r>
                      <a:r>
                        <a:rPr lang="en-US" sz="1800"/>
                        <a:t>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Performed additional verification on motor driver circuit operation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Ordered system power supply and organized power distribution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Wrote/tested solar panel rotation control algorithm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Assist with PCB soldering &amp; testing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Ability to write measured data to GUI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Acknowledge user input from GUI/touchscreen on RPi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Assist with power supply testing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g16cc368bd0d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375" y="4243050"/>
            <a:ext cx="5260799" cy="2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fdef04ce7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882" y="2931648"/>
            <a:ext cx="1527240" cy="150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fdef04ce7c_0_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fdef04ce7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604" y="2635208"/>
            <a:ext cx="778893" cy="52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fdef04ce7c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882" y="3150217"/>
            <a:ext cx="328357" cy="107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fdef04ce7c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3512" y="4082059"/>
            <a:ext cx="649077" cy="406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fdef04ce7c_0_6"/>
          <p:cNvSpPr/>
          <p:nvPr/>
        </p:nvSpPr>
        <p:spPr>
          <a:xfrm>
            <a:off x="1254053" y="1950075"/>
            <a:ext cx="1638000" cy="8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9" name="Google Shape;129;g1fdef04ce7c_0_6"/>
          <p:cNvSpPr/>
          <p:nvPr/>
        </p:nvSpPr>
        <p:spPr>
          <a:xfrm rot="10800000">
            <a:off x="1140938" y="3015941"/>
            <a:ext cx="1638000" cy="8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0" name="Google Shape;130;g1fdef04ce7c_0_6"/>
          <p:cNvSpPr txBox="1"/>
          <p:nvPr/>
        </p:nvSpPr>
        <p:spPr>
          <a:xfrm>
            <a:off x="633300" y="1582200"/>
            <a:ext cx="3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 </a:t>
            </a:r>
            <a:r>
              <a:rPr lang="en-US" sz="1600"/>
              <a:t>360° User Chosen Starting Angle</a:t>
            </a:r>
            <a:endParaRPr sz="1600"/>
          </a:p>
        </p:txBody>
      </p:sp>
      <p:pic>
        <p:nvPicPr>
          <p:cNvPr id="131" name="Google Shape;131;g1fdef04ce7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548" y="2799269"/>
            <a:ext cx="1484903" cy="16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fdef04ce7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515" y="2477303"/>
            <a:ext cx="757301" cy="56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fdef04ce7c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548" y="3036659"/>
            <a:ext cx="319254" cy="116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fdef04ce7c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9623" y="4048739"/>
            <a:ext cx="631084" cy="4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fdef04ce7c_0_6"/>
          <p:cNvSpPr/>
          <p:nvPr/>
        </p:nvSpPr>
        <p:spPr>
          <a:xfrm rot="2713445">
            <a:off x="5825119" y="1868821"/>
            <a:ext cx="1247558" cy="1056637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fdef04ce7c_0_6"/>
          <p:cNvSpPr/>
          <p:nvPr/>
        </p:nvSpPr>
        <p:spPr>
          <a:xfrm flipH="1" rot="-2728410">
            <a:off x="5447293" y="1755844"/>
            <a:ext cx="25669" cy="9274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37" name="Google Shape;137;g1fdef04ce7c_0_6"/>
          <p:cNvSpPr txBox="1"/>
          <p:nvPr/>
        </p:nvSpPr>
        <p:spPr>
          <a:xfrm>
            <a:off x="4495800" y="1576975"/>
            <a:ext cx="3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</a:t>
            </a:r>
            <a:r>
              <a:rPr lang="en-US" sz="1600"/>
              <a:t>. 180° Rotation From Starting Angle</a:t>
            </a:r>
            <a:endParaRPr sz="1600"/>
          </a:p>
        </p:txBody>
      </p:sp>
      <p:pic>
        <p:nvPicPr>
          <p:cNvPr id="138" name="Google Shape;138;g1fdef04ce7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98" y="5148394"/>
            <a:ext cx="1484903" cy="16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fdef04ce7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865" y="4826428"/>
            <a:ext cx="757301" cy="56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fdef04ce7c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898" y="5385784"/>
            <a:ext cx="319254" cy="116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fdef04ce7c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973" y="6397864"/>
            <a:ext cx="631084" cy="4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fdef04ce7c_0_6"/>
          <p:cNvSpPr/>
          <p:nvPr/>
        </p:nvSpPr>
        <p:spPr>
          <a:xfrm rot="2713445">
            <a:off x="3751469" y="4217946"/>
            <a:ext cx="1247558" cy="1056637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fdef04ce7c_0_6"/>
          <p:cNvSpPr/>
          <p:nvPr/>
        </p:nvSpPr>
        <p:spPr>
          <a:xfrm flipH="1" rot="-2728410">
            <a:off x="3373643" y="4104969"/>
            <a:ext cx="25669" cy="9274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44" name="Google Shape;144;g1fdef04ce7c_0_6"/>
          <p:cNvSpPr txBox="1"/>
          <p:nvPr/>
        </p:nvSpPr>
        <p:spPr>
          <a:xfrm>
            <a:off x="3126150" y="3870650"/>
            <a:ext cx="3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</a:t>
            </a:r>
            <a:r>
              <a:rPr lang="en-US" sz="1600"/>
              <a:t>. User Specified Rate</a:t>
            </a:r>
            <a:endParaRPr sz="1600"/>
          </a:p>
        </p:txBody>
      </p:sp>
      <p:sp>
        <p:nvSpPr>
          <p:cNvPr id="145" name="Google Shape;145;g1fdef04ce7c_0_6"/>
          <p:cNvSpPr txBox="1"/>
          <p:nvPr/>
        </p:nvSpPr>
        <p:spPr>
          <a:xfrm>
            <a:off x="4951375" y="463655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10:00</a:t>
            </a:r>
            <a:endParaRPr/>
          </a:p>
        </p:txBody>
      </p:sp>
      <p:sp>
        <p:nvSpPr>
          <p:cNvPr id="146" name="Google Shape;146;g1fdef04ce7c_0_6"/>
          <p:cNvSpPr txBox="1"/>
          <p:nvPr/>
        </p:nvSpPr>
        <p:spPr>
          <a:xfrm>
            <a:off x="4879750" y="2100925"/>
            <a:ext cx="7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Angle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250005522_0_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025000552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0" y="1960950"/>
            <a:ext cx="3581135" cy="41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0250005522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175" y="1960950"/>
            <a:ext cx="4771178" cy="41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cc368bd0d_0_154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g16cc368bd0d_0_154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{072BE0CF-87BA-4CE0-835B-7415C42C792E}</a:tableStyleId>
              </a:tblPr>
              <a:tblGrid>
                <a:gridCol w="4191000"/>
                <a:gridCol w="4191000"/>
              </a:tblGrid>
              <a:tr h="67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403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</a:t>
                      </a:r>
                      <a:r>
                        <a:rPr lang="en-US" sz="1800"/>
                        <a:t>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Integrated GUI onto touchscreen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- 3D printing the motor and solar panel chassis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Partial completion of new system animations and display feature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Be able to control read/write through GUI to and from RPi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Test resulting data display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Finish additional GUI features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0" name="Google Shape;160;g16cc368bd0d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" y="4595273"/>
            <a:ext cx="4191000" cy="162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6cc368bd0d_0_154"/>
          <p:cNvPicPr preferRelativeResize="0"/>
          <p:nvPr/>
        </p:nvPicPr>
        <p:blipFill rotWithShape="1">
          <a:blip r:embed="rId4">
            <a:alphaModFix/>
          </a:blip>
          <a:srcRect b="5500" l="5466" r="5350" t="13971"/>
          <a:stretch/>
        </p:blipFill>
        <p:spPr>
          <a:xfrm>
            <a:off x="4857650" y="4173597"/>
            <a:ext cx="3647150" cy="2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0c744ea06_0_1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70c744ea0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5" y="1495213"/>
            <a:ext cx="3980889" cy="22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70c744ea0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75" y="3800423"/>
            <a:ext cx="3399700" cy="22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70c744ea0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2675599"/>
            <a:ext cx="4704425" cy="2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70c744ea06_0_15"/>
          <p:cNvSpPr txBox="1"/>
          <p:nvPr/>
        </p:nvSpPr>
        <p:spPr>
          <a:xfrm>
            <a:off x="221575" y="6141725"/>
            <a:ext cx="564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Top: Model of stand that houses solar panel motor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Bottom: Arm that holds solar panel, mounted to motor</a:t>
            </a:r>
            <a:endParaRPr i="1" sz="1200"/>
          </a:p>
        </p:txBody>
      </p:sp>
      <p:sp>
        <p:nvSpPr>
          <p:cNvPr id="171" name="Google Shape;171;g170c744ea06_0_15"/>
          <p:cNvSpPr txBox="1"/>
          <p:nvPr/>
        </p:nvSpPr>
        <p:spPr>
          <a:xfrm>
            <a:off x="5440675" y="5043275"/>
            <a:ext cx="34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Frame from updated system animation</a:t>
            </a:r>
            <a:endParaRPr i="1" sz="1200"/>
          </a:p>
        </p:txBody>
      </p:sp>
      <p:sp>
        <p:nvSpPr>
          <p:cNvPr id="172" name="Google Shape;172;g170c744ea06_0_15"/>
          <p:cNvSpPr/>
          <p:nvPr/>
        </p:nvSpPr>
        <p:spPr>
          <a:xfrm>
            <a:off x="4484075" y="2690450"/>
            <a:ext cx="4563900" cy="233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3906b499a_3_4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 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203906b499a_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" y="1869000"/>
            <a:ext cx="4309476" cy="164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03906b499a_3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695" y="2279337"/>
            <a:ext cx="560329" cy="485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03906b499a_3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088" y="1820850"/>
            <a:ext cx="4644351" cy="185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03906b499a_3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62" y="3773174"/>
            <a:ext cx="7982476" cy="28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03906b499a_3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442" y="4539468"/>
            <a:ext cx="3492808" cy="196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03906b499a_3_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7891" y="4539463"/>
            <a:ext cx="3603882" cy="189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a0aa59c53_0_9"/>
          <p:cNvSpPr txBox="1"/>
          <p:nvPr>
            <p:ph type="title"/>
          </p:nvPr>
        </p:nvSpPr>
        <p:spPr>
          <a:xfrm>
            <a:off x="564700" y="2489675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2b316667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82" y="2152211"/>
            <a:ext cx="1527240" cy="15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2b316667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04" y="1855770"/>
            <a:ext cx="778893" cy="52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2b316667a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0082" y="2370780"/>
            <a:ext cx="328357" cy="107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2b316667a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9712" y="3302622"/>
            <a:ext cx="649077" cy="4069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2b316667aa_0_0"/>
          <p:cNvSpPr/>
          <p:nvPr/>
        </p:nvSpPr>
        <p:spPr>
          <a:xfrm>
            <a:off x="1330253" y="1170638"/>
            <a:ext cx="1638000" cy="8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98" name="Google Shape;198;g22b316667aa_0_0"/>
          <p:cNvSpPr/>
          <p:nvPr/>
        </p:nvSpPr>
        <p:spPr>
          <a:xfrm rot="10800000">
            <a:off x="1217138" y="2236504"/>
            <a:ext cx="1638000" cy="854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99" name="Google Shape;199;g22b316667aa_0_0"/>
          <p:cNvSpPr txBox="1"/>
          <p:nvPr/>
        </p:nvSpPr>
        <p:spPr>
          <a:xfrm>
            <a:off x="709500" y="802763"/>
            <a:ext cx="3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 360° User Chosen Starting Angle</a:t>
            </a:r>
            <a:endParaRPr sz="1600"/>
          </a:p>
        </p:txBody>
      </p:sp>
      <p:pic>
        <p:nvPicPr>
          <p:cNvPr id="200" name="Google Shape;200;g22b316667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748" y="2019832"/>
            <a:ext cx="1484903" cy="16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2b316667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715" y="1697866"/>
            <a:ext cx="757301" cy="56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2b316667a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748" y="2257221"/>
            <a:ext cx="319254" cy="116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2b316667a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5823" y="3269302"/>
            <a:ext cx="631084" cy="4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2b316667aa_0_0"/>
          <p:cNvSpPr/>
          <p:nvPr/>
        </p:nvSpPr>
        <p:spPr>
          <a:xfrm rot="2713445">
            <a:off x="5901319" y="1089384"/>
            <a:ext cx="1247558" cy="1056637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2b316667aa_0_0"/>
          <p:cNvSpPr/>
          <p:nvPr/>
        </p:nvSpPr>
        <p:spPr>
          <a:xfrm flipH="1" rot="-2728410">
            <a:off x="5523493" y="976406"/>
            <a:ext cx="25669" cy="9274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06" name="Google Shape;206;g22b316667aa_0_0"/>
          <p:cNvSpPr txBox="1"/>
          <p:nvPr/>
        </p:nvSpPr>
        <p:spPr>
          <a:xfrm>
            <a:off x="4572000" y="797538"/>
            <a:ext cx="3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2. 180° Rotation From Starting Angle</a:t>
            </a:r>
            <a:endParaRPr sz="1600"/>
          </a:p>
        </p:txBody>
      </p:sp>
      <p:pic>
        <p:nvPicPr>
          <p:cNvPr id="207" name="Google Shape;207;g22b316667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98" y="4368957"/>
            <a:ext cx="1484903" cy="16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b316667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65" y="4046991"/>
            <a:ext cx="757301" cy="56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2b316667a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098" y="4606346"/>
            <a:ext cx="319254" cy="116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2b316667a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2173" y="5618427"/>
            <a:ext cx="631084" cy="4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2b316667aa_0_0"/>
          <p:cNvSpPr/>
          <p:nvPr/>
        </p:nvSpPr>
        <p:spPr>
          <a:xfrm rot="2713445">
            <a:off x="3827669" y="3438509"/>
            <a:ext cx="1247558" cy="1056637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2b316667aa_0_0"/>
          <p:cNvSpPr/>
          <p:nvPr/>
        </p:nvSpPr>
        <p:spPr>
          <a:xfrm flipH="1" rot="-2728410">
            <a:off x="3449843" y="3325531"/>
            <a:ext cx="25669" cy="9274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13" name="Google Shape;213;g22b316667aa_0_0"/>
          <p:cNvSpPr txBox="1"/>
          <p:nvPr/>
        </p:nvSpPr>
        <p:spPr>
          <a:xfrm>
            <a:off x="3202350" y="3091213"/>
            <a:ext cx="3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3. User Specified Rate</a:t>
            </a:r>
            <a:endParaRPr sz="1600"/>
          </a:p>
        </p:txBody>
      </p:sp>
      <p:sp>
        <p:nvSpPr>
          <p:cNvPr id="214" name="Google Shape;214;g22b316667aa_0_0"/>
          <p:cNvSpPr txBox="1"/>
          <p:nvPr/>
        </p:nvSpPr>
        <p:spPr>
          <a:xfrm>
            <a:off x="5027575" y="3857113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10:00</a:t>
            </a:r>
            <a:endParaRPr/>
          </a:p>
        </p:txBody>
      </p:sp>
      <p:sp>
        <p:nvSpPr>
          <p:cNvPr id="215" name="Google Shape;215;g22b316667aa_0_0"/>
          <p:cNvSpPr txBox="1"/>
          <p:nvPr/>
        </p:nvSpPr>
        <p:spPr>
          <a:xfrm>
            <a:off x="4955950" y="1321488"/>
            <a:ext cx="7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Angle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dbbc3c69d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Major Project Changes for 404</a:t>
            </a:r>
            <a:endParaRPr/>
          </a:p>
        </p:txBody>
      </p:sp>
      <p:sp>
        <p:nvSpPr>
          <p:cNvPr id="75" name="Google Shape;75;g1fdbbc3c69d_0_0"/>
          <p:cNvSpPr txBox="1"/>
          <p:nvPr/>
        </p:nvSpPr>
        <p:spPr>
          <a:xfrm>
            <a:off x="662700" y="2010025"/>
            <a:ext cx="78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One change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Issue during 403 demo with buck-boost converter oscillation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New IC used with max output current of 1A (Original was 200mA)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dbbc3c69d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81" name="Google Shape;81;g1fdbbc3c69d_0_6"/>
          <p:cNvSpPr txBox="1"/>
          <p:nvPr/>
        </p:nvSpPr>
        <p:spPr>
          <a:xfrm>
            <a:off x="662700" y="2010025"/>
            <a:ext cx="781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System PCB and remaining components ordered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System Power Supply is ordered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2498150"/>
            <a:ext cx="8964874" cy="2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93" name="Google Shape;93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5052"/>
            <a:ext cx="8839198" cy="442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cc368bd0d_0_12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{072BE0CF-87BA-4CE0-835B-7415C42C792E}</a:tableStyleId>
              </a:tblPr>
              <a:tblGrid>
                <a:gridCol w="4191000"/>
                <a:gridCol w="4191000"/>
              </a:tblGrid>
              <a:tr h="5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403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</a:t>
                      </a:r>
                      <a:r>
                        <a:rPr lang="en-US" sz="1800"/>
                        <a:t>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Redesigned buck-boost converter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Ordered PCB and remaining parts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PCB soldering &amp; testing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Assist with writing system integration code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Test measurement data collection for full system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Test system power supply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0" name="Google Shape;100;g16cc368bd0d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25" y="4360300"/>
            <a:ext cx="4022050" cy="19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6cc368bd0d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24" y="4360300"/>
            <a:ext cx="3969734" cy="19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6cc368bd0d_0_126"/>
          <p:cNvSpPr/>
          <p:nvPr/>
        </p:nvSpPr>
        <p:spPr>
          <a:xfrm>
            <a:off x="4275150" y="5163613"/>
            <a:ext cx="665100" cy="39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3" name="Google Shape;103;g16cc368bd0d_0_126"/>
          <p:cNvSpPr txBox="1"/>
          <p:nvPr/>
        </p:nvSpPr>
        <p:spPr>
          <a:xfrm>
            <a:off x="5055425" y="39601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Input Voltage: 2.5 - 4.2V</a:t>
            </a:r>
            <a:endParaRPr/>
          </a:p>
        </p:txBody>
      </p:sp>
      <p:sp>
        <p:nvSpPr>
          <p:cNvPr id="104" name="Google Shape;104;g16cc368bd0d_0_126"/>
          <p:cNvSpPr txBox="1"/>
          <p:nvPr/>
        </p:nvSpPr>
        <p:spPr>
          <a:xfrm>
            <a:off x="7784300" y="3960100"/>
            <a:ext cx="12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Output: 3.7V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f18f645c7_1_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6f18f645c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300" y="1703225"/>
            <a:ext cx="4072263" cy="38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6f18f645c7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22" y="1703225"/>
            <a:ext cx="4898875" cy="38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