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1808">
          <p15:clr>
            <a:srgbClr val="A4A3A4"/>
          </p15:clr>
        </p15:guide>
        <p15:guide id="3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FHCRxZkpM7v83MiRP6/NQ/LSq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1808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Background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1116906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" name="Google Shape;17;p3"/>
          <p:cNvCxnSpPr/>
          <p:nvPr/>
        </p:nvCxnSpPr>
        <p:spPr>
          <a:xfrm>
            <a:off x="11307763" y="700976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18;p3"/>
          <p:cNvCxnSpPr/>
          <p:nvPr/>
        </p:nvCxnSpPr>
        <p:spPr>
          <a:xfrm>
            <a:off x="2194560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2577212" y="6431836"/>
            <a:ext cx="0" cy="24886364"/>
          </a:xfrm>
          <a:prstGeom prst="straightConnector1">
            <a:avLst/>
          </a:prstGeom>
          <a:noFill/>
          <a:ln cap="flat" cmpd="tri" w="889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0" y="6644640"/>
            <a:ext cx="9798050" cy="1487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914400" y="21843852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2" name="Google Shape;22;p3"/>
          <p:cNvSpPr/>
          <p:nvPr>
            <p:ph idx="3" type="pic"/>
          </p:nvPr>
        </p:nvSpPr>
        <p:spPr>
          <a:xfrm>
            <a:off x="33046966" y="17186910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11674474" y="6644640"/>
            <a:ext cx="9798050" cy="2292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body"/>
          </p:nvPr>
        </p:nvSpPr>
        <p:spPr>
          <a:xfrm>
            <a:off x="22516542" y="6705600"/>
            <a:ext cx="9448423" cy="66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6" type="body"/>
          </p:nvPr>
        </p:nvSpPr>
        <p:spPr>
          <a:xfrm>
            <a:off x="33046966" y="6705600"/>
            <a:ext cx="9798050" cy="993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7" type="body"/>
          </p:nvPr>
        </p:nvSpPr>
        <p:spPr>
          <a:xfrm>
            <a:off x="33046966" y="25130235"/>
            <a:ext cx="9798050" cy="425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/>
          <p:nvPr>
            <p:ph idx="8" type="chart"/>
          </p:nvPr>
        </p:nvSpPr>
        <p:spPr>
          <a:xfrm>
            <a:off x="22513521" y="14194529"/>
            <a:ext cx="9454334" cy="694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•"/>
              <a:defRPr b="0" i="0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708"/>
              <a:buFont typeface="Arial"/>
              <a:buChar char="•"/>
              <a:defRPr b="0" i="0" sz="17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9" type="body"/>
          </p:nvPr>
        </p:nvSpPr>
        <p:spPr>
          <a:xfrm>
            <a:off x="22513522" y="21847581"/>
            <a:ext cx="9417420" cy="7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2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0"/>
            <a:ext cx="43891200" cy="54864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0" y="5257801"/>
            <a:ext cx="43891200" cy="265176"/>
          </a:xfrm>
          <a:prstGeom prst="rect">
            <a:avLst/>
          </a:prstGeom>
          <a:solidFill>
            <a:srgbClr val="8D5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0" y="31470600"/>
            <a:ext cx="43891200" cy="14478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2"/>
          <p:cNvCxnSpPr/>
          <p:nvPr/>
        </p:nvCxnSpPr>
        <p:spPr>
          <a:xfrm>
            <a:off x="31543262" y="30837464"/>
            <a:ext cx="0" cy="1588169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37322118" cy="25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34024"/>
            <a:ext cx="43939859" cy="147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2503724"/>
            <a:ext cx="43891201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36157168" y="0"/>
            <a:ext cx="7734033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70601"/>
            <a:ext cx="43891201" cy="9550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0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jp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1605775" y="613400"/>
            <a:ext cx="406797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lang="en-US" sz="8800">
                <a:solidFill>
                  <a:schemeClr val="lt1"/>
                </a:solidFill>
              </a:rPr>
              <a:t>Creating STEM Contents: </a:t>
            </a:r>
            <a:endParaRPr b="1" sz="8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lang="en-US" sz="8800">
                <a:solidFill>
                  <a:schemeClr val="lt1"/>
                </a:solidFill>
              </a:rPr>
              <a:t>Solar Power with a Tracking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Leo Predanic, Brandon Cenci, George Thuita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51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Dr. Wonhyeok Jang, Dr. John Lusher II, P.E.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914400" y="7003709"/>
            <a:ext cx="9829801" cy="47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7"/>
              <a:buFont typeface="Arial"/>
              <a:buNone/>
            </a:pPr>
            <a:r>
              <a:t/>
            </a:r>
            <a:endParaRPr b="0" i="0" sz="247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1"/>
          <p:cNvCxnSpPr/>
          <p:nvPr/>
        </p:nvCxnSpPr>
        <p:spPr>
          <a:xfrm>
            <a:off x="946151" y="12692857"/>
            <a:ext cx="978408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" name="Google Shape;36;p1"/>
          <p:cNvCxnSpPr/>
          <p:nvPr/>
        </p:nvCxnSpPr>
        <p:spPr>
          <a:xfrm>
            <a:off x="11667351" y="23115825"/>
            <a:ext cx="9784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7" name="Google Shape;37;p1"/>
          <p:cNvCxnSpPr/>
          <p:nvPr/>
        </p:nvCxnSpPr>
        <p:spPr>
          <a:xfrm>
            <a:off x="32974199" y="28778369"/>
            <a:ext cx="9829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8" name="Google Shape;38;p1"/>
          <p:cNvCxnSpPr/>
          <p:nvPr/>
        </p:nvCxnSpPr>
        <p:spPr>
          <a:xfrm>
            <a:off x="33028850" y="14807555"/>
            <a:ext cx="9673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>
            <a:off x="33147867" y="23794525"/>
            <a:ext cx="948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" name="Google Shape;40;p1"/>
          <p:cNvSpPr txBox="1"/>
          <p:nvPr/>
        </p:nvSpPr>
        <p:spPr>
          <a:xfrm>
            <a:off x="534706" y="30206925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1. </a:t>
            </a:r>
            <a:r>
              <a:rPr i="1" lang="en-US" sz="2800">
                <a:solidFill>
                  <a:schemeClr val="dk1"/>
                </a:solidFill>
              </a:rPr>
              <a:t>System Block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1004275" y="6264600"/>
            <a:ext cx="9667800" cy="58491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736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As society both electrifies and digitizes, there is an increased demand for engineering solutions. We are creating a small portable solar power demonstration system to help K-12 students get interested in and self-learn STEM topics.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1107700" y="13272000"/>
            <a:ext cx="9256800" cy="123804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The system is comprised of three subsystems.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Solar Power Generation: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Generate electrical power from solar radiation and store in a battery.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Regulate stored energy and power various loads.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-US" sz="2800">
                <a:solidFill>
                  <a:schemeClr val="dk2"/>
                </a:solidFill>
              </a:rPr>
              <a:t>lectrical I/O: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Measure voltage, current, and power at various nodes for display.</a:t>
            </a:r>
            <a:endParaRPr sz="2800">
              <a:solidFill>
                <a:schemeClr val="dk1"/>
              </a:solidFill>
            </a:endParaRPr>
          </a:p>
          <a:p>
            <a:pPr indent="-412750" lvl="1" marL="914400" marR="0" rtl="0" algn="l">
              <a:lnSpc>
                <a:spcPct val="16428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Control system operation through disconnect switches and solar </a:t>
            </a:r>
            <a:r>
              <a:rPr lang="en-US" sz="2800">
                <a:solidFill>
                  <a:schemeClr val="dk1"/>
                </a:solidFill>
              </a:rPr>
              <a:t>panel</a:t>
            </a:r>
            <a:r>
              <a:rPr lang="en-US" sz="2800">
                <a:solidFill>
                  <a:schemeClr val="dk1"/>
                </a:solidFill>
              </a:rPr>
              <a:t> rotation via a motor.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</a:rPr>
              <a:t>GUI, Database, and Animations</a:t>
            </a:r>
            <a:r>
              <a:rPr b="1" lang="en-US" sz="2800">
                <a:solidFill>
                  <a:schemeClr val="dk2"/>
                </a:solidFill>
              </a:rPr>
              <a:t>:</a:t>
            </a:r>
            <a:endParaRPr b="1" sz="2800">
              <a:solidFill>
                <a:schemeClr val="dk2"/>
              </a:solidFill>
            </a:endParaRPr>
          </a:p>
          <a:p>
            <a:pPr indent="-457200" lvl="1" marL="914400" rtl="0" algn="l">
              <a:lnSpc>
                <a:spcPct val="16428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Store collected data in a database to display in a GUI</a:t>
            </a:r>
            <a:endParaRPr sz="2800">
              <a:solidFill>
                <a:schemeClr val="dk1"/>
              </a:solidFill>
            </a:endParaRPr>
          </a:p>
          <a:p>
            <a:pPr indent="-412750" lvl="1" marL="914400" rtl="0" algn="l">
              <a:lnSpc>
                <a:spcPct val="16428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GUI features displays, controls, and animations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2387388" y="6396625"/>
            <a:ext cx="9421200" cy="151305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Outcomes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Data Collection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The </a:t>
            </a:r>
            <a:r>
              <a:rPr lang="en-US" sz="2800">
                <a:solidFill>
                  <a:schemeClr val="dk1"/>
                </a:solidFill>
              </a:rPr>
              <a:t>system</a:t>
            </a:r>
            <a:r>
              <a:rPr lang="en-US" sz="2800">
                <a:solidFill>
                  <a:schemeClr val="dk1"/>
                </a:solidFill>
              </a:rPr>
              <a:t> is able to collect and store data without issue. While in each of the </a:t>
            </a:r>
            <a:r>
              <a:rPr lang="en-US" sz="2800">
                <a:solidFill>
                  <a:schemeClr val="dk1"/>
                </a:solidFill>
              </a:rPr>
              <a:t>distinct</a:t>
            </a:r>
            <a:r>
              <a:rPr lang="en-US" sz="2800">
                <a:solidFill>
                  <a:schemeClr val="dk1"/>
                </a:solidFill>
              </a:rPr>
              <a:t> operating modes, our system is able to </a:t>
            </a:r>
            <a:r>
              <a:rPr lang="en-US" sz="2800">
                <a:solidFill>
                  <a:schemeClr val="dk1"/>
                </a:solidFill>
              </a:rPr>
              <a:t>successfully</a:t>
            </a:r>
            <a:r>
              <a:rPr lang="en-US" sz="2800">
                <a:solidFill>
                  <a:schemeClr val="dk1"/>
                </a:solidFill>
              </a:rPr>
              <a:t> track voltage, current, and power for both system sides. The system also successfully updates the internal database with the subsequent data at the correct time stamp.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System Animations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The system is able to </a:t>
            </a:r>
            <a:r>
              <a:rPr lang="en-US" sz="2800">
                <a:solidFill>
                  <a:schemeClr val="dk1"/>
                </a:solidFill>
              </a:rPr>
              <a:t>display</a:t>
            </a:r>
            <a:r>
              <a:rPr lang="en-US" sz="2800">
                <a:solidFill>
                  <a:schemeClr val="dk1"/>
                </a:solidFill>
              </a:rPr>
              <a:t> the system animations with the proper pacing without interfering with the operation of the system’s other functions. The animations can be restarted and looped without issue.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Motor Control</a:t>
            </a:r>
            <a:endParaRPr b="1"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The system properly controls the motor, in turn controlling the </a:t>
            </a:r>
            <a:r>
              <a:rPr lang="en-US" sz="2800">
                <a:solidFill>
                  <a:schemeClr val="dk1"/>
                </a:solidFill>
              </a:rPr>
              <a:t>attached</a:t>
            </a:r>
            <a:r>
              <a:rPr lang="en-US" sz="2800">
                <a:solidFill>
                  <a:schemeClr val="dk1"/>
                </a:solidFill>
              </a:rPr>
              <a:t> solar panel, with the proper timing. Despite </a:t>
            </a:r>
            <a:r>
              <a:rPr lang="en-US" sz="2800">
                <a:solidFill>
                  <a:schemeClr val="dk1"/>
                </a:solidFill>
              </a:rPr>
              <a:t>initial</a:t>
            </a:r>
            <a:r>
              <a:rPr lang="en-US" sz="2800">
                <a:solidFill>
                  <a:schemeClr val="dk1"/>
                </a:solidFill>
              </a:rPr>
              <a:t> issues with staggering during motor operation while operating at the smaller demo durations, the system has since improved its method of motor control timing to resolve any pacing issues.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33028817" y="14815667"/>
            <a:ext cx="9562200" cy="87504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By creating a small-scale, simplified solar panel tracker that can be replicated by K-12 students, this project is able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</a:rPr>
              <a:t>Inspire Curiosity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>
                <a:solidFill>
                  <a:schemeClr val="dk1"/>
                </a:solidFill>
              </a:rPr>
              <a:t>Through hands-on interaction, the system inspires students to create their own projects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</a:rPr>
              <a:t>Foster Creativity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>
                <a:solidFill>
                  <a:schemeClr val="dk1"/>
                </a:solidFill>
              </a:rPr>
              <a:t>By showcasing the </a:t>
            </a:r>
            <a:r>
              <a:rPr lang="en-US" sz="2800">
                <a:solidFill>
                  <a:schemeClr val="dk1"/>
                </a:solidFill>
              </a:rPr>
              <a:t>possibilities</a:t>
            </a:r>
            <a:r>
              <a:rPr lang="en-US" sz="2800">
                <a:solidFill>
                  <a:schemeClr val="dk1"/>
                </a:solidFill>
              </a:rPr>
              <a:t> of simple components, the system creates opportunity for students to learn problem solving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</a:rPr>
              <a:t>Provide Engineering Experience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Expose technical knowledge on the operation of a basic solar power system.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32930558" y="24045762"/>
            <a:ext cx="9917100" cy="40020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000" u="sng">
              <a:solidFill>
                <a:srgbClr val="5D0025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‘How many degrees are earned in engineering, and what subfields are the most popular?’, National Science Board.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https://www.nsf.gov/nsb/sei/edTool/data/engineering-01.html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Electrical Rechargeable Battery Standards: </a:t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https://www.epectec.com/batteries/battery-standards.html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Solar-Power-Standards: https://webstore.ansi.org/industry/solar-energy</a:t>
            </a:r>
            <a:endParaRPr sz="2400"/>
          </a:p>
        </p:txBody>
      </p:sp>
      <p:sp>
        <p:nvSpPr>
          <p:cNvPr id="46" name="Google Shape;46;p1"/>
          <p:cNvSpPr txBox="1"/>
          <p:nvPr/>
        </p:nvSpPr>
        <p:spPr>
          <a:xfrm>
            <a:off x="11244045" y="26661385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 </a:t>
            </a:r>
            <a:r>
              <a:rPr i="1" lang="en-US" sz="2800">
                <a:solidFill>
                  <a:schemeClr val="dk1"/>
                </a:solidFill>
              </a:rPr>
              <a:t>Charge Controller Voltage Across Zenith Angle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1481183" y="30730128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 </a:t>
            </a:r>
            <a:r>
              <a:rPr i="1" lang="en-US" sz="2800">
                <a:solidFill>
                  <a:schemeClr val="dk1"/>
                </a:solidFill>
              </a:rPr>
              <a:t>Buck-Boost Converter Output vs. Input Voltage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3079808" y="28778371"/>
            <a:ext cx="10705800" cy="17856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b="0" i="0" sz="40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Thank you to both Drs. Jang and Lusher for assisting us with system design, debugging, and technical help throughout the year.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32974234" y="80831"/>
            <a:ext cx="10917000" cy="15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 Booth: </a:t>
            </a:r>
            <a:r>
              <a:rPr b="1" lang="en-US" sz="9600">
                <a:solidFill>
                  <a:schemeClr val="dk1"/>
                </a:solidFill>
              </a:rPr>
              <a:t>309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" id="50" name="Google Shape;50;p1"/>
          <p:cNvPicPr preferRelativeResize="0"/>
          <p:nvPr/>
        </p:nvPicPr>
        <p:blipFill rotWithShape="1">
          <a:blip r:embed="rId3">
            <a:alphaModFix/>
          </a:blip>
          <a:srcRect b="12124" l="0" r="0" t="2067"/>
          <a:stretch/>
        </p:blipFill>
        <p:spPr>
          <a:xfrm>
            <a:off x="33298853" y="3200174"/>
            <a:ext cx="10592342" cy="227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000" y="25784250"/>
            <a:ext cx="8881224" cy="417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14551" y="26498001"/>
            <a:ext cx="6988641" cy="41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15413" y="27348724"/>
            <a:ext cx="6561326" cy="321726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/>
        </p:nvSpPr>
        <p:spPr>
          <a:xfrm>
            <a:off x="11667350" y="6396624"/>
            <a:ext cx="9499800" cy="18994200"/>
          </a:xfrm>
          <a:prstGeom prst="rect">
            <a:avLst/>
          </a:prstGeom>
          <a:solidFill>
            <a:srgbClr val="FFFFFF">
              <a:alpha val="627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Engineering Analysis</a:t>
            </a:r>
            <a:endParaRPr/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Operation Modes</a:t>
            </a:r>
            <a:endParaRPr/>
          </a:p>
          <a:p>
            <a:pPr indent="-514350" lvl="1" marL="97155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5D0025"/>
              </a:buClr>
              <a:buSzPts val="2800"/>
              <a:buFont typeface="Arial"/>
              <a:buAutoNum type="alphaUcPeriod"/>
            </a:pPr>
            <a:r>
              <a:rPr b="1" i="1" lang="en-US" sz="2800">
                <a:solidFill>
                  <a:srgbClr val="333333"/>
                </a:solidFill>
              </a:rPr>
              <a:t>Charging</a:t>
            </a:r>
            <a:r>
              <a:rPr b="0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– In this mode, the unit charges the battery and monitors charge level.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5D0025"/>
              </a:buClr>
              <a:buSzPts val="2800"/>
              <a:buFont typeface="Arial"/>
              <a:buAutoNum type="alphaUcPeriod"/>
            </a:pPr>
            <a:r>
              <a:rPr b="1" i="1" lang="en-US" sz="2800">
                <a:solidFill>
                  <a:srgbClr val="333333"/>
                </a:solidFill>
              </a:rPr>
              <a:t>Discharging</a:t>
            </a:r>
            <a:r>
              <a:rPr b="0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– In this mode, the unit disconnects the battery, runs power through </a:t>
            </a:r>
            <a:r>
              <a:rPr lang="en-US" sz="2800">
                <a:solidFill>
                  <a:srgbClr val="333333"/>
                </a:solidFill>
              </a:rPr>
              <a:t>to the load</a:t>
            </a:r>
            <a:r>
              <a:rPr b="0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and is monitored via elect</a:t>
            </a:r>
            <a:r>
              <a:rPr lang="en-US" sz="2800">
                <a:solidFill>
                  <a:srgbClr val="333333"/>
                </a:solidFill>
              </a:rPr>
              <a:t>rical </a:t>
            </a:r>
            <a:r>
              <a:rPr b="0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sensors.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5D0025"/>
              </a:buClr>
              <a:buSzPts val="2800"/>
              <a:buFont typeface="Arial"/>
              <a:buAutoNum type="alphaUcPeriod"/>
            </a:pPr>
            <a:r>
              <a:rPr b="1" lang="en-US" sz="2800">
                <a:solidFill>
                  <a:srgbClr val="333333"/>
                </a:solidFill>
              </a:rPr>
              <a:t>Fixed Axis</a:t>
            </a:r>
            <a:r>
              <a:rPr b="0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– In this mode, t</a:t>
            </a:r>
            <a:r>
              <a:rPr lang="en-US" sz="2800">
                <a:solidFill>
                  <a:srgbClr val="333333"/>
                </a:solidFill>
              </a:rPr>
              <a:t>he solar panel remains stationary in a neutral position during charging.</a:t>
            </a:r>
            <a:endParaRPr sz="2800">
              <a:solidFill>
                <a:srgbClr val="333333"/>
              </a:solidFill>
            </a:endParaRPr>
          </a:p>
          <a:p>
            <a:pPr indent="-406400" lvl="1" marL="91440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800"/>
              <a:buAutoNum type="alphaUcPeriod"/>
            </a:pPr>
            <a:r>
              <a:rPr b="1" lang="en-US" sz="2800">
                <a:solidFill>
                  <a:schemeClr val="dk1"/>
                </a:solidFill>
              </a:rPr>
              <a:t>Single Axis</a:t>
            </a:r>
            <a:r>
              <a:rPr lang="en-US" sz="2800">
                <a:solidFill>
                  <a:schemeClr val="dk1"/>
                </a:solidFill>
              </a:rPr>
              <a:t> – In this mode, the solar panel can be rotated to follow the direction of the sun. Manual motor control is used to initialize the position and a time is selected for the rotation cycle.</a:t>
            </a:r>
            <a:endParaRPr sz="2800">
              <a:solidFill>
                <a:srgbClr val="333333"/>
              </a:solidFill>
            </a:endParaRPr>
          </a:p>
          <a:p>
            <a:pPr indent="0" lvl="1" marL="45720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C0525"/>
                </a:solidFill>
                <a:latin typeface="Arial"/>
                <a:ea typeface="Arial"/>
                <a:cs typeface="Arial"/>
                <a:sym typeface="Arial"/>
              </a:rPr>
              <a:t>Design Parameters</a:t>
            </a:r>
            <a:endParaRPr b="1" i="0" sz="2800" u="none" cap="none" strike="noStrike">
              <a:solidFill>
                <a:srgbClr val="5C0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333333"/>
                </a:solidFill>
              </a:rPr>
              <a:t>Solar Panel and Charge Controller</a:t>
            </a:r>
            <a:r>
              <a:rPr lang="en-US" sz="2800">
                <a:solidFill>
                  <a:srgbClr val="333333"/>
                </a:solidFill>
              </a:rPr>
              <a:t> - Regulate the output of a 5.5V 2.5W solar panel to charge a 3.7V Li-ion battery. </a:t>
            </a:r>
            <a:endParaRPr b="1" i="0" sz="2800" u="none" cap="none" strike="noStrike">
              <a:solidFill>
                <a:srgbClr val="5C0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1" lang="en-US" sz="2800">
                <a:solidFill>
                  <a:schemeClr val="dk1"/>
                </a:solidFill>
              </a:rPr>
              <a:t>Buck-Boost Converter</a:t>
            </a:r>
            <a:r>
              <a:rPr lang="en-US" sz="2800">
                <a:solidFill>
                  <a:schemeClr val="dk1"/>
                </a:solidFill>
              </a:rPr>
              <a:t> - Input range of 2.5V-4.2V to output ~3.7V at maximum current of 1A.</a:t>
            </a:r>
            <a:endParaRPr/>
          </a:p>
          <a:p>
            <a:pPr indent="-457200" lvl="1" marL="91440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333333"/>
                </a:solidFill>
              </a:rPr>
              <a:t>Battery capacity</a:t>
            </a:r>
            <a:r>
              <a:rPr b="0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>
                <a:solidFill>
                  <a:srgbClr val="333333"/>
                </a:solidFill>
              </a:rPr>
              <a:t>900mA</a:t>
            </a:r>
            <a:r>
              <a:rPr b="0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 total capacity</a:t>
            </a:r>
            <a:r>
              <a:rPr lang="en-US" sz="2800">
                <a:solidFill>
                  <a:srgbClr val="333333"/>
                </a:solidFill>
              </a:rPr>
              <a:t> with 8-9 hours solar charging and 2.5 hours discharge.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333333"/>
                </a:solidFill>
              </a:rPr>
              <a:t>ADC</a:t>
            </a:r>
            <a:r>
              <a:rPr lang="en-US" sz="2800">
                <a:solidFill>
                  <a:srgbClr val="333333"/>
                </a:solidFill>
              </a:rPr>
              <a:t> - Measures voltage and current sense amplifier outputs between 0V-5V.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7155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5D0025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96725" y="21563913"/>
            <a:ext cx="6988649" cy="406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93824" y="23367725"/>
            <a:ext cx="5804525" cy="32936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1736887" y="30730125"/>
            <a:ext cx="109170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5. Maximum System Current Output Sensing Error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3028845" y="9579766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5. System Electrical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2183108" y="25668748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4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Minimum System V</a:t>
            </a:r>
            <a:r>
              <a:rPr i="1" lang="en-US" sz="2800">
                <a:solidFill>
                  <a:schemeClr val="dk1"/>
                </a:solidFill>
              </a:rPr>
              <a:t>oltage Output Sensing Error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028850" y="6739513"/>
            <a:ext cx="9917099" cy="26223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3652233" y="10121830"/>
            <a:ext cx="8670323" cy="4001919"/>
            <a:chOff x="304800" y="1413925"/>
            <a:chExt cx="5260799" cy="2614950"/>
          </a:xfrm>
        </p:grpSpPr>
        <p:pic>
          <p:nvPicPr>
            <p:cNvPr id="62" name="Google Shape;62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4800" y="1413925"/>
              <a:ext cx="5260799" cy="2614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"/>
            <p:cNvSpPr/>
            <p:nvPr/>
          </p:nvSpPr>
          <p:spPr>
            <a:xfrm>
              <a:off x="618375" y="1413925"/>
              <a:ext cx="5346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049750" y="2182375"/>
              <a:ext cx="5346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516000" y="2768775"/>
              <a:ext cx="5346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516000" y="3429000"/>
              <a:ext cx="5346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"/>
          <p:cNvSpPr txBox="1"/>
          <p:nvPr/>
        </p:nvSpPr>
        <p:spPr>
          <a:xfrm>
            <a:off x="33028845" y="13993641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6</a:t>
            </a:r>
            <a:r>
              <a:rPr i="1" lang="en-US" sz="2800">
                <a:solidFill>
                  <a:schemeClr val="dk1"/>
                </a:solidFill>
              </a:rPr>
              <a:t>. Power Sensing Schematic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earch Poster Template">
  <a:themeElements>
    <a:clrScheme name="Custom 2">
      <a:dk1>
        <a:srgbClr val="333333"/>
      </a:dk1>
      <a:lt1>
        <a:srgbClr val="FFFFFF"/>
      </a:lt1>
      <a:dk2>
        <a:srgbClr val="5D0025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2016-09-29T18:43:16Z</dcterms:created>
  <dc:creator>Lagoudas, Magdalini Z</dc:creator>
</cp:coreProperties>
</file>