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2"/>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2"/>
          <p:cNvCxnSpPr/>
          <p:nvPr/>
        </p:nvCxnSpPr>
        <p:spPr>
          <a:xfrm>
            <a:off x="11307763" y="7009765"/>
            <a:ext cx="914400" cy="914400"/>
          </a:xfrm>
          <a:prstGeom prst="straightConnector1">
            <a:avLst/>
          </a:prstGeom>
          <a:noFill/>
          <a:ln>
            <a:noFill/>
          </a:ln>
        </p:spPr>
      </p:cxnSp>
      <p:cxnSp>
        <p:nvCxnSpPr>
          <p:cNvPr id="18" name="Google Shape;18;p2"/>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2"/>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2"/>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2"/>
          <p:cNvSpPr/>
          <p:nvPr>
            <p:ph idx="2" type="pic"/>
          </p:nvPr>
        </p:nvSpPr>
        <p:spPr>
          <a:xfrm>
            <a:off x="914400" y="21843852"/>
            <a:ext cx="9798050" cy="7452360"/>
          </a:xfrm>
          <a:prstGeom prst="rect">
            <a:avLst/>
          </a:prstGeom>
          <a:solidFill>
            <a:srgbClr val="D8D8D8"/>
          </a:solidFill>
          <a:ln>
            <a:noFill/>
          </a:ln>
        </p:spPr>
      </p:sp>
      <p:sp>
        <p:nvSpPr>
          <p:cNvPr id="22" name="Google Shape;22;p2"/>
          <p:cNvSpPr/>
          <p:nvPr>
            <p:ph idx="3" type="pic"/>
          </p:nvPr>
        </p:nvSpPr>
        <p:spPr>
          <a:xfrm>
            <a:off x="33046966" y="17186910"/>
            <a:ext cx="9798050" cy="7452360"/>
          </a:xfrm>
          <a:prstGeom prst="rect">
            <a:avLst/>
          </a:prstGeom>
          <a:solidFill>
            <a:srgbClr val="D8D8D8"/>
          </a:solidFill>
          <a:ln>
            <a:noFill/>
          </a:ln>
        </p:spPr>
      </p:sp>
      <p:sp>
        <p:nvSpPr>
          <p:cNvPr id="23" name="Google Shape;23;p2"/>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2"/>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2"/>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2"/>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2"/>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2"/>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7" name="Google Shape;7;p1"/>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258" u="none" cap="none" strike="noStrike">
              <a:solidFill>
                <a:schemeClr val="lt1"/>
              </a:solidFill>
              <a:latin typeface="Arial"/>
              <a:ea typeface="Arial"/>
              <a:cs typeface="Arial"/>
              <a:sym typeface="Arial"/>
            </a:endParaRPr>
          </a:p>
        </p:txBody>
      </p:sp>
      <p:sp>
        <p:nvSpPr>
          <p:cNvPr id="8" name="Google Shape;8;p1"/>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cxnSp>
        <p:nvCxnSpPr>
          <p:cNvPr id="9" name="Google Shape;9;p1"/>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1"/>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1"/>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1"/>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1"/>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1"/>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11" Type="http://schemas.openxmlformats.org/officeDocument/2006/relationships/image" Target="../media/image2.jpg"/><Relationship Id="rId10" Type="http://schemas.openxmlformats.org/officeDocument/2006/relationships/image" Target="../media/image10.png"/><Relationship Id="rId12"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3"/>
          <p:cNvSpPr/>
          <p:nvPr/>
        </p:nvSpPr>
        <p:spPr>
          <a:xfrm>
            <a:off x="1688825" y="1207050"/>
            <a:ext cx="40679649" cy="3423704"/>
          </a:xfrm>
          <a:prstGeom prst="rect">
            <a:avLst/>
          </a:prstGeom>
          <a:noFill/>
          <a:ln>
            <a:noFill/>
          </a:ln>
        </p:spPr>
        <p:txBody>
          <a:bodyPr anchorCtr="0" anchor="t" bIns="38950" lIns="77925" spcFirstLastPara="1" rIns="77925" wrap="square" tIns="38950">
            <a:noAutofit/>
          </a:bodyPr>
          <a:lstStyle/>
          <a:p>
            <a:pPr indent="0" lvl="0" marL="0" marR="0" rtl="0" algn="ctr">
              <a:spcBef>
                <a:spcPts val="0"/>
              </a:spcBef>
              <a:spcAft>
                <a:spcPts val="0"/>
              </a:spcAft>
              <a:buNone/>
            </a:pPr>
            <a:r>
              <a:rPr b="1" i="0" lang="en-US" sz="8800" u="none" cap="none" strike="noStrike">
                <a:solidFill>
                  <a:schemeClr val="lt1"/>
                </a:solidFill>
                <a:latin typeface="Arial"/>
                <a:ea typeface="Arial"/>
                <a:cs typeface="Arial"/>
                <a:sym typeface="Arial"/>
              </a:rPr>
              <a:t>Hybrid Start</a:t>
            </a:r>
            <a:endParaRPr/>
          </a:p>
          <a:p>
            <a:pPr indent="0" lvl="0" marL="0" marR="0" rtl="0" algn="ctr">
              <a:spcBef>
                <a:spcPts val="513"/>
              </a:spcBef>
              <a:spcAft>
                <a:spcPts val="0"/>
              </a:spcAft>
              <a:buNone/>
            </a:pPr>
            <a:r>
              <a:rPr b="1" i="0" lang="en-US" sz="5400" u="none" cap="none" strike="noStrike">
                <a:solidFill>
                  <a:schemeClr val="lt1"/>
                </a:solidFill>
                <a:latin typeface="Arial"/>
                <a:ea typeface="Arial"/>
                <a:cs typeface="Arial"/>
                <a:sym typeface="Arial"/>
              </a:rPr>
              <a:t> </a:t>
            </a:r>
            <a:r>
              <a:rPr b="1" lang="en-US" sz="5400">
                <a:solidFill>
                  <a:schemeClr val="lt1"/>
                </a:solidFill>
              </a:rPr>
              <a:t>Leo Predanic</a:t>
            </a:r>
            <a:r>
              <a:rPr b="1" i="0" lang="en-US" sz="5400" u="none" cap="none" strike="noStrike">
                <a:solidFill>
                  <a:schemeClr val="lt1"/>
                </a:solidFill>
                <a:latin typeface="Arial"/>
                <a:ea typeface="Arial"/>
                <a:cs typeface="Arial"/>
                <a:sym typeface="Arial"/>
              </a:rPr>
              <a:t>, </a:t>
            </a:r>
            <a:r>
              <a:rPr b="1" lang="en-US" sz="5400">
                <a:solidFill>
                  <a:schemeClr val="lt1"/>
                </a:solidFill>
              </a:rPr>
              <a:t>Brandon Cenci</a:t>
            </a:r>
            <a:r>
              <a:rPr b="1" i="0" lang="en-US" sz="5400" u="none" cap="none" strike="noStrike">
                <a:solidFill>
                  <a:schemeClr val="lt1"/>
                </a:solidFill>
                <a:latin typeface="Arial"/>
                <a:ea typeface="Arial"/>
                <a:cs typeface="Arial"/>
                <a:sym typeface="Arial"/>
              </a:rPr>
              <a:t>, </a:t>
            </a:r>
            <a:r>
              <a:rPr b="1" lang="en-US" sz="5400">
                <a:solidFill>
                  <a:schemeClr val="lt1"/>
                </a:solidFill>
              </a:rPr>
              <a:t>George Thuita</a:t>
            </a:r>
            <a:endParaRPr b="1" i="0" sz="5400" u="none" cap="none" strike="noStrike">
              <a:solidFill>
                <a:schemeClr val="lt1"/>
              </a:solidFill>
              <a:latin typeface="Arial"/>
              <a:ea typeface="Arial"/>
              <a:cs typeface="Arial"/>
              <a:sym typeface="Arial"/>
            </a:endParaRPr>
          </a:p>
          <a:p>
            <a:pPr indent="0" lvl="0" marL="0" marR="0" rtl="0" algn="ctr">
              <a:spcBef>
                <a:spcPts val="2051"/>
              </a:spcBef>
              <a:spcAft>
                <a:spcPts val="0"/>
              </a:spcAft>
              <a:buNone/>
            </a:pPr>
            <a:r>
              <a:rPr b="1" i="0" lang="en-US" sz="5400" u="none" cap="none" strike="noStrike">
                <a:solidFill>
                  <a:schemeClr val="lt1"/>
                </a:solidFill>
                <a:latin typeface="Arial"/>
                <a:ea typeface="Arial"/>
                <a:cs typeface="Arial"/>
                <a:sym typeface="Arial"/>
              </a:rPr>
              <a:t>Dr. John Lusher II, P.E.</a:t>
            </a:r>
            <a:endParaRPr b="1" i="0" sz="5400" u="none" cap="none" strike="noStrike">
              <a:solidFill>
                <a:schemeClr val="lt1"/>
              </a:solidFill>
              <a:latin typeface="Arial"/>
              <a:ea typeface="Arial"/>
              <a:cs typeface="Arial"/>
              <a:sym typeface="Arial"/>
            </a:endParaRPr>
          </a:p>
        </p:txBody>
      </p:sp>
      <p:sp>
        <p:nvSpPr>
          <p:cNvPr id="34" name="Google Shape;34;p3"/>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77" u="none" cap="none" strike="noStrike">
              <a:solidFill>
                <a:schemeClr val="dk1"/>
              </a:solidFill>
              <a:latin typeface="Arial"/>
              <a:ea typeface="Arial"/>
              <a:cs typeface="Arial"/>
              <a:sym typeface="Arial"/>
            </a:endParaRPr>
          </a:p>
        </p:txBody>
      </p:sp>
      <p:cxnSp>
        <p:nvCxnSpPr>
          <p:cNvPr id="35" name="Google Shape;35;p3"/>
          <p:cNvCxnSpPr/>
          <p:nvPr/>
        </p:nvCxnSpPr>
        <p:spPr>
          <a:xfrm>
            <a:off x="946151" y="13796032"/>
            <a:ext cx="9784080" cy="0"/>
          </a:xfrm>
          <a:prstGeom prst="straightConnector1">
            <a:avLst/>
          </a:prstGeom>
          <a:noFill/>
          <a:ln cap="flat" cmpd="sng" w="25400">
            <a:solidFill>
              <a:schemeClr val="dk1"/>
            </a:solidFill>
            <a:prstDash val="dash"/>
            <a:round/>
            <a:headEnd len="sm" w="sm" type="none"/>
            <a:tailEnd len="sm" w="sm" type="none"/>
          </a:ln>
        </p:spPr>
      </p:cxnSp>
      <p:cxnSp>
        <p:nvCxnSpPr>
          <p:cNvPr id="36" name="Google Shape;36;p3"/>
          <p:cNvCxnSpPr/>
          <p:nvPr/>
        </p:nvCxnSpPr>
        <p:spPr>
          <a:xfrm>
            <a:off x="33056511" y="28779126"/>
            <a:ext cx="9829801" cy="0"/>
          </a:xfrm>
          <a:prstGeom prst="straightConnector1">
            <a:avLst/>
          </a:prstGeom>
          <a:noFill/>
          <a:ln cap="flat" cmpd="sng" w="25400">
            <a:solidFill>
              <a:schemeClr val="dk1"/>
            </a:solidFill>
            <a:prstDash val="dash"/>
            <a:round/>
            <a:headEnd len="sm" w="sm" type="none"/>
            <a:tailEnd len="sm" w="sm" type="none"/>
          </a:ln>
        </p:spPr>
      </p:cxnSp>
      <p:sp>
        <p:nvSpPr>
          <p:cNvPr id="37" name="Google Shape;37;p3"/>
          <p:cNvSpPr txBox="1"/>
          <p:nvPr/>
        </p:nvSpPr>
        <p:spPr>
          <a:xfrm>
            <a:off x="22427674" y="22533832"/>
            <a:ext cx="9388093" cy="5925661"/>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None/>
            </a:pPr>
            <a:r>
              <a:rPr b="1" i="0" lang="en-US" sz="2800" u="none" cap="none" strike="noStrike">
                <a:solidFill>
                  <a:schemeClr val="dk2"/>
                </a:solidFill>
                <a:latin typeface="Arial"/>
                <a:ea typeface="Arial"/>
                <a:cs typeface="Arial"/>
                <a:sym typeface="Arial"/>
              </a:rPr>
              <a:t>Sensing</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The microcontroller is successfully able to read the voltage, current, and motor status levels accurately with very little error by converting the analog output of the sensors into digital values via its ADC modules (see Table 1). With fault detection techniques implemented, the microcontroller is able to successfully deactivate the system under fault conditions (i.e., overcurrent, overvoltage, shorts), or when the sensed values exceed a specified threshold in adherence to NFPA-70 standards.</a:t>
            </a:r>
            <a:endParaRPr/>
          </a:p>
        </p:txBody>
      </p:sp>
      <p:cxnSp>
        <p:nvCxnSpPr>
          <p:cNvPr id="38" name="Google Shape;38;p3"/>
          <p:cNvCxnSpPr/>
          <p:nvPr/>
        </p:nvCxnSpPr>
        <p:spPr>
          <a:xfrm>
            <a:off x="33028817" y="22744086"/>
            <a:ext cx="9482518" cy="0"/>
          </a:xfrm>
          <a:prstGeom prst="straightConnector1">
            <a:avLst/>
          </a:prstGeom>
          <a:noFill/>
          <a:ln cap="flat" cmpd="sng" w="25400">
            <a:solidFill>
              <a:schemeClr val="dk1"/>
            </a:solidFill>
            <a:prstDash val="dash"/>
            <a:round/>
            <a:headEnd len="sm" w="sm" type="none"/>
            <a:tailEnd len="sm" w="sm" type="none"/>
          </a:ln>
        </p:spPr>
      </p:cxnSp>
      <p:sp>
        <p:nvSpPr>
          <p:cNvPr id="39" name="Google Shape;39;p3"/>
          <p:cNvSpPr txBox="1"/>
          <p:nvPr/>
        </p:nvSpPr>
        <p:spPr>
          <a:xfrm>
            <a:off x="767020" y="30562089"/>
            <a:ext cx="9829801" cy="523220"/>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none" cap="none" strike="noStrike">
                <a:solidFill>
                  <a:schemeClr val="dk1"/>
                </a:solidFill>
                <a:latin typeface="Arial"/>
                <a:ea typeface="Arial"/>
                <a:cs typeface="Arial"/>
                <a:sym typeface="Arial"/>
              </a:rPr>
              <a:t>Figure 1. System diagram  </a:t>
            </a:r>
            <a:endParaRPr b="0" i="1" sz="2800" u="none" cap="none" strike="noStrike">
              <a:solidFill>
                <a:schemeClr val="dk1"/>
              </a:solidFill>
              <a:latin typeface="Arial"/>
              <a:ea typeface="Arial"/>
              <a:cs typeface="Arial"/>
              <a:sym typeface="Arial"/>
            </a:endParaRPr>
          </a:p>
        </p:txBody>
      </p:sp>
      <p:sp>
        <p:nvSpPr>
          <p:cNvPr id="40" name="Google Shape;40;p3"/>
          <p:cNvSpPr txBox="1"/>
          <p:nvPr/>
        </p:nvSpPr>
        <p:spPr>
          <a:xfrm>
            <a:off x="1021425" y="14091512"/>
            <a:ext cx="9619172" cy="11009104"/>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i="0" lang="en-US" sz="4800" u="sng" cap="none" strike="noStrike">
                <a:solidFill>
                  <a:srgbClr val="5D0025"/>
                </a:solidFill>
                <a:latin typeface="Arial"/>
                <a:ea typeface="Arial"/>
                <a:cs typeface="Arial"/>
                <a:sym typeface="Arial"/>
              </a:rPr>
              <a:t>Methodology</a:t>
            </a:r>
            <a:endParaRPr/>
          </a:p>
          <a:p>
            <a:pPr indent="0" lvl="0" marL="0" marR="0" rtl="0" algn="l">
              <a:lnSpc>
                <a:spcPct val="164285"/>
              </a:lnSpc>
              <a:spcBef>
                <a:spcPts val="1200"/>
              </a:spcBef>
              <a:spcAft>
                <a:spcPts val="0"/>
              </a:spcAft>
              <a:buNone/>
            </a:pPr>
            <a:r>
              <a:rPr b="0" i="0" lang="en-US" sz="2800" u="none" cap="none" strike="noStrike">
                <a:solidFill>
                  <a:schemeClr val="dk1"/>
                </a:solidFill>
                <a:latin typeface="Arial"/>
                <a:ea typeface="Arial"/>
                <a:cs typeface="Arial"/>
                <a:sym typeface="Arial"/>
              </a:rPr>
              <a:t>The Hybrid Start is comprised of 4 subsystems:</a:t>
            </a:r>
            <a:endParaRPr/>
          </a:p>
          <a:p>
            <a:pPr indent="0" lvl="0" marL="0" marR="0" rtl="0" algn="l">
              <a:spcBef>
                <a:spcPts val="1000"/>
              </a:spcBef>
              <a:spcAft>
                <a:spcPts val="0"/>
              </a:spcAft>
              <a:buNone/>
            </a:pPr>
            <a:r>
              <a:rPr b="1" i="0" lang="en-US" sz="2800" u="none" cap="none" strike="noStrike">
                <a:solidFill>
                  <a:schemeClr val="dk2"/>
                </a:solidFill>
                <a:latin typeface="Arial"/>
                <a:ea typeface="Arial"/>
                <a:cs typeface="Arial"/>
                <a:sym typeface="Arial"/>
              </a:rPr>
              <a:t>Grid Input-to-Storage</a:t>
            </a:r>
            <a:endParaRPr/>
          </a:p>
          <a:p>
            <a:pPr indent="-457200" lvl="1" marL="914400" marR="0" rtl="0" algn="l">
              <a:lnSpc>
                <a:spcPct val="164285"/>
              </a:lnSpc>
              <a:spcBef>
                <a:spcPts val="1000"/>
              </a:spcBef>
              <a:spcAft>
                <a:spcPts val="0"/>
              </a:spcAft>
              <a:buClr>
                <a:schemeClr val="dk2"/>
              </a:buClr>
              <a:buSzPts val="3500"/>
              <a:buFont typeface="Arial"/>
              <a:buChar char="•"/>
            </a:pPr>
            <a:r>
              <a:rPr b="0" i="0" lang="en-US" sz="2800" u="none" cap="none" strike="noStrike">
                <a:solidFill>
                  <a:schemeClr val="dk1"/>
                </a:solidFill>
                <a:latin typeface="Arial"/>
                <a:ea typeface="Arial"/>
                <a:cs typeface="Arial"/>
                <a:sym typeface="Arial"/>
              </a:rPr>
              <a:t>Connection to the local grid splits at a bus going to an AC/DC power supply and a switch in the storage-to-output subsystem. The power supply is connected to a buck converter, linear regulator, and the battery.</a:t>
            </a:r>
            <a:endParaRPr b="0" i="0" sz="2800" u="none" cap="none" strike="noStrike">
              <a:solidFill>
                <a:schemeClr val="dk2"/>
              </a:solidFill>
              <a:latin typeface="Arial"/>
              <a:ea typeface="Arial"/>
              <a:cs typeface="Arial"/>
              <a:sym typeface="Arial"/>
            </a:endParaRPr>
          </a:p>
          <a:p>
            <a:pPr indent="0" lvl="0" marL="0" marR="0" rtl="0" algn="l">
              <a:spcBef>
                <a:spcPts val="0"/>
              </a:spcBef>
              <a:spcAft>
                <a:spcPts val="0"/>
              </a:spcAft>
              <a:buNone/>
            </a:pPr>
            <a:r>
              <a:rPr b="1" i="0" lang="en-US" sz="2800" u="none" cap="none" strike="noStrike">
                <a:solidFill>
                  <a:schemeClr val="dk2"/>
                </a:solidFill>
                <a:latin typeface="Arial"/>
                <a:ea typeface="Arial"/>
                <a:cs typeface="Arial"/>
                <a:sym typeface="Arial"/>
              </a:rPr>
              <a:t>Storage-to-Output</a:t>
            </a:r>
            <a:endParaRPr b="0" i="0" sz="2800" u="none" cap="none" strike="noStrike">
              <a:solidFill>
                <a:schemeClr val="dk2"/>
              </a:solidFill>
              <a:latin typeface="Arial"/>
              <a:ea typeface="Arial"/>
              <a:cs typeface="Arial"/>
              <a:sym typeface="Arial"/>
            </a:endParaRPr>
          </a:p>
          <a:p>
            <a:pPr indent="-457200" lvl="1" marL="914400" marR="0" rtl="0" algn="l">
              <a:lnSpc>
                <a:spcPct val="164285"/>
              </a:lnSpc>
              <a:spcBef>
                <a:spcPts val="0"/>
              </a:spcBef>
              <a:spcAft>
                <a:spcPts val="0"/>
              </a:spcAft>
              <a:buClr>
                <a:schemeClr val="dk2"/>
              </a:buClr>
              <a:buSzPts val="3500"/>
              <a:buFont typeface="Arial"/>
              <a:buChar char="•"/>
            </a:pPr>
            <a:r>
              <a:rPr b="0" i="0" lang="en-US" sz="2800" u="none" cap="none" strike="noStrike">
                <a:solidFill>
                  <a:schemeClr val="dk1"/>
                </a:solidFill>
                <a:latin typeface="Arial"/>
                <a:ea typeface="Arial"/>
                <a:cs typeface="Arial"/>
                <a:sym typeface="Arial"/>
              </a:rPr>
              <a:t>The battery is connected to an inverter which connects to a step-up transformer, followed by an automatic transfer switch.</a:t>
            </a:r>
            <a:endParaRPr b="0"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2800" u="none" cap="none" strike="noStrike">
                <a:solidFill>
                  <a:schemeClr val="dk2"/>
                </a:solidFill>
                <a:latin typeface="Arial"/>
                <a:ea typeface="Arial"/>
                <a:cs typeface="Arial"/>
                <a:sym typeface="Arial"/>
              </a:rPr>
              <a:t>Controls/Monitoring</a:t>
            </a:r>
            <a:endParaRPr b="0" i="0" sz="7250" u="none" cap="none" strike="noStrike">
              <a:solidFill>
                <a:schemeClr val="dk2"/>
              </a:solidFill>
              <a:latin typeface="Arial"/>
              <a:ea typeface="Arial"/>
              <a:cs typeface="Arial"/>
              <a:sym typeface="Arial"/>
            </a:endParaRPr>
          </a:p>
          <a:p>
            <a:pPr indent="-457200" lvl="1" marL="914400" marR="0" rtl="0" algn="l">
              <a:lnSpc>
                <a:spcPct val="164285"/>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Provides periodic monitoring data of the system and enables power source switching using current, voltage, and Hall sensors; lies central to system operation and interfacing.</a:t>
            </a:r>
            <a:endParaRPr/>
          </a:p>
          <a:p>
            <a:pPr indent="0" lvl="0" marL="0" marR="0" rtl="0" algn="l">
              <a:spcBef>
                <a:spcPts val="0"/>
              </a:spcBef>
              <a:spcAft>
                <a:spcPts val="0"/>
              </a:spcAft>
              <a:buNone/>
            </a:pPr>
            <a:r>
              <a:rPr b="1" i="0" lang="en-US" sz="2800" u="none" cap="none" strike="noStrike">
                <a:solidFill>
                  <a:schemeClr val="dk2"/>
                </a:solidFill>
                <a:latin typeface="Arial"/>
                <a:ea typeface="Arial"/>
                <a:cs typeface="Arial"/>
                <a:sym typeface="Arial"/>
              </a:rPr>
              <a:t>Digital User Interface</a:t>
            </a:r>
            <a:endParaRPr/>
          </a:p>
          <a:p>
            <a:pPr indent="-457200" lvl="1" marL="914400" marR="0" rtl="0" algn="l">
              <a:lnSpc>
                <a:spcPct val="164285"/>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Enables user to start, emergency stop, change date and time, and view past current and voltage values.</a:t>
            </a:r>
            <a:endParaRPr/>
          </a:p>
        </p:txBody>
      </p:sp>
      <p:sp>
        <p:nvSpPr>
          <p:cNvPr id="41" name="Google Shape;41;p3"/>
          <p:cNvSpPr txBox="1"/>
          <p:nvPr/>
        </p:nvSpPr>
        <p:spPr>
          <a:xfrm>
            <a:off x="11667345" y="6396617"/>
            <a:ext cx="9499800" cy="15979800"/>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i="0" lang="en-US" sz="4800" u="sng" cap="none" strike="noStrike">
                <a:solidFill>
                  <a:srgbClr val="5D0025"/>
                </a:solidFill>
                <a:latin typeface="Arial"/>
                <a:ea typeface="Arial"/>
                <a:cs typeface="Arial"/>
                <a:sym typeface="Arial"/>
              </a:rPr>
              <a:t>Engineering Analysis</a:t>
            </a:r>
            <a:endParaRPr/>
          </a:p>
          <a:p>
            <a:pPr indent="0" lvl="0" marL="0" marR="0" rtl="0" algn="l">
              <a:lnSpc>
                <a:spcPct val="164285"/>
              </a:lnSpc>
              <a:spcBef>
                <a:spcPts val="1200"/>
              </a:spcBef>
              <a:spcAft>
                <a:spcPts val="0"/>
              </a:spcAft>
              <a:buNone/>
            </a:pPr>
            <a:r>
              <a:rPr b="1" i="0" lang="en-US" sz="2800" u="none" cap="none" strike="noStrike">
                <a:solidFill>
                  <a:srgbClr val="5D0025"/>
                </a:solidFill>
                <a:latin typeface="Arial"/>
                <a:ea typeface="Arial"/>
                <a:cs typeface="Arial"/>
                <a:sym typeface="Arial"/>
              </a:rPr>
              <a:t>Operation Modes</a:t>
            </a:r>
            <a:endParaRPr/>
          </a:p>
          <a:p>
            <a:pPr indent="-514350" lvl="1" marL="971550" marR="0" rtl="0" algn="l">
              <a:lnSpc>
                <a:spcPct val="164285"/>
              </a:lnSpc>
              <a:spcBef>
                <a:spcPts val="1200"/>
              </a:spcBef>
              <a:spcAft>
                <a:spcPts val="0"/>
              </a:spcAft>
              <a:buClr>
                <a:schemeClr val="dk2"/>
              </a:buClr>
              <a:buSzPts val="2800"/>
              <a:buFont typeface="Arial"/>
              <a:buAutoNum type="alphaUcPeriod"/>
            </a:pPr>
            <a:r>
              <a:rPr b="0" i="1" lang="en-US" sz="2800" u="none" cap="none" strike="noStrike">
                <a:solidFill>
                  <a:schemeClr val="dk1"/>
                </a:solidFill>
                <a:latin typeface="Arial"/>
                <a:ea typeface="Arial"/>
                <a:cs typeface="Arial"/>
                <a:sym typeface="Arial"/>
              </a:rPr>
              <a:t>Standby</a:t>
            </a:r>
            <a:r>
              <a:rPr b="0" i="0" lang="en-US" sz="2800" u="none" cap="none" strike="noStrike">
                <a:solidFill>
                  <a:schemeClr val="dk1"/>
                </a:solidFill>
                <a:latin typeface="Arial"/>
                <a:ea typeface="Arial"/>
                <a:cs typeface="Arial"/>
                <a:sym typeface="Arial"/>
              </a:rPr>
              <a:t> – In this mode, the unit charges the battery and monitors charge level.</a:t>
            </a:r>
            <a:endParaRPr b="0" i="0" sz="2800" u="none" cap="none" strike="noStrike">
              <a:solidFill>
                <a:schemeClr val="dk1"/>
              </a:solidFill>
              <a:latin typeface="Arial"/>
              <a:ea typeface="Arial"/>
              <a:cs typeface="Arial"/>
              <a:sym typeface="Arial"/>
            </a:endParaRPr>
          </a:p>
          <a:p>
            <a:pPr indent="-514350" lvl="1" marL="971550" marR="0" rtl="0" algn="l">
              <a:lnSpc>
                <a:spcPct val="164285"/>
              </a:lnSpc>
              <a:spcBef>
                <a:spcPts val="1200"/>
              </a:spcBef>
              <a:spcAft>
                <a:spcPts val="0"/>
              </a:spcAft>
              <a:buClr>
                <a:schemeClr val="dk2"/>
              </a:buClr>
              <a:buSzPts val="2800"/>
              <a:buFont typeface="Arial"/>
              <a:buAutoNum type="alphaUcPeriod"/>
            </a:pPr>
            <a:r>
              <a:rPr b="0" i="1" lang="en-US" sz="2800" u="none" cap="none" strike="noStrike">
                <a:solidFill>
                  <a:schemeClr val="dk1"/>
                </a:solidFill>
                <a:latin typeface="Arial"/>
                <a:ea typeface="Arial"/>
                <a:cs typeface="Arial"/>
                <a:sym typeface="Arial"/>
              </a:rPr>
              <a:t>Startup</a:t>
            </a:r>
            <a:r>
              <a:rPr b="0" i="0" lang="en-US" sz="2800" u="none" cap="none" strike="noStrike">
                <a:solidFill>
                  <a:schemeClr val="dk1"/>
                </a:solidFill>
                <a:latin typeface="Arial"/>
                <a:ea typeface="Arial"/>
                <a:cs typeface="Arial"/>
                <a:sym typeface="Arial"/>
              </a:rPr>
              <a:t> – In this mode, the unit disconnects the battery, runs power through the inverter, and is monitored via sensors.</a:t>
            </a:r>
            <a:endParaRPr b="0" i="0" sz="2800" u="none" cap="none" strike="noStrike">
              <a:solidFill>
                <a:schemeClr val="dk1"/>
              </a:solidFill>
              <a:latin typeface="Arial"/>
              <a:ea typeface="Arial"/>
              <a:cs typeface="Arial"/>
              <a:sym typeface="Arial"/>
            </a:endParaRPr>
          </a:p>
          <a:p>
            <a:pPr indent="-514350" lvl="1" marL="971550" marR="0" rtl="0" algn="l">
              <a:lnSpc>
                <a:spcPct val="164285"/>
              </a:lnSpc>
              <a:spcBef>
                <a:spcPts val="1200"/>
              </a:spcBef>
              <a:spcAft>
                <a:spcPts val="0"/>
              </a:spcAft>
              <a:buClr>
                <a:schemeClr val="dk2"/>
              </a:buClr>
              <a:buSzPts val="2800"/>
              <a:buFont typeface="Arial"/>
              <a:buAutoNum type="alphaUcPeriod"/>
            </a:pPr>
            <a:r>
              <a:rPr b="0" i="1" lang="en-US" sz="2800" u="none" cap="none" strike="noStrike">
                <a:solidFill>
                  <a:schemeClr val="dk1"/>
                </a:solidFill>
                <a:latin typeface="Arial"/>
                <a:ea typeface="Arial"/>
                <a:cs typeface="Arial"/>
                <a:sym typeface="Arial"/>
              </a:rPr>
              <a:t>Grid</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Mode</a:t>
            </a:r>
            <a:r>
              <a:rPr b="0" i="0" lang="en-US" sz="2800" u="none" cap="none" strike="noStrike">
                <a:solidFill>
                  <a:schemeClr val="dk1"/>
                </a:solidFill>
                <a:latin typeface="Arial"/>
                <a:ea typeface="Arial"/>
                <a:cs typeface="Arial"/>
                <a:sym typeface="Arial"/>
              </a:rPr>
              <a:t> – In this mode, the unit switches power from the battery and inverter to get power directly from the local grid and charges battery.</a:t>
            </a:r>
            <a:endParaRPr b="0" i="0" sz="2800" u="none" cap="none" strike="noStrike">
              <a:solidFill>
                <a:schemeClr val="dk1"/>
              </a:solidFill>
              <a:latin typeface="Arial"/>
              <a:ea typeface="Arial"/>
              <a:cs typeface="Arial"/>
              <a:sym typeface="Arial"/>
            </a:endParaRPr>
          </a:p>
          <a:p>
            <a:pPr indent="0" lvl="1" marL="457200" marR="0" rtl="0" algn="l">
              <a:lnSpc>
                <a:spcPct val="164285"/>
              </a:lnSpc>
              <a:spcBef>
                <a:spcPts val="0"/>
              </a:spcBef>
              <a:spcAft>
                <a:spcPts val="0"/>
              </a:spcAft>
              <a:buNone/>
            </a:pPr>
            <a:r>
              <a:rPr b="1" i="0" lang="en-US" sz="2800" u="none" cap="none" strike="noStrike">
                <a:solidFill>
                  <a:srgbClr val="5C0525"/>
                </a:solidFill>
                <a:latin typeface="Arial"/>
                <a:ea typeface="Arial"/>
                <a:cs typeface="Arial"/>
                <a:sym typeface="Arial"/>
              </a:rPr>
              <a:t>Design Parameters</a:t>
            </a:r>
            <a:endParaRPr b="1" i="0" sz="2800" u="none" cap="none" strike="noStrike">
              <a:solidFill>
                <a:srgbClr val="5C0525"/>
              </a:solidFill>
              <a:latin typeface="Arial"/>
              <a:ea typeface="Arial"/>
              <a:cs typeface="Arial"/>
              <a:sym typeface="Arial"/>
            </a:endParaRPr>
          </a:p>
          <a:p>
            <a:pPr indent="-457200" lvl="1" marL="914400" marR="0" rtl="0" algn="l">
              <a:lnSpc>
                <a:spcPct val="164285"/>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Motor FLA – Providing ~5 A via grid connection.</a:t>
            </a:r>
            <a:endParaRPr b="1" i="0" sz="2800" u="none" cap="none" strike="noStrike">
              <a:solidFill>
                <a:srgbClr val="5C0525"/>
              </a:solidFill>
              <a:latin typeface="Arial"/>
              <a:ea typeface="Arial"/>
              <a:cs typeface="Arial"/>
              <a:sym typeface="Arial"/>
            </a:endParaRPr>
          </a:p>
          <a:p>
            <a:pPr indent="-457200" lvl="1" marL="914400" marR="0" rtl="0" algn="l">
              <a:lnSpc>
                <a:spcPct val="164285"/>
              </a:lnSpc>
              <a:spcBef>
                <a:spcPts val="0"/>
              </a:spcBef>
              <a:spcAft>
                <a:spcPts val="0"/>
              </a:spcAft>
              <a:buClr>
                <a:srgbClr val="333333"/>
              </a:buClr>
              <a:buSzPts val="2800"/>
              <a:buFont typeface="Arial"/>
              <a:buChar char="•"/>
            </a:pPr>
            <a:r>
              <a:rPr b="0" i="0" lang="en-US" sz="2800" u="none" cap="none" strike="noStrike">
                <a:solidFill>
                  <a:srgbClr val="333333"/>
                </a:solidFill>
                <a:latin typeface="Arial"/>
                <a:ea typeface="Arial"/>
                <a:cs typeface="Arial"/>
                <a:sym typeface="Arial"/>
              </a:rPr>
              <a:t>Motor LRA – Providing ~22 A via battery unit.</a:t>
            </a:r>
            <a:endParaRPr/>
          </a:p>
          <a:p>
            <a:pPr indent="-457200" lvl="1" marL="914400" marR="0" rtl="0" algn="l">
              <a:lnSpc>
                <a:spcPct val="164285"/>
              </a:lnSpc>
              <a:spcBef>
                <a:spcPts val="0"/>
              </a:spcBef>
              <a:spcAft>
                <a:spcPts val="0"/>
              </a:spcAft>
              <a:buClr>
                <a:srgbClr val="333333"/>
              </a:buClr>
              <a:buSzPts val="2800"/>
              <a:buFont typeface="Arial"/>
              <a:buChar char="•"/>
            </a:pPr>
            <a:r>
              <a:rPr b="0" i="0" lang="en-US" sz="2800" u="none" cap="none" strike="noStrike">
                <a:solidFill>
                  <a:srgbClr val="333333"/>
                </a:solidFill>
                <a:latin typeface="Arial"/>
                <a:ea typeface="Arial"/>
                <a:cs typeface="Arial"/>
                <a:sym typeface="Arial"/>
              </a:rPr>
              <a:t>Battery</a:t>
            </a:r>
            <a:r>
              <a:rPr b="0" i="0" lang="en-US" sz="2800" u="none" cap="none" strike="noStrike">
                <a:solidFill>
                  <a:schemeClr val="dk1"/>
                </a:solidFill>
                <a:latin typeface="Arial"/>
                <a:ea typeface="Arial"/>
                <a:cs typeface="Arial"/>
                <a:sym typeface="Arial"/>
              </a:rPr>
              <a:t> capacity – 85 Ah total capacity.</a:t>
            </a:r>
            <a:endParaRPr b="0" i="0" sz="2800" u="none" cap="none" strike="noStrike">
              <a:solidFill>
                <a:schemeClr val="dk1"/>
              </a:solidFill>
              <a:latin typeface="Arial"/>
              <a:ea typeface="Arial"/>
              <a:cs typeface="Arial"/>
              <a:sym typeface="Arial"/>
            </a:endParaRPr>
          </a:p>
          <a:p>
            <a:pPr indent="-457200" lvl="1" marL="914400" marR="0" rtl="0" algn="l">
              <a:lnSpc>
                <a:spcPct val="164285"/>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Power supply rating – Provides 10 A maximum to system loads.</a:t>
            </a:r>
            <a:endParaRPr b="0" i="0" sz="2800" u="none" cap="none" strike="noStrike">
              <a:solidFill>
                <a:schemeClr val="dk1"/>
              </a:solidFill>
              <a:latin typeface="Arial"/>
              <a:ea typeface="Arial"/>
              <a:cs typeface="Arial"/>
              <a:sym typeface="Arial"/>
            </a:endParaRPr>
          </a:p>
          <a:p>
            <a:pPr indent="-457200" lvl="1" marL="914400" marR="0" rtl="0" algn="l">
              <a:lnSpc>
                <a:spcPct val="164285"/>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Inverter Rating  - Inverter is rated to handle 2000 W AC-DC conversion with 12 V – 230 V step-up.</a:t>
            </a:r>
            <a:endParaRPr b="0" i="0" sz="2800" u="none" cap="none" strike="noStrike">
              <a:solidFill>
                <a:schemeClr val="dk1"/>
              </a:solidFill>
              <a:latin typeface="Arial"/>
              <a:ea typeface="Arial"/>
              <a:cs typeface="Arial"/>
              <a:sym typeface="Arial"/>
            </a:endParaRPr>
          </a:p>
          <a:p>
            <a:pPr indent="0" lvl="1" marL="457200" marR="0" rtl="0" algn="l">
              <a:lnSpc>
                <a:spcPct val="164285"/>
              </a:lnSpc>
              <a:spcBef>
                <a:spcPts val="0"/>
              </a:spcBef>
              <a:spcAft>
                <a:spcPts val="0"/>
              </a:spcAft>
              <a:buNone/>
            </a:pPr>
            <a:r>
              <a:rPr b="1" i="0" lang="en-US" sz="2800" u="none" cap="none" strike="noStrike">
                <a:solidFill>
                  <a:srgbClr val="5C0525"/>
                </a:solidFill>
                <a:latin typeface="Arial"/>
                <a:ea typeface="Arial"/>
                <a:cs typeface="Arial"/>
                <a:sym typeface="Arial"/>
              </a:rPr>
              <a:t>SPI Communication</a:t>
            </a:r>
            <a:endParaRPr b="1" i="0" sz="2800" u="none" cap="none" strike="noStrike">
              <a:solidFill>
                <a:srgbClr val="5C0525"/>
              </a:solidFill>
              <a:latin typeface="Arial"/>
              <a:ea typeface="Arial"/>
              <a:cs typeface="Arial"/>
              <a:sym typeface="Arial"/>
            </a:endParaRPr>
          </a:p>
          <a:p>
            <a:pPr indent="-457200" lvl="1" marL="914400" marR="0" rtl="0" algn="l">
              <a:lnSpc>
                <a:spcPct val="164285"/>
              </a:lnSpc>
              <a:spcBef>
                <a:spcPts val="0"/>
              </a:spcBef>
              <a:spcAft>
                <a:spcPts val="0"/>
              </a:spcAft>
              <a:buClr>
                <a:srgbClr val="333333"/>
              </a:buClr>
              <a:buSzPts val="2800"/>
              <a:buFont typeface="Arial"/>
              <a:buChar char="•"/>
            </a:pPr>
            <a:r>
              <a:rPr b="0" i="0" lang="en-US" sz="2800" u="none" cap="none" strike="noStrike">
                <a:solidFill>
                  <a:srgbClr val="333333"/>
                </a:solidFill>
                <a:latin typeface="Arial"/>
                <a:ea typeface="Arial"/>
                <a:cs typeface="Arial"/>
                <a:sym typeface="Arial"/>
              </a:rPr>
              <a:t>The purpose of this unit was to record current and voltage values during start up so that they could be communicated to the user later in the form of a graph (see Fig. 3).</a:t>
            </a:r>
            <a:endParaRPr b="0" i="0" sz="2800" u="none" cap="none" strike="noStrike">
              <a:solidFill>
                <a:srgbClr val="333333"/>
              </a:solidFill>
              <a:latin typeface="Arial"/>
              <a:ea typeface="Arial"/>
              <a:cs typeface="Arial"/>
              <a:sym typeface="Arial"/>
            </a:endParaRPr>
          </a:p>
          <a:p>
            <a:pPr indent="0" lvl="1" marL="457200" marR="0" rtl="0" algn="l">
              <a:lnSpc>
                <a:spcPct val="164285"/>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1" marL="457200" marR="0" rtl="0" algn="l">
              <a:lnSpc>
                <a:spcPct val="164285"/>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336550" lvl="1" marL="971550" marR="0" rtl="0" algn="l">
              <a:lnSpc>
                <a:spcPct val="164285"/>
              </a:lnSpc>
              <a:spcBef>
                <a:spcPts val="0"/>
              </a:spcBef>
              <a:spcAft>
                <a:spcPts val="0"/>
              </a:spcAft>
              <a:buClr>
                <a:srgbClr val="5D0025"/>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2" name="Google Shape;42;p3"/>
          <p:cNvSpPr txBox="1"/>
          <p:nvPr/>
        </p:nvSpPr>
        <p:spPr>
          <a:xfrm>
            <a:off x="22423598" y="6389412"/>
            <a:ext cx="9421181" cy="5643533"/>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i="0" lang="en-US" sz="4800" u="sng" cap="none" strike="noStrike">
                <a:solidFill>
                  <a:srgbClr val="5D0025"/>
                </a:solidFill>
                <a:latin typeface="Arial"/>
                <a:ea typeface="Arial"/>
                <a:cs typeface="Arial"/>
                <a:sym typeface="Arial"/>
              </a:rPr>
              <a:t>Outcomes</a:t>
            </a:r>
            <a:endParaRPr/>
          </a:p>
          <a:p>
            <a:pPr indent="0" lvl="0" marL="0" marR="0" rtl="0" algn="l">
              <a:lnSpc>
                <a:spcPct val="164285"/>
              </a:lnSpc>
              <a:spcBef>
                <a:spcPts val="1200"/>
              </a:spcBef>
              <a:spcAft>
                <a:spcPts val="0"/>
              </a:spcAft>
              <a:buNone/>
            </a:pPr>
            <a:r>
              <a:rPr b="1" i="0" lang="en-US" sz="2800" u="none" cap="none" strike="noStrike">
                <a:solidFill>
                  <a:srgbClr val="5D0025"/>
                </a:solidFill>
                <a:latin typeface="Arial"/>
                <a:ea typeface="Arial"/>
                <a:cs typeface="Arial"/>
                <a:sym typeface="Arial"/>
              </a:rPr>
              <a:t>Start-Up</a:t>
            </a:r>
            <a:endParaRPr/>
          </a:p>
          <a:p>
            <a:pPr indent="0" lvl="0" marL="0" marR="0" rtl="0" algn="l">
              <a:lnSpc>
                <a:spcPct val="164285"/>
              </a:lnSpc>
              <a:spcBef>
                <a:spcPts val="1200"/>
              </a:spcBef>
              <a:spcAft>
                <a:spcPts val="0"/>
              </a:spcAft>
              <a:buNone/>
            </a:pPr>
            <a:r>
              <a:rPr b="0" i="0" lang="en-US" sz="2800" u="none" cap="none" strike="noStrike">
                <a:solidFill>
                  <a:schemeClr val="dk1"/>
                </a:solidFill>
                <a:latin typeface="Arial"/>
                <a:ea typeface="Arial"/>
                <a:cs typeface="Arial"/>
                <a:sym typeface="Arial"/>
              </a:rPr>
              <a:t>It (half) works! The battery begins charging when the system is plugged in. The user can start the system through the digital interface, which first uses the battery to start the motor. Once the motor is in operation, the switching circuit should switch the power source from the battery to the grid. However, we were unable to run it past the start-up cycle due to shorts and connection issues.</a:t>
            </a:r>
            <a:endParaRPr/>
          </a:p>
        </p:txBody>
      </p:sp>
      <p:sp>
        <p:nvSpPr>
          <p:cNvPr id="43" name="Google Shape;43;p3"/>
          <p:cNvSpPr txBox="1"/>
          <p:nvPr/>
        </p:nvSpPr>
        <p:spPr>
          <a:xfrm>
            <a:off x="33056511" y="11465479"/>
            <a:ext cx="9562316" cy="11260455"/>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i="0" lang="en-US" sz="4800" u="sng" cap="none" strike="noStrike">
                <a:solidFill>
                  <a:srgbClr val="5D0025"/>
                </a:solidFill>
                <a:latin typeface="Arial"/>
                <a:ea typeface="Arial"/>
                <a:cs typeface="Arial"/>
                <a:sym typeface="Arial"/>
              </a:rPr>
              <a:t>Impact </a:t>
            </a:r>
            <a:endParaRPr/>
          </a:p>
          <a:p>
            <a:pPr indent="0" lvl="0" marL="0" marR="0" rtl="0" algn="l">
              <a:lnSpc>
                <a:spcPct val="164285"/>
              </a:lnSpc>
              <a:spcBef>
                <a:spcPts val="1200"/>
              </a:spcBef>
              <a:spcAft>
                <a:spcPts val="0"/>
              </a:spcAft>
              <a:buNone/>
            </a:pPr>
            <a:r>
              <a:rPr b="0" i="0" lang="en-US" sz="2800" u="none" cap="none" strike="noStrike">
                <a:solidFill>
                  <a:schemeClr val="dk1"/>
                </a:solidFill>
                <a:latin typeface="Arial"/>
                <a:ea typeface="Arial"/>
                <a:cs typeface="Arial"/>
                <a:sym typeface="Arial"/>
              </a:rPr>
              <a:t>By providing a sustainable and reliable solution to the strain placed on the power grid, Hybrid Start strives to alleviate the following scenarios:</a:t>
            </a:r>
            <a:endParaRPr/>
          </a:p>
          <a:p>
            <a:pPr indent="-457200" lvl="1" marL="914400" marR="0" rtl="0" algn="l">
              <a:lnSpc>
                <a:spcPct val="164285"/>
              </a:lnSpc>
              <a:spcBef>
                <a:spcPts val="1200"/>
              </a:spcBef>
              <a:spcAft>
                <a:spcPts val="0"/>
              </a:spcAft>
              <a:buClr>
                <a:schemeClr val="dk2"/>
              </a:buClr>
              <a:buSzPts val="3500"/>
              <a:buFont typeface="Arial"/>
              <a:buChar char="•"/>
            </a:pPr>
            <a:r>
              <a:rPr b="1" i="0" lang="en-US" sz="2800" u="none" cap="none" strike="noStrike">
                <a:solidFill>
                  <a:schemeClr val="dk1"/>
                </a:solidFill>
                <a:latin typeface="Arial"/>
                <a:ea typeface="Arial"/>
                <a:cs typeface="Arial"/>
                <a:sym typeface="Arial"/>
              </a:rPr>
              <a:t>Rural areas with limited grid access:</a:t>
            </a:r>
            <a:r>
              <a:rPr b="0" i="0" lang="en-US" sz="2800" u="none" cap="none" strike="noStrike">
                <a:solidFill>
                  <a:schemeClr val="dk1"/>
                </a:solidFill>
                <a:latin typeface="Arial"/>
                <a:ea typeface="Arial"/>
                <a:cs typeface="Arial"/>
                <a:sym typeface="Arial"/>
              </a:rPr>
              <a:t> Rural areas may have insufficient power required for starting machines. However, the system is able to switch between power sources, allowing for continuous energy.</a:t>
            </a:r>
            <a:endParaRPr/>
          </a:p>
          <a:p>
            <a:pPr indent="-457200" lvl="1" marL="914400" marR="0" rtl="0" algn="l">
              <a:lnSpc>
                <a:spcPct val="164285"/>
              </a:lnSpc>
              <a:spcBef>
                <a:spcPts val="1200"/>
              </a:spcBef>
              <a:spcAft>
                <a:spcPts val="0"/>
              </a:spcAft>
              <a:buClr>
                <a:schemeClr val="dk2"/>
              </a:buClr>
              <a:buSzPts val="3500"/>
              <a:buFont typeface="Arial"/>
              <a:buChar char="•"/>
            </a:pPr>
            <a:r>
              <a:rPr b="1" i="0" lang="en-US" sz="2800" u="none" cap="none" strike="noStrike">
                <a:solidFill>
                  <a:schemeClr val="dk1"/>
                </a:solidFill>
                <a:latin typeface="Arial"/>
                <a:ea typeface="Arial"/>
                <a:cs typeface="Arial"/>
                <a:sym typeface="Arial"/>
              </a:rPr>
              <a:t>Areas with insecure power grids:</a:t>
            </a:r>
            <a:r>
              <a:rPr b="0" i="0" lang="en-US" sz="2800" u="none" cap="none" strike="noStrike">
                <a:solidFill>
                  <a:schemeClr val="dk1"/>
                </a:solidFill>
                <a:latin typeface="Arial"/>
                <a:ea typeface="Arial"/>
                <a:cs typeface="Arial"/>
                <a:sym typeface="Arial"/>
              </a:rPr>
              <a:t> Insecure power grids may cause inconsistencies in machine operation. The system allows for energy obtained from the grid to be stored for later use at any time.</a:t>
            </a:r>
            <a:endParaRPr b="1" i="0" sz="2800" u="none" cap="none" strike="noStrike">
              <a:solidFill>
                <a:schemeClr val="dk1"/>
              </a:solidFill>
              <a:latin typeface="Arial"/>
              <a:ea typeface="Arial"/>
              <a:cs typeface="Arial"/>
              <a:sym typeface="Arial"/>
            </a:endParaRPr>
          </a:p>
          <a:p>
            <a:pPr indent="-457200" lvl="1" marL="914400" marR="0" rtl="0" algn="l">
              <a:lnSpc>
                <a:spcPct val="164285"/>
              </a:lnSpc>
              <a:spcBef>
                <a:spcPts val="1200"/>
              </a:spcBef>
              <a:spcAft>
                <a:spcPts val="0"/>
              </a:spcAft>
              <a:buClr>
                <a:schemeClr val="dk2"/>
              </a:buClr>
              <a:buSzPts val="3500"/>
              <a:buFont typeface="Arial"/>
              <a:buChar char="•"/>
            </a:pPr>
            <a:r>
              <a:rPr b="1" i="0" lang="en-US" sz="2800" u="none" cap="none" strike="noStrike">
                <a:solidFill>
                  <a:schemeClr val="dk1"/>
                </a:solidFill>
                <a:latin typeface="Arial"/>
                <a:ea typeface="Arial"/>
                <a:cs typeface="Arial"/>
                <a:sym typeface="Arial"/>
              </a:rPr>
              <a:t>Offshore applications:</a:t>
            </a:r>
            <a:r>
              <a:rPr b="0" i="0" lang="en-US" sz="2800" u="none" cap="none" strike="noStrike">
                <a:solidFill>
                  <a:schemeClr val="dk1"/>
                </a:solidFill>
                <a:latin typeface="Arial"/>
                <a:ea typeface="Arial"/>
                <a:cs typeface="Arial"/>
                <a:sym typeface="Arial"/>
              </a:rPr>
              <a:t> Offshore oil platforms are powered by generators typically inefficient with fuel usage. To avoid potentially hazardous voltage drops, the system is powered in an isolated configuration separate from other facilities.</a:t>
            </a:r>
            <a:endParaRPr/>
          </a:p>
        </p:txBody>
      </p:sp>
      <p:sp>
        <p:nvSpPr>
          <p:cNvPr id="44" name="Google Shape;44;p3"/>
          <p:cNvSpPr txBox="1"/>
          <p:nvPr/>
        </p:nvSpPr>
        <p:spPr>
          <a:xfrm>
            <a:off x="32974233" y="22963868"/>
            <a:ext cx="9917135" cy="5554854"/>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b="1" i="0" lang="en-US" sz="4000" u="sng" cap="none" strike="noStrike">
                <a:solidFill>
                  <a:srgbClr val="5D0025"/>
                </a:solidFill>
                <a:latin typeface="Arial"/>
                <a:ea typeface="Arial"/>
                <a:cs typeface="Arial"/>
                <a:sym typeface="Arial"/>
              </a:rPr>
              <a:t>References</a:t>
            </a:r>
            <a:endParaRPr b="0" i="0" sz="4000" u="sng" cap="none" strike="noStrike">
              <a:solidFill>
                <a:srgbClr val="5D0025"/>
              </a:solidFill>
              <a:latin typeface="Arial"/>
              <a:ea typeface="Arial"/>
              <a:cs typeface="Arial"/>
              <a:sym typeface="Arial"/>
            </a:endParaRPr>
          </a:p>
          <a:p>
            <a:pPr indent="-152400" lvl="0" marL="0" marR="0" rtl="0" algn="l">
              <a:lnSpc>
                <a:spcPct val="158333"/>
              </a:lnSpc>
              <a:spcBef>
                <a:spcPts val="1200"/>
              </a:spcBef>
              <a:spcAft>
                <a:spcPts val="0"/>
              </a:spcAft>
              <a:buClr>
                <a:schemeClr val="dk2"/>
              </a:buClr>
              <a:buSzPts val="2400"/>
              <a:buFont typeface="Arial"/>
              <a:buAutoNum type="arabicPeriod"/>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Texas Instruments, “TMS320F2837xD Dual-Core Delfino™ Microcontrollers,” TMS320F2837xD Datasheet, Dec. 2013 [Revised Nov. 2015].</a:t>
            </a:r>
            <a:endParaRPr/>
          </a:p>
          <a:p>
            <a:pPr indent="-152400" lvl="0" marL="0" marR="0" rtl="0" algn="l">
              <a:lnSpc>
                <a:spcPct val="158333"/>
              </a:lnSpc>
              <a:spcBef>
                <a:spcPts val="0"/>
              </a:spcBef>
              <a:spcAft>
                <a:spcPts val="0"/>
              </a:spcAft>
              <a:buClr>
                <a:schemeClr val="dk2"/>
              </a:buClr>
              <a:buSzPts val="2400"/>
              <a:buFont typeface="Arial"/>
              <a:buAutoNum type="arabicPeriod"/>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Texas Instruments, “TMS320F2837xD Dual-Core Delfino™ Microcontrollers,” TMS320F2837xD Technical Reference Manual, Dec. 2013 [Revised Nov. 2015].</a:t>
            </a:r>
            <a:endParaRPr/>
          </a:p>
          <a:p>
            <a:pPr indent="-152400" lvl="0" marL="0" marR="0" rtl="0" algn="l">
              <a:lnSpc>
                <a:spcPct val="158333"/>
              </a:lnSpc>
              <a:spcBef>
                <a:spcPts val="0"/>
              </a:spcBef>
              <a:spcAft>
                <a:spcPts val="0"/>
              </a:spcAft>
              <a:buClr>
                <a:schemeClr val="dk2"/>
              </a:buClr>
              <a:buSzPts val="2400"/>
              <a:buFont typeface="Arial"/>
              <a:buAutoNum type="arabicPeriod"/>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Texas Instruments, “LAUNCHXL-F28379D Overview,” LAUNCHXL-F28379D User’s Guide, Aug. 2016 [Revised Mar. 2019].</a:t>
            </a:r>
            <a:endParaRPr/>
          </a:p>
          <a:p>
            <a:pPr indent="-15240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Nidec, “R063DSE0298R13J Motor Datasheet,” Motor Model: R063MWDSE0298, October. 2021</a:t>
            </a:r>
            <a:endParaRPr/>
          </a:p>
        </p:txBody>
      </p:sp>
      <p:sp>
        <p:nvSpPr>
          <p:cNvPr id="45" name="Google Shape;45;p3"/>
          <p:cNvSpPr txBox="1"/>
          <p:nvPr/>
        </p:nvSpPr>
        <p:spPr>
          <a:xfrm>
            <a:off x="12594922" y="25006957"/>
            <a:ext cx="8167911" cy="523220"/>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none" cap="none" strike="noStrike">
                <a:solidFill>
                  <a:schemeClr val="dk1"/>
                </a:solidFill>
                <a:latin typeface="Arial"/>
                <a:ea typeface="Arial"/>
                <a:cs typeface="Arial"/>
                <a:sym typeface="Arial"/>
              </a:rPr>
              <a:t>Figure 2. Switching behavior diagram  </a:t>
            </a:r>
            <a:endParaRPr b="0" i="1" sz="2800" u="none" cap="none" strike="noStrike">
              <a:solidFill>
                <a:schemeClr val="dk1"/>
              </a:solidFill>
              <a:latin typeface="Arial"/>
              <a:ea typeface="Arial"/>
              <a:cs typeface="Arial"/>
              <a:sym typeface="Arial"/>
            </a:endParaRPr>
          </a:p>
        </p:txBody>
      </p:sp>
      <p:sp>
        <p:nvSpPr>
          <p:cNvPr id="46" name="Google Shape;46;p3"/>
          <p:cNvSpPr txBox="1"/>
          <p:nvPr/>
        </p:nvSpPr>
        <p:spPr>
          <a:xfrm>
            <a:off x="32974233" y="28951863"/>
            <a:ext cx="10705806" cy="2143664"/>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None/>
            </a:pPr>
            <a:r>
              <a:rPr b="0" i="0" lang="en-US" sz="2400" u="none" cap="none" strike="noStrike">
                <a:solidFill>
                  <a:schemeClr val="dk1"/>
                </a:solidFill>
                <a:latin typeface="Arial"/>
                <a:ea typeface="Arial"/>
                <a:cs typeface="Arial"/>
                <a:sym typeface="Arial"/>
              </a:rPr>
              <a:t>Thank you to Dr. John Lusher, Stavros Kalafatis, Dr. Wonhyeok Jang, Souryendu Das, Bryton Praslicka, and Farid Naghavi for your continued support and guidance throughout the year.</a:t>
            </a:r>
            <a:endParaRPr/>
          </a:p>
        </p:txBody>
      </p:sp>
      <p:sp>
        <p:nvSpPr>
          <p:cNvPr id="47" name="Google Shape;47;p3"/>
          <p:cNvSpPr txBox="1"/>
          <p:nvPr/>
        </p:nvSpPr>
        <p:spPr>
          <a:xfrm>
            <a:off x="32974234" y="80831"/>
            <a:ext cx="10916967" cy="156966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9600" u="none" cap="none" strike="noStrike">
                <a:solidFill>
                  <a:schemeClr val="dk1"/>
                </a:solidFill>
                <a:latin typeface="Arial"/>
                <a:ea typeface="Arial"/>
                <a:cs typeface="Arial"/>
                <a:sym typeface="Arial"/>
              </a:rPr>
              <a:t>EPS Booth: 320</a:t>
            </a:r>
            <a:endParaRPr/>
          </a:p>
        </p:txBody>
      </p:sp>
      <p:pic>
        <p:nvPicPr>
          <p:cNvPr descr="Text&#10;&#10;Description automatically generated" id="48" name="Google Shape;48;p3"/>
          <p:cNvPicPr preferRelativeResize="0"/>
          <p:nvPr/>
        </p:nvPicPr>
        <p:blipFill rotWithShape="1">
          <a:blip r:embed="rId3">
            <a:alphaModFix/>
          </a:blip>
          <a:srcRect b="12124" l="0" r="0" t="2065"/>
          <a:stretch/>
        </p:blipFill>
        <p:spPr>
          <a:xfrm>
            <a:off x="32636628" y="2560286"/>
            <a:ext cx="10592344" cy="2277813"/>
          </a:xfrm>
          <a:prstGeom prst="rect">
            <a:avLst/>
          </a:prstGeom>
          <a:noFill/>
          <a:ln>
            <a:noFill/>
          </a:ln>
        </p:spPr>
      </p:pic>
      <p:sp>
        <p:nvSpPr>
          <p:cNvPr id="49" name="Google Shape;49;p3"/>
          <p:cNvSpPr txBox="1"/>
          <p:nvPr/>
        </p:nvSpPr>
        <p:spPr>
          <a:xfrm>
            <a:off x="1216246" y="6389412"/>
            <a:ext cx="9458400" cy="8281200"/>
          </a:xfrm>
          <a:prstGeom prst="rect">
            <a:avLst/>
          </a:prstGeom>
          <a:solidFill>
            <a:schemeClr val="lt1">
              <a:alpha val="62745"/>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i="0" lang="en-US" sz="4800" u="sng" cap="none" strike="noStrike">
                <a:solidFill>
                  <a:srgbClr val="5D0025"/>
                </a:solidFill>
                <a:latin typeface="Arial"/>
                <a:ea typeface="Arial"/>
                <a:cs typeface="Arial"/>
                <a:sym typeface="Arial"/>
              </a:rPr>
              <a:t>Problem Definition</a:t>
            </a:r>
            <a:endParaRPr/>
          </a:p>
          <a:p>
            <a:pPr indent="0" lvl="0" marL="0" marR="0" rtl="0" algn="l">
              <a:lnSpc>
                <a:spcPct val="200000"/>
              </a:lnSpc>
              <a:spcBef>
                <a:spcPts val="1200"/>
              </a:spcBef>
              <a:spcAft>
                <a:spcPts val="0"/>
              </a:spcAft>
              <a:buNone/>
            </a:pPr>
            <a:r>
              <a:rPr b="0" i="0" lang="en-US" sz="2800" u="none" cap="none" strike="noStrike">
                <a:solidFill>
                  <a:schemeClr val="dk1"/>
                </a:solidFill>
                <a:latin typeface="Arial"/>
                <a:ea typeface="Arial"/>
                <a:cs typeface="Arial"/>
                <a:sym typeface="Arial"/>
              </a:rPr>
              <a:t>Motors draw large amounts of power during their start-up phase, causing brownouts/dancing powerlines and strain on remote power grid systems. Our project provides a reliable solution to aid in reducing inrush current through the design of a hybrid single-phase motor starter. The advantage of this system lies in its ability to store/draw energy from both a storage unit and the grid instead of being limited to the latter, thus maximizing efficiency and longevity.</a:t>
            </a:r>
            <a:endParaRPr/>
          </a:p>
        </p:txBody>
      </p:sp>
      <p:cxnSp>
        <p:nvCxnSpPr>
          <p:cNvPr id="50" name="Google Shape;50;p3"/>
          <p:cNvCxnSpPr/>
          <p:nvPr/>
        </p:nvCxnSpPr>
        <p:spPr>
          <a:xfrm>
            <a:off x="33099866" y="11304756"/>
            <a:ext cx="9482518" cy="0"/>
          </a:xfrm>
          <a:prstGeom prst="straightConnector1">
            <a:avLst/>
          </a:prstGeom>
          <a:noFill/>
          <a:ln cap="flat" cmpd="sng" w="25400">
            <a:solidFill>
              <a:schemeClr val="dk1"/>
            </a:solidFill>
            <a:prstDash val="dash"/>
            <a:round/>
            <a:headEnd len="sm" w="sm" type="none"/>
            <a:tailEnd len="sm" w="sm" type="none"/>
          </a:ln>
        </p:spPr>
      </p:cxnSp>
      <p:pic>
        <p:nvPicPr>
          <p:cNvPr descr="Diagram&#10;&#10;Description automatically generated" id="51" name="Google Shape;51;p3"/>
          <p:cNvPicPr preferRelativeResize="0"/>
          <p:nvPr/>
        </p:nvPicPr>
        <p:blipFill rotWithShape="1">
          <a:blip r:embed="rId4">
            <a:alphaModFix/>
          </a:blip>
          <a:srcRect b="0" l="0" r="0" t="0"/>
          <a:stretch/>
        </p:blipFill>
        <p:spPr>
          <a:xfrm>
            <a:off x="309769" y="25353339"/>
            <a:ext cx="10717764" cy="5195993"/>
          </a:xfrm>
          <a:prstGeom prst="rect">
            <a:avLst/>
          </a:prstGeom>
          <a:noFill/>
          <a:ln>
            <a:noFill/>
          </a:ln>
        </p:spPr>
      </p:pic>
      <p:sp>
        <p:nvSpPr>
          <p:cNvPr id="52" name="Google Shape;52;p3"/>
          <p:cNvSpPr txBox="1"/>
          <p:nvPr/>
        </p:nvSpPr>
        <p:spPr>
          <a:xfrm>
            <a:off x="22291207" y="21874575"/>
            <a:ext cx="9829801" cy="523220"/>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none" cap="none" strike="noStrike">
                <a:solidFill>
                  <a:schemeClr val="dk1"/>
                </a:solidFill>
                <a:latin typeface="Arial"/>
                <a:ea typeface="Arial"/>
                <a:cs typeface="Arial"/>
                <a:sym typeface="Arial"/>
              </a:rPr>
              <a:t>Figure 4. Battery charging plot</a:t>
            </a:r>
            <a:endParaRPr/>
          </a:p>
        </p:txBody>
      </p:sp>
      <p:pic>
        <p:nvPicPr>
          <p:cNvPr descr="Chart, line chart&#10;&#10;Description automatically generated" id="53" name="Google Shape;53;p3"/>
          <p:cNvPicPr preferRelativeResize="0"/>
          <p:nvPr/>
        </p:nvPicPr>
        <p:blipFill rotWithShape="1">
          <a:blip r:embed="rId5">
            <a:alphaModFix/>
          </a:blip>
          <a:srcRect b="0" l="0" r="0" t="0"/>
          <a:stretch/>
        </p:blipFill>
        <p:spPr>
          <a:xfrm>
            <a:off x="22759783" y="16499494"/>
            <a:ext cx="8893747" cy="5240222"/>
          </a:xfrm>
          <a:prstGeom prst="rect">
            <a:avLst/>
          </a:prstGeom>
          <a:noFill/>
          <a:ln>
            <a:noFill/>
          </a:ln>
        </p:spPr>
      </p:pic>
      <p:pic>
        <p:nvPicPr>
          <p:cNvPr descr="Diagram&#10;&#10;Description automatically generated" id="54" name="Google Shape;54;p3"/>
          <p:cNvPicPr preferRelativeResize="0"/>
          <p:nvPr/>
        </p:nvPicPr>
        <p:blipFill rotWithShape="1">
          <a:blip r:embed="rId6">
            <a:alphaModFix/>
          </a:blip>
          <a:srcRect b="0" l="0" r="0" t="0"/>
          <a:stretch/>
        </p:blipFill>
        <p:spPr>
          <a:xfrm>
            <a:off x="50222472" y="20453927"/>
            <a:ext cx="3987452" cy="4580291"/>
          </a:xfrm>
          <a:prstGeom prst="rect">
            <a:avLst/>
          </a:prstGeom>
          <a:noFill/>
          <a:ln>
            <a:noFill/>
          </a:ln>
        </p:spPr>
      </p:pic>
      <p:sp>
        <p:nvSpPr>
          <p:cNvPr id="55" name="Google Shape;55;p3"/>
          <p:cNvSpPr txBox="1"/>
          <p:nvPr/>
        </p:nvSpPr>
        <p:spPr>
          <a:xfrm>
            <a:off x="22497531" y="12238880"/>
            <a:ext cx="9413031" cy="4155946"/>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None/>
            </a:pPr>
            <a:r>
              <a:rPr b="1" i="0" lang="en-US" sz="2800" u="none" cap="none" strike="noStrike">
                <a:solidFill>
                  <a:srgbClr val="5D0025"/>
                </a:solidFill>
                <a:latin typeface="Arial"/>
                <a:ea typeface="Arial"/>
                <a:cs typeface="Arial"/>
                <a:sym typeface="Arial"/>
              </a:rPr>
              <a:t>Power Capabilities</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The unit has shown through extensive testing that it is capable of supplying and storing all the power required to operate. The switching power supply can power all peripherals and the internal storage is capable of running the motor through several startup cycles. Charging data for the battery is provided in the figure below.</a:t>
            </a:r>
            <a:endParaRPr b="0" i="0" sz="2800" u="none" cap="none" strike="noStrike">
              <a:solidFill>
                <a:schemeClr val="dk1"/>
              </a:solidFill>
              <a:latin typeface="Arial"/>
              <a:ea typeface="Arial"/>
              <a:cs typeface="Arial"/>
              <a:sym typeface="Arial"/>
            </a:endParaRPr>
          </a:p>
        </p:txBody>
      </p:sp>
      <p:sp>
        <p:nvSpPr>
          <p:cNvPr id="56" name="Google Shape;56;p3"/>
          <p:cNvSpPr txBox="1"/>
          <p:nvPr/>
        </p:nvSpPr>
        <p:spPr>
          <a:xfrm>
            <a:off x="34087160" y="10269265"/>
            <a:ext cx="8691114" cy="954107"/>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800" u="none" cap="none" strike="noStrike">
                <a:solidFill>
                  <a:schemeClr val="dk1"/>
                </a:solidFill>
                <a:latin typeface="Arial"/>
                <a:ea typeface="Arial"/>
                <a:cs typeface="Arial"/>
                <a:sym typeface="Arial"/>
              </a:rPr>
              <a:t>Table 1. Percent errors in sensed values obtained from (a) current sensors, and (b) voltage sensors.</a:t>
            </a:r>
            <a:endParaRPr/>
          </a:p>
        </p:txBody>
      </p:sp>
      <p:sp>
        <p:nvSpPr>
          <p:cNvPr id="57" name="Google Shape;57;p3"/>
          <p:cNvSpPr txBox="1"/>
          <p:nvPr/>
        </p:nvSpPr>
        <p:spPr>
          <a:xfrm>
            <a:off x="12902301" y="29760243"/>
            <a:ext cx="7558975" cy="523220"/>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800" u="none" cap="none" strike="noStrike">
                <a:solidFill>
                  <a:schemeClr val="dk1"/>
                </a:solidFill>
                <a:latin typeface="Arial"/>
                <a:ea typeface="Arial"/>
                <a:cs typeface="Arial"/>
                <a:sym typeface="Arial"/>
              </a:rPr>
              <a:t>Figure 3. Digital interface GUI flowchart</a:t>
            </a:r>
            <a:endParaRPr/>
          </a:p>
        </p:txBody>
      </p:sp>
      <p:pic>
        <p:nvPicPr>
          <p:cNvPr descr="Diagram&#10;&#10;Description automatically generated" id="58" name="Google Shape;58;p3"/>
          <p:cNvPicPr preferRelativeResize="0"/>
          <p:nvPr/>
        </p:nvPicPr>
        <p:blipFill rotWithShape="1">
          <a:blip r:embed="rId7">
            <a:alphaModFix/>
          </a:blip>
          <a:srcRect b="5737" l="3050" r="3171" t="5283"/>
          <a:stretch/>
        </p:blipFill>
        <p:spPr>
          <a:xfrm>
            <a:off x="13132504" y="26193410"/>
            <a:ext cx="7090913" cy="3492597"/>
          </a:xfrm>
          <a:prstGeom prst="rect">
            <a:avLst/>
          </a:prstGeom>
          <a:noFill/>
          <a:ln>
            <a:noFill/>
          </a:ln>
        </p:spPr>
      </p:pic>
      <p:pic>
        <p:nvPicPr>
          <p:cNvPr descr="Timeline&#10;&#10;Description automatically generated" id="59" name="Google Shape;59;p3"/>
          <p:cNvPicPr preferRelativeResize="0"/>
          <p:nvPr/>
        </p:nvPicPr>
        <p:blipFill rotWithShape="1">
          <a:blip r:embed="rId8">
            <a:alphaModFix/>
          </a:blip>
          <a:srcRect b="0" l="0" r="0" t="0"/>
          <a:stretch/>
        </p:blipFill>
        <p:spPr>
          <a:xfrm>
            <a:off x="32870655" y="5735842"/>
            <a:ext cx="5099584" cy="3308603"/>
          </a:xfrm>
          <a:prstGeom prst="rect">
            <a:avLst/>
          </a:prstGeom>
          <a:noFill/>
          <a:ln>
            <a:noFill/>
          </a:ln>
        </p:spPr>
      </p:pic>
      <p:pic>
        <p:nvPicPr>
          <p:cNvPr descr="Table&#10;&#10;Description automatically generated with low confidence" id="60" name="Google Shape;60;p3"/>
          <p:cNvPicPr preferRelativeResize="0"/>
          <p:nvPr/>
        </p:nvPicPr>
        <p:blipFill rotWithShape="1">
          <a:blip r:embed="rId9">
            <a:alphaModFix/>
          </a:blip>
          <a:srcRect b="0" l="0" r="0" t="0"/>
          <a:stretch/>
        </p:blipFill>
        <p:spPr>
          <a:xfrm>
            <a:off x="38147844" y="5725735"/>
            <a:ext cx="5081128" cy="4119579"/>
          </a:xfrm>
          <a:prstGeom prst="rect">
            <a:avLst/>
          </a:prstGeom>
          <a:noFill/>
          <a:ln>
            <a:noFill/>
          </a:ln>
        </p:spPr>
      </p:pic>
      <p:sp>
        <p:nvSpPr>
          <p:cNvPr id="61" name="Google Shape;61;p3"/>
          <p:cNvSpPr txBox="1"/>
          <p:nvPr/>
        </p:nvSpPr>
        <p:spPr>
          <a:xfrm>
            <a:off x="34725696" y="9761181"/>
            <a:ext cx="970627" cy="523220"/>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800" u="none" cap="none" strike="noStrike">
                <a:solidFill>
                  <a:schemeClr val="dk1"/>
                </a:solidFill>
                <a:latin typeface="Arial"/>
                <a:ea typeface="Arial"/>
                <a:cs typeface="Arial"/>
                <a:sym typeface="Arial"/>
              </a:rPr>
              <a:t>(a)</a:t>
            </a:r>
            <a:endParaRPr/>
          </a:p>
        </p:txBody>
      </p:sp>
      <p:sp>
        <p:nvSpPr>
          <p:cNvPr id="62" name="Google Shape;62;p3"/>
          <p:cNvSpPr txBox="1"/>
          <p:nvPr/>
        </p:nvSpPr>
        <p:spPr>
          <a:xfrm>
            <a:off x="39977745" y="9839009"/>
            <a:ext cx="970627" cy="523220"/>
          </a:xfrm>
          <a:prstGeom prst="rect">
            <a:avLst/>
          </a:prstGeom>
          <a:solidFill>
            <a:schemeClr val="lt1">
              <a:alpha val="4196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800" u="none" cap="none" strike="noStrike">
                <a:solidFill>
                  <a:schemeClr val="dk1"/>
                </a:solidFill>
                <a:latin typeface="Arial"/>
                <a:ea typeface="Arial"/>
                <a:cs typeface="Arial"/>
                <a:sym typeface="Arial"/>
              </a:rPr>
              <a:t>(b)</a:t>
            </a:r>
            <a:endParaRPr/>
          </a:p>
        </p:txBody>
      </p:sp>
      <p:pic>
        <p:nvPicPr>
          <p:cNvPr id="63" name="Google Shape;63;p3"/>
          <p:cNvPicPr preferRelativeResize="0"/>
          <p:nvPr/>
        </p:nvPicPr>
        <p:blipFill>
          <a:blip r:embed="rId10">
            <a:alphaModFix/>
          </a:blip>
          <a:stretch>
            <a:fillRect/>
          </a:stretch>
        </p:blipFill>
        <p:spPr>
          <a:xfrm>
            <a:off x="48953853" y="6481975"/>
            <a:ext cx="3907047" cy="2331500"/>
          </a:xfrm>
          <a:prstGeom prst="rect">
            <a:avLst/>
          </a:prstGeom>
          <a:noFill/>
          <a:ln>
            <a:noFill/>
          </a:ln>
        </p:spPr>
      </p:pic>
      <p:pic>
        <p:nvPicPr>
          <p:cNvPr id="64" name="Google Shape;64;p3"/>
          <p:cNvPicPr preferRelativeResize="0"/>
          <p:nvPr/>
        </p:nvPicPr>
        <p:blipFill>
          <a:blip r:embed="rId11">
            <a:alphaModFix/>
          </a:blip>
          <a:stretch>
            <a:fillRect/>
          </a:stretch>
        </p:blipFill>
        <p:spPr>
          <a:xfrm>
            <a:off x="49254975" y="10158562"/>
            <a:ext cx="4675050" cy="2292375"/>
          </a:xfrm>
          <a:prstGeom prst="rect">
            <a:avLst/>
          </a:prstGeom>
          <a:noFill/>
          <a:ln>
            <a:noFill/>
          </a:ln>
        </p:spPr>
      </p:pic>
      <p:pic>
        <p:nvPicPr>
          <p:cNvPr id="65" name="Google Shape;65;p3"/>
          <p:cNvPicPr preferRelativeResize="0"/>
          <p:nvPr/>
        </p:nvPicPr>
        <p:blipFill>
          <a:blip r:embed="rId12">
            <a:alphaModFix/>
          </a:blip>
          <a:stretch>
            <a:fillRect/>
          </a:stretch>
        </p:blipFill>
        <p:spPr>
          <a:xfrm>
            <a:off x="48534438" y="13796025"/>
            <a:ext cx="3978948" cy="225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