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Barlow ExtraLight"/>
      <p:regular r:id="rId18"/>
      <p:bold r:id="rId19"/>
      <p:italic r:id="rId20"/>
      <p:boldItalic r:id="rId21"/>
    </p:embeddedFont>
    <p:embeddedFont>
      <p:font typeface="Hepta Slab Medium"/>
      <p:regular r:id="rId22"/>
      <p:bold r:id="rId23"/>
    </p:embeddedFont>
    <p:embeddedFont>
      <p:font typeface="Hepta Slab Light"/>
      <p:regular r:id="rId24"/>
      <p:bold r:id="rId25"/>
    </p:embeddedFont>
    <p:embeddedFont>
      <p:font typeface="Hepta Slab"/>
      <p:regular r:id="rId26"/>
      <p:bold r:id="rId27"/>
    </p:embeddedFont>
    <p:embeddedFont>
      <p:font typeface="Barlow Medium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Light-italic.fntdata"/><Relationship Id="rId22" Type="http://schemas.openxmlformats.org/officeDocument/2006/relationships/font" Target="fonts/HeptaSlabMedium-regular.fntdata"/><Relationship Id="rId21" Type="http://schemas.openxmlformats.org/officeDocument/2006/relationships/font" Target="fonts/BarlowExtraLight-boldItalic.fntdata"/><Relationship Id="rId24" Type="http://schemas.openxmlformats.org/officeDocument/2006/relationships/font" Target="fonts/HeptaSlabLight-regular.fntdata"/><Relationship Id="rId23" Type="http://schemas.openxmlformats.org/officeDocument/2006/relationships/font" Target="fonts/HeptaSlab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-regular.fntdata"/><Relationship Id="rId25" Type="http://schemas.openxmlformats.org/officeDocument/2006/relationships/font" Target="fonts/HeptaSlabLight-bold.fntdata"/><Relationship Id="rId28" Type="http://schemas.openxmlformats.org/officeDocument/2006/relationships/font" Target="fonts/BarlowMedium-regular.fntdata"/><Relationship Id="rId27" Type="http://schemas.openxmlformats.org/officeDocument/2006/relationships/font" Target="fonts/HeptaSlab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Italic.fntdata"/><Relationship Id="rId30" Type="http://schemas.openxmlformats.org/officeDocument/2006/relationships/font" Target="fonts/BarlowMedium-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.fntdata"/><Relationship Id="rId10" Type="http://schemas.openxmlformats.org/officeDocument/2006/relationships/slide" Target="slides/slide4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9.xml"/><Relationship Id="rId37" Type="http://schemas.openxmlformats.org/officeDocument/2006/relationships/font" Target="fonts/Barlow-bold.fntdata"/><Relationship Id="rId14" Type="http://schemas.openxmlformats.org/officeDocument/2006/relationships/slide" Target="slides/slide8.xml"/><Relationship Id="rId36" Type="http://schemas.openxmlformats.org/officeDocument/2006/relationships/font" Target="fonts/Barlow-regular.fntdata"/><Relationship Id="rId17" Type="http://schemas.openxmlformats.org/officeDocument/2006/relationships/slide" Target="slides/slide11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-italic.fntdata"/><Relationship Id="rId19" Type="http://schemas.openxmlformats.org/officeDocument/2006/relationships/font" Target="fonts/BarlowExtraLight-bold.fntdata"/><Relationship Id="rId18" Type="http://schemas.openxmlformats.org/officeDocument/2006/relationships/font" Target="fonts/Barlow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a6930e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a6930e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afe8d3e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afe8d3e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a738c923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a738c923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a738c9231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a738c923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a738c9231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a738c9231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afe8d3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afe8d3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afe8d3e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afe8d3e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a738c9231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a738c9231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a738c9231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a738c9231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afe8d3e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afe8d3e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afe8d3e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afe8d3e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646200"/>
            <a:ext cx="78783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AggieAssign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307650" y="3829650"/>
            <a:ext cx="2528700" cy="1692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606 Final Presentation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076150" y="2562500"/>
            <a:ext cx="49917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Faculty Teaching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/>
          <p:nvPr>
            <p:ph idx="1" type="subTitle"/>
          </p:nvPr>
        </p:nvSpPr>
        <p:spPr>
          <a:xfrm>
            <a:off x="791150" y="522625"/>
            <a:ext cx="64680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437" name="Google Shape;437;p68"/>
          <p:cNvSpPr txBox="1"/>
          <p:nvPr>
            <p:ph idx="2" type="body"/>
          </p:nvPr>
        </p:nvSpPr>
        <p:spPr>
          <a:xfrm>
            <a:off x="714950" y="1918975"/>
            <a:ext cx="7991400" cy="3051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features that could potentially be implemented in future iterations: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Fully implement room booking locks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We only allow for classes, rooms, and times to be fixed. The scheduler may not respect the user’s choice of instructor for a given class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Further refine happiness criteria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This could take the form of collecting more instructor data, experimenting with new objective functions, or performing A/B testing to get better schedules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Add support for scheduling labs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Many courses have </a:t>
            </a:r>
            <a:r>
              <a:rPr lang="en"/>
              <a:t>accompanying</a:t>
            </a:r>
            <a:r>
              <a:rPr lang="en"/>
              <a:t> lab sections, which are at present ignored.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Allow the user to copy schedules/data across semesters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Prevents tedious data reentry and schedule generation</a:t>
            </a:r>
            <a:endParaRPr/>
          </a:p>
        </p:txBody>
      </p:sp>
      <p:sp>
        <p:nvSpPr>
          <p:cNvPr id="438" name="Google Shape;438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9"/>
          <p:cNvSpPr txBox="1"/>
          <p:nvPr>
            <p:ph type="ctrTitle"/>
          </p:nvPr>
        </p:nvSpPr>
        <p:spPr>
          <a:xfrm>
            <a:off x="311700" y="747275"/>
            <a:ext cx="8520600" cy="23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and Gig’ Em!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</a:t>
            </a:r>
            <a:endParaRPr/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714950" y="1949950"/>
            <a:ext cx="7775700" cy="3036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Abel Gizaw: BS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Colby Endres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MS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Navya Nandimandalam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MS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Navya Unnikrishnan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MS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Pavithra Gopalakrishnan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BS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Wahib Kapdi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MS in CS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Yuqi Fan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 MS in CS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86" name="Google Shape;386;p61"/>
          <p:cNvSpPr txBox="1"/>
          <p:nvPr>
            <p:ph idx="2" type="body"/>
          </p:nvPr>
        </p:nvSpPr>
        <p:spPr>
          <a:xfrm>
            <a:off x="714950" y="1887525"/>
            <a:ext cx="7967700" cy="30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Our client was Dr. Riccardo Bettati, one of the heads of the computer science department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One of his responsibilities is to create the schedule for all computer science courses every semester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This was previously done by hand and took a significant amount of time to do manually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were asked to develop an application that could ingest data about available courses, rooms, and professors and generate an optimal schedule automatically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 Optimality conditions were defined as minimizing empty seats in a lecture and maximizing professor happiness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generated schedule should then be easily </a:t>
            </a:r>
            <a:r>
              <a:rPr lang="en"/>
              <a:t>downloadable</a:t>
            </a:r>
            <a:r>
              <a:rPr lang="en"/>
              <a:t>, so it can be uploaded to wherever the university creates its schedules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idx="1" type="subTitle"/>
          </p:nvPr>
        </p:nvSpPr>
        <p:spPr>
          <a:xfrm>
            <a:off x="791150" y="522625"/>
            <a:ext cx="70041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r>
              <a:rPr lang="en"/>
              <a:t>Requirements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2"/>
          <p:cNvSpPr txBox="1"/>
          <p:nvPr>
            <p:ph idx="2" type="body"/>
          </p:nvPr>
        </p:nvSpPr>
        <p:spPr>
          <a:xfrm>
            <a:off x="531825" y="2143825"/>
            <a:ext cx="389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Requirements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Auto generate schedules based on input data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Implement course schedule-locking mechanisms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Allow multiple schedules for the same semester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Enable addition/removal of courses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Discriminate based on room modality (lecture only, lab only, etc.)</a:t>
            </a:r>
            <a:endParaRPr/>
          </a:p>
        </p:txBody>
      </p:sp>
      <p:sp>
        <p:nvSpPr>
          <p:cNvPr id="394" name="Google Shape;394;p62"/>
          <p:cNvSpPr txBox="1"/>
          <p:nvPr>
            <p:ph idx="2" type="body"/>
          </p:nvPr>
        </p:nvSpPr>
        <p:spPr>
          <a:xfrm>
            <a:off x="4572000" y="2203225"/>
            <a:ext cx="38982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Additional Features: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Allow CSV uploads for rooms and instructor preferences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Able to export the generated schedule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Application to run locally by the professor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Provide detailed build instructions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Test specific edge cases, such as room/class/time assignments causing conflicts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idx="1" type="subTitle"/>
          </p:nvPr>
        </p:nvSpPr>
        <p:spPr>
          <a:xfrm>
            <a:off x="791150" y="522625"/>
            <a:ext cx="6829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Built: AggieAssign</a:t>
            </a:r>
            <a:endParaRPr/>
          </a:p>
        </p:txBody>
      </p:sp>
      <p:sp>
        <p:nvSpPr>
          <p:cNvPr id="400" name="Google Shape;400;p63"/>
          <p:cNvSpPr txBox="1"/>
          <p:nvPr>
            <p:ph idx="2" type="body"/>
          </p:nvPr>
        </p:nvSpPr>
        <p:spPr>
          <a:xfrm>
            <a:off x="455000" y="1989025"/>
            <a:ext cx="40047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Automates faculty assignment to courses, replacing the manual, labor-intensive process.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Balances hard constraints (time, room availability, instructor preferences) with soft constraints (faculty satisfaction, room utilization).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3"/>
          <p:cNvSpPr txBox="1"/>
          <p:nvPr/>
        </p:nvSpPr>
        <p:spPr>
          <a:xfrm>
            <a:off x="4572000" y="1989025"/>
            <a:ext cx="3702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Features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Course Scheduling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○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Generate, lock, and modify schedules iteratively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User-Friendly Interface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○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Interactive schedule editing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Customizable Views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○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Data Displayed with filters  for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navigations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Downloadable Schedules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○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Export final schedule as CSV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idx="1" type="subTitle"/>
          </p:nvPr>
        </p:nvSpPr>
        <p:spPr>
          <a:xfrm>
            <a:off x="791150" y="522625"/>
            <a:ext cx="64680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sp>
        <p:nvSpPr>
          <p:cNvPr id="408" name="Google Shape;408;p64"/>
          <p:cNvSpPr txBox="1"/>
          <p:nvPr>
            <p:ph idx="2" type="body"/>
          </p:nvPr>
        </p:nvSpPr>
        <p:spPr>
          <a:xfrm>
            <a:off x="714950" y="1918975"/>
            <a:ext cx="7991400" cy="3051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AggieAssign is designed as follows: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project is primarily written </a:t>
            </a:r>
            <a:r>
              <a:rPr lang="en"/>
              <a:t>in Ruby on Rails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HTML/CSS/JS also used for improving front-end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project is designed to be internal to the university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Authentication with a TAMU-affiliated email is required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Data about courses, professors, and rooms must be uploaded by the user in the form of CSV files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Schedule creation is treated as a constraint satisfaction problem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Particularly, we maximize the total happiness subject to a series of constraints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i.e. don’t overbook rooms, respect instructors’ course preferences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This is formulated as an integer linear program (ILP) and is solved via an external library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project can be run either locally or on the cloud</a:t>
            </a:r>
            <a:endParaRPr/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  <p:sp>
        <p:nvSpPr>
          <p:cNvPr id="415" name="Google Shape;415;p65"/>
          <p:cNvSpPr txBox="1"/>
          <p:nvPr>
            <p:ph idx="2" type="body"/>
          </p:nvPr>
        </p:nvSpPr>
        <p:spPr>
          <a:xfrm>
            <a:off x="714950" y="1895400"/>
            <a:ext cx="8109300" cy="303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Input Data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How much information should the user supply and in what format?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What assumptions can we make in absence of particular data?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Algorithmic Decisions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Assignment is split into two separate stages: assign courses to rooms and times, then pair with professors.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This separation of concerns makes formalizing the constraints easier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Does this prevent us from obtaining a truly optimal solution?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How do we determine if a feasible schedule is good or not?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Scalability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ILP solvers use </a:t>
            </a:r>
            <a:r>
              <a:rPr lang="en"/>
              <a:t>significant</a:t>
            </a:r>
            <a:r>
              <a:rPr lang="en"/>
              <a:t> amount of memory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How can we structure the algorithm to scale well with large datasets?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 </a:t>
            </a:r>
            <a:endParaRPr/>
          </a:p>
        </p:txBody>
      </p:sp>
      <p:sp>
        <p:nvSpPr>
          <p:cNvPr id="421" name="Google Shape;421;p66"/>
          <p:cNvSpPr txBox="1"/>
          <p:nvPr>
            <p:ph idx="2" type="body"/>
          </p:nvPr>
        </p:nvSpPr>
        <p:spPr>
          <a:xfrm>
            <a:off x="714950" y="1949950"/>
            <a:ext cx="7775700" cy="3036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Google oauth that will only allow </a:t>
            </a:r>
            <a:r>
              <a:rPr lang="en"/>
              <a:t>selected</a:t>
            </a:r>
            <a:r>
              <a:rPr lang="en"/>
              <a:t> accounts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Automated schedule generation,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Meets teachers time preference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Courses are booked in rooms with appropriate capacity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lock room bookings  and block out certain time slots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</a:t>
            </a:r>
            <a:r>
              <a:rPr lang="en"/>
              <a:t>input</a:t>
            </a:r>
            <a:r>
              <a:rPr lang="en"/>
              <a:t> course, room, and teacher </a:t>
            </a:r>
            <a:r>
              <a:rPr lang="en"/>
              <a:t>information</a:t>
            </a:r>
            <a:r>
              <a:rPr lang="en"/>
              <a:t> by uploading a csv file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Tests if the </a:t>
            </a:r>
            <a:r>
              <a:rPr lang="en"/>
              <a:t>imputed</a:t>
            </a:r>
            <a:r>
              <a:rPr lang="en"/>
              <a:t> csv file is in a valid format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manually assign a teacher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Only </a:t>
            </a:r>
            <a:r>
              <a:rPr lang="en"/>
              <a:t>eligible</a:t>
            </a:r>
            <a:r>
              <a:rPr lang="en"/>
              <a:t> teachers for a given room booking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Able to search to search through generated schedules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28" name="Google Shape;428;p67"/>
          <p:cNvSpPr txBox="1"/>
          <p:nvPr>
            <p:ph idx="2" type="body"/>
          </p:nvPr>
        </p:nvSpPr>
        <p:spPr>
          <a:xfrm>
            <a:off x="714950" y="1989025"/>
            <a:ext cx="3506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Ruby on Rails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Web framework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Database management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Google </a:t>
            </a:r>
            <a:r>
              <a:rPr lang="en"/>
              <a:t>OAuth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User authentication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Heroku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Hosts our deployment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Github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Version control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Slack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Team communication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25" y="1853481"/>
            <a:ext cx="4394700" cy="184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114" y="3685850"/>
            <a:ext cx="4394700" cy="12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