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6" roundtripDataSignature="AMtx7mg8NtcjY2ZDYKZqdbWQWfHWAzDk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4E9277-42AC-432F-9D6F-51406824DB8A}">
  <a:tblStyle styleId="{CC4E9277-42AC-432F-9D6F-51406824DB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No “owner” for the Pi: we’re all using that</a:t>
            </a:r>
            <a:endParaRPr/>
          </a:p>
          <a:p>
            <a:pPr indent="-171450" lvl="0" marL="171450" rtl="0" algn="l">
              <a:lnSpc>
                <a:spcPct val="100000"/>
              </a:lnSpc>
              <a:spcBef>
                <a:spcPts val="0"/>
              </a:spcBef>
              <a:spcAft>
                <a:spcPts val="0"/>
              </a:spcAft>
              <a:buSzPts val="1100"/>
              <a:buChar char="●"/>
            </a:pPr>
            <a:r>
              <a:rPr lang="en-US"/>
              <a:t>Note the separation between the physical “fruit flow” and the power and information flows</a:t>
            </a:r>
            <a:endParaRPr/>
          </a:p>
          <a:p>
            <a:pPr indent="-171450" lvl="0" marL="171450" rtl="0" algn="l">
              <a:lnSpc>
                <a:spcPct val="100000"/>
              </a:lnSpc>
              <a:spcBef>
                <a:spcPts val="0"/>
              </a:spcBef>
              <a:spcAft>
                <a:spcPts val="0"/>
              </a:spcAft>
              <a:buSzPts val="1100"/>
              <a:buChar char="●"/>
            </a:pPr>
            <a:r>
              <a:rPr lang="en-US"/>
              <a:t>This shows a setup for two “bins”: can have more</a:t>
            </a:r>
            <a:endParaRPr/>
          </a:p>
        </p:txBody>
      </p:sp>
      <p:sp>
        <p:nvSpPr>
          <p:cNvPr id="71" name="Google Shape;7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Easily accessible hardware</a:t>
            </a:r>
            <a:endParaRPr/>
          </a:p>
          <a:p>
            <a:pPr indent="-171450" lvl="1" marL="628650" rtl="0" algn="l">
              <a:lnSpc>
                <a:spcPct val="100000"/>
              </a:lnSpc>
              <a:spcBef>
                <a:spcPts val="0"/>
              </a:spcBef>
              <a:spcAft>
                <a:spcPts val="0"/>
              </a:spcAft>
              <a:buSzPts val="1100"/>
              <a:buChar char="○"/>
            </a:pPr>
            <a:r>
              <a:rPr lang="en-US"/>
              <a:t>Android devices are cheap, easy to get, and can be selected based on the customer’s requirements (particularly, in this case, hardened versions for high-temp/industrial environments)</a:t>
            </a:r>
            <a:endParaRPr/>
          </a:p>
          <a:p>
            <a:pPr indent="-171450" lvl="0" marL="171450" rtl="0" algn="l">
              <a:lnSpc>
                <a:spcPct val="100000"/>
              </a:lnSpc>
              <a:spcBef>
                <a:spcPts val="0"/>
              </a:spcBef>
              <a:spcAft>
                <a:spcPts val="0"/>
              </a:spcAft>
              <a:buSzPts val="1100"/>
              <a:buChar char="●"/>
            </a:pPr>
            <a:r>
              <a:rPr lang="en-US"/>
              <a:t>Familiar user interface</a:t>
            </a:r>
            <a:endParaRPr/>
          </a:p>
          <a:p>
            <a:pPr indent="-171450" lvl="1" marL="628650" rtl="0" algn="l">
              <a:lnSpc>
                <a:spcPct val="100000"/>
              </a:lnSpc>
              <a:spcBef>
                <a:spcPts val="0"/>
              </a:spcBef>
              <a:spcAft>
                <a:spcPts val="0"/>
              </a:spcAft>
              <a:buSzPts val="1100"/>
              <a:buChar char="○"/>
            </a:pPr>
            <a:r>
              <a:rPr lang="en-US"/>
              <a:t>Will be using Google’s Material Design, a Google-endorsed method of designing user interfaces</a:t>
            </a:r>
            <a:endParaRPr/>
          </a:p>
          <a:p>
            <a:pPr indent="-171450" lvl="1" marL="628650" rtl="0" algn="l">
              <a:lnSpc>
                <a:spcPct val="100000"/>
              </a:lnSpc>
              <a:spcBef>
                <a:spcPts val="0"/>
              </a:spcBef>
              <a:spcAft>
                <a:spcPts val="0"/>
              </a:spcAft>
              <a:buSzPts val="1100"/>
              <a:buChar char="○"/>
            </a:pPr>
            <a:r>
              <a:rPr lang="en-US"/>
              <a:t>Shared by many popular Android apps</a:t>
            </a:r>
            <a:endParaRPr/>
          </a:p>
          <a:p>
            <a:pPr indent="-171450" lvl="0" marL="171450" rtl="0" algn="l">
              <a:lnSpc>
                <a:spcPct val="100000"/>
              </a:lnSpc>
              <a:spcBef>
                <a:spcPts val="0"/>
              </a:spcBef>
              <a:spcAft>
                <a:spcPts val="0"/>
              </a:spcAft>
              <a:buSzPts val="1100"/>
              <a:buChar char="●"/>
            </a:pPr>
            <a:r>
              <a:rPr lang="en-US"/>
              <a:t>Easy configuration of sorting cutoff</a:t>
            </a:r>
            <a:endParaRPr/>
          </a:p>
          <a:p>
            <a:pPr indent="-171450" lvl="1" marL="628650" rtl="0" algn="l">
              <a:lnSpc>
                <a:spcPct val="100000"/>
              </a:lnSpc>
              <a:spcBef>
                <a:spcPts val="0"/>
              </a:spcBef>
              <a:spcAft>
                <a:spcPts val="0"/>
              </a:spcAft>
              <a:buSzPts val="1100"/>
              <a:buChar char="○"/>
            </a:pPr>
            <a:r>
              <a:rPr lang="en-US"/>
              <a:t>No need to mess with anything on the device itself: everything can be configured using a phone/tablet</a:t>
            </a:r>
            <a:endParaRPr/>
          </a:p>
          <a:p>
            <a:pPr indent="-171450" lvl="0" marL="171450" rtl="0" algn="l">
              <a:lnSpc>
                <a:spcPct val="100000"/>
              </a:lnSpc>
              <a:spcBef>
                <a:spcPts val="0"/>
              </a:spcBef>
              <a:spcAft>
                <a:spcPts val="0"/>
              </a:spcAft>
              <a:buSzPts val="1100"/>
              <a:buChar char="●"/>
            </a:pPr>
            <a:r>
              <a:rPr lang="en-US"/>
              <a:t>Easily understood system status</a:t>
            </a:r>
            <a:endParaRPr/>
          </a:p>
          <a:p>
            <a:pPr indent="-171450" lvl="1" marL="628650" rtl="0" algn="l">
              <a:lnSpc>
                <a:spcPct val="100000"/>
              </a:lnSpc>
              <a:spcBef>
                <a:spcPts val="0"/>
              </a:spcBef>
              <a:spcAft>
                <a:spcPts val="0"/>
              </a:spcAft>
              <a:buSzPts val="1100"/>
              <a:buChar char="○"/>
            </a:pPr>
            <a:r>
              <a:rPr lang="en-US"/>
              <a:t>In a similar way, the machine will push human-readable error messages, status messages, etc. to the application</a:t>
            </a:r>
            <a:endParaRPr/>
          </a:p>
          <a:p>
            <a:pPr indent="-171450" lvl="0" marL="171450" rtl="0" algn="l">
              <a:lnSpc>
                <a:spcPct val="100000"/>
              </a:lnSpc>
              <a:spcBef>
                <a:spcPts val="0"/>
              </a:spcBef>
              <a:spcAft>
                <a:spcPts val="0"/>
              </a:spcAft>
              <a:buSzPts val="1100"/>
              <a:buChar char="●"/>
            </a:pPr>
            <a:r>
              <a:rPr lang="en-US"/>
              <a:t>Straightforward wireless connectivity via Bluetooth</a:t>
            </a:r>
            <a:endParaRPr/>
          </a:p>
          <a:p>
            <a:pPr indent="-171450" lvl="1" marL="628650" rtl="0" algn="l">
              <a:lnSpc>
                <a:spcPct val="100000"/>
              </a:lnSpc>
              <a:spcBef>
                <a:spcPts val="0"/>
              </a:spcBef>
              <a:spcAft>
                <a:spcPts val="0"/>
              </a:spcAft>
              <a:buSzPts val="1100"/>
              <a:buChar char="○"/>
            </a:pPr>
            <a:r>
              <a:rPr lang="en-US"/>
              <a:t>Easy, widely supported connection protocol</a:t>
            </a:r>
            <a:endParaRPr/>
          </a:p>
          <a:p>
            <a:pPr indent="-171450" lvl="1" marL="628650" rtl="0" algn="l">
              <a:lnSpc>
                <a:spcPct val="100000"/>
              </a:lnSpc>
              <a:spcBef>
                <a:spcPts val="0"/>
              </a:spcBef>
              <a:spcAft>
                <a:spcPts val="0"/>
              </a:spcAft>
              <a:buSzPts val="1100"/>
              <a:buChar char="○"/>
            </a:pPr>
            <a:r>
              <a:rPr lang="en-US"/>
              <a:t>Could do Wi-Fi, but there’s enough human element in operating this machine that an operator will likely be near it anyway.</a:t>
            </a:r>
            <a:endParaRPr/>
          </a:p>
          <a:p>
            <a:pPr indent="-171450" lvl="2" marL="1085850" rtl="0" algn="l">
              <a:lnSpc>
                <a:spcPct val="100000"/>
              </a:lnSpc>
              <a:spcBef>
                <a:spcPts val="0"/>
              </a:spcBef>
              <a:spcAft>
                <a:spcPts val="0"/>
              </a:spcAft>
              <a:buSzPts val="1100"/>
              <a:buChar char="■"/>
            </a:pPr>
            <a:r>
              <a:rPr lang="en-US"/>
              <a:t>Plus the environment we intend to have it used in may not have Wi-Fi</a:t>
            </a:r>
            <a:endParaRPr/>
          </a:p>
        </p:txBody>
      </p:sp>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94e2246a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94e2246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94e2246a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94e2246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9"/>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10"/>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11"/>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6" name="Google Shape;26;p11"/>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7" name="Google Shape;2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2"/>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3"/>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39" name="Google Shape;39;p13"/>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0" name="Google Shape;4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4"/>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p:nvPr>
            <p:ph idx="2" type="pic"/>
          </p:nvPr>
        </p:nvSpPr>
        <p:spPr>
          <a:xfrm>
            <a:off x="3200400" y="1196430"/>
            <a:ext cx="5486400" cy="4850287"/>
          </a:xfrm>
          <a:prstGeom prst="rect">
            <a:avLst/>
          </a:prstGeom>
          <a:noFill/>
          <a:ln>
            <a:noFill/>
          </a:ln>
        </p:spPr>
      </p:sp>
      <p:sp>
        <p:nvSpPr>
          <p:cNvPr id="46" name="Google Shape;46;p14"/>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7" name="Google Shape;4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619250" y="4244975"/>
            <a:ext cx="7302500" cy="160337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00000"/>
              <a:buFont typeface="Arial"/>
              <a:buNone/>
            </a:pPr>
            <a:r>
              <a:rPr lang="en-US"/>
              <a:t>Robotic Sorting System</a:t>
            </a:r>
            <a:br>
              <a:rPr lang="en-US"/>
            </a:br>
            <a:r>
              <a:rPr b="0" lang="en-US"/>
              <a:t>Pace Dominy, Joseph Miller, Lam Tran</a:t>
            </a:r>
            <a:endParaRPr/>
          </a:p>
        </p:txBody>
      </p:sp>
      <p:pic>
        <p:nvPicPr>
          <p:cNvPr descr="DLCOE_logo_HWHT.png" id="55" name="Google Shape;55;p1"/>
          <p:cNvPicPr preferRelativeResize="0"/>
          <p:nvPr/>
        </p:nvPicPr>
        <p:blipFill rotWithShape="1">
          <a:blip r:embed="rId3">
            <a:alphaModFix/>
          </a:blip>
          <a:srcRect b="0" l="0" r="0" t="0"/>
          <a:stretch/>
        </p:blipFill>
        <p:spPr>
          <a:xfrm>
            <a:off x="5344000" y="1105318"/>
            <a:ext cx="3114199" cy="525774"/>
          </a:xfrm>
          <a:prstGeom prst="rect">
            <a:avLst/>
          </a:prstGeom>
          <a:noFill/>
          <a:ln>
            <a:noFill/>
          </a:ln>
        </p:spPr>
      </p:pic>
      <p:pic>
        <p:nvPicPr>
          <p:cNvPr descr="A picture containing food, fruit, indoor, arranged&#10;&#10;Description automatically generated" id="56" name="Google Shape;56;p1"/>
          <p:cNvPicPr preferRelativeResize="0"/>
          <p:nvPr/>
        </p:nvPicPr>
        <p:blipFill rotWithShape="1">
          <a:blip r:embed="rId4">
            <a:alphaModFix/>
          </a:blip>
          <a:srcRect b="0" l="0" r="33165" t="0"/>
          <a:stretch/>
        </p:blipFill>
        <p:spPr>
          <a:xfrm>
            <a:off x="0" y="0"/>
            <a:ext cx="6111425" cy="5227320"/>
          </a:xfrm>
          <a:prstGeom prst="diagStripe">
            <a:avLst>
              <a:gd fmla="val 50000"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description</a:t>
            </a:r>
            <a:endParaRPr/>
          </a:p>
        </p:txBody>
      </p:sp>
      <p:sp>
        <p:nvSpPr>
          <p:cNvPr id="62" name="Google Shape;62;p2"/>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Problem Statement: Sorting fruits at a farm takes trained workers and can take away from valuable time and money, especially for smaller farms.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description</a:t>
            </a:r>
            <a:endParaRPr/>
          </a:p>
        </p:txBody>
      </p:sp>
      <p:sp>
        <p:nvSpPr>
          <p:cNvPr id="68" name="Google Shape;68;p3"/>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Solution Proposal: Develop an automatic sorting system that requires limited manpower/oversight that can accurately sort fruit by their size and quality without the farmer having to do it themselves.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457200" y="872795"/>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System Diagram</a:t>
            </a:r>
            <a:endParaRPr/>
          </a:p>
        </p:txBody>
      </p:sp>
      <p:sp>
        <p:nvSpPr>
          <p:cNvPr id="74" name="Google Shape;74;p4"/>
          <p:cNvSpPr/>
          <p:nvPr/>
        </p:nvSpPr>
        <p:spPr>
          <a:xfrm>
            <a:off x="618327" y="3927489"/>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Sensors</a:t>
            </a:r>
            <a:endParaRPr/>
          </a:p>
        </p:txBody>
      </p:sp>
      <p:sp>
        <p:nvSpPr>
          <p:cNvPr id="75" name="Google Shape;75;p4"/>
          <p:cNvSpPr/>
          <p:nvPr/>
        </p:nvSpPr>
        <p:spPr>
          <a:xfrm>
            <a:off x="618327" y="2660856"/>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Android Application</a:t>
            </a:r>
            <a:endParaRPr/>
          </a:p>
        </p:txBody>
      </p:sp>
      <p:sp>
        <p:nvSpPr>
          <p:cNvPr id="76" name="Google Shape;76;p4"/>
          <p:cNvSpPr/>
          <p:nvPr/>
        </p:nvSpPr>
        <p:spPr>
          <a:xfrm>
            <a:off x="618327" y="5243698"/>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Power Control</a:t>
            </a:r>
            <a:endParaRPr/>
          </a:p>
        </p:txBody>
      </p:sp>
      <p:sp>
        <p:nvSpPr>
          <p:cNvPr id="77" name="Google Shape;77;p4"/>
          <p:cNvSpPr/>
          <p:nvPr/>
        </p:nvSpPr>
        <p:spPr>
          <a:xfrm>
            <a:off x="2607923" y="3927489"/>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Raspberry Pi</a:t>
            </a:r>
            <a:endParaRPr/>
          </a:p>
        </p:txBody>
      </p:sp>
      <p:sp>
        <p:nvSpPr>
          <p:cNvPr id="78" name="Google Shape;78;p4"/>
          <p:cNvSpPr/>
          <p:nvPr/>
        </p:nvSpPr>
        <p:spPr>
          <a:xfrm>
            <a:off x="4874786" y="4500266"/>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Robotic Levers</a:t>
            </a:r>
            <a:endParaRPr/>
          </a:p>
        </p:txBody>
      </p:sp>
      <p:sp>
        <p:nvSpPr>
          <p:cNvPr id="79" name="Google Shape;79;p4"/>
          <p:cNvSpPr/>
          <p:nvPr/>
        </p:nvSpPr>
        <p:spPr>
          <a:xfrm>
            <a:off x="4874786" y="3276936"/>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Conveyor Belt</a:t>
            </a:r>
            <a:endParaRPr/>
          </a:p>
        </p:txBody>
      </p:sp>
      <p:cxnSp>
        <p:nvCxnSpPr>
          <p:cNvPr id="80" name="Google Shape;80;p4"/>
          <p:cNvCxnSpPr>
            <a:endCxn id="77" idx="0"/>
          </p:cNvCxnSpPr>
          <p:nvPr/>
        </p:nvCxnSpPr>
        <p:spPr>
          <a:xfrm>
            <a:off x="1983902" y="3166089"/>
            <a:ext cx="1306800" cy="761400"/>
          </a:xfrm>
          <a:prstGeom prst="curvedConnector2">
            <a:avLst/>
          </a:prstGeom>
          <a:noFill/>
          <a:ln cap="flat" cmpd="sng" w="9525">
            <a:solidFill>
              <a:schemeClr val="dk1"/>
            </a:solidFill>
            <a:prstDash val="solid"/>
            <a:round/>
            <a:headEnd len="sm" w="sm" type="none"/>
            <a:tailEnd len="med" w="med" type="triangle"/>
          </a:ln>
        </p:spPr>
      </p:cxnSp>
      <p:cxnSp>
        <p:nvCxnSpPr>
          <p:cNvPr id="81" name="Google Shape;81;p4"/>
          <p:cNvCxnSpPr>
            <a:stCxn id="77" idx="0"/>
          </p:cNvCxnSpPr>
          <p:nvPr/>
        </p:nvCxnSpPr>
        <p:spPr>
          <a:xfrm flipH="1" rot="5400000">
            <a:off x="2095502" y="2732289"/>
            <a:ext cx="1083600" cy="1306800"/>
          </a:xfrm>
          <a:prstGeom prst="curvedConnector2">
            <a:avLst/>
          </a:prstGeom>
          <a:noFill/>
          <a:ln cap="flat" cmpd="sng" w="9525">
            <a:solidFill>
              <a:schemeClr val="dk1"/>
            </a:solidFill>
            <a:prstDash val="solid"/>
            <a:round/>
            <a:headEnd len="sm" w="sm" type="none"/>
            <a:tailEnd len="med" w="med" type="triangle"/>
          </a:ln>
        </p:spPr>
      </p:cxnSp>
      <p:sp>
        <p:nvSpPr>
          <p:cNvPr id="82" name="Google Shape;82;p4"/>
          <p:cNvSpPr txBox="1"/>
          <p:nvPr/>
        </p:nvSpPr>
        <p:spPr>
          <a:xfrm rot="2029949">
            <a:off x="2483550" y="2946429"/>
            <a:ext cx="995629"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System Status</a:t>
            </a:r>
            <a:endParaRPr/>
          </a:p>
        </p:txBody>
      </p:sp>
      <p:cxnSp>
        <p:nvCxnSpPr>
          <p:cNvPr id="83" name="Google Shape;83;p4"/>
          <p:cNvCxnSpPr>
            <a:stCxn id="76" idx="3"/>
            <a:endCxn id="77" idx="2"/>
          </p:cNvCxnSpPr>
          <p:nvPr/>
        </p:nvCxnSpPr>
        <p:spPr>
          <a:xfrm flipH="1" rot="10800000">
            <a:off x="1983885" y="4621326"/>
            <a:ext cx="1306800" cy="969300"/>
          </a:xfrm>
          <a:prstGeom prst="curvedConnector2">
            <a:avLst/>
          </a:prstGeom>
          <a:noFill/>
          <a:ln cap="flat" cmpd="sng" w="9525">
            <a:solidFill>
              <a:schemeClr val="dk1"/>
            </a:solidFill>
            <a:prstDash val="solid"/>
            <a:round/>
            <a:headEnd len="sm" w="sm" type="none"/>
            <a:tailEnd len="med" w="med" type="triangle"/>
          </a:ln>
        </p:spPr>
      </p:cxnSp>
      <p:cxnSp>
        <p:nvCxnSpPr>
          <p:cNvPr id="84" name="Google Shape;84;p4"/>
          <p:cNvCxnSpPr>
            <a:stCxn id="74" idx="3"/>
            <a:endCxn id="77" idx="1"/>
          </p:cNvCxnSpPr>
          <p:nvPr/>
        </p:nvCxnSpPr>
        <p:spPr>
          <a:xfrm>
            <a:off x="1983885" y="4274417"/>
            <a:ext cx="624000" cy="0"/>
          </a:xfrm>
          <a:prstGeom prst="straightConnector1">
            <a:avLst/>
          </a:prstGeom>
          <a:noFill/>
          <a:ln cap="flat" cmpd="sng" w="9525">
            <a:solidFill>
              <a:schemeClr val="dk1"/>
            </a:solidFill>
            <a:prstDash val="solid"/>
            <a:round/>
            <a:headEnd len="sm" w="sm" type="none"/>
            <a:tailEnd len="med" w="med" type="triangle"/>
          </a:ln>
        </p:spPr>
      </p:cxnSp>
      <p:sp>
        <p:nvSpPr>
          <p:cNvPr id="85" name="Google Shape;85;p4"/>
          <p:cNvSpPr/>
          <p:nvPr/>
        </p:nvSpPr>
        <p:spPr>
          <a:xfrm>
            <a:off x="5382759" y="1979655"/>
            <a:ext cx="341725" cy="1002268"/>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 name="Google Shape;86;p4"/>
          <p:cNvSpPr txBox="1"/>
          <p:nvPr/>
        </p:nvSpPr>
        <p:spPr>
          <a:xfrm rot="2029949">
            <a:off x="2085546" y="3478331"/>
            <a:ext cx="1365557"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Sorting Configuration</a:t>
            </a:r>
            <a:endParaRPr/>
          </a:p>
        </p:txBody>
      </p:sp>
      <p:cxnSp>
        <p:nvCxnSpPr>
          <p:cNvPr id="87" name="Google Shape;87;p4"/>
          <p:cNvCxnSpPr>
            <a:stCxn id="76" idx="0"/>
            <a:endCxn id="74" idx="2"/>
          </p:cNvCxnSpPr>
          <p:nvPr/>
        </p:nvCxnSpPr>
        <p:spPr>
          <a:xfrm rot="10800000">
            <a:off x="1301106" y="4621198"/>
            <a:ext cx="0" cy="622500"/>
          </a:xfrm>
          <a:prstGeom prst="straightConnector1">
            <a:avLst/>
          </a:prstGeom>
          <a:noFill/>
          <a:ln cap="flat" cmpd="sng" w="9525">
            <a:solidFill>
              <a:schemeClr val="dk1"/>
            </a:solidFill>
            <a:prstDash val="solid"/>
            <a:round/>
            <a:headEnd len="sm" w="sm" type="none"/>
            <a:tailEnd len="med" w="med" type="triangle"/>
          </a:ln>
        </p:spPr>
      </p:cxnSp>
      <p:sp>
        <p:nvSpPr>
          <p:cNvPr id="88" name="Google Shape;88;p4"/>
          <p:cNvSpPr txBox="1"/>
          <p:nvPr/>
        </p:nvSpPr>
        <p:spPr>
          <a:xfrm>
            <a:off x="2171932" y="4007189"/>
            <a:ext cx="443101"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Data</a:t>
            </a:r>
            <a:endParaRPr/>
          </a:p>
        </p:txBody>
      </p:sp>
      <p:cxnSp>
        <p:nvCxnSpPr>
          <p:cNvPr id="89" name="Google Shape;89;p4"/>
          <p:cNvCxnSpPr>
            <a:stCxn id="76" idx="3"/>
            <a:endCxn id="79" idx="1"/>
          </p:cNvCxnSpPr>
          <p:nvPr/>
        </p:nvCxnSpPr>
        <p:spPr>
          <a:xfrm flipH="1" rot="10800000">
            <a:off x="1983885" y="3623826"/>
            <a:ext cx="2890800" cy="1966800"/>
          </a:xfrm>
          <a:prstGeom prst="curvedConnector3">
            <a:avLst>
              <a:gd fmla="val 77035" name="adj1"/>
            </a:avLst>
          </a:prstGeom>
          <a:noFill/>
          <a:ln cap="flat" cmpd="sng" w="9525">
            <a:solidFill>
              <a:schemeClr val="dk1"/>
            </a:solidFill>
            <a:prstDash val="solid"/>
            <a:round/>
            <a:headEnd len="sm" w="sm" type="none"/>
            <a:tailEnd len="med" w="med" type="triangle"/>
          </a:ln>
        </p:spPr>
      </p:cxnSp>
      <p:cxnSp>
        <p:nvCxnSpPr>
          <p:cNvPr id="90" name="Google Shape;90;p4"/>
          <p:cNvCxnSpPr>
            <a:stCxn id="76" idx="3"/>
            <a:endCxn id="78" idx="1"/>
          </p:cNvCxnSpPr>
          <p:nvPr/>
        </p:nvCxnSpPr>
        <p:spPr>
          <a:xfrm flipH="1" rot="10800000">
            <a:off x="1983885" y="4847226"/>
            <a:ext cx="2890800" cy="743400"/>
          </a:xfrm>
          <a:prstGeom prst="curvedConnector3">
            <a:avLst>
              <a:gd fmla="val 75084" name="adj1"/>
            </a:avLst>
          </a:prstGeom>
          <a:noFill/>
          <a:ln cap="flat" cmpd="sng" w="9525">
            <a:solidFill>
              <a:schemeClr val="dk1"/>
            </a:solidFill>
            <a:prstDash val="solid"/>
            <a:round/>
            <a:headEnd len="sm" w="sm" type="none"/>
            <a:tailEnd len="med" w="med" type="triangle"/>
          </a:ln>
        </p:spPr>
      </p:cxnSp>
      <p:sp>
        <p:nvSpPr>
          <p:cNvPr id="91" name="Google Shape;91;p4"/>
          <p:cNvSpPr txBox="1"/>
          <p:nvPr/>
        </p:nvSpPr>
        <p:spPr>
          <a:xfrm>
            <a:off x="1316734" y="4828240"/>
            <a:ext cx="561427"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Power</a:t>
            </a:r>
            <a:endParaRPr/>
          </a:p>
        </p:txBody>
      </p:sp>
      <p:sp>
        <p:nvSpPr>
          <p:cNvPr id="92" name="Google Shape;92;p4"/>
          <p:cNvSpPr txBox="1"/>
          <p:nvPr/>
        </p:nvSpPr>
        <p:spPr>
          <a:xfrm>
            <a:off x="4227549" y="4962578"/>
            <a:ext cx="561427"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Power</a:t>
            </a:r>
            <a:endParaRPr/>
          </a:p>
        </p:txBody>
      </p:sp>
      <p:sp>
        <p:nvSpPr>
          <p:cNvPr id="93" name="Google Shape;93;p4"/>
          <p:cNvSpPr txBox="1"/>
          <p:nvPr/>
        </p:nvSpPr>
        <p:spPr>
          <a:xfrm>
            <a:off x="4252684" y="3434681"/>
            <a:ext cx="561427"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Power</a:t>
            </a:r>
            <a:endParaRPr/>
          </a:p>
        </p:txBody>
      </p:sp>
      <p:sp>
        <p:nvSpPr>
          <p:cNvPr id="94" name="Google Shape;94;p4"/>
          <p:cNvSpPr txBox="1"/>
          <p:nvPr/>
        </p:nvSpPr>
        <p:spPr>
          <a:xfrm>
            <a:off x="5724484" y="2257761"/>
            <a:ext cx="7693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Fruits</a:t>
            </a:r>
            <a:endParaRPr/>
          </a:p>
        </p:txBody>
      </p:sp>
      <p:cxnSp>
        <p:nvCxnSpPr>
          <p:cNvPr id="95" name="Google Shape;95;p4"/>
          <p:cNvCxnSpPr>
            <a:stCxn id="77" idx="3"/>
            <a:endCxn id="78" idx="1"/>
          </p:cNvCxnSpPr>
          <p:nvPr/>
        </p:nvCxnSpPr>
        <p:spPr>
          <a:xfrm>
            <a:off x="3973481" y="4274417"/>
            <a:ext cx="901200" cy="572700"/>
          </a:xfrm>
          <a:prstGeom prst="curvedConnector3">
            <a:avLst>
              <a:gd fmla="val 50000" name="adj1"/>
            </a:avLst>
          </a:prstGeom>
          <a:noFill/>
          <a:ln cap="flat" cmpd="sng" w="9525">
            <a:solidFill>
              <a:schemeClr val="dk1"/>
            </a:solidFill>
            <a:prstDash val="solid"/>
            <a:round/>
            <a:headEnd len="sm" w="sm" type="none"/>
            <a:tailEnd len="med" w="med" type="triangle"/>
          </a:ln>
        </p:spPr>
      </p:cxnSp>
      <p:sp>
        <p:nvSpPr>
          <p:cNvPr id="96" name="Google Shape;96;p4"/>
          <p:cNvSpPr txBox="1"/>
          <p:nvPr/>
        </p:nvSpPr>
        <p:spPr>
          <a:xfrm>
            <a:off x="4311846" y="4273982"/>
            <a:ext cx="443101"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Data</a:t>
            </a:r>
            <a:endParaRPr/>
          </a:p>
        </p:txBody>
      </p:sp>
      <p:sp>
        <p:nvSpPr>
          <p:cNvPr id="97" name="Google Shape;97;p4"/>
          <p:cNvSpPr txBox="1"/>
          <p:nvPr/>
        </p:nvSpPr>
        <p:spPr>
          <a:xfrm>
            <a:off x="2748987" y="4611494"/>
            <a:ext cx="561427"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Power</a:t>
            </a:r>
            <a:endParaRPr/>
          </a:p>
        </p:txBody>
      </p:sp>
      <p:sp>
        <p:nvSpPr>
          <p:cNvPr id="98" name="Google Shape;98;p4"/>
          <p:cNvSpPr/>
          <p:nvPr/>
        </p:nvSpPr>
        <p:spPr>
          <a:xfrm rot="-6600000">
            <a:off x="6787256" y="3890208"/>
            <a:ext cx="341725" cy="1040281"/>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p4"/>
          <p:cNvSpPr/>
          <p:nvPr/>
        </p:nvSpPr>
        <p:spPr>
          <a:xfrm rot="-4200000">
            <a:off x="6787257" y="4786722"/>
            <a:ext cx="341725" cy="1040281"/>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0" name="Google Shape;100;p4"/>
          <p:cNvSpPr txBox="1"/>
          <p:nvPr/>
        </p:nvSpPr>
        <p:spPr>
          <a:xfrm>
            <a:off x="7502510" y="3956046"/>
            <a:ext cx="118428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“Good” Fruit Receptacle</a:t>
            </a:r>
            <a:endParaRPr/>
          </a:p>
        </p:txBody>
      </p:sp>
      <p:sp>
        <p:nvSpPr>
          <p:cNvPr id="101" name="Google Shape;101;p4"/>
          <p:cNvSpPr txBox="1"/>
          <p:nvPr/>
        </p:nvSpPr>
        <p:spPr>
          <a:xfrm>
            <a:off x="7502510" y="5203865"/>
            <a:ext cx="118428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“Bad” Fruit Receptacle</a:t>
            </a:r>
            <a:endParaRPr/>
          </a:p>
        </p:txBody>
      </p:sp>
      <p:cxnSp>
        <p:nvCxnSpPr>
          <p:cNvPr id="102" name="Google Shape;102;p4"/>
          <p:cNvCxnSpPr>
            <a:stCxn id="79" idx="2"/>
            <a:endCxn id="78" idx="0"/>
          </p:cNvCxnSpPr>
          <p:nvPr/>
        </p:nvCxnSpPr>
        <p:spPr>
          <a:xfrm>
            <a:off x="5557565" y="3970792"/>
            <a:ext cx="0" cy="529500"/>
          </a:xfrm>
          <a:prstGeom prst="straightConnector1">
            <a:avLst/>
          </a:prstGeom>
          <a:noFill/>
          <a:ln cap="flat" cmpd="sng" w="9525">
            <a:solidFill>
              <a:schemeClr val="dk1"/>
            </a:solidFill>
            <a:prstDash val="solid"/>
            <a:round/>
            <a:headEnd len="sm" w="sm" type="none"/>
            <a:tailEnd len="med" w="med" type="triangle"/>
          </a:ln>
        </p:spPr>
      </p:cxnSp>
      <p:sp>
        <p:nvSpPr>
          <p:cNvPr id="103" name="Google Shape;103;p4"/>
          <p:cNvSpPr txBox="1"/>
          <p:nvPr/>
        </p:nvSpPr>
        <p:spPr>
          <a:xfrm>
            <a:off x="5586873" y="4112494"/>
            <a:ext cx="561427"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Fruits</a:t>
            </a:r>
            <a:endParaRPr/>
          </a:p>
        </p:txBody>
      </p:sp>
      <p:sp>
        <p:nvSpPr>
          <p:cNvPr id="104" name="Google Shape;104;p4"/>
          <p:cNvSpPr/>
          <p:nvPr/>
        </p:nvSpPr>
        <p:spPr>
          <a:xfrm>
            <a:off x="1130242" y="1979654"/>
            <a:ext cx="341725" cy="431398"/>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 name="Google Shape;105;p4"/>
          <p:cNvSpPr txBox="1"/>
          <p:nvPr/>
        </p:nvSpPr>
        <p:spPr>
          <a:xfrm>
            <a:off x="1522989" y="2042788"/>
            <a:ext cx="15067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Operator Input</a:t>
            </a:r>
            <a:endParaRPr/>
          </a:p>
        </p:txBody>
      </p:sp>
      <p:sp>
        <p:nvSpPr>
          <p:cNvPr id="106" name="Google Shape;106;p4"/>
          <p:cNvSpPr/>
          <p:nvPr/>
        </p:nvSpPr>
        <p:spPr>
          <a:xfrm flipH="1" rot="10800000">
            <a:off x="1122820" y="6317005"/>
            <a:ext cx="341725" cy="431398"/>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7" name="Google Shape;107;p4"/>
          <p:cNvSpPr txBox="1"/>
          <p:nvPr/>
        </p:nvSpPr>
        <p:spPr>
          <a:xfrm>
            <a:off x="1474653" y="6379788"/>
            <a:ext cx="15067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Wall Power</a:t>
            </a:r>
            <a:endParaRPr/>
          </a:p>
        </p:txBody>
      </p:sp>
      <p:sp>
        <p:nvSpPr>
          <p:cNvPr id="108" name="Google Shape;108;p4"/>
          <p:cNvSpPr/>
          <p:nvPr/>
        </p:nvSpPr>
        <p:spPr>
          <a:xfrm>
            <a:off x="448135" y="2524010"/>
            <a:ext cx="1697884" cy="970557"/>
          </a:xfrm>
          <a:prstGeom prst="flowChartProcess">
            <a:avLst/>
          </a:prstGeom>
          <a:noFill/>
          <a:ln cap="flat" cmpd="sng" w="25400">
            <a:solidFill>
              <a:srgbClr val="00B05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4"/>
          <p:cNvSpPr txBox="1"/>
          <p:nvPr/>
        </p:nvSpPr>
        <p:spPr>
          <a:xfrm>
            <a:off x="359765" y="3483028"/>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B050"/>
                </a:solidFill>
                <a:latin typeface="Arial"/>
                <a:ea typeface="Arial"/>
                <a:cs typeface="Arial"/>
                <a:sym typeface="Arial"/>
              </a:rPr>
              <a:t>Joseph Miller</a:t>
            </a:r>
            <a:endParaRPr/>
          </a:p>
        </p:txBody>
      </p:sp>
      <p:sp>
        <p:nvSpPr>
          <p:cNvPr id="110" name="Google Shape;110;p4"/>
          <p:cNvSpPr/>
          <p:nvPr/>
        </p:nvSpPr>
        <p:spPr>
          <a:xfrm>
            <a:off x="444741" y="3812480"/>
            <a:ext cx="1697884" cy="970557"/>
          </a:xfrm>
          <a:prstGeom prst="flowChartProcess">
            <a:avLst/>
          </a:prstGeom>
          <a:noFill/>
          <a:ln cap="flat" cmpd="sng" w="25400">
            <a:solidFill>
              <a:srgbClr val="7030A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4"/>
          <p:cNvSpPr/>
          <p:nvPr/>
        </p:nvSpPr>
        <p:spPr>
          <a:xfrm>
            <a:off x="448135" y="5105348"/>
            <a:ext cx="1697884" cy="970557"/>
          </a:xfrm>
          <a:prstGeom prst="flowChartProcess">
            <a:avLst/>
          </a:prstGeom>
          <a:noFill/>
          <a:ln cap="flat" cmpd="sng" w="25400">
            <a:solidFill>
              <a:srgbClr val="C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4"/>
          <p:cNvSpPr/>
          <p:nvPr/>
        </p:nvSpPr>
        <p:spPr>
          <a:xfrm>
            <a:off x="4704679" y="3117727"/>
            <a:ext cx="1697884" cy="2212200"/>
          </a:xfrm>
          <a:prstGeom prst="flowChartProcess">
            <a:avLst/>
          </a:prstGeom>
          <a:noFill/>
          <a:ln cap="flat" cmpd="sng" w="25400">
            <a:solidFill>
              <a:srgbClr val="C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3" name="Google Shape;113;p4"/>
          <p:cNvSpPr txBox="1"/>
          <p:nvPr/>
        </p:nvSpPr>
        <p:spPr>
          <a:xfrm>
            <a:off x="327332" y="4784718"/>
            <a:ext cx="94446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7030A0"/>
                </a:solidFill>
                <a:latin typeface="Arial"/>
                <a:ea typeface="Arial"/>
                <a:cs typeface="Arial"/>
                <a:sym typeface="Arial"/>
              </a:rPr>
              <a:t>Lam Tran</a:t>
            </a:r>
            <a:endParaRPr/>
          </a:p>
        </p:txBody>
      </p:sp>
      <p:sp>
        <p:nvSpPr>
          <p:cNvPr id="114" name="Google Shape;114;p4"/>
          <p:cNvSpPr txBox="1"/>
          <p:nvPr/>
        </p:nvSpPr>
        <p:spPr>
          <a:xfrm>
            <a:off x="369464" y="6086408"/>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C00000"/>
                </a:solidFill>
                <a:latin typeface="Arial"/>
                <a:ea typeface="Arial"/>
                <a:cs typeface="Arial"/>
                <a:sym typeface="Arial"/>
              </a:rPr>
              <a:t>Pace Dominy</a:t>
            </a:r>
            <a:endParaRPr/>
          </a:p>
        </p:txBody>
      </p:sp>
      <p:sp>
        <p:nvSpPr>
          <p:cNvPr id="115" name="Google Shape;115;p4"/>
          <p:cNvSpPr txBox="1"/>
          <p:nvPr/>
        </p:nvSpPr>
        <p:spPr>
          <a:xfrm>
            <a:off x="4602465" y="5340824"/>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C00000"/>
                </a:solidFill>
                <a:latin typeface="Arial"/>
                <a:ea typeface="Arial"/>
                <a:cs typeface="Arial"/>
                <a:sym typeface="Arial"/>
              </a:rPr>
              <a:t>Pace Dominy</a:t>
            </a:r>
            <a:endParaRPr/>
          </a:p>
        </p:txBody>
      </p:sp>
      <p:sp>
        <p:nvSpPr>
          <p:cNvPr id="116" name="Google Shape;116;p4"/>
          <p:cNvSpPr txBox="1"/>
          <p:nvPr/>
        </p:nvSpPr>
        <p:spPr>
          <a:xfrm>
            <a:off x="2918867" y="1517266"/>
            <a:ext cx="330626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100" u="none" cap="none" strike="noStrike">
                <a:solidFill>
                  <a:srgbClr val="707070"/>
                </a:solidFill>
                <a:latin typeface="Arial"/>
                <a:ea typeface="Arial"/>
                <a:cs typeface="Arial"/>
                <a:sym typeface="Arial"/>
              </a:rPr>
              <a:t>Maroon arrows denote system inputs and outputs.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Android Application - Joseph</a:t>
            </a:r>
            <a:endParaRPr/>
          </a:p>
        </p:txBody>
      </p:sp>
      <p:sp>
        <p:nvSpPr>
          <p:cNvPr id="122" name="Google Shape;122;p5"/>
          <p:cNvSpPr txBox="1"/>
          <p:nvPr/>
        </p:nvSpPr>
        <p:spPr>
          <a:xfrm>
            <a:off x="731117" y="2229423"/>
            <a:ext cx="3840883" cy="298543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Easily accessible hardware</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Familiar user interface</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Easy configuration of sorting cutoff</a:t>
            </a:r>
            <a:endParaRPr/>
          </a:p>
          <a:p>
            <a:pPr indent="-285750" lvl="2"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Easily understood system status</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Straightforward wireless connectivity via Bluetooth</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 name="Google Shape;123;p5"/>
          <p:cNvGrpSpPr/>
          <p:nvPr/>
        </p:nvGrpSpPr>
        <p:grpSpPr>
          <a:xfrm>
            <a:off x="4598729" y="2229423"/>
            <a:ext cx="4020840" cy="3529794"/>
            <a:chOff x="71710" y="0"/>
            <a:chExt cx="4020840" cy="3529794"/>
          </a:xfrm>
        </p:grpSpPr>
        <p:sp>
          <p:nvSpPr>
            <p:cNvPr id="124" name="Google Shape;124;p5"/>
            <p:cNvSpPr/>
            <p:nvPr/>
          </p:nvSpPr>
          <p:spPr>
            <a:xfrm>
              <a:off x="71710" y="1699"/>
              <a:ext cx="1882603" cy="588015"/>
            </a:xfrm>
            <a:prstGeom prst="roundRect">
              <a:avLst>
                <a:gd fmla="val 10000" name="adj"/>
              </a:avLst>
            </a:prstGeom>
            <a:solidFill>
              <a:schemeClr val="lt1"/>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txBox="1"/>
            <p:nvPr/>
          </p:nvSpPr>
          <p:spPr>
            <a:xfrm>
              <a:off x="88932" y="18921"/>
              <a:ext cx="1848159" cy="553571"/>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Input from App to Machine</a:t>
              </a:r>
              <a:endParaRPr>
                <a:solidFill>
                  <a:schemeClr val="dk1"/>
                </a:solidFill>
              </a:endParaRPr>
            </a:p>
          </p:txBody>
        </p:sp>
        <p:sp>
          <p:nvSpPr>
            <p:cNvPr id="126" name="Google Shape;126;p5"/>
            <p:cNvSpPr/>
            <p:nvPr/>
          </p:nvSpPr>
          <p:spPr>
            <a:xfrm>
              <a:off x="259970" y="589715"/>
              <a:ext cx="188260" cy="441011"/>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27" name="Google Shape;127;p5"/>
            <p:cNvSpPr/>
            <p:nvPr/>
          </p:nvSpPr>
          <p:spPr>
            <a:xfrm>
              <a:off x="448231" y="736719"/>
              <a:ext cx="940825" cy="588015"/>
            </a:xfrm>
            <a:prstGeom prst="roundRect">
              <a:avLst>
                <a:gd fmla="val 10000" name="adj"/>
              </a:avLst>
            </a:prstGeom>
            <a:solidFill>
              <a:srgbClr val="D1D1D1">
                <a:alpha val="89803"/>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txBox="1"/>
            <p:nvPr/>
          </p:nvSpPr>
          <p:spPr>
            <a:xfrm>
              <a:off x="465453" y="75394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Sorting Cutoff</a:t>
              </a:r>
              <a:endParaRPr/>
            </a:p>
          </p:txBody>
        </p:sp>
        <p:sp>
          <p:nvSpPr>
            <p:cNvPr id="129" name="Google Shape;129;p5"/>
            <p:cNvSpPr/>
            <p:nvPr/>
          </p:nvSpPr>
          <p:spPr>
            <a:xfrm>
              <a:off x="259970" y="589715"/>
              <a:ext cx="188260" cy="1176031"/>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30" name="Google Shape;130;p5"/>
            <p:cNvSpPr/>
            <p:nvPr/>
          </p:nvSpPr>
          <p:spPr>
            <a:xfrm>
              <a:off x="448231" y="1471739"/>
              <a:ext cx="940825" cy="588015"/>
            </a:xfrm>
            <a:prstGeom prst="roundRect">
              <a:avLst>
                <a:gd fmla="val 10000" name="adj"/>
              </a:avLst>
            </a:prstGeom>
            <a:solidFill>
              <a:srgbClr val="D1D1D1">
                <a:alpha val="89803"/>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txBox="1"/>
            <p:nvPr/>
          </p:nvSpPr>
          <p:spPr>
            <a:xfrm>
              <a:off x="465453" y="148896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Master</a:t>
              </a:r>
              <a:r>
                <a:rPr b="0" i="0" lang="en-US" sz="900" u="none" cap="none" strike="noStrike">
                  <a:solidFill>
                    <a:srgbClr val="000000"/>
                  </a:solidFill>
                  <a:latin typeface="Arial"/>
                  <a:ea typeface="Arial"/>
                  <a:cs typeface="Arial"/>
                  <a:sym typeface="Arial"/>
                </a:rPr>
                <a:t> On/Off</a:t>
              </a:r>
              <a:endParaRPr b="0" i="0" sz="900" u="none" cap="none" strike="noStrike">
                <a:solidFill>
                  <a:srgbClr val="000000"/>
                </a:solidFill>
                <a:latin typeface="Arial"/>
                <a:ea typeface="Arial"/>
                <a:cs typeface="Arial"/>
                <a:sym typeface="Arial"/>
              </a:endParaRPr>
            </a:p>
          </p:txBody>
        </p:sp>
        <p:sp>
          <p:nvSpPr>
            <p:cNvPr id="132" name="Google Shape;132;p5"/>
            <p:cNvSpPr/>
            <p:nvPr/>
          </p:nvSpPr>
          <p:spPr>
            <a:xfrm>
              <a:off x="2252802" y="0"/>
              <a:ext cx="1839748" cy="588015"/>
            </a:xfrm>
            <a:prstGeom prst="roundRect">
              <a:avLst>
                <a:gd fmla="val 10000" name="adj"/>
              </a:avLst>
            </a:prstGeom>
            <a:solidFill>
              <a:schemeClr val="lt1"/>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txBox="1"/>
            <p:nvPr/>
          </p:nvSpPr>
          <p:spPr>
            <a:xfrm>
              <a:off x="2270024" y="17222"/>
              <a:ext cx="1805304" cy="553571"/>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Output from Machine to App</a:t>
              </a:r>
              <a:endParaRPr>
                <a:solidFill>
                  <a:schemeClr val="dk1"/>
                </a:solidFill>
              </a:endParaRPr>
            </a:p>
          </p:txBody>
        </p:sp>
        <p:sp>
          <p:nvSpPr>
            <p:cNvPr id="134" name="Google Shape;134;p5"/>
            <p:cNvSpPr/>
            <p:nvPr/>
          </p:nvSpPr>
          <p:spPr>
            <a:xfrm>
              <a:off x="2436777" y="588016"/>
              <a:ext cx="179494" cy="442711"/>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35" name="Google Shape;135;p5"/>
            <p:cNvSpPr/>
            <p:nvPr/>
          </p:nvSpPr>
          <p:spPr>
            <a:xfrm>
              <a:off x="2616271" y="736719"/>
              <a:ext cx="940825" cy="588015"/>
            </a:xfrm>
            <a:prstGeom prst="roundRect">
              <a:avLst>
                <a:gd fmla="val 10000" name="adj"/>
              </a:avLst>
            </a:prstGeom>
            <a:solidFill>
              <a:srgbClr val="D1D1D1">
                <a:alpha val="89803"/>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txBox="1"/>
            <p:nvPr/>
          </p:nvSpPr>
          <p:spPr>
            <a:xfrm>
              <a:off x="2633493" y="75394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Sensor Information</a:t>
              </a:r>
              <a:endParaRPr/>
            </a:p>
          </p:txBody>
        </p:sp>
        <p:sp>
          <p:nvSpPr>
            <p:cNvPr id="137" name="Google Shape;137;p5"/>
            <p:cNvSpPr/>
            <p:nvPr/>
          </p:nvSpPr>
          <p:spPr>
            <a:xfrm>
              <a:off x="2436777" y="588016"/>
              <a:ext cx="179494" cy="1177731"/>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38" name="Google Shape;138;p5"/>
            <p:cNvSpPr/>
            <p:nvPr/>
          </p:nvSpPr>
          <p:spPr>
            <a:xfrm>
              <a:off x="2616271" y="1471739"/>
              <a:ext cx="940825" cy="588015"/>
            </a:xfrm>
            <a:prstGeom prst="roundRect">
              <a:avLst>
                <a:gd fmla="val 10000" name="adj"/>
              </a:avLst>
            </a:prstGeom>
            <a:solidFill>
              <a:srgbClr val="D1D1D1">
                <a:alpha val="89803"/>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txBox="1"/>
            <p:nvPr/>
          </p:nvSpPr>
          <p:spPr>
            <a:xfrm>
              <a:off x="2633493" y="148896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Camera View</a:t>
              </a:r>
              <a:endParaRPr/>
            </a:p>
          </p:txBody>
        </p:sp>
        <p:sp>
          <p:nvSpPr>
            <p:cNvPr id="140" name="Google Shape;140;p5"/>
            <p:cNvSpPr/>
            <p:nvPr/>
          </p:nvSpPr>
          <p:spPr>
            <a:xfrm>
              <a:off x="2436777" y="588016"/>
              <a:ext cx="179494" cy="1912751"/>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41" name="Google Shape;141;p5"/>
            <p:cNvSpPr/>
            <p:nvPr/>
          </p:nvSpPr>
          <p:spPr>
            <a:xfrm>
              <a:off x="2616271" y="2206759"/>
              <a:ext cx="940825" cy="588015"/>
            </a:xfrm>
            <a:prstGeom prst="roundRect">
              <a:avLst>
                <a:gd fmla="val 10000" name="adj"/>
              </a:avLst>
            </a:prstGeom>
            <a:solidFill>
              <a:srgbClr val="D1D1D1">
                <a:alpha val="89803"/>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txBox="1"/>
            <p:nvPr/>
          </p:nvSpPr>
          <p:spPr>
            <a:xfrm>
              <a:off x="2633493" y="222398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Quantity of Fruit Sorted</a:t>
              </a:r>
              <a:endParaRPr/>
            </a:p>
          </p:txBody>
        </p:sp>
        <p:sp>
          <p:nvSpPr>
            <p:cNvPr id="143" name="Google Shape;143;p5"/>
            <p:cNvSpPr/>
            <p:nvPr/>
          </p:nvSpPr>
          <p:spPr>
            <a:xfrm>
              <a:off x="2436777" y="588016"/>
              <a:ext cx="179494" cy="2647770"/>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44" name="Google Shape;144;p5"/>
            <p:cNvSpPr/>
            <p:nvPr/>
          </p:nvSpPr>
          <p:spPr>
            <a:xfrm>
              <a:off x="2616271" y="2941779"/>
              <a:ext cx="940825" cy="588015"/>
            </a:xfrm>
            <a:prstGeom prst="roundRect">
              <a:avLst>
                <a:gd fmla="val 10000" name="adj"/>
              </a:avLst>
            </a:prstGeom>
            <a:solidFill>
              <a:srgbClr val="D1D1D1">
                <a:alpha val="89803"/>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txBox="1"/>
            <p:nvPr/>
          </p:nvSpPr>
          <p:spPr>
            <a:xfrm>
              <a:off x="2633493" y="295900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Troubleshooting Prompts and System Information</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594e2246a2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Power Control &amp; Robotic Lever </a:t>
            </a:r>
            <a:endParaRPr/>
          </a:p>
        </p:txBody>
      </p:sp>
      <p:sp>
        <p:nvSpPr>
          <p:cNvPr id="151" name="Google Shape;151;g1594e2246a2_0_0"/>
          <p:cNvSpPr txBox="1"/>
          <p:nvPr>
            <p:ph idx="1" type="body"/>
          </p:nvPr>
        </p:nvSpPr>
        <p:spPr>
          <a:xfrm>
            <a:off x="457200" y="1852875"/>
            <a:ext cx="8229600" cy="2241600"/>
          </a:xfrm>
          <a:prstGeom prst="rect">
            <a:avLst/>
          </a:prstGeom>
        </p:spPr>
        <p:txBody>
          <a:bodyPr anchorCtr="0" anchor="t" bIns="45700" lIns="91425" spcFirstLastPara="1" rIns="91425" wrap="square" tIns="45700">
            <a:normAutofit/>
          </a:bodyPr>
          <a:lstStyle/>
          <a:p>
            <a:pPr indent="-355600" lvl="0" marL="914400" rtl="0" algn="l">
              <a:spcBef>
                <a:spcPts val="360"/>
              </a:spcBef>
              <a:spcAft>
                <a:spcPts val="0"/>
              </a:spcAft>
              <a:buSzPts val="2000"/>
              <a:buChar char="•"/>
            </a:pPr>
            <a:r>
              <a:rPr lang="en-US" sz="2000"/>
              <a:t>Power Control Board</a:t>
            </a:r>
            <a:endParaRPr sz="2000"/>
          </a:p>
          <a:p>
            <a:pPr indent="-342900" lvl="1" marL="1371600" rtl="0" algn="l">
              <a:spcBef>
                <a:spcPts val="0"/>
              </a:spcBef>
              <a:spcAft>
                <a:spcPts val="0"/>
              </a:spcAft>
              <a:buSzPts val="1800"/>
              <a:buChar char="–"/>
            </a:pPr>
            <a:r>
              <a:rPr lang="en-US" sz="1800"/>
              <a:t>Linear Actuator Controller</a:t>
            </a:r>
            <a:endParaRPr sz="1800"/>
          </a:p>
          <a:p>
            <a:pPr indent="-342900" lvl="1" marL="1371600" rtl="0" algn="l">
              <a:spcBef>
                <a:spcPts val="0"/>
              </a:spcBef>
              <a:spcAft>
                <a:spcPts val="0"/>
              </a:spcAft>
              <a:buSzPts val="1800"/>
              <a:buChar char="–"/>
            </a:pPr>
            <a:r>
              <a:rPr lang="en-US" sz="1800"/>
              <a:t>Stepper Motor Controller for Conveyor Belt</a:t>
            </a:r>
            <a:endParaRPr sz="1800"/>
          </a:p>
          <a:p>
            <a:pPr indent="-355600" lvl="0" marL="914400" rtl="0" algn="l">
              <a:spcBef>
                <a:spcPts val="0"/>
              </a:spcBef>
              <a:spcAft>
                <a:spcPts val="0"/>
              </a:spcAft>
              <a:buSzPts val="2000"/>
              <a:buChar char="•"/>
            </a:pPr>
            <a:r>
              <a:rPr lang="en-US" sz="2000"/>
              <a:t>Robotic Lever</a:t>
            </a:r>
            <a:endParaRPr sz="2000"/>
          </a:p>
          <a:p>
            <a:pPr indent="-342900" lvl="1" marL="1371600" rtl="0" algn="l">
              <a:spcBef>
                <a:spcPts val="0"/>
              </a:spcBef>
              <a:spcAft>
                <a:spcPts val="0"/>
              </a:spcAft>
              <a:buSzPts val="1800"/>
              <a:buChar char="–"/>
            </a:pPr>
            <a:r>
              <a:rPr lang="en-US" sz="1800"/>
              <a:t>Controlled by a linear actuator</a:t>
            </a:r>
            <a:endParaRPr sz="1800"/>
          </a:p>
          <a:p>
            <a:pPr indent="0" lvl="0" marL="0" rtl="0" algn="l">
              <a:spcBef>
                <a:spcPts val="360"/>
              </a:spcBef>
              <a:spcAft>
                <a:spcPts val="0"/>
              </a:spcAft>
              <a:buNone/>
            </a:pPr>
            <a:r>
              <a:t/>
            </a:r>
            <a:endParaRPr sz="2000"/>
          </a:p>
        </p:txBody>
      </p:sp>
      <p:grpSp>
        <p:nvGrpSpPr>
          <p:cNvPr id="152" name="Google Shape;152;g1594e2246a2_0_0"/>
          <p:cNvGrpSpPr/>
          <p:nvPr/>
        </p:nvGrpSpPr>
        <p:grpSpPr>
          <a:xfrm>
            <a:off x="1365625" y="3472925"/>
            <a:ext cx="6412750" cy="2658822"/>
            <a:chOff x="569050" y="3968125"/>
            <a:chExt cx="6412750" cy="2658822"/>
          </a:xfrm>
        </p:grpSpPr>
        <p:grpSp>
          <p:nvGrpSpPr>
            <p:cNvPr id="153" name="Google Shape;153;g1594e2246a2_0_0"/>
            <p:cNvGrpSpPr/>
            <p:nvPr/>
          </p:nvGrpSpPr>
          <p:grpSpPr>
            <a:xfrm>
              <a:off x="1398550" y="4632125"/>
              <a:ext cx="5105500" cy="1994822"/>
              <a:chOff x="1398550" y="4632125"/>
              <a:chExt cx="5105500" cy="1994822"/>
            </a:xfrm>
          </p:grpSpPr>
          <p:sp>
            <p:nvSpPr>
              <p:cNvPr id="154" name="Google Shape;154;g1594e2246a2_0_0"/>
              <p:cNvSpPr/>
              <p:nvPr/>
            </p:nvSpPr>
            <p:spPr>
              <a:xfrm>
                <a:off x="1851050" y="4733825"/>
                <a:ext cx="4076400" cy="109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594e2246a2_0_0"/>
              <p:cNvSpPr/>
              <p:nvPr/>
            </p:nvSpPr>
            <p:spPr>
              <a:xfrm>
                <a:off x="1851050" y="5927400"/>
                <a:ext cx="2063400" cy="8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594e2246a2_0_0"/>
              <p:cNvSpPr/>
              <p:nvPr/>
            </p:nvSpPr>
            <p:spPr>
              <a:xfrm>
                <a:off x="1486900" y="5679600"/>
                <a:ext cx="718200" cy="576600"/>
              </a:xfrm>
              <a:prstGeom prst="arc">
                <a:avLst>
                  <a:gd fmla="val 16200000" name="adj1"/>
                  <a:gd fmla="val 21309884"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57" name="Google Shape;157;g1594e2246a2_0_0"/>
              <p:cNvSpPr/>
              <p:nvPr/>
            </p:nvSpPr>
            <p:spPr>
              <a:xfrm>
                <a:off x="3965150" y="4865325"/>
                <a:ext cx="1962300" cy="25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594e2246a2_0_0"/>
              <p:cNvSpPr/>
              <p:nvPr/>
            </p:nvSpPr>
            <p:spPr>
              <a:xfrm>
                <a:off x="3965150" y="5059836"/>
                <a:ext cx="1962300" cy="25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594e2246a2_0_0"/>
              <p:cNvSpPr/>
              <p:nvPr/>
            </p:nvSpPr>
            <p:spPr>
              <a:xfrm>
                <a:off x="3965150" y="5254348"/>
                <a:ext cx="1962300" cy="25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594e2246a2_0_0"/>
              <p:cNvSpPr/>
              <p:nvPr/>
            </p:nvSpPr>
            <p:spPr>
              <a:xfrm>
                <a:off x="3965150" y="5448859"/>
                <a:ext cx="1962300" cy="25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594e2246a2_0_0"/>
              <p:cNvSpPr/>
              <p:nvPr/>
            </p:nvSpPr>
            <p:spPr>
              <a:xfrm>
                <a:off x="3965150" y="5643371"/>
                <a:ext cx="1962300" cy="25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594e2246a2_0_0"/>
              <p:cNvSpPr/>
              <p:nvPr/>
            </p:nvSpPr>
            <p:spPr>
              <a:xfrm>
                <a:off x="3965150" y="5826125"/>
                <a:ext cx="1962300" cy="20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594e2246a2_0_0"/>
              <p:cNvSpPr/>
              <p:nvPr/>
            </p:nvSpPr>
            <p:spPr>
              <a:xfrm>
                <a:off x="3965150" y="4712925"/>
                <a:ext cx="1962300" cy="20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1594e2246a2_0_0"/>
              <p:cNvSpPr txBox="1"/>
              <p:nvPr/>
            </p:nvSpPr>
            <p:spPr>
              <a:xfrm>
                <a:off x="1982525" y="5437275"/>
                <a:ext cx="13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𝚹 </a:t>
                </a:r>
                <a:r>
                  <a:rPr lang="en-US" sz="1000"/>
                  <a:t>(angle of lever)</a:t>
                </a:r>
                <a:endParaRPr sz="1000"/>
              </a:p>
            </p:txBody>
          </p:sp>
          <p:sp>
            <p:nvSpPr>
              <p:cNvPr id="165" name="Google Shape;165;g1594e2246a2_0_0"/>
              <p:cNvSpPr/>
              <p:nvPr/>
            </p:nvSpPr>
            <p:spPr>
              <a:xfrm>
                <a:off x="6099350" y="5474650"/>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594e2246a2_0_0"/>
              <p:cNvSpPr/>
              <p:nvPr/>
            </p:nvSpPr>
            <p:spPr>
              <a:xfrm>
                <a:off x="6099350" y="5679600"/>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594e2246a2_0_0"/>
              <p:cNvSpPr/>
              <p:nvPr/>
            </p:nvSpPr>
            <p:spPr>
              <a:xfrm>
                <a:off x="6099350" y="5085625"/>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594e2246a2_0_0"/>
              <p:cNvSpPr/>
              <p:nvPr/>
            </p:nvSpPr>
            <p:spPr>
              <a:xfrm>
                <a:off x="6099350" y="4717475"/>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594e2246a2_0_0"/>
              <p:cNvSpPr/>
              <p:nvPr/>
            </p:nvSpPr>
            <p:spPr>
              <a:xfrm>
                <a:off x="6099350" y="4901550"/>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594e2246a2_0_0"/>
              <p:cNvSpPr/>
              <p:nvPr/>
            </p:nvSpPr>
            <p:spPr>
              <a:xfrm>
                <a:off x="6099350" y="5269700"/>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594e2246a2_0_0"/>
              <p:cNvSpPr txBox="1"/>
              <p:nvPr/>
            </p:nvSpPr>
            <p:spPr>
              <a:xfrm>
                <a:off x="2250500" y="6008400"/>
                <a:ext cx="1264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Robotic Lever</a:t>
                </a:r>
                <a:endParaRPr sz="1200"/>
              </a:p>
            </p:txBody>
          </p:sp>
          <p:sp>
            <p:nvSpPr>
              <p:cNvPr id="172" name="Google Shape;172;g1594e2246a2_0_0"/>
              <p:cNvSpPr txBox="1"/>
              <p:nvPr/>
            </p:nvSpPr>
            <p:spPr>
              <a:xfrm rot="-5400000">
                <a:off x="1041850" y="5110625"/>
                <a:ext cx="105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Conveyor Belt</a:t>
                </a:r>
                <a:endParaRPr sz="1000"/>
              </a:p>
            </p:txBody>
          </p:sp>
          <p:sp>
            <p:nvSpPr>
              <p:cNvPr id="173" name="Google Shape;173;g1594e2246a2_0_0"/>
              <p:cNvSpPr txBox="1"/>
              <p:nvPr/>
            </p:nvSpPr>
            <p:spPr>
              <a:xfrm>
                <a:off x="3914450" y="4632125"/>
                <a:ext cx="1426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Channel 1</a:t>
                </a:r>
                <a:endParaRPr sz="900"/>
              </a:p>
            </p:txBody>
          </p:sp>
          <p:sp>
            <p:nvSpPr>
              <p:cNvPr id="174" name="Google Shape;174;g1594e2246a2_0_0"/>
              <p:cNvSpPr txBox="1"/>
              <p:nvPr/>
            </p:nvSpPr>
            <p:spPr>
              <a:xfrm>
                <a:off x="3914450" y="4825825"/>
                <a:ext cx="1426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Channel 2</a:t>
                </a:r>
                <a:endParaRPr sz="900"/>
              </a:p>
            </p:txBody>
          </p:sp>
          <p:sp>
            <p:nvSpPr>
              <p:cNvPr id="175" name="Google Shape;175;g1594e2246a2_0_0"/>
              <p:cNvSpPr txBox="1"/>
              <p:nvPr/>
            </p:nvSpPr>
            <p:spPr>
              <a:xfrm>
                <a:off x="3914450" y="5008425"/>
                <a:ext cx="1426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Channel 3</a:t>
                </a:r>
                <a:endParaRPr sz="900"/>
              </a:p>
            </p:txBody>
          </p:sp>
          <p:sp>
            <p:nvSpPr>
              <p:cNvPr id="176" name="Google Shape;176;g1594e2246a2_0_0"/>
              <p:cNvSpPr txBox="1"/>
              <p:nvPr/>
            </p:nvSpPr>
            <p:spPr>
              <a:xfrm>
                <a:off x="3914450" y="5580075"/>
                <a:ext cx="1426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Channel 6</a:t>
                </a:r>
                <a:endParaRPr sz="900"/>
              </a:p>
            </p:txBody>
          </p:sp>
          <p:sp>
            <p:nvSpPr>
              <p:cNvPr id="177" name="Google Shape;177;g1594e2246a2_0_0"/>
              <p:cNvSpPr txBox="1"/>
              <p:nvPr/>
            </p:nvSpPr>
            <p:spPr>
              <a:xfrm>
                <a:off x="3914450" y="5202950"/>
                <a:ext cx="1426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Channel 4</a:t>
                </a:r>
                <a:endParaRPr sz="900"/>
              </a:p>
            </p:txBody>
          </p:sp>
          <p:sp>
            <p:nvSpPr>
              <p:cNvPr id="178" name="Google Shape;178;g1594e2246a2_0_0"/>
              <p:cNvSpPr txBox="1"/>
              <p:nvPr/>
            </p:nvSpPr>
            <p:spPr>
              <a:xfrm>
                <a:off x="3914450" y="5417275"/>
                <a:ext cx="1426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Channel 5</a:t>
                </a:r>
                <a:endParaRPr sz="900"/>
              </a:p>
            </p:txBody>
          </p:sp>
          <p:grpSp>
            <p:nvGrpSpPr>
              <p:cNvPr id="179" name="Google Shape;179;g1594e2246a2_0_0"/>
              <p:cNvGrpSpPr/>
              <p:nvPr/>
            </p:nvGrpSpPr>
            <p:grpSpPr>
              <a:xfrm>
                <a:off x="3773118" y="6050362"/>
                <a:ext cx="84732" cy="576585"/>
                <a:chOff x="5311650" y="5645850"/>
                <a:chExt cx="164400" cy="989675"/>
              </a:xfrm>
            </p:grpSpPr>
            <p:sp>
              <p:nvSpPr>
                <p:cNvPr id="180" name="Google Shape;180;g1594e2246a2_0_0"/>
                <p:cNvSpPr/>
                <p:nvPr/>
              </p:nvSpPr>
              <p:spPr>
                <a:xfrm>
                  <a:off x="5311650" y="5731925"/>
                  <a:ext cx="164400" cy="90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594e2246a2_0_0"/>
                <p:cNvSpPr/>
                <p:nvPr/>
              </p:nvSpPr>
              <p:spPr>
                <a:xfrm>
                  <a:off x="5343300" y="5645850"/>
                  <a:ext cx="101100" cy="8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g1594e2246a2_0_0"/>
              <p:cNvSpPr txBox="1"/>
              <p:nvPr/>
            </p:nvSpPr>
            <p:spPr>
              <a:xfrm>
                <a:off x="3848750" y="6195425"/>
                <a:ext cx="155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Linear Actuator</a:t>
                </a:r>
                <a:endParaRPr sz="1000"/>
              </a:p>
            </p:txBody>
          </p:sp>
        </p:grpSp>
        <p:sp>
          <p:nvSpPr>
            <p:cNvPr id="183" name="Google Shape;183;g1594e2246a2_0_0"/>
            <p:cNvSpPr/>
            <p:nvPr/>
          </p:nvSpPr>
          <p:spPr>
            <a:xfrm>
              <a:off x="1840925" y="4460725"/>
              <a:ext cx="222600" cy="22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84" name="Google Shape;184;g1594e2246a2_0_0"/>
            <p:cNvSpPr txBox="1"/>
            <p:nvPr/>
          </p:nvSpPr>
          <p:spPr>
            <a:xfrm>
              <a:off x="1537475" y="3968125"/>
              <a:ext cx="82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Stepper Motor</a:t>
              </a:r>
              <a:endParaRPr sz="1000"/>
            </a:p>
          </p:txBody>
        </p:sp>
        <p:sp>
          <p:nvSpPr>
            <p:cNvPr id="185" name="Google Shape;185;g1594e2246a2_0_0"/>
            <p:cNvSpPr txBox="1"/>
            <p:nvPr/>
          </p:nvSpPr>
          <p:spPr>
            <a:xfrm rot="5400000">
              <a:off x="6353450" y="5116975"/>
              <a:ext cx="918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Receptacles</a:t>
              </a:r>
              <a:endParaRPr sz="1000"/>
            </a:p>
          </p:txBody>
        </p:sp>
        <p:sp>
          <p:nvSpPr>
            <p:cNvPr id="186" name="Google Shape;186;g1594e2246a2_0_0"/>
            <p:cNvSpPr/>
            <p:nvPr/>
          </p:nvSpPr>
          <p:spPr>
            <a:xfrm>
              <a:off x="569050" y="5136775"/>
              <a:ext cx="829500" cy="29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Fruit</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594e2246a2_1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Sensors</a:t>
            </a:r>
            <a:endParaRPr/>
          </a:p>
        </p:txBody>
      </p:sp>
      <p:sp>
        <p:nvSpPr>
          <p:cNvPr id="192" name="Google Shape;192;g1594e2246a2_1_0"/>
          <p:cNvSpPr txBox="1"/>
          <p:nvPr>
            <p:ph idx="1" type="body"/>
          </p:nvPr>
        </p:nvSpPr>
        <p:spPr>
          <a:xfrm>
            <a:off x="405325" y="2058700"/>
            <a:ext cx="7806300" cy="4077000"/>
          </a:xfrm>
          <a:prstGeom prst="rect">
            <a:avLst/>
          </a:prstGeom>
        </p:spPr>
        <p:txBody>
          <a:bodyPr anchorCtr="0" anchor="t" bIns="45700" lIns="91425" spcFirstLastPara="1" rIns="91425" wrap="square" tIns="45700">
            <a:normAutofit/>
          </a:bodyPr>
          <a:lstStyle/>
          <a:p>
            <a:pPr indent="-355600" lvl="0" marL="457200" rtl="0" algn="l">
              <a:spcBef>
                <a:spcPts val="360"/>
              </a:spcBef>
              <a:spcAft>
                <a:spcPts val="0"/>
              </a:spcAft>
              <a:buSzPts val="2000"/>
              <a:buChar char="•"/>
            </a:pPr>
            <a:r>
              <a:rPr lang="en-US" sz="2000"/>
              <a:t>Color</a:t>
            </a:r>
            <a:r>
              <a:rPr lang="en-US" sz="2000"/>
              <a:t> sensor - sense RGB value of the fruit</a:t>
            </a:r>
            <a:endParaRPr sz="2000"/>
          </a:p>
          <a:p>
            <a:pPr indent="-355600" lvl="0" marL="457200" rtl="0" algn="l">
              <a:spcBef>
                <a:spcPts val="0"/>
              </a:spcBef>
              <a:spcAft>
                <a:spcPts val="0"/>
              </a:spcAft>
              <a:buSzPts val="2000"/>
              <a:buChar char="•"/>
            </a:pPr>
            <a:r>
              <a:rPr lang="en-US" sz="2000"/>
              <a:t>Size sensor - measure the width and height of the fruit </a:t>
            </a:r>
            <a:endParaRPr sz="2000"/>
          </a:p>
          <a:p>
            <a:pPr indent="-355600" lvl="0" marL="457200" rtl="0" algn="l">
              <a:spcBef>
                <a:spcPts val="0"/>
              </a:spcBef>
              <a:spcAft>
                <a:spcPts val="0"/>
              </a:spcAft>
              <a:buSzPts val="2000"/>
              <a:buChar char="•"/>
            </a:pPr>
            <a:r>
              <a:rPr lang="en-US" sz="2000"/>
              <a:t>Weight sensor - measure the fruit receptacle</a:t>
            </a:r>
            <a:endParaRPr sz="2000"/>
          </a:p>
        </p:txBody>
      </p:sp>
      <p:sp>
        <p:nvSpPr>
          <p:cNvPr id="193" name="Google Shape;193;g1594e2246a2_1_0"/>
          <p:cNvSpPr/>
          <p:nvPr/>
        </p:nvSpPr>
        <p:spPr>
          <a:xfrm>
            <a:off x="3472938" y="3801600"/>
            <a:ext cx="1179000" cy="80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Fruit Image</a:t>
            </a:r>
            <a:endParaRPr/>
          </a:p>
        </p:txBody>
      </p:sp>
      <p:sp>
        <p:nvSpPr>
          <p:cNvPr id="194" name="Google Shape;194;g1594e2246a2_1_0"/>
          <p:cNvSpPr/>
          <p:nvPr/>
        </p:nvSpPr>
        <p:spPr>
          <a:xfrm>
            <a:off x="2182050" y="3801600"/>
            <a:ext cx="1179000" cy="7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Camera </a:t>
            </a:r>
            <a:endParaRPr/>
          </a:p>
        </p:txBody>
      </p:sp>
      <p:sp>
        <p:nvSpPr>
          <p:cNvPr id="195" name="Google Shape;195;g1594e2246a2_1_0"/>
          <p:cNvSpPr/>
          <p:nvPr/>
        </p:nvSpPr>
        <p:spPr>
          <a:xfrm>
            <a:off x="873350" y="3758250"/>
            <a:ext cx="1179000" cy="80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Fruit </a:t>
            </a:r>
            <a:endParaRPr/>
          </a:p>
        </p:txBody>
      </p:sp>
      <p:sp>
        <p:nvSpPr>
          <p:cNvPr id="196" name="Google Shape;196;g1594e2246a2_1_0"/>
          <p:cNvSpPr/>
          <p:nvPr/>
        </p:nvSpPr>
        <p:spPr>
          <a:xfrm>
            <a:off x="4726100" y="3863825"/>
            <a:ext cx="1471500" cy="8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Microcontroller</a:t>
            </a:r>
            <a:endParaRPr/>
          </a:p>
        </p:txBody>
      </p:sp>
      <p:sp>
        <p:nvSpPr>
          <p:cNvPr id="197" name="Google Shape;197;g1594e2246a2_1_0"/>
          <p:cNvSpPr/>
          <p:nvPr/>
        </p:nvSpPr>
        <p:spPr>
          <a:xfrm>
            <a:off x="812750" y="5581800"/>
            <a:ext cx="1300200" cy="80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Fruit receptacle</a:t>
            </a:r>
            <a:endParaRPr/>
          </a:p>
        </p:txBody>
      </p:sp>
      <p:sp>
        <p:nvSpPr>
          <p:cNvPr id="198" name="Google Shape;198;g1594e2246a2_1_0"/>
          <p:cNvSpPr/>
          <p:nvPr/>
        </p:nvSpPr>
        <p:spPr>
          <a:xfrm>
            <a:off x="4963400" y="5648175"/>
            <a:ext cx="1471500" cy="8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Microcontroller</a:t>
            </a:r>
            <a:endParaRPr/>
          </a:p>
        </p:txBody>
      </p:sp>
      <p:sp>
        <p:nvSpPr>
          <p:cNvPr id="199" name="Google Shape;199;g1594e2246a2_1_0"/>
          <p:cNvSpPr/>
          <p:nvPr/>
        </p:nvSpPr>
        <p:spPr>
          <a:xfrm>
            <a:off x="2182050" y="5648175"/>
            <a:ext cx="1471500" cy="8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Load cell</a:t>
            </a:r>
            <a:endParaRPr/>
          </a:p>
        </p:txBody>
      </p:sp>
      <p:sp>
        <p:nvSpPr>
          <p:cNvPr id="200" name="Google Shape;200;g1594e2246a2_1_0"/>
          <p:cNvSpPr/>
          <p:nvPr/>
        </p:nvSpPr>
        <p:spPr>
          <a:xfrm>
            <a:off x="3718975" y="5581800"/>
            <a:ext cx="1179000" cy="80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Voltage</a:t>
            </a:r>
            <a:endParaRPr/>
          </a:p>
        </p:txBody>
      </p:sp>
      <p:sp>
        <p:nvSpPr>
          <p:cNvPr id="201" name="Google Shape;201;g1594e2246a2_1_0"/>
          <p:cNvSpPr/>
          <p:nvPr/>
        </p:nvSpPr>
        <p:spPr>
          <a:xfrm>
            <a:off x="6368850" y="3584650"/>
            <a:ext cx="961800" cy="65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Color</a:t>
            </a:r>
            <a:endParaRPr/>
          </a:p>
        </p:txBody>
      </p:sp>
      <p:sp>
        <p:nvSpPr>
          <p:cNvPr id="202" name="Google Shape;202;g1594e2246a2_1_0"/>
          <p:cNvSpPr/>
          <p:nvPr/>
        </p:nvSpPr>
        <p:spPr>
          <a:xfrm>
            <a:off x="6368850" y="4240450"/>
            <a:ext cx="961800" cy="71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Size</a:t>
            </a:r>
            <a:endParaRPr/>
          </a:p>
        </p:txBody>
      </p:sp>
      <p:sp>
        <p:nvSpPr>
          <p:cNvPr id="203" name="Google Shape;203;g1594e2246a2_1_0"/>
          <p:cNvSpPr/>
          <p:nvPr/>
        </p:nvSpPr>
        <p:spPr>
          <a:xfrm>
            <a:off x="6640650" y="5648175"/>
            <a:ext cx="1179000" cy="80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Weight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
          <p:cNvSpPr txBox="1"/>
          <p:nvPr>
            <p:ph type="title"/>
          </p:nvPr>
        </p:nvSpPr>
        <p:spPr>
          <a:xfrm>
            <a:off x="1692975" y="1813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plan</a:t>
            </a:r>
            <a:endParaRPr/>
          </a:p>
        </p:txBody>
      </p:sp>
      <p:sp>
        <p:nvSpPr>
          <p:cNvPr id="209" name="Google Shape;209;p6"/>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t/>
            </a:r>
            <a:endParaRPr/>
          </a:p>
        </p:txBody>
      </p:sp>
      <p:pic>
        <p:nvPicPr>
          <p:cNvPr id="210" name="Google Shape;210;p6"/>
          <p:cNvPicPr preferRelativeResize="0"/>
          <p:nvPr/>
        </p:nvPicPr>
        <p:blipFill>
          <a:blip r:embed="rId3">
            <a:alphaModFix/>
          </a:blip>
          <a:stretch>
            <a:fillRect/>
          </a:stretch>
        </p:blipFill>
        <p:spPr>
          <a:xfrm>
            <a:off x="0" y="830150"/>
            <a:ext cx="9144000" cy="595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7"/>
          <p:cNvSpPr txBox="1"/>
          <p:nvPr>
            <p:ph type="title"/>
          </p:nvPr>
        </p:nvSpPr>
        <p:spPr>
          <a:xfrm>
            <a:off x="1645800" y="1435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plan</a:t>
            </a:r>
            <a:endParaRPr/>
          </a:p>
        </p:txBody>
      </p:sp>
      <p:graphicFrame>
        <p:nvGraphicFramePr>
          <p:cNvPr id="216" name="Google Shape;216;p7"/>
          <p:cNvGraphicFramePr/>
          <p:nvPr/>
        </p:nvGraphicFramePr>
        <p:xfrm>
          <a:off x="21075" y="793825"/>
          <a:ext cx="3000000" cy="3000000"/>
        </p:xfrm>
        <a:graphic>
          <a:graphicData uri="http://schemas.openxmlformats.org/drawingml/2006/table">
            <a:tbl>
              <a:tblPr>
                <a:noFill/>
                <a:tableStyleId>{CC4E9277-42AC-432F-9D6F-51406824DB8A}</a:tableStyleId>
              </a:tblPr>
              <a:tblGrid>
                <a:gridCol w="708050"/>
                <a:gridCol w="1094825"/>
                <a:gridCol w="2557025"/>
                <a:gridCol w="3509750"/>
                <a:gridCol w="538275"/>
                <a:gridCol w="693925"/>
              </a:tblGrid>
              <a:tr h="154100">
                <a:tc>
                  <a:txBody>
                    <a:bodyPr/>
                    <a:lstStyle/>
                    <a:p>
                      <a:pPr indent="0" lvl="0" marL="0" rtl="0" algn="l">
                        <a:lnSpc>
                          <a:spcPct val="115000"/>
                        </a:lnSpc>
                        <a:spcBef>
                          <a:spcPts val="0"/>
                        </a:spcBef>
                        <a:spcAft>
                          <a:spcPts val="0"/>
                        </a:spcAft>
                        <a:buNone/>
                      </a:pPr>
                      <a:r>
                        <a:rPr i="1" lang="en-US" sz="700"/>
                        <a:t>Subsystem</a:t>
                      </a:r>
                      <a:endParaRPr i="1"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i="1" lang="en-US" sz="700"/>
                        <a:t>Test Name</a:t>
                      </a:r>
                      <a:endParaRPr i="1"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i="1" lang="en-US" sz="700"/>
                        <a:t>Success Criteria</a:t>
                      </a:r>
                      <a:endParaRPr i="1"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i="1" lang="en-US" sz="700"/>
                        <a:t>Methodology</a:t>
                      </a:r>
                      <a:endParaRPr i="1"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i="1" lang="en-US" sz="700"/>
                        <a:t>Status</a:t>
                      </a:r>
                      <a:endParaRPr i="1"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i="1" lang="en-US" sz="700"/>
                        <a:t>Responsibility</a:t>
                      </a:r>
                      <a:endParaRPr i="1"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r>
              <a:tr h="249800">
                <a:tc>
                  <a:txBody>
                    <a:bodyPr/>
                    <a:lstStyle/>
                    <a:p>
                      <a:pPr indent="0" lvl="0" marL="0" rtl="0" algn="l">
                        <a:lnSpc>
                          <a:spcPct val="115000"/>
                        </a:lnSpc>
                        <a:spcBef>
                          <a:spcPts val="0"/>
                        </a:spcBef>
                        <a:spcAft>
                          <a:spcPts val="0"/>
                        </a:spcAft>
                        <a:buNone/>
                      </a:pPr>
                      <a:r>
                        <a:rPr lang="en-US" sz="700"/>
                        <a:t>App</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Boot Functionality</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A skeleton version of the app (few to no features) successfully boots on a physical Android device and does not crash.</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The skeleton app will be created and compiled using Android Studio and any relevant tools. It will then be loaded onto a Galaxy Tab S6 Lite and test booted.</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Joseph</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7300">
                <a:tc>
                  <a:txBody>
                    <a:bodyPr/>
                    <a:lstStyle/>
                    <a:p>
                      <a:pPr indent="0" lvl="0" marL="0" rtl="0" algn="l">
                        <a:lnSpc>
                          <a:spcPct val="115000"/>
                        </a:lnSpc>
                        <a:spcBef>
                          <a:spcPts val="0"/>
                        </a:spcBef>
                        <a:spcAft>
                          <a:spcPts val="0"/>
                        </a:spcAft>
                        <a:buNone/>
                      </a:pPr>
                      <a:r>
                        <a:rPr lang="en-US" sz="700"/>
                        <a:t>App</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Specification Sorting</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The app successfully allows the user to configure and store two "bin conditions". Attempting to set a value outside of the sensors' abilities returns an error.</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The tester will attempt to store two "normal" (within bounds) bins with a cutoff at 3 inches diameter. They will then attempt to classify a cutoff with a fruit size of 0, which should fail. They will then try to store a fruit with a size greater than the maximum sensor area, which should fail.</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Joseph</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9950">
                <a:tc>
                  <a:txBody>
                    <a:bodyPr/>
                    <a:lstStyle/>
                    <a:p>
                      <a:pPr indent="0" lvl="0" marL="0" rtl="0" algn="l">
                        <a:lnSpc>
                          <a:spcPct val="115000"/>
                        </a:lnSpc>
                        <a:spcBef>
                          <a:spcPts val="0"/>
                        </a:spcBef>
                        <a:spcAft>
                          <a:spcPts val="0"/>
                        </a:spcAft>
                        <a:buNone/>
                      </a:pPr>
                      <a:r>
                        <a:rPr lang="en-US" sz="700"/>
                        <a:t>App</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Bluetooth Connection</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An Android device successfully connects to the Bluetooth-enabled microcontroller.</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The microcontroller will be turned on and set to pair with a Bluetooth device. The Galaxy Tab will then be used to pair with the device. The device will be left for two minutes to ensure that the connection does not drop. The tablet will then be disconnected and reconnected to ensure that the microcontroller remains available for connection.</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Joseph</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7300">
                <a:tc>
                  <a:txBody>
                    <a:bodyPr/>
                    <a:lstStyle/>
                    <a:p>
                      <a:pPr indent="0" lvl="0" marL="0" rtl="0" algn="l">
                        <a:lnSpc>
                          <a:spcPct val="115000"/>
                        </a:lnSpc>
                        <a:spcBef>
                          <a:spcPts val="0"/>
                        </a:spcBef>
                        <a:spcAft>
                          <a:spcPts val="0"/>
                        </a:spcAft>
                        <a:buNone/>
                      </a:pPr>
                      <a:r>
                        <a:rPr lang="en-US" sz="700"/>
                        <a:t>App</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Bluetooth Configuration</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The app </a:t>
                      </a:r>
                      <a:r>
                        <a:rPr lang="en-US" sz="600"/>
                        <a:t>successfully</a:t>
                      </a:r>
                      <a:r>
                        <a:rPr lang="en-US" sz="600"/>
                        <a:t> passes a sorting configuration to the microcontroller.</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The sorting configuration from the Specification Sorting test will be saved in the app and sent to the Bluetooth-enabled microprocessor aboard the physical Robotic Sorting System. The output of the processor will then be examined to determine if the configuration was stored.</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Joseph</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1725">
                <a:tc>
                  <a:txBody>
                    <a:bodyPr/>
                    <a:lstStyle/>
                    <a:p>
                      <a:pPr indent="0" lvl="0" marL="0" rtl="0" algn="l">
                        <a:lnSpc>
                          <a:spcPct val="115000"/>
                        </a:lnSpc>
                        <a:spcBef>
                          <a:spcPts val="0"/>
                        </a:spcBef>
                        <a:spcAft>
                          <a:spcPts val="0"/>
                        </a:spcAft>
                        <a:buNone/>
                      </a:pPr>
                      <a:r>
                        <a:rPr lang="en-US" sz="700"/>
                        <a:t>App</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Belt Start/Stop</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The app passes a command to stop and start the belt.</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A test function will be added to the app that allows the app user to directly stop and start the belt. This system will then be tested to ensure that stopping/starting the belt in the app results in the appropriate action on the conveyor belt.</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Joseph</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7300">
                <a:tc>
                  <a:txBody>
                    <a:bodyPr/>
                    <a:lstStyle/>
                    <a:p>
                      <a:pPr indent="0" lvl="0" marL="0" rtl="0" algn="l">
                        <a:lnSpc>
                          <a:spcPct val="115000"/>
                        </a:lnSpc>
                        <a:spcBef>
                          <a:spcPts val="0"/>
                        </a:spcBef>
                        <a:spcAft>
                          <a:spcPts val="0"/>
                        </a:spcAft>
                        <a:buNone/>
                      </a:pPr>
                      <a:r>
                        <a:rPr lang="en-US" sz="700"/>
                        <a:t>App</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Belt Auto-Stop</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If a fruit has not been detected for 15 seconds, the belt stops and the app returns a notification.</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A routine will be added to the microprocessor that checks to see if a fruit has been scanned in the last 15 seconds. A single fruit will be placed on the belt and scanned. The test will be successful if the belt stops and pushes a notification to the app 15 seconds after the fruit is scanned.</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Joseph</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9800">
                <a:tc>
                  <a:txBody>
                    <a:bodyPr/>
                    <a:lstStyle/>
                    <a:p>
                      <a:pPr indent="0" lvl="0" marL="0" rtl="0" algn="l">
                        <a:lnSpc>
                          <a:spcPct val="115000"/>
                        </a:lnSpc>
                        <a:spcBef>
                          <a:spcPts val="0"/>
                        </a:spcBef>
                        <a:spcAft>
                          <a:spcPts val="0"/>
                        </a:spcAft>
                        <a:buNone/>
                      </a:pPr>
                      <a:r>
                        <a:rPr lang="en-US" sz="700"/>
                        <a:t>App</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Belt Movement Error</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The app returns an error if the belt is obstructed or the power to the machine is cut off (stopping the belt).</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The belt will be set to run, then the power will be disconnected at the wall. The test will be successful if the app returns a notification that the belt has stopped.</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Joseph</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7300">
                <a:tc>
                  <a:txBody>
                    <a:bodyPr/>
                    <a:lstStyle/>
                    <a:p>
                      <a:pPr indent="0" lvl="0" marL="0" rtl="0" algn="l">
                        <a:lnSpc>
                          <a:spcPct val="115000"/>
                        </a:lnSpc>
                        <a:spcBef>
                          <a:spcPts val="0"/>
                        </a:spcBef>
                        <a:spcAft>
                          <a:spcPts val="0"/>
                        </a:spcAft>
                        <a:buNone/>
                      </a:pPr>
                      <a:r>
                        <a:rPr lang="en-US" sz="700"/>
                        <a:t>App</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Full Functionality</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The app passes a configuration to the machine and starts the belt. When sorting is complete, the app stops the belt and returns a notification.</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The sorting configuration from the Specification Sorting test will be passed to the sorting machine via the app. Two fruits (one for each bin) will be scanned on the belt and sorted. When 15 seconds have elapsed since the last fruit was scanned, the belt will stop and push a notification to the app.</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Joseph</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1725">
                <a:tc>
                  <a:txBody>
                    <a:bodyPr/>
                    <a:lstStyle/>
                    <a:p>
                      <a:pPr indent="0" lvl="0" marL="0" rtl="0" algn="l">
                        <a:lnSpc>
                          <a:spcPct val="115000"/>
                        </a:lnSpc>
                        <a:spcBef>
                          <a:spcPts val="0"/>
                        </a:spcBef>
                        <a:spcAft>
                          <a:spcPts val="0"/>
                        </a:spcAft>
                        <a:buNone/>
                      </a:pPr>
                      <a:r>
                        <a:rPr lang="en-US" sz="700"/>
                        <a:t>Power</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PCB Voltages</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Input power is correct (120V), conveyor belt receives correct voltage, microcontroller for lever arm receives correct voltage, RasPi recevies correct voltage</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PCB will be tested with a voltmeter to check for the correct max voltage. This test will be done for all power inputs and outputs to validate that all the converters work correctly.</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Pace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1725">
                <a:tc>
                  <a:txBody>
                    <a:bodyPr/>
                    <a:lstStyle/>
                    <a:p>
                      <a:pPr indent="0" lvl="0" marL="0" rtl="0" algn="l">
                        <a:lnSpc>
                          <a:spcPct val="115000"/>
                        </a:lnSpc>
                        <a:spcBef>
                          <a:spcPts val="0"/>
                        </a:spcBef>
                        <a:spcAft>
                          <a:spcPts val="0"/>
                        </a:spcAft>
                        <a:buNone/>
                      </a:pPr>
                      <a:r>
                        <a:rPr lang="en-US" sz="700"/>
                        <a:t>Lever Arm</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Position Validation</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Lever arm moves to correct position based off of the data from the sensors</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Lever arm will be timed and the angle of the arm will be checked for accuracy. Lever arm must not only "aim" toward one of the channels but it must also aim toward the correct one based off of what fruit, and the quality of the fruit</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Pace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3650">
                <a:tc>
                  <a:txBody>
                    <a:bodyPr/>
                    <a:lstStyle/>
                    <a:p>
                      <a:pPr indent="0" lvl="0" marL="0" rtl="0" algn="l">
                        <a:lnSpc>
                          <a:spcPct val="115000"/>
                        </a:lnSpc>
                        <a:spcBef>
                          <a:spcPts val="0"/>
                        </a:spcBef>
                        <a:spcAft>
                          <a:spcPts val="0"/>
                        </a:spcAft>
                        <a:buNone/>
                      </a:pPr>
                      <a:r>
                        <a:rPr lang="en-US" sz="700"/>
                        <a:t>Lever Arm</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Timing Validation</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Lever arm moves to correct position and stays there. Conveyor belt then turns on and lever arm does not move until it is required to do so again</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Lever arm will be told a specific fruit and quality. From there, the timing will be checked to make sure that the subsystem waits for the information before moving. The lever arm will also be validated as staying at the correct position for the amount of time needed to move the fruit to the correct channel on the conveyor belt.</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Pace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9800">
                <a:tc>
                  <a:txBody>
                    <a:bodyPr/>
                    <a:lstStyle/>
                    <a:p>
                      <a:pPr indent="0" lvl="0" marL="0" rtl="0" algn="l">
                        <a:lnSpc>
                          <a:spcPct val="115000"/>
                        </a:lnSpc>
                        <a:spcBef>
                          <a:spcPts val="0"/>
                        </a:spcBef>
                        <a:spcAft>
                          <a:spcPts val="0"/>
                        </a:spcAft>
                        <a:buNone/>
                      </a:pPr>
                      <a:r>
                        <a:rPr lang="en-US" sz="700"/>
                        <a:t>Power</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Raspberry</a:t>
                      </a:r>
                      <a:r>
                        <a:rPr lang="en-US" sz="700"/>
                        <a:t> Pi Power</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Validate Raspberry Pi receives correct voltage and turns on. Also validate that raspberry pi camera turns on.</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Voltages will be tested with a voltmeter to ensure the correct max voltage</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Pace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85575">
                <a:tc>
                  <a:txBody>
                    <a:bodyPr/>
                    <a:lstStyle/>
                    <a:p>
                      <a:pPr indent="0" lvl="0" marL="0" rtl="0" algn="l">
                        <a:lnSpc>
                          <a:spcPct val="115000"/>
                        </a:lnSpc>
                        <a:spcBef>
                          <a:spcPts val="0"/>
                        </a:spcBef>
                        <a:spcAft>
                          <a:spcPts val="0"/>
                        </a:spcAft>
                        <a:buNone/>
                      </a:pPr>
                      <a:r>
                        <a:rPr lang="en-US" sz="700"/>
                        <a:t>Weight sensor</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Weight sensing Validation</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Validate weight sensor is connected to the Raspberry Pi. Validate that the weight measurement is display. Validate that the measurement is accurate with a few degree of error.</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Voltages from the load cell will be tested with a voltmeter. Check if the load cell is connected to the correct pinouts of the RasPi. Connect the RasPi to a computer. Check if measurement is displayed on the computer. Place object on the load cell and record the data. Weight the same object with a digit scale. Compare the two data. Repeat this </a:t>
                      </a:r>
                      <a:r>
                        <a:rPr lang="en-US" sz="600"/>
                        <a:t>process</a:t>
                      </a:r>
                      <a:r>
                        <a:rPr lang="en-US" sz="600"/>
                        <a:t> with different weighted objects. Adjust calibration or edit code if necessary.</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Lam</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25075">
                <a:tc>
                  <a:txBody>
                    <a:bodyPr/>
                    <a:lstStyle/>
                    <a:p>
                      <a:pPr indent="0" lvl="0" marL="0" rtl="0" algn="l">
                        <a:lnSpc>
                          <a:spcPct val="115000"/>
                        </a:lnSpc>
                        <a:spcBef>
                          <a:spcPts val="0"/>
                        </a:spcBef>
                        <a:spcAft>
                          <a:spcPts val="0"/>
                        </a:spcAft>
                        <a:buNone/>
                      </a:pPr>
                      <a:r>
                        <a:rPr lang="en-US" sz="700"/>
                        <a:t>Color sensor</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Color sensing Validation</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Validate that the camera(s) is connected to the Raspberry Pi. Validate that the RGB value is display. Validate that the RGB value match with the color.</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 Check if RGB value is displayed on the computer. Place an object in front of the camera and record RGB value. With RGB to color website, type in the value and check if color from the website matches with the color of the </a:t>
                      </a:r>
                      <a:r>
                        <a:rPr lang="en-US" sz="600"/>
                        <a:t>actual</a:t>
                      </a:r>
                      <a:r>
                        <a:rPr lang="en-US" sz="600"/>
                        <a:t> object. Repeat the process with objects with different colors. Adjust calibration or edit code if necessary.</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Lam</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7300">
                <a:tc>
                  <a:txBody>
                    <a:bodyPr/>
                    <a:lstStyle/>
                    <a:p>
                      <a:pPr indent="0" lvl="0" marL="0" rtl="0" algn="l">
                        <a:lnSpc>
                          <a:spcPct val="115000"/>
                        </a:lnSpc>
                        <a:spcBef>
                          <a:spcPts val="0"/>
                        </a:spcBef>
                        <a:spcAft>
                          <a:spcPts val="0"/>
                        </a:spcAft>
                        <a:buNone/>
                      </a:pPr>
                      <a:r>
                        <a:rPr lang="en-US" sz="700"/>
                        <a:t>Size sensor</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Size sensing Validation</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Validate that the camera(s) is connected to the Raspberry Pi. Validate that the size measurement is display. Validate that the size measurement is accurate with a few degree of error.</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600"/>
                        <a:t>Check if measurement is displayed on the computer. Place an object in front of the camera and record height and </a:t>
                      </a:r>
                      <a:r>
                        <a:rPr lang="en-US" sz="600"/>
                        <a:t>width</a:t>
                      </a:r>
                      <a:r>
                        <a:rPr lang="en-US" sz="600"/>
                        <a:t>. Measure the height and width of the same object with a ruler.. Compare the two data. Repeat this </a:t>
                      </a:r>
                      <a:r>
                        <a:rPr lang="en-US" sz="600"/>
                        <a:t>process</a:t>
                      </a:r>
                      <a:r>
                        <a:rPr lang="en-US" sz="600"/>
                        <a:t> with different size objects. Adjust calibration or edit code if necessary.</a:t>
                      </a:r>
                      <a:endParaRPr sz="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Incomplete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700"/>
                        <a:t>Lam</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