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jAuS8yy2+4ovIC89fDq9gJ9bgxU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0171EC-ADD5-4946-8CBE-0A5A6FFF478F}">
  <a:tblStyle styleId="{180171EC-ADD5-4946-8CBE-0A5A6FFF478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20" Type="http://customschemas.google.com/relationships/presentationmetadata" Target="meta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sparkfun.com/products/14450" TargetMode="External"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 name="Google Shape;4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6b3215f4c6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6b3215f4c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6b3215f4c6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6b3215f4c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594e2246a2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1594e2246a2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6b4538bc54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6b4538bc5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dirty="0"/>
              <a:t>Sorting fruit by hand can be tedious and expensive</a:t>
            </a:r>
            <a:endParaRPr dirty="0"/>
          </a:p>
          <a:p>
            <a:pPr marL="457200" lvl="0" indent="-298450" algn="l" rtl="0">
              <a:lnSpc>
                <a:spcPct val="100000"/>
              </a:lnSpc>
              <a:spcBef>
                <a:spcPts val="0"/>
              </a:spcBef>
              <a:spcAft>
                <a:spcPts val="0"/>
              </a:spcAft>
              <a:buSzPts val="1100"/>
              <a:buChar char="●"/>
            </a:pPr>
            <a:r>
              <a:rPr lang="en-US" dirty="0"/>
              <a:t>The Robotic Sorting System provides a relatively inexpensive way to accomplish the task</a:t>
            </a:r>
          </a:p>
          <a:p>
            <a:pPr marL="457200" lvl="0" indent="-298450" algn="l" rtl="0">
              <a:lnSpc>
                <a:spcPct val="100000"/>
              </a:lnSpc>
              <a:spcBef>
                <a:spcPts val="0"/>
              </a:spcBef>
              <a:spcAft>
                <a:spcPts val="0"/>
              </a:spcAft>
              <a:buSzPts val="1100"/>
              <a:buChar char="●"/>
            </a:pPr>
            <a:r>
              <a:rPr lang="en-US" dirty="0"/>
              <a:t>It optically scans the fruit to determine its size and color</a:t>
            </a:r>
          </a:p>
          <a:p>
            <a:pPr marL="457200" lvl="0" indent="-298450" algn="l" rtl="0">
              <a:lnSpc>
                <a:spcPct val="100000"/>
              </a:lnSpc>
              <a:spcBef>
                <a:spcPts val="0"/>
              </a:spcBef>
              <a:spcAft>
                <a:spcPts val="0"/>
              </a:spcAft>
              <a:buSzPts val="1100"/>
              <a:buChar char="●"/>
            </a:pPr>
            <a:r>
              <a:rPr lang="en-US" dirty="0"/>
              <a:t>Then puts it in a bin as specified by the machine configuration</a:t>
            </a:r>
          </a:p>
          <a:p>
            <a:pPr marL="457200" lvl="0" indent="-298450" algn="l" rtl="0">
              <a:lnSpc>
                <a:spcPct val="100000"/>
              </a:lnSpc>
              <a:spcBef>
                <a:spcPts val="0"/>
              </a:spcBef>
              <a:spcAft>
                <a:spcPts val="0"/>
              </a:spcAft>
              <a:buSzPts val="1100"/>
              <a:buChar char="●"/>
            </a:pPr>
            <a:r>
              <a:rPr lang="en-US" dirty="0"/>
              <a:t>It’s particularly useful for cost-limited or near-end-user applications where you don’t want/can’t afford something huge and expensive.</a:t>
            </a:r>
            <a:endParaRPr dirty="0"/>
          </a:p>
        </p:txBody>
      </p:sp>
      <p:sp>
        <p:nvSpPr>
          <p:cNvPr id="54" name="Google Shape;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a:t>All configuration and system status is displayed via an Android application</a:t>
            </a:r>
            <a:endParaRPr/>
          </a:p>
          <a:p>
            <a:pPr marL="457200" lvl="0" indent="-298450" algn="l" rtl="0">
              <a:lnSpc>
                <a:spcPct val="100000"/>
              </a:lnSpc>
              <a:spcBef>
                <a:spcPts val="0"/>
              </a:spcBef>
              <a:spcAft>
                <a:spcPts val="0"/>
              </a:spcAft>
              <a:buSzPts val="1100"/>
              <a:buChar char="●"/>
            </a:pPr>
            <a:r>
              <a:rPr lang="en-US"/>
              <a:t>The sensors and Android app connect to a Raspberry Pi that pushes configuration to the robotic levers</a:t>
            </a:r>
            <a:endParaRPr/>
          </a:p>
          <a:p>
            <a:pPr marL="457200" lvl="0" indent="-298450" algn="l" rtl="0">
              <a:lnSpc>
                <a:spcPct val="100000"/>
              </a:lnSpc>
              <a:spcBef>
                <a:spcPts val="0"/>
              </a:spcBef>
              <a:spcAft>
                <a:spcPts val="0"/>
              </a:spcAft>
              <a:buSzPts val="1100"/>
              <a:buChar char="●"/>
            </a:pPr>
            <a:r>
              <a:rPr lang="en-US"/>
              <a:t>Wall power is standard U.S. 120V 60Hz mains power</a:t>
            </a:r>
            <a:endParaRPr/>
          </a:p>
        </p:txBody>
      </p:sp>
      <p:sp>
        <p:nvSpPr>
          <p:cNvPr id="60" name="Google Shape;6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US" dirty="0"/>
              <a:t>This is our design work so far</a:t>
            </a:r>
            <a:endParaRPr dirty="0"/>
          </a:p>
          <a:p>
            <a:pPr marL="457200" lvl="0" indent="-298450" algn="l" rtl="0">
              <a:spcBef>
                <a:spcPts val="0"/>
              </a:spcBef>
              <a:spcAft>
                <a:spcPts val="0"/>
              </a:spcAft>
              <a:buSzPts val="1100"/>
              <a:buChar char="●"/>
            </a:pPr>
            <a:r>
              <a:rPr lang="en-US" dirty="0"/>
              <a:t>From a high-level view, we’ve mostly been doing a blend of research and design</a:t>
            </a:r>
          </a:p>
          <a:p>
            <a:pPr marL="457200" lvl="0" indent="-298450" algn="l" rtl="0">
              <a:spcBef>
                <a:spcPts val="0"/>
              </a:spcBef>
              <a:spcAft>
                <a:spcPts val="0"/>
              </a:spcAft>
              <a:buSzPts val="1100"/>
              <a:buChar char="●"/>
            </a:pPr>
            <a:r>
              <a:rPr lang="en-US" dirty="0"/>
              <a:t>This includes a bit of schedule reworking as we get a better understanding of how long these things really take</a:t>
            </a:r>
          </a:p>
          <a:p>
            <a:pPr marL="457200" lvl="0" indent="-298450" algn="l" rtl="0">
              <a:spcBef>
                <a:spcPts val="0"/>
              </a:spcBef>
              <a:spcAft>
                <a:spcPts val="0"/>
              </a:spcAft>
              <a:buSzPts val="1100"/>
              <a:buChar char="●"/>
            </a:pPr>
            <a:r>
              <a:rPr lang="en-US" dirty="0"/>
              <a:t>Recent progress has been much more on the design side: getting ready to physically build our subsystems</a:t>
            </a:r>
            <a:endParaRPr dirty="0"/>
          </a:p>
          <a:p>
            <a:pPr marL="457200" lvl="0" indent="-298450" algn="l" rtl="0">
              <a:spcBef>
                <a:spcPts val="0"/>
              </a:spcBef>
              <a:spcAft>
                <a:spcPts val="0"/>
              </a:spcAft>
              <a:buSzPts val="1100"/>
              <a:buChar char="●"/>
            </a:pPr>
            <a:r>
              <a:rPr lang="en-US" dirty="0"/>
              <a:t>More will come in each subsystem update</a:t>
            </a:r>
            <a:endParaRPr dirty="0"/>
          </a:p>
        </p:txBody>
      </p:sp>
      <p:sp>
        <p:nvSpPr>
          <p:cNvPr id="101" name="Google Shape;10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6b4538bc54_1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6b4538bc54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US"/>
              <a:t>Our immediate focus going forward is to finish the design of our subsystems</a:t>
            </a:r>
            <a:endParaRPr/>
          </a:p>
          <a:p>
            <a:pPr marL="457200" lvl="0" indent="-298450" algn="l" rtl="0">
              <a:spcBef>
                <a:spcPts val="0"/>
              </a:spcBef>
              <a:spcAft>
                <a:spcPts val="0"/>
              </a:spcAft>
              <a:buSzPts val="1100"/>
              <a:buChar char="●"/>
            </a:pPr>
            <a:r>
              <a:rPr lang="en-US"/>
              <a:t>This includes, for the physical things, figuring out what’s going to be connected, how, and where</a:t>
            </a:r>
            <a:endParaRPr/>
          </a:p>
          <a:p>
            <a:pPr marL="457200" lvl="0" indent="-298450" algn="l" rtl="0">
              <a:spcBef>
                <a:spcPts val="0"/>
              </a:spcBef>
              <a:spcAft>
                <a:spcPts val="0"/>
              </a:spcAft>
              <a:buSzPts val="1100"/>
              <a:buChar char="●"/>
            </a:pPr>
            <a:r>
              <a:rPr lang="en-US"/>
              <a:t>For the software side, this includes learning how to work with specific protocols and finishing learning the language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dirty="0"/>
              <a:t>As per Google’s recommendations, I’ve been learning </a:t>
            </a:r>
            <a:r>
              <a:rPr lang="en-US" dirty="0" err="1"/>
              <a:t>Kotlin</a:t>
            </a:r>
            <a:r>
              <a:rPr lang="en-US" dirty="0"/>
              <a:t>, a programming language closely related to Java</a:t>
            </a:r>
          </a:p>
          <a:p>
            <a:pPr marL="457200" lvl="0" indent="-298450" algn="l" rtl="0">
              <a:lnSpc>
                <a:spcPct val="100000"/>
              </a:lnSpc>
              <a:spcBef>
                <a:spcPts val="0"/>
              </a:spcBef>
              <a:spcAft>
                <a:spcPts val="0"/>
              </a:spcAft>
              <a:buSzPts val="1100"/>
              <a:buChar char="●"/>
            </a:pPr>
            <a:r>
              <a:rPr lang="en-US" dirty="0"/>
              <a:t>I have no experience working with Java or anything like it, so it’s all a bit new to me</a:t>
            </a:r>
          </a:p>
          <a:p>
            <a:pPr marL="457200" lvl="0" indent="-298450" algn="l" rtl="0">
              <a:lnSpc>
                <a:spcPct val="100000"/>
              </a:lnSpc>
              <a:spcBef>
                <a:spcPts val="0"/>
              </a:spcBef>
              <a:spcAft>
                <a:spcPts val="0"/>
              </a:spcAft>
              <a:buSzPts val="1100"/>
              <a:buChar char="●"/>
            </a:pPr>
            <a:r>
              <a:rPr lang="en-US" dirty="0"/>
              <a:t>Fortunately, Google provides tutorials on the Android Developer website that I’ve been working through</a:t>
            </a:r>
            <a:endParaRPr dirty="0"/>
          </a:p>
          <a:p>
            <a:pPr marL="457200" lvl="0" indent="-298450" algn="l" rtl="0">
              <a:lnSpc>
                <a:spcPct val="100000"/>
              </a:lnSpc>
              <a:spcBef>
                <a:spcPts val="0"/>
              </a:spcBef>
              <a:spcAft>
                <a:spcPts val="0"/>
              </a:spcAft>
              <a:buSzPts val="1100"/>
              <a:buChar char="●"/>
            </a:pPr>
            <a:r>
              <a:rPr lang="en-US" dirty="0"/>
              <a:t>I’ve also been getting familiar with Android Studio, the official IDE for creating Android apps</a:t>
            </a:r>
          </a:p>
          <a:p>
            <a:pPr marL="457200" lvl="0" indent="-298450" algn="l" rtl="0">
              <a:lnSpc>
                <a:spcPct val="100000"/>
              </a:lnSpc>
              <a:spcBef>
                <a:spcPts val="0"/>
              </a:spcBef>
              <a:spcAft>
                <a:spcPts val="0"/>
              </a:spcAft>
              <a:buSzPts val="1100"/>
              <a:buChar char="●"/>
            </a:pPr>
            <a:r>
              <a:rPr lang="en-US" dirty="0"/>
              <a:t>It includes an emulator that can simulate almost any version of Android, which will be useful for testing device compatibility</a:t>
            </a:r>
          </a:p>
          <a:p>
            <a:pPr marL="457200" lvl="0" indent="-298450" algn="l" rtl="0">
              <a:lnSpc>
                <a:spcPct val="100000"/>
              </a:lnSpc>
              <a:spcBef>
                <a:spcPts val="0"/>
              </a:spcBef>
              <a:spcAft>
                <a:spcPts val="0"/>
              </a:spcAft>
              <a:buSzPts val="1100"/>
              <a:buChar char="●"/>
            </a:pPr>
            <a:r>
              <a:rPr lang="en-US" dirty="0"/>
              <a:t>It also let me deploy a test app on my Samsung Galaxy Tab S6 Lite, which I’ll be using for the subsystem demonstration</a:t>
            </a:r>
          </a:p>
          <a:p>
            <a:pPr marL="457200" lvl="0" indent="-298450" algn="l" rtl="0">
              <a:lnSpc>
                <a:spcPct val="100000"/>
              </a:lnSpc>
              <a:spcBef>
                <a:spcPts val="0"/>
              </a:spcBef>
              <a:spcAft>
                <a:spcPts val="0"/>
              </a:spcAft>
              <a:buSzPts val="1100"/>
              <a:buChar char="●"/>
            </a:pPr>
            <a:r>
              <a:rPr lang="en-US" dirty="0"/>
              <a:t>Pretty neat to have something that actually runs on my own tablet</a:t>
            </a:r>
            <a:endParaRPr dirty="0"/>
          </a:p>
          <a:p>
            <a:pPr marL="457200" lvl="0" indent="-298450" algn="l" rtl="0">
              <a:lnSpc>
                <a:spcPct val="100000"/>
              </a:lnSpc>
              <a:spcBef>
                <a:spcPts val="0"/>
              </a:spcBef>
              <a:spcAft>
                <a:spcPts val="0"/>
              </a:spcAft>
              <a:buSzPts val="1100"/>
              <a:buChar char="●"/>
            </a:pPr>
            <a:r>
              <a:rPr lang="en-US" dirty="0"/>
              <a:t>Going forward, I’ll need to learn more </a:t>
            </a:r>
            <a:r>
              <a:rPr lang="en-US" dirty="0" err="1"/>
              <a:t>Kotlin</a:t>
            </a:r>
            <a:r>
              <a:rPr lang="en-US" dirty="0"/>
              <a:t> to build the actual control app → more </a:t>
            </a:r>
            <a:r>
              <a:rPr lang="en-US" dirty="0" err="1"/>
              <a:t>Kotlin</a:t>
            </a:r>
            <a:r>
              <a:rPr lang="en-US" dirty="0"/>
              <a:t> tutorials</a:t>
            </a:r>
          </a:p>
          <a:p>
            <a:pPr marL="457200" lvl="0" indent="-298450" algn="l" rtl="0">
              <a:lnSpc>
                <a:spcPct val="100000"/>
              </a:lnSpc>
              <a:spcBef>
                <a:spcPts val="0"/>
              </a:spcBef>
              <a:spcAft>
                <a:spcPts val="0"/>
              </a:spcAft>
              <a:buSzPts val="1100"/>
              <a:buChar char="●"/>
            </a:pPr>
            <a:r>
              <a:rPr lang="en-US" dirty="0"/>
              <a:t>I also need to investigate what’ll be needed (both from the Android device’s side and the Raspberry Pi side) to establish the Bluetooth connection that I’ll be using to pass data back and forth</a:t>
            </a:r>
          </a:p>
          <a:p>
            <a:pPr marL="457200" lvl="0" indent="-298450" algn="l" rtl="0">
              <a:lnSpc>
                <a:spcPct val="100000"/>
              </a:lnSpc>
              <a:spcBef>
                <a:spcPts val="0"/>
              </a:spcBef>
              <a:spcAft>
                <a:spcPts val="0"/>
              </a:spcAft>
              <a:buSzPts val="1100"/>
              <a:buChar char="●"/>
            </a:pPr>
            <a:r>
              <a:rPr lang="en-US" dirty="0"/>
              <a:t>Once that’s done, I’ll start building the real thing</a:t>
            </a:r>
          </a:p>
          <a:p>
            <a:pPr marL="457200" lvl="0" indent="-298450" algn="l" rtl="0">
              <a:lnSpc>
                <a:spcPct val="100000"/>
              </a:lnSpc>
              <a:spcBef>
                <a:spcPts val="0"/>
              </a:spcBef>
              <a:spcAft>
                <a:spcPts val="0"/>
              </a:spcAft>
              <a:buSzPts val="1100"/>
              <a:buChar char="●"/>
            </a:pPr>
            <a:r>
              <a:rPr lang="en-US" dirty="0"/>
              <a:t>I’ve never used </a:t>
            </a:r>
            <a:r>
              <a:rPr lang="en-US" dirty="0" err="1"/>
              <a:t>Github</a:t>
            </a:r>
            <a:r>
              <a:rPr lang="en-US" dirty="0"/>
              <a:t> before, so it’ll take a bit of getting used to</a:t>
            </a:r>
            <a:endParaRPr dirty="0"/>
          </a:p>
        </p:txBody>
      </p:sp>
      <p:sp>
        <p:nvSpPr>
          <p:cNvPr id="113" name="Google Shape;11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6b3215f4c6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6b3215f4c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chemeClr val="hlink"/>
                </a:solidFill>
                <a:hlinkClick r:id="rId3"/>
              </a:rPr>
              <a:t>TB6612FNG</a:t>
            </a:r>
            <a:r>
              <a:rPr lang="en-US"/>
              <a:t> dual h-bridge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594e2246a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1594e2246a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AC/DC converter, buck converters, microcontrollers and h-bridge all chosen (along with RLC values).  Basics of altium learned, starting PCB design.  ME component of design to be done by the end of the month.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6b3215f4c6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6b3215f4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3969582" y="2130425"/>
            <a:ext cx="4488617" cy="1470025"/>
          </a:xfrm>
          <a:prstGeom prst="rect">
            <a:avLst/>
          </a:prstGeom>
          <a:noFill/>
          <a:ln>
            <a:noFill/>
          </a:ln>
        </p:spPr>
        <p:txBody>
          <a:bodyPr spcFirstLastPara="1" wrap="square" lIns="91425" tIns="45700" rIns="91425" bIns="45700" anchor="ctr" anchorCtr="0">
            <a:normAutofit/>
          </a:bodyPr>
          <a:lstStyle>
            <a:lvl1pPr lvl="0" algn="r">
              <a:lnSpc>
                <a:spcPct val="100000"/>
              </a:lnSpc>
              <a:spcBef>
                <a:spcPts val="0"/>
              </a:spcBef>
              <a:spcAft>
                <a:spcPts val="0"/>
              </a:spcAft>
              <a:buClr>
                <a:schemeClr val="lt1"/>
              </a:buClr>
              <a:buSzPts val="3600"/>
              <a:buFont typeface="Arial"/>
              <a:buNone/>
              <a:defRPr sz="36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3124200" y="3886200"/>
            <a:ext cx="5333999" cy="1752600"/>
          </a:xfrm>
          <a:prstGeom prst="rect">
            <a:avLst/>
          </a:prstGeom>
          <a:noFill/>
          <a:ln>
            <a:noFill/>
          </a:ln>
        </p:spPr>
        <p:txBody>
          <a:bodyPr spcFirstLastPara="1" wrap="square" lIns="91425" tIns="45700" rIns="91425" bIns="45700" anchor="t" anchorCtr="0">
            <a:normAutofit/>
          </a:bodyPr>
          <a:lstStyle>
            <a:lvl1pPr lvl="0" algn="r">
              <a:lnSpc>
                <a:spcPct val="100000"/>
              </a:lnSpc>
              <a:spcBef>
                <a:spcPts val="560"/>
              </a:spcBef>
              <a:spcAft>
                <a:spcPts val="0"/>
              </a:spcAft>
              <a:buClr>
                <a:srgbClr val="FFFFFF"/>
              </a:buClr>
              <a:buSzPts val="2800"/>
              <a:buNone/>
              <a:defRPr sz="2800">
                <a:solidFill>
                  <a:srgbClr val="FFFFFF"/>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457200" y="1049177"/>
            <a:ext cx="8229600" cy="803756"/>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200"/>
              <a:buFont typeface="Arial"/>
              <a:buNone/>
              <a:defRPr sz="32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457200" y="2049270"/>
            <a:ext cx="8229600" cy="407689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3" name="Google Shape;23;p10" descr="DLCOE_logo_HWHT.png"/>
          <p:cNvPicPr preferRelativeResize="0"/>
          <p:nvPr/>
        </p:nvPicPr>
        <p:blipFill rotWithShape="1">
          <a:blip r:embed="rId3">
            <a:alphaModFix/>
          </a:blip>
          <a:srcRect/>
          <a:stretch/>
        </p:blipFill>
        <p:spPr>
          <a:xfrm>
            <a:off x="450851" y="234146"/>
            <a:ext cx="2443865"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4"/>
        <p:cNvGrpSpPr/>
        <p:nvPr/>
      </p:nvGrpSpPr>
      <p:grpSpPr>
        <a:xfrm>
          <a:off x="0" y="0"/>
          <a:ext cx="0" cy="0"/>
          <a:chOff x="0" y="0"/>
          <a:chExt cx="0" cy="0"/>
        </a:xfrm>
      </p:grpSpPr>
      <p:sp>
        <p:nvSpPr>
          <p:cNvPr id="25" name="Google Shape;25;p11"/>
          <p:cNvSpPr txBox="1">
            <a:spLocks noGrp="1"/>
          </p:cNvSpPr>
          <p:nvPr>
            <p:ph type="body" idx="1"/>
          </p:nvPr>
        </p:nvSpPr>
        <p:spPr>
          <a:xfrm>
            <a:off x="457200" y="1975644"/>
            <a:ext cx="4038600" cy="4150519"/>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6" name="Google Shape;26;p11"/>
          <p:cNvSpPr txBox="1">
            <a:spLocks noGrp="1"/>
          </p:cNvSpPr>
          <p:nvPr>
            <p:ph type="body" idx="2"/>
          </p:nvPr>
        </p:nvSpPr>
        <p:spPr>
          <a:xfrm>
            <a:off x="4648200" y="1975644"/>
            <a:ext cx="4038600" cy="4150519"/>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7" name="Google Shape;27;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0" name="Google Shape;30;p11"/>
          <p:cNvSpPr txBox="1">
            <a:spLocks noGrp="1"/>
          </p:cNvSpPr>
          <p:nvPr>
            <p:ph type="title"/>
          </p:nvPr>
        </p:nvSpPr>
        <p:spPr>
          <a:xfrm>
            <a:off x="457200" y="1049177"/>
            <a:ext cx="8229600" cy="803756"/>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200"/>
              <a:buFont typeface="Arial"/>
              <a:buNone/>
              <a:defRPr sz="32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
        <p:cNvGrpSpPr/>
        <p:nvPr/>
      </p:nvGrpSpPr>
      <p:grpSpPr>
        <a:xfrm>
          <a:off x="0" y="0"/>
          <a:ext cx="0" cy="0"/>
          <a:chOff x="0" y="0"/>
          <a:chExt cx="0" cy="0"/>
        </a:xfrm>
      </p:grpSpPr>
      <p:sp>
        <p:nvSpPr>
          <p:cNvPr id="32" name="Google Shape;32;p13"/>
          <p:cNvSpPr txBox="1">
            <a:spLocks noGrp="1"/>
          </p:cNvSpPr>
          <p:nvPr>
            <p:ph type="title"/>
          </p:nvPr>
        </p:nvSpPr>
        <p:spPr>
          <a:xfrm>
            <a:off x="457200" y="1066968"/>
            <a:ext cx="3008313" cy="73688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Arial"/>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3"/>
          <p:cNvSpPr txBox="1">
            <a:spLocks noGrp="1"/>
          </p:cNvSpPr>
          <p:nvPr>
            <p:ph type="body" idx="1"/>
          </p:nvPr>
        </p:nvSpPr>
        <p:spPr>
          <a:xfrm>
            <a:off x="3575050" y="1073720"/>
            <a:ext cx="5111750" cy="505244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b="1"/>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34" name="Google Shape;34;p13"/>
          <p:cNvSpPr txBox="1">
            <a:spLocks noGrp="1"/>
          </p:cNvSpPr>
          <p:nvPr>
            <p:ph type="body" idx="2"/>
          </p:nvPr>
        </p:nvSpPr>
        <p:spPr>
          <a:xfrm>
            <a:off x="457200" y="1803850"/>
            <a:ext cx="3008313" cy="432231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35" name="Google Shape;3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8"/>
        <p:cNvGrpSpPr/>
        <p:nvPr/>
      </p:nvGrpSpPr>
      <p:grpSpPr>
        <a:xfrm>
          <a:off x="0" y="0"/>
          <a:ext cx="0" cy="0"/>
          <a:chOff x="0" y="0"/>
          <a:chExt cx="0" cy="0"/>
        </a:xfrm>
      </p:grpSpPr>
      <p:sp>
        <p:nvSpPr>
          <p:cNvPr id="39" name="Google Shape;39;p14"/>
          <p:cNvSpPr txBox="1">
            <a:spLocks noGrp="1"/>
          </p:cNvSpPr>
          <p:nvPr>
            <p:ph type="title"/>
          </p:nvPr>
        </p:nvSpPr>
        <p:spPr>
          <a:xfrm>
            <a:off x="457200" y="1196430"/>
            <a:ext cx="2573672"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1800"/>
              <a:buFont typeface="Arial"/>
              <a:buNone/>
              <a:defRPr sz="18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4"/>
          <p:cNvSpPr>
            <a:spLocks noGrp="1"/>
          </p:cNvSpPr>
          <p:nvPr>
            <p:ph type="pic" idx="2"/>
          </p:nvPr>
        </p:nvSpPr>
        <p:spPr>
          <a:xfrm>
            <a:off x="3200400" y="1196430"/>
            <a:ext cx="5486400" cy="4850287"/>
          </a:xfrm>
          <a:prstGeom prst="rect">
            <a:avLst/>
          </a:prstGeom>
          <a:noFill/>
          <a:ln>
            <a:noFill/>
          </a:ln>
        </p:spPr>
      </p:sp>
      <p:sp>
        <p:nvSpPr>
          <p:cNvPr id="41" name="Google Shape;41;p14"/>
          <p:cNvSpPr txBox="1">
            <a:spLocks noGrp="1"/>
          </p:cNvSpPr>
          <p:nvPr>
            <p:ph type="body" idx="1"/>
          </p:nvPr>
        </p:nvSpPr>
        <p:spPr>
          <a:xfrm>
            <a:off x="457200" y="1768043"/>
            <a:ext cx="2573672" cy="427867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42" name="Google Shape;4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 name="Google Shape;8;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4.jpg"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
          <p:cNvSpPr txBox="1">
            <a:spLocks noGrp="1"/>
          </p:cNvSpPr>
          <p:nvPr>
            <p:ph type="ctrTitle"/>
          </p:nvPr>
        </p:nvSpPr>
        <p:spPr>
          <a:xfrm>
            <a:off x="1619250" y="4244975"/>
            <a:ext cx="7302500" cy="1603375"/>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100000"/>
              </a:lnSpc>
              <a:spcBef>
                <a:spcPts val="0"/>
              </a:spcBef>
              <a:spcAft>
                <a:spcPts val="0"/>
              </a:spcAft>
              <a:buClr>
                <a:schemeClr val="lt1"/>
              </a:buClr>
              <a:buSzPct val="100000"/>
              <a:buFont typeface="Arial"/>
              <a:buNone/>
            </a:pPr>
            <a:r>
              <a:rPr lang="en-US"/>
              <a:t>Robotic Sorting System</a:t>
            </a:r>
            <a:br>
              <a:rPr lang="en-US"/>
            </a:br>
            <a:r>
              <a:rPr lang="en-US"/>
              <a:t>Project Update Presentation</a:t>
            </a:r>
            <a:br>
              <a:rPr lang="en-US"/>
            </a:br>
            <a:r>
              <a:rPr lang="en-US" b="0"/>
              <a:t>Pace Dominy, Joseph Miller, Lam Tran</a:t>
            </a:r>
            <a:endParaRPr/>
          </a:p>
        </p:txBody>
      </p:sp>
      <p:pic>
        <p:nvPicPr>
          <p:cNvPr id="50" name="Google Shape;50;p1" descr="DLCOE_logo_HWHT.png"/>
          <p:cNvPicPr preferRelativeResize="0"/>
          <p:nvPr/>
        </p:nvPicPr>
        <p:blipFill rotWithShape="1">
          <a:blip r:embed="rId3">
            <a:alphaModFix/>
          </a:blip>
          <a:srcRect/>
          <a:stretch/>
        </p:blipFill>
        <p:spPr>
          <a:xfrm>
            <a:off x="5344000" y="1105318"/>
            <a:ext cx="3114199" cy="525774"/>
          </a:xfrm>
          <a:prstGeom prst="rect">
            <a:avLst/>
          </a:prstGeom>
          <a:noFill/>
          <a:ln>
            <a:noFill/>
          </a:ln>
        </p:spPr>
      </p:pic>
      <p:pic>
        <p:nvPicPr>
          <p:cNvPr id="51" name="Google Shape;51;p1" descr="A picture containing food, fruit, indoor, arranged&#10;&#10;Description automatically generated"/>
          <p:cNvPicPr preferRelativeResize="0"/>
          <p:nvPr/>
        </p:nvPicPr>
        <p:blipFill rotWithShape="1">
          <a:blip r:embed="rId4">
            <a:alphaModFix/>
          </a:blip>
          <a:srcRect r="33165"/>
          <a:stretch/>
        </p:blipFill>
        <p:spPr>
          <a:xfrm>
            <a:off x="0" y="0"/>
            <a:ext cx="6111425" cy="5227320"/>
          </a:xfrm>
          <a:prstGeom prst="diagStripe">
            <a:avLst>
              <a:gd name="adj" fmla="val 50000"/>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16b3215f4c6_0_21"/>
          <p:cNvSpPr txBox="1">
            <a:spLocks noGrp="1"/>
          </p:cNvSpPr>
          <p:nvPr>
            <p:ph type="title"/>
          </p:nvPr>
        </p:nvSpPr>
        <p:spPr>
          <a:xfrm>
            <a:off x="457200" y="1049177"/>
            <a:ext cx="8229600" cy="803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DC/DC Converter for Both Motors</a:t>
            </a:r>
            <a:endParaRPr/>
          </a:p>
        </p:txBody>
      </p:sp>
      <p:sp>
        <p:nvSpPr>
          <p:cNvPr id="143" name="Google Shape;143;g16b3215f4c6_0_21"/>
          <p:cNvSpPr txBox="1">
            <a:spLocks noGrp="1"/>
          </p:cNvSpPr>
          <p:nvPr>
            <p:ph type="body" idx="1"/>
          </p:nvPr>
        </p:nvSpPr>
        <p:spPr>
          <a:xfrm>
            <a:off x="457200" y="2049270"/>
            <a:ext cx="8229600" cy="40770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pic>
        <p:nvPicPr>
          <p:cNvPr id="144" name="Google Shape;144;g16b3215f4c6_0_21"/>
          <p:cNvPicPr preferRelativeResize="0"/>
          <p:nvPr/>
        </p:nvPicPr>
        <p:blipFill rotWithShape="1">
          <a:blip r:embed="rId3">
            <a:alphaModFix/>
          </a:blip>
          <a:srcRect l="2143" t="2803" b="3422"/>
          <a:stretch/>
        </p:blipFill>
        <p:spPr>
          <a:xfrm>
            <a:off x="289750" y="1972325"/>
            <a:ext cx="8564501" cy="423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16b3215f4c6_0_26"/>
          <p:cNvSpPr txBox="1">
            <a:spLocks noGrp="1"/>
          </p:cNvSpPr>
          <p:nvPr>
            <p:ph type="title"/>
          </p:nvPr>
        </p:nvSpPr>
        <p:spPr>
          <a:xfrm>
            <a:off x="457200" y="1049177"/>
            <a:ext cx="8229600" cy="8037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DC/DC Converter for Load Cell Microcontroller</a:t>
            </a:r>
            <a:endParaRPr/>
          </a:p>
        </p:txBody>
      </p:sp>
      <p:sp>
        <p:nvSpPr>
          <p:cNvPr id="150" name="Google Shape;150;g16b3215f4c6_0_26"/>
          <p:cNvSpPr txBox="1">
            <a:spLocks noGrp="1"/>
          </p:cNvSpPr>
          <p:nvPr>
            <p:ph type="body" idx="1"/>
          </p:nvPr>
        </p:nvSpPr>
        <p:spPr>
          <a:xfrm>
            <a:off x="457200" y="2049270"/>
            <a:ext cx="8229600" cy="40770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pic>
        <p:nvPicPr>
          <p:cNvPr id="151" name="Google Shape;151;g16b3215f4c6_0_26"/>
          <p:cNvPicPr preferRelativeResize="0"/>
          <p:nvPr/>
        </p:nvPicPr>
        <p:blipFill rotWithShape="1">
          <a:blip r:embed="rId3">
            <a:alphaModFix/>
          </a:blip>
          <a:srcRect l="2085" t="3017" b="7696"/>
          <a:stretch/>
        </p:blipFill>
        <p:spPr>
          <a:xfrm>
            <a:off x="235352" y="2049275"/>
            <a:ext cx="8673298" cy="4077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594e2246a2_1_0"/>
          <p:cNvSpPr txBox="1">
            <a:spLocks noGrp="1"/>
          </p:cNvSpPr>
          <p:nvPr>
            <p:ph type="title"/>
          </p:nvPr>
        </p:nvSpPr>
        <p:spPr>
          <a:xfrm>
            <a:off x="457200" y="1049177"/>
            <a:ext cx="8229600" cy="8037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3200"/>
              <a:buNone/>
            </a:pPr>
            <a:r>
              <a:rPr lang="en-US"/>
              <a:t>Sensors - Lam</a:t>
            </a:r>
            <a:endParaRPr/>
          </a:p>
        </p:txBody>
      </p:sp>
      <p:graphicFrame>
        <p:nvGraphicFramePr>
          <p:cNvPr id="157" name="Google Shape;157;g1594e2246a2_1_0"/>
          <p:cNvGraphicFramePr/>
          <p:nvPr/>
        </p:nvGraphicFramePr>
        <p:xfrm>
          <a:off x="952500" y="1924575"/>
          <a:ext cx="3000000" cy="3000000"/>
        </p:xfrm>
        <a:graphic>
          <a:graphicData uri="http://schemas.openxmlformats.org/drawingml/2006/table">
            <a:tbl>
              <a:tblPr>
                <a:noFill/>
                <a:tableStyleId>{180171EC-ADD5-4946-8CBE-0A5A6FFF478F}</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566800">
                <a:tc>
                  <a:txBody>
                    <a:bodyPr/>
                    <a:lstStyle/>
                    <a:p>
                      <a:pPr marL="0" lvl="0" indent="0" algn="l" rtl="0">
                        <a:spcBef>
                          <a:spcPts val="0"/>
                        </a:spcBef>
                        <a:spcAft>
                          <a:spcPts val="0"/>
                        </a:spcAft>
                        <a:buClr>
                          <a:schemeClr val="dk1"/>
                        </a:buClr>
                        <a:buSzPts val="1100"/>
                        <a:buFont typeface="Arial"/>
                        <a:buNone/>
                      </a:pPr>
                      <a:r>
                        <a:rPr lang="en-US"/>
                        <a:t>Accomplishments since the last </a:t>
                      </a:r>
                      <a:endParaRPr/>
                    </a:p>
                    <a:p>
                      <a:pPr marL="0" lvl="0" indent="0" algn="l" rtl="0">
                        <a:spcBef>
                          <a:spcPts val="0"/>
                        </a:spcBef>
                        <a:spcAft>
                          <a:spcPts val="0"/>
                        </a:spcAft>
                        <a:buNone/>
                      </a:pPr>
                      <a:r>
                        <a:rPr lang="en-US"/>
                        <a:t>presentation  </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t>Ongoing progress/problems and plans </a:t>
                      </a:r>
                      <a:endParaRPr/>
                    </a:p>
                    <a:p>
                      <a:pPr marL="0" lvl="0" indent="0" algn="l" rtl="0">
                        <a:spcBef>
                          <a:spcPts val="0"/>
                        </a:spcBef>
                        <a:spcAft>
                          <a:spcPts val="0"/>
                        </a:spcAft>
                        <a:buNone/>
                      </a:pPr>
                      <a:r>
                        <a:rPr lang="en-US"/>
                        <a:t>until the next presentation</a:t>
                      </a:r>
                      <a:endParaRPr/>
                    </a:p>
                  </a:txBody>
                  <a:tcPr marL="91425" marR="91425" marT="91425" marB="91425"/>
                </a:tc>
                <a:extLst>
                  <a:ext uri="{0D108BD9-81ED-4DB2-BD59-A6C34878D82A}">
                    <a16:rowId xmlns:a16="http://schemas.microsoft.com/office/drawing/2014/main" val="10000"/>
                  </a:ext>
                </a:extLst>
              </a:tr>
              <a:tr h="1065675">
                <a:tc>
                  <a:txBody>
                    <a:bodyPr/>
                    <a:lstStyle/>
                    <a:p>
                      <a:pPr marL="457200" lvl="0" indent="-317500" algn="l" rtl="0">
                        <a:spcBef>
                          <a:spcPts val="0"/>
                        </a:spcBef>
                        <a:spcAft>
                          <a:spcPts val="0"/>
                        </a:spcAft>
                        <a:buSzPts val="1400"/>
                        <a:buChar char="●"/>
                      </a:pPr>
                      <a:r>
                        <a:rPr lang="en-US"/>
                        <a:t>The weight sensor will use a ESP32 microcontroller.</a:t>
                      </a:r>
                      <a:endParaRPr/>
                    </a:p>
                    <a:p>
                      <a:pPr marL="457200" lvl="0" indent="-317500" algn="l" rtl="0">
                        <a:spcBef>
                          <a:spcPts val="0"/>
                        </a:spcBef>
                        <a:spcAft>
                          <a:spcPts val="0"/>
                        </a:spcAft>
                        <a:buSzPts val="1400"/>
                        <a:buChar char="●"/>
                      </a:pPr>
                      <a:r>
                        <a:rPr lang="en-US"/>
                        <a:t>Design and simulate wheatstone bridge and differential amplifier circuits.</a:t>
                      </a:r>
                      <a:endParaRPr/>
                    </a:p>
                    <a:p>
                      <a:pPr marL="457200" lvl="0" indent="-317500" algn="l" rtl="0">
                        <a:spcBef>
                          <a:spcPts val="0"/>
                        </a:spcBef>
                        <a:spcAft>
                          <a:spcPts val="0"/>
                        </a:spcAft>
                        <a:buSzPts val="1400"/>
                        <a:buChar char="●"/>
                      </a:pPr>
                      <a:r>
                        <a:rPr lang="en-US"/>
                        <a:t>Learn OpenCV to process image and video.</a:t>
                      </a:r>
                      <a:endParaRPr/>
                    </a:p>
                  </a:txBody>
                  <a:tcPr marL="91425" marR="91425" marT="91425" marB="91425"/>
                </a:tc>
                <a:tc>
                  <a:txBody>
                    <a:bodyPr/>
                    <a:lstStyle/>
                    <a:p>
                      <a:pPr marL="457200" lvl="0" indent="-317500" algn="l" rtl="0">
                        <a:spcBef>
                          <a:spcPts val="0"/>
                        </a:spcBef>
                        <a:spcAft>
                          <a:spcPts val="0"/>
                        </a:spcAft>
                        <a:buSzPts val="1400"/>
                        <a:buChar char="●"/>
                      </a:pPr>
                      <a:r>
                        <a:rPr lang="en-US"/>
                        <a:t>Continue learning OpenCV</a:t>
                      </a:r>
                      <a:endParaRPr/>
                    </a:p>
                    <a:p>
                      <a:pPr marL="457200" lvl="0" indent="-317500" algn="l" rtl="0">
                        <a:spcBef>
                          <a:spcPts val="0"/>
                        </a:spcBef>
                        <a:spcAft>
                          <a:spcPts val="0"/>
                        </a:spcAft>
                        <a:buSzPts val="1400"/>
                        <a:buChar char="●"/>
                      </a:pPr>
                      <a:r>
                        <a:rPr lang="en-US"/>
                        <a:t>Build the weight sensor</a:t>
                      </a:r>
                      <a:endParaRPr/>
                    </a:p>
                    <a:p>
                      <a:pPr marL="457200" lvl="0" indent="-317500" algn="l" rtl="0">
                        <a:spcBef>
                          <a:spcPts val="0"/>
                        </a:spcBef>
                        <a:spcAft>
                          <a:spcPts val="0"/>
                        </a:spcAft>
                        <a:buSzPts val="1400"/>
                        <a:buChar char="●"/>
                      </a:pPr>
                      <a:r>
                        <a:rPr lang="en-US"/>
                        <a:t>Begin programing color algorithm</a:t>
                      </a:r>
                      <a:endParaRPr/>
                    </a:p>
                    <a:p>
                      <a:pPr marL="45720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158" name="Google Shape;158;g1594e2246a2_1_0"/>
          <p:cNvSpPr/>
          <p:nvPr/>
        </p:nvSpPr>
        <p:spPr>
          <a:xfrm>
            <a:off x="2925175" y="5178500"/>
            <a:ext cx="2880300" cy="457200"/>
          </a:xfrm>
          <a:prstGeom prst="rect">
            <a:avLst/>
          </a:prstGeom>
          <a:solidFill>
            <a:srgbClr val="CCCCCC"/>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g1594e2246a2_1_0"/>
          <p:cNvSpPr/>
          <p:nvPr/>
        </p:nvSpPr>
        <p:spPr>
          <a:xfrm>
            <a:off x="4105475" y="5256200"/>
            <a:ext cx="301800" cy="3018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g1594e2246a2_1_0"/>
          <p:cNvSpPr/>
          <p:nvPr/>
        </p:nvSpPr>
        <p:spPr>
          <a:xfrm>
            <a:off x="4314950" y="5256200"/>
            <a:ext cx="301800" cy="3018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g1594e2246a2_1_0"/>
          <p:cNvSpPr/>
          <p:nvPr/>
        </p:nvSpPr>
        <p:spPr>
          <a:xfrm>
            <a:off x="5503675" y="5635700"/>
            <a:ext cx="228600" cy="365700"/>
          </a:xfrm>
          <a:prstGeom prst="roundRect">
            <a:avLst>
              <a:gd name="adj" fmla="val 16667"/>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g1594e2246a2_1_0"/>
          <p:cNvSpPr/>
          <p:nvPr/>
        </p:nvSpPr>
        <p:spPr>
          <a:xfrm>
            <a:off x="4975850" y="5635700"/>
            <a:ext cx="228600" cy="365700"/>
          </a:xfrm>
          <a:prstGeom prst="roundRect">
            <a:avLst>
              <a:gd name="adj" fmla="val 16667"/>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g1594e2246a2_1_0"/>
          <p:cNvSpPr/>
          <p:nvPr/>
        </p:nvSpPr>
        <p:spPr>
          <a:xfrm rot="10800000">
            <a:off x="2998375" y="4812800"/>
            <a:ext cx="228600" cy="365700"/>
          </a:xfrm>
          <a:prstGeom prst="roundRect">
            <a:avLst>
              <a:gd name="adj" fmla="val 16667"/>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g1594e2246a2_1_0"/>
          <p:cNvSpPr/>
          <p:nvPr/>
        </p:nvSpPr>
        <p:spPr>
          <a:xfrm rot="10800000">
            <a:off x="3526200" y="4812800"/>
            <a:ext cx="228600" cy="365700"/>
          </a:xfrm>
          <a:prstGeom prst="roundRect">
            <a:avLst>
              <a:gd name="adj" fmla="val 16667"/>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g1594e2246a2_1_0"/>
          <p:cNvSpPr/>
          <p:nvPr/>
        </p:nvSpPr>
        <p:spPr>
          <a:xfrm>
            <a:off x="707725" y="6001400"/>
            <a:ext cx="7315200" cy="457200"/>
          </a:xfrm>
          <a:prstGeom prst="rect">
            <a:avLst/>
          </a:prstGeom>
          <a:solidFill>
            <a:srgbClr val="7F6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g1594e2246a2_1_0"/>
          <p:cNvSpPr/>
          <p:nvPr/>
        </p:nvSpPr>
        <p:spPr>
          <a:xfrm>
            <a:off x="1622125" y="4355600"/>
            <a:ext cx="5486400" cy="457200"/>
          </a:xfrm>
          <a:prstGeom prst="rect">
            <a:avLst/>
          </a:prstGeom>
          <a:solidFill>
            <a:srgbClr val="BF9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g1594e2246a2_1_0"/>
          <p:cNvSpPr/>
          <p:nvPr/>
        </p:nvSpPr>
        <p:spPr>
          <a:xfrm>
            <a:off x="4687250" y="5178500"/>
            <a:ext cx="377700" cy="457200"/>
          </a:xfrm>
          <a:prstGeom prst="roundRect">
            <a:avLst>
              <a:gd name="adj" fmla="val 16667"/>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g1594e2246a2_1_0"/>
          <p:cNvSpPr/>
          <p:nvPr/>
        </p:nvSpPr>
        <p:spPr>
          <a:xfrm>
            <a:off x="4105475" y="5128150"/>
            <a:ext cx="581700" cy="50400"/>
          </a:xfrm>
          <a:prstGeom prst="round2SameRect">
            <a:avLst>
              <a:gd name="adj1" fmla="val 16667"/>
              <a:gd name="adj2" fmla="val 0"/>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g1594e2246a2_1_0"/>
          <p:cNvSpPr/>
          <p:nvPr/>
        </p:nvSpPr>
        <p:spPr>
          <a:xfrm rot="10800000">
            <a:off x="4094925" y="5635650"/>
            <a:ext cx="581700" cy="50400"/>
          </a:xfrm>
          <a:prstGeom prst="round2SameRect">
            <a:avLst>
              <a:gd name="adj1" fmla="val 16667"/>
              <a:gd name="adj2" fmla="val 0"/>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 name="Google Shape;170;g1594e2246a2_1_0"/>
          <p:cNvCxnSpPr/>
          <p:nvPr/>
        </p:nvCxnSpPr>
        <p:spPr>
          <a:xfrm rot="10800000" flipH="1">
            <a:off x="5064950" y="5018985"/>
            <a:ext cx="2628300" cy="389400"/>
          </a:xfrm>
          <a:prstGeom prst="straightConnector1">
            <a:avLst/>
          </a:prstGeom>
          <a:noFill/>
          <a:ln w="9525" cap="flat" cmpd="sng">
            <a:solidFill>
              <a:srgbClr val="FF0000"/>
            </a:solidFill>
            <a:prstDash val="solid"/>
            <a:round/>
            <a:headEnd type="none" w="med" len="med"/>
            <a:tailEnd type="none" w="med" len="med"/>
          </a:ln>
        </p:spPr>
      </p:cxnSp>
      <p:cxnSp>
        <p:nvCxnSpPr>
          <p:cNvPr id="171" name="Google Shape;171;g1594e2246a2_1_0"/>
          <p:cNvCxnSpPr/>
          <p:nvPr/>
        </p:nvCxnSpPr>
        <p:spPr>
          <a:xfrm rot="10800000" flipH="1">
            <a:off x="5064950" y="5187585"/>
            <a:ext cx="2627400" cy="220800"/>
          </a:xfrm>
          <a:prstGeom prst="straightConnector1">
            <a:avLst/>
          </a:prstGeom>
          <a:noFill/>
          <a:ln w="9525" cap="flat" cmpd="sng">
            <a:solidFill>
              <a:srgbClr val="6AA84F"/>
            </a:solidFill>
            <a:prstDash val="solid"/>
            <a:round/>
            <a:headEnd type="none" w="med" len="med"/>
            <a:tailEnd type="none" w="med" len="med"/>
          </a:ln>
        </p:spPr>
      </p:cxnSp>
      <p:cxnSp>
        <p:nvCxnSpPr>
          <p:cNvPr id="172" name="Google Shape;172;g1594e2246a2_1_0"/>
          <p:cNvCxnSpPr/>
          <p:nvPr/>
        </p:nvCxnSpPr>
        <p:spPr>
          <a:xfrm>
            <a:off x="5064950" y="5408385"/>
            <a:ext cx="2652600" cy="15000"/>
          </a:xfrm>
          <a:prstGeom prst="straightConnector1">
            <a:avLst/>
          </a:prstGeom>
          <a:noFill/>
          <a:ln w="9525" cap="flat" cmpd="sng">
            <a:solidFill>
              <a:srgbClr val="000000"/>
            </a:solidFill>
            <a:prstDash val="solid"/>
            <a:round/>
            <a:headEnd type="none" w="med" len="med"/>
            <a:tailEnd type="none" w="med" len="med"/>
          </a:ln>
        </p:spPr>
      </p:cxnSp>
      <p:cxnSp>
        <p:nvCxnSpPr>
          <p:cNvPr id="173" name="Google Shape;173;g1594e2246a2_1_0"/>
          <p:cNvCxnSpPr/>
          <p:nvPr/>
        </p:nvCxnSpPr>
        <p:spPr>
          <a:xfrm>
            <a:off x="5064950" y="5408385"/>
            <a:ext cx="2635800" cy="250800"/>
          </a:xfrm>
          <a:prstGeom prst="straightConnector1">
            <a:avLst/>
          </a:prstGeom>
          <a:noFill/>
          <a:ln w="9525" cap="flat" cmpd="sng">
            <a:solidFill>
              <a:srgbClr val="FFFFFF"/>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16b4538bc54_3_0"/>
          <p:cNvSpPr txBox="1">
            <a:spLocks noGrp="1"/>
          </p:cNvSpPr>
          <p:nvPr>
            <p:ph type="title"/>
          </p:nvPr>
        </p:nvSpPr>
        <p:spPr>
          <a:xfrm>
            <a:off x="457200" y="1049177"/>
            <a:ext cx="8229600" cy="803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Wheatstone Bridge and Differential Amp</a:t>
            </a:r>
            <a:endParaRPr/>
          </a:p>
        </p:txBody>
      </p:sp>
      <p:sp>
        <p:nvSpPr>
          <p:cNvPr id="179" name="Google Shape;179;g16b4538bc54_3_0"/>
          <p:cNvSpPr txBox="1">
            <a:spLocks noGrp="1"/>
          </p:cNvSpPr>
          <p:nvPr>
            <p:ph type="body" idx="1"/>
          </p:nvPr>
        </p:nvSpPr>
        <p:spPr>
          <a:xfrm>
            <a:off x="457200" y="2049270"/>
            <a:ext cx="8229600" cy="40770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pic>
        <p:nvPicPr>
          <p:cNvPr id="180" name="Google Shape;180;g16b4538bc54_3_0"/>
          <p:cNvPicPr preferRelativeResize="0"/>
          <p:nvPr/>
        </p:nvPicPr>
        <p:blipFill>
          <a:blip r:embed="rId3">
            <a:alphaModFix/>
          </a:blip>
          <a:stretch>
            <a:fillRect/>
          </a:stretch>
        </p:blipFill>
        <p:spPr>
          <a:xfrm>
            <a:off x="668950" y="2365150"/>
            <a:ext cx="7645396" cy="3761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3"/>
          <p:cNvSpPr txBox="1">
            <a:spLocks noGrp="1"/>
          </p:cNvSpPr>
          <p:nvPr>
            <p:ph type="title"/>
          </p:nvPr>
        </p:nvSpPr>
        <p:spPr>
          <a:xfrm>
            <a:off x="457200" y="1049177"/>
            <a:ext cx="8229600" cy="803756"/>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Arial"/>
              <a:buNone/>
            </a:pPr>
            <a:r>
              <a:rPr lang="en-US"/>
              <a:t>Project Description</a:t>
            </a:r>
            <a:endParaRPr/>
          </a:p>
        </p:txBody>
      </p:sp>
      <p:sp>
        <p:nvSpPr>
          <p:cNvPr id="57" name="Google Shape;57;p3"/>
          <p:cNvSpPr txBox="1">
            <a:spLocks noGrp="1"/>
          </p:cNvSpPr>
          <p:nvPr>
            <p:ph type="body" idx="1"/>
          </p:nvPr>
        </p:nvSpPr>
        <p:spPr>
          <a:xfrm>
            <a:off x="457200" y="2049275"/>
            <a:ext cx="8229600" cy="295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None/>
            </a:pPr>
            <a:r>
              <a:rPr lang="en-US"/>
              <a:t>The Robotic Sorting System is an automatic sorting system that requires limited manpower/oversight that can accurately sort fruit by their size and quality without the user having to do it themselves.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4"/>
          <p:cNvSpPr txBox="1">
            <a:spLocks noGrp="1"/>
          </p:cNvSpPr>
          <p:nvPr>
            <p:ph type="title"/>
          </p:nvPr>
        </p:nvSpPr>
        <p:spPr>
          <a:xfrm>
            <a:off x="457200" y="872795"/>
            <a:ext cx="8229600" cy="803756"/>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Arial"/>
              <a:buNone/>
            </a:pPr>
            <a:r>
              <a:rPr lang="en-US"/>
              <a:t>System Diagram</a:t>
            </a:r>
            <a:endParaRPr/>
          </a:p>
        </p:txBody>
      </p:sp>
      <p:sp>
        <p:nvSpPr>
          <p:cNvPr id="63" name="Google Shape;63;p4"/>
          <p:cNvSpPr txBox="1"/>
          <p:nvPr/>
        </p:nvSpPr>
        <p:spPr>
          <a:xfrm>
            <a:off x="2918867" y="1517266"/>
            <a:ext cx="3306266"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1" u="none" strike="noStrike" cap="none">
                <a:solidFill>
                  <a:srgbClr val="707070"/>
                </a:solidFill>
                <a:latin typeface="Arial"/>
                <a:ea typeface="Arial"/>
                <a:cs typeface="Arial"/>
                <a:sym typeface="Arial"/>
              </a:rPr>
              <a:t>Maroon arrows denote physical inputs and outputs</a:t>
            </a:r>
            <a:endParaRPr sz="1400" b="0" i="0" u="none" strike="noStrike" cap="none">
              <a:solidFill>
                <a:srgbClr val="000000"/>
              </a:solidFill>
              <a:latin typeface="Arial"/>
              <a:ea typeface="Arial"/>
              <a:cs typeface="Arial"/>
              <a:sym typeface="Arial"/>
            </a:endParaRPr>
          </a:p>
        </p:txBody>
      </p:sp>
      <p:sp>
        <p:nvSpPr>
          <p:cNvPr id="64" name="Google Shape;64;p4"/>
          <p:cNvSpPr/>
          <p:nvPr/>
        </p:nvSpPr>
        <p:spPr>
          <a:xfrm>
            <a:off x="671385" y="3855401"/>
            <a:ext cx="1365558" cy="693856"/>
          </a:xfrm>
          <a:prstGeom prst="flowChartProcess">
            <a:avLst/>
          </a:prstGeom>
          <a:solidFill>
            <a:srgbClr val="D1D1D1"/>
          </a:solidFill>
          <a:ln w="9525" cap="flat" cmpd="sng">
            <a:solidFill>
              <a:srgbClr val="70707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Sensors</a:t>
            </a:r>
            <a:endParaRPr sz="1400" b="0" i="0" u="none" strike="noStrike" cap="none">
              <a:solidFill>
                <a:srgbClr val="000000"/>
              </a:solidFill>
              <a:latin typeface="Arial"/>
              <a:ea typeface="Arial"/>
              <a:cs typeface="Arial"/>
              <a:sym typeface="Arial"/>
            </a:endParaRPr>
          </a:p>
        </p:txBody>
      </p:sp>
      <p:sp>
        <p:nvSpPr>
          <p:cNvPr id="65" name="Google Shape;65;p4"/>
          <p:cNvSpPr/>
          <p:nvPr/>
        </p:nvSpPr>
        <p:spPr>
          <a:xfrm>
            <a:off x="671385" y="2588768"/>
            <a:ext cx="1365558" cy="693856"/>
          </a:xfrm>
          <a:prstGeom prst="flowChartProcess">
            <a:avLst/>
          </a:prstGeom>
          <a:solidFill>
            <a:srgbClr val="D1D1D1"/>
          </a:solidFill>
          <a:ln w="9525" cap="flat" cmpd="sng">
            <a:solidFill>
              <a:srgbClr val="70707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Android Application</a:t>
            </a:r>
            <a:endParaRPr sz="1400" b="0" i="0" u="none" strike="noStrike" cap="none">
              <a:solidFill>
                <a:srgbClr val="000000"/>
              </a:solidFill>
              <a:latin typeface="Arial"/>
              <a:ea typeface="Arial"/>
              <a:cs typeface="Arial"/>
              <a:sym typeface="Arial"/>
            </a:endParaRPr>
          </a:p>
        </p:txBody>
      </p:sp>
      <p:sp>
        <p:nvSpPr>
          <p:cNvPr id="66" name="Google Shape;66;p4"/>
          <p:cNvSpPr/>
          <p:nvPr/>
        </p:nvSpPr>
        <p:spPr>
          <a:xfrm>
            <a:off x="671385" y="5171610"/>
            <a:ext cx="1365558" cy="693856"/>
          </a:xfrm>
          <a:prstGeom prst="flowChartProcess">
            <a:avLst/>
          </a:prstGeom>
          <a:solidFill>
            <a:srgbClr val="D1D1D1"/>
          </a:solidFill>
          <a:ln w="9525" cap="flat" cmpd="sng">
            <a:solidFill>
              <a:srgbClr val="70707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Power Control</a:t>
            </a:r>
            <a:endParaRPr sz="1400" b="0" i="0" u="none" strike="noStrike" cap="none">
              <a:solidFill>
                <a:srgbClr val="000000"/>
              </a:solidFill>
              <a:latin typeface="Arial"/>
              <a:ea typeface="Arial"/>
              <a:cs typeface="Arial"/>
              <a:sym typeface="Arial"/>
            </a:endParaRPr>
          </a:p>
        </p:txBody>
      </p:sp>
      <p:sp>
        <p:nvSpPr>
          <p:cNvPr id="67" name="Google Shape;67;p4"/>
          <p:cNvSpPr/>
          <p:nvPr/>
        </p:nvSpPr>
        <p:spPr>
          <a:xfrm>
            <a:off x="2660981" y="3855401"/>
            <a:ext cx="1365558" cy="693856"/>
          </a:xfrm>
          <a:prstGeom prst="flowChartProcess">
            <a:avLst/>
          </a:prstGeom>
          <a:solidFill>
            <a:srgbClr val="D1D1D1"/>
          </a:solidFill>
          <a:ln w="9525" cap="flat" cmpd="sng">
            <a:solidFill>
              <a:srgbClr val="70707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Raspberry Pi</a:t>
            </a:r>
            <a:endParaRPr sz="1400" b="0" i="0" u="none" strike="noStrike" cap="none">
              <a:solidFill>
                <a:srgbClr val="000000"/>
              </a:solidFill>
              <a:latin typeface="Arial"/>
              <a:ea typeface="Arial"/>
              <a:cs typeface="Arial"/>
              <a:sym typeface="Arial"/>
            </a:endParaRPr>
          </a:p>
        </p:txBody>
      </p:sp>
      <p:sp>
        <p:nvSpPr>
          <p:cNvPr id="68" name="Google Shape;68;p4"/>
          <p:cNvSpPr/>
          <p:nvPr/>
        </p:nvSpPr>
        <p:spPr>
          <a:xfrm>
            <a:off x="4927844" y="4428178"/>
            <a:ext cx="1365558" cy="693856"/>
          </a:xfrm>
          <a:prstGeom prst="flowChartProcess">
            <a:avLst/>
          </a:prstGeom>
          <a:solidFill>
            <a:srgbClr val="D1D1D1"/>
          </a:solidFill>
          <a:ln w="9525" cap="flat" cmpd="sng">
            <a:solidFill>
              <a:srgbClr val="70707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Robotic Levers</a:t>
            </a:r>
            <a:endParaRPr sz="1400" b="0" i="0" u="none" strike="noStrike" cap="none">
              <a:solidFill>
                <a:srgbClr val="000000"/>
              </a:solidFill>
              <a:latin typeface="Arial"/>
              <a:ea typeface="Arial"/>
              <a:cs typeface="Arial"/>
              <a:sym typeface="Arial"/>
            </a:endParaRPr>
          </a:p>
        </p:txBody>
      </p:sp>
      <p:sp>
        <p:nvSpPr>
          <p:cNvPr id="69" name="Google Shape;69;p4"/>
          <p:cNvSpPr/>
          <p:nvPr/>
        </p:nvSpPr>
        <p:spPr>
          <a:xfrm>
            <a:off x="4927844" y="3204848"/>
            <a:ext cx="1365558" cy="693856"/>
          </a:xfrm>
          <a:prstGeom prst="flowChartProcess">
            <a:avLst/>
          </a:prstGeom>
          <a:solidFill>
            <a:srgbClr val="D1D1D1"/>
          </a:solidFill>
          <a:ln w="9525" cap="flat" cmpd="sng">
            <a:solidFill>
              <a:srgbClr val="70707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Conveyor Belt</a:t>
            </a:r>
            <a:endParaRPr sz="1400" b="0" i="0" u="none" strike="noStrike" cap="none">
              <a:solidFill>
                <a:srgbClr val="000000"/>
              </a:solidFill>
              <a:latin typeface="Arial"/>
              <a:ea typeface="Arial"/>
              <a:cs typeface="Arial"/>
              <a:sym typeface="Arial"/>
            </a:endParaRPr>
          </a:p>
        </p:txBody>
      </p:sp>
      <p:cxnSp>
        <p:nvCxnSpPr>
          <p:cNvPr id="70" name="Google Shape;70;p4"/>
          <p:cNvCxnSpPr>
            <a:endCxn id="67" idx="0"/>
          </p:cNvCxnSpPr>
          <p:nvPr/>
        </p:nvCxnSpPr>
        <p:spPr>
          <a:xfrm>
            <a:off x="2036960" y="3094001"/>
            <a:ext cx="1306800" cy="761400"/>
          </a:xfrm>
          <a:prstGeom prst="curvedConnector2">
            <a:avLst/>
          </a:prstGeom>
          <a:noFill/>
          <a:ln w="9525" cap="flat" cmpd="sng">
            <a:solidFill>
              <a:schemeClr val="dk1"/>
            </a:solidFill>
            <a:prstDash val="solid"/>
            <a:round/>
            <a:headEnd type="none" w="sm" len="sm"/>
            <a:tailEnd type="triangle" w="med" len="med"/>
          </a:ln>
        </p:spPr>
      </p:cxnSp>
      <p:cxnSp>
        <p:nvCxnSpPr>
          <p:cNvPr id="71" name="Google Shape;71;p4"/>
          <p:cNvCxnSpPr>
            <a:stCxn id="67" idx="0"/>
          </p:cNvCxnSpPr>
          <p:nvPr/>
        </p:nvCxnSpPr>
        <p:spPr>
          <a:xfrm rot="5400000" flipH="1">
            <a:off x="2148560" y="2660201"/>
            <a:ext cx="1083600" cy="1306800"/>
          </a:xfrm>
          <a:prstGeom prst="curvedConnector2">
            <a:avLst/>
          </a:prstGeom>
          <a:noFill/>
          <a:ln w="9525" cap="flat" cmpd="sng">
            <a:solidFill>
              <a:schemeClr val="dk1"/>
            </a:solidFill>
            <a:prstDash val="solid"/>
            <a:round/>
            <a:headEnd type="none" w="sm" len="sm"/>
            <a:tailEnd type="triangle" w="med" len="med"/>
          </a:ln>
        </p:spPr>
      </p:cxnSp>
      <p:sp>
        <p:nvSpPr>
          <p:cNvPr id="72" name="Google Shape;72;p4"/>
          <p:cNvSpPr txBox="1"/>
          <p:nvPr/>
        </p:nvSpPr>
        <p:spPr>
          <a:xfrm rot="2029949">
            <a:off x="2536608" y="2874341"/>
            <a:ext cx="995629"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System Status</a:t>
            </a:r>
            <a:endParaRPr sz="1400" b="0" i="0" u="none" strike="noStrike" cap="none">
              <a:solidFill>
                <a:srgbClr val="000000"/>
              </a:solidFill>
              <a:latin typeface="Arial"/>
              <a:ea typeface="Arial"/>
              <a:cs typeface="Arial"/>
              <a:sym typeface="Arial"/>
            </a:endParaRPr>
          </a:p>
        </p:txBody>
      </p:sp>
      <p:sp>
        <p:nvSpPr>
          <p:cNvPr id="73" name="Google Shape;73;p4"/>
          <p:cNvSpPr/>
          <p:nvPr/>
        </p:nvSpPr>
        <p:spPr>
          <a:xfrm>
            <a:off x="5435817" y="1907567"/>
            <a:ext cx="341725" cy="1002268"/>
          </a:xfrm>
          <a:prstGeom prst="downArrow">
            <a:avLst>
              <a:gd name="adj1" fmla="val 50000"/>
              <a:gd name="adj2" fmla="val 50000"/>
            </a:avLst>
          </a:prstGeom>
          <a:solidFill>
            <a:srgbClr val="500000"/>
          </a:solidFill>
          <a:ln w="25400" cap="flat" cmpd="sng">
            <a:solidFill>
              <a:srgbClr val="3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4" name="Google Shape;74;p4"/>
          <p:cNvSpPr txBox="1"/>
          <p:nvPr/>
        </p:nvSpPr>
        <p:spPr>
          <a:xfrm rot="2029949">
            <a:off x="2138604" y="3406243"/>
            <a:ext cx="1365557"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Sorting Configuration</a:t>
            </a:r>
            <a:endParaRPr sz="1400" b="0" i="0" u="none" strike="noStrike" cap="none">
              <a:solidFill>
                <a:srgbClr val="000000"/>
              </a:solidFill>
              <a:latin typeface="Arial"/>
              <a:ea typeface="Arial"/>
              <a:cs typeface="Arial"/>
              <a:sym typeface="Arial"/>
            </a:endParaRPr>
          </a:p>
        </p:txBody>
      </p:sp>
      <p:sp>
        <p:nvSpPr>
          <p:cNvPr id="75" name="Google Shape;75;p4"/>
          <p:cNvSpPr txBox="1"/>
          <p:nvPr/>
        </p:nvSpPr>
        <p:spPr>
          <a:xfrm>
            <a:off x="2224990" y="3935101"/>
            <a:ext cx="443101"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Data</a:t>
            </a:r>
            <a:endParaRPr sz="1400" b="0" i="0" u="none" strike="noStrike" cap="none">
              <a:solidFill>
                <a:srgbClr val="000000"/>
              </a:solidFill>
              <a:latin typeface="Arial"/>
              <a:ea typeface="Arial"/>
              <a:cs typeface="Arial"/>
              <a:sym typeface="Arial"/>
            </a:endParaRPr>
          </a:p>
        </p:txBody>
      </p:sp>
      <p:sp>
        <p:nvSpPr>
          <p:cNvPr id="76" name="Google Shape;76;p4"/>
          <p:cNvSpPr txBox="1"/>
          <p:nvPr/>
        </p:nvSpPr>
        <p:spPr>
          <a:xfrm>
            <a:off x="5777542" y="2185673"/>
            <a:ext cx="76938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1" u="none" strike="noStrike" cap="none">
                <a:solidFill>
                  <a:srgbClr val="000000"/>
                </a:solidFill>
                <a:latin typeface="Arial"/>
                <a:ea typeface="Arial"/>
                <a:cs typeface="Arial"/>
                <a:sym typeface="Arial"/>
              </a:rPr>
              <a:t>Fruits</a:t>
            </a:r>
            <a:endParaRPr sz="1400" b="0" i="0" u="none" strike="noStrike" cap="none">
              <a:solidFill>
                <a:srgbClr val="000000"/>
              </a:solidFill>
              <a:latin typeface="Arial"/>
              <a:ea typeface="Arial"/>
              <a:cs typeface="Arial"/>
              <a:sym typeface="Arial"/>
            </a:endParaRPr>
          </a:p>
        </p:txBody>
      </p:sp>
      <p:cxnSp>
        <p:nvCxnSpPr>
          <p:cNvPr id="77" name="Google Shape;77;p4"/>
          <p:cNvCxnSpPr>
            <a:stCxn id="67" idx="3"/>
            <a:endCxn id="68" idx="1"/>
          </p:cNvCxnSpPr>
          <p:nvPr/>
        </p:nvCxnSpPr>
        <p:spPr>
          <a:xfrm>
            <a:off x="4026539" y="4202329"/>
            <a:ext cx="901200" cy="572700"/>
          </a:xfrm>
          <a:prstGeom prst="curvedConnector3">
            <a:avLst>
              <a:gd name="adj1" fmla="val 50000"/>
            </a:avLst>
          </a:prstGeom>
          <a:noFill/>
          <a:ln w="9525" cap="flat" cmpd="sng">
            <a:solidFill>
              <a:schemeClr val="dk1"/>
            </a:solidFill>
            <a:prstDash val="solid"/>
            <a:round/>
            <a:headEnd type="none" w="sm" len="sm"/>
            <a:tailEnd type="triangle" w="med" len="med"/>
          </a:ln>
        </p:spPr>
      </p:cxnSp>
      <p:sp>
        <p:nvSpPr>
          <p:cNvPr id="78" name="Google Shape;78;p4"/>
          <p:cNvSpPr txBox="1"/>
          <p:nvPr/>
        </p:nvSpPr>
        <p:spPr>
          <a:xfrm>
            <a:off x="4364904" y="4201894"/>
            <a:ext cx="443101"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Data</a:t>
            </a:r>
            <a:endParaRPr sz="1400" b="0" i="0" u="none" strike="noStrike" cap="none">
              <a:solidFill>
                <a:srgbClr val="000000"/>
              </a:solidFill>
              <a:latin typeface="Arial"/>
              <a:ea typeface="Arial"/>
              <a:cs typeface="Arial"/>
              <a:sym typeface="Arial"/>
            </a:endParaRPr>
          </a:p>
        </p:txBody>
      </p:sp>
      <p:sp>
        <p:nvSpPr>
          <p:cNvPr id="79" name="Google Shape;79;p4"/>
          <p:cNvSpPr/>
          <p:nvPr/>
        </p:nvSpPr>
        <p:spPr>
          <a:xfrm rot="-5400000">
            <a:off x="6938418" y="4254888"/>
            <a:ext cx="341725" cy="1040281"/>
          </a:xfrm>
          <a:prstGeom prst="downArrow">
            <a:avLst>
              <a:gd name="adj1" fmla="val 50000"/>
              <a:gd name="adj2" fmla="val 50000"/>
            </a:avLst>
          </a:prstGeom>
          <a:solidFill>
            <a:srgbClr val="500000"/>
          </a:solidFill>
          <a:ln w="25400" cap="flat" cmpd="sng">
            <a:solidFill>
              <a:srgbClr val="3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 name="Google Shape;80;p4"/>
          <p:cNvSpPr txBox="1"/>
          <p:nvPr/>
        </p:nvSpPr>
        <p:spPr>
          <a:xfrm>
            <a:off x="7701156" y="4520664"/>
            <a:ext cx="1184289"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rgbClr val="000000"/>
                </a:solidFill>
                <a:latin typeface="Arial"/>
                <a:ea typeface="Arial"/>
                <a:cs typeface="Arial"/>
                <a:sym typeface="Arial"/>
              </a:rPr>
              <a:t>Fruit Receptacles</a:t>
            </a:r>
            <a:endParaRPr sz="1400" b="0" i="0" u="none" strike="noStrike" cap="none">
              <a:solidFill>
                <a:srgbClr val="000000"/>
              </a:solidFill>
              <a:latin typeface="Arial"/>
              <a:ea typeface="Arial"/>
              <a:cs typeface="Arial"/>
              <a:sym typeface="Arial"/>
            </a:endParaRPr>
          </a:p>
        </p:txBody>
      </p:sp>
      <p:cxnSp>
        <p:nvCxnSpPr>
          <p:cNvPr id="81" name="Google Shape;81;p4"/>
          <p:cNvCxnSpPr>
            <a:stCxn id="69" idx="2"/>
            <a:endCxn id="68" idx="0"/>
          </p:cNvCxnSpPr>
          <p:nvPr/>
        </p:nvCxnSpPr>
        <p:spPr>
          <a:xfrm>
            <a:off x="5610623" y="3898704"/>
            <a:ext cx="0" cy="529500"/>
          </a:xfrm>
          <a:prstGeom prst="straightConnector1">
            <a:avLst/>
          </a:prstGeom>
          <a:noFill/>
          <a:ln w="9525" cap="flat" cmpd="sng">
            <a:solidFill>
              <a:schemeClr val="dk1"/>
            </a:solidFill>
            <a:prstDash val="solid"/>
            <a:round/>
            <a:headEnd type="none" w="sm" len="sm"/>
            <a:tailEnd type="triangle" w="med" len="med"/>
          </a:ln>
        </p:spPr>
      </p:cxnSp>
      <p:sp>
        <p:nvSpPr>
          <p:cNvPr id="82" name="Google Shape;82;p4"/>
          <p:cNvSpPr txBox="1"/>
          <p:nvPr/>
        </p:nvSpPr>
        <p:spPr>
          <a:xfrm>
            <a:off x="5639931" y="4040406"/>
            <a:ext cx="561427"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Fruits</a:t>
            </a:r>
            <a:endParaRPr sz="1400" b="0" i="0" u="none" strike="noStrike" cap="none">
              <a:solidFill>
                <a:srgbClr val="000000"/>
              </a:solidFill>
              <a:latin typeface="Arial"/>
              <a:ea typeface="Arial"/>
              <a:cs typeface="Arial"/>
              <a:sym typeface="Arial"/>
            </a:endParaRPr>
          </a:p>
        </p:txBody>
      </p:sp>
      <p:sp>
        <p:nvSpPr>
          <p:cNvPr id="83" name="Google Shape;83;p4"/>
          <p:cNvSpPr/>
          <p:nvPr/>
        </p:nvSpPr>
        <p:spPr>
          <a:xfrm>
            <a:off x="1183300" y="1907566"/>
            <a:ext cx="341725" cy="431398"/>
          </a:xfrm>
          <a:prstGeom prst="downArrow">
            <a:avLst>
              <a:gd name="adj1" fmla="val 50000"/>
              <a:gd name="adj2" fmla="val 50000"/>
            </a:avLst>
          </a:prstGeom>
          <a:solidFill>
            <a:srgbClr val="500000"/>
          </a:solidFill>
          <a:ln w="25400" cap="flat" cmpd="sng">
            <a:solidFill>
              <a:srgbClr val="3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4" name="Google Shape;84;p4"/>
          <p:cNvSpPr txBox="1"/>
          <p:nvPr/>
        </p:nvSpPr>
        <p:spPr>
          <a:xfrm>
            <a:off x="1576047" y="1970700"/>
            <a:ext cx="150671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1" u="none" strike="noStrike" cap="none">
                <a:solidFill>
                  <a:srgbClr val="000000"/>
                </a:solidFill>
                <a:latin typeface="Arial"/>
                <a:ea typeface="Arial"/>
                <a:cs typeface="Arial"/>
                <a:sym typeface="Arial"/>
              </a:rPr>
              <a:t>Operator Input</a:t>
            </a:r>
            <a:endParaRPr sz="1400" b="0" i="0" u="none" strike="noStrike" cap="none">
              <a:solidFill>
                <a:srgbClr val="000000"/>
              </a:solidFill>
              <a:latin typeface="Arial"/>
              <a:ea typeface="Arial"/>
              <a:cs typeface="Arial"/>
              <a:sym typeface="Arial"/>
            </a:endParaRPr>
          </a:p>
        </p:txBody>
      </p:sp>
      <p:sp>
        <p:nvSpPr>
          <p:cNvPr id="85" name="Google Shape;85;p4"/>
          <p:cNvSpPr/>
          <p:nvPr/>
        </p:nvSpPr>
        <p:spPr>
          <a:xfrm rot="10800000" flipH="1">
            <a:off x="1175878" y="6244917"/>
            <a:ext cx="341725" cy="431398"/>
          </a:xfrm>
          <a:prstGeom prst="downArrow">
            <a:avLst>
              <a:gd name="adj1" fmla="val 50000"/>
              <a:gd name="adj2" fmla="val 50000"/>
            </a:avLst>
          </a:prstGeom>
          <a:solidFill>
            <a:srgbClr val="500000"/>
          </a:solidFill>
          <a:ln w="25400" cap="flat" cmpd="sng">
            <a:solidFill>
              <a:srgbClr val="3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6" name="Google Shape;86;p4"/>
          <p:cNvSpPr txBox="1"/>
          <p:nvPr/>
        </p:nvSpPr>
        <p:spPr>
          <a:xfrm>
            <a:off x="1527711" y="6307700"/>
            <a:ext cx="150671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1" u="none" strike="noStrike" cap="none">
                <a:solidFill>
                  <a:srgbClr val="000000"/>
                </a:solidFill>
                <a:latin typeface="Arial"/>
                <a:ea typeface="Arial"/>
                <a:cs typeface="Arial"/>
                <a:sym typeface="Arial"/>
              </a:rPr>
              <a:t>Wall Power</a:t>
            </a:r>
            <a:endParaRPr sz="1400" b="0" i="0" u="none" strike="noStrike" cap="none">
              <a:solidFill>
                <a:srgbClr val="000000"/>
              </a:solidFill>
              <a:latin typeface="Arial"/>
              <a:ea typeface="Arial"/>
              <a:cs typeface="Arial"/>
              <a:sym typeface="Arial"/>
            </a:endParaRPr>
          </a:p>
        </p:txBody>
      </p:sp>
      <p:sp>
        <p:nvSpPr>
          <p:cNvPr id="87" name="Google Shape;87;p4"/>
          <p:cNvSpPr/>
          <p:nvPr/>
        </p:nvSpPr>
        <p:spPr>
          <a:xfrm>
            <a:off x="501193" y="2451922"/>
            <a:ext cx="1697884" cy="970557"/>
          </a:xfrm>
          <a:prstGeom prst="flowChartProcess">
            <a:avLst/>
          </a:prstGeom>
          <a:noFill/>
          <a:ln w="25400" cap="flat" cmpd="sng">
            <a:solidFill>
              <a:srgbClr val="00B05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8" name="Google Shape;88;p4"/>
          <p:cNvSpPr txBox="1"/>
          <p:nvPr/>
        </p:nvSpPr>
        <p:spPr>
          <a:xfrm>
            <a:off x="412823" y="3410940"/>
            <a:ext cx="1506711"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00B050"/>
                </a:solidFill>
                <a:latin typeface="Arial"/>
                <a:ea typeface="Arial"/>
                <a:cs typeface="Arial"/>
                <a:sym typeface="Arial"/>
              </a:rPr>
              <a:t>Joseph Miller</a:t>
            </a:r>
            <a:endParaRPr sz="1400" b="0" i="0" u="none" strike="noStrike" cap="none">
              <a:solidFill>
                <a:srgbClr val="000000"/>
              </a:solidFill>
              <a:latin typeface="Arial"/>
              <a:ea typeface="Arial"/>
              <a:cs typeface="Arial"/>
              <a:sym typeface="Arial"/>
            </a:endParaRPr>
          </a:p>
        </p:txBody>
      </p:sp>
      <p:sp>
        <p:nvSpPr>
          <p:cNvPr id="89" name="Google Shape;89;p4"/>
          <p:cNvSpPr/>
          <p:nvPr/>
        </p:nvSpPr>
        <p:spPr>
          <a:xfrm>
            <a:off x="497799" y="3740392"/>
            <a:ext cx="1697884" cy="970557"/>
          </a:xfrm>
          <a:prstGeom prst="flowChartProcess">
            <a:avLst/>
          </a:prstGeom>
          <a:noFill/>
          <a:ln w="25400" cap="flat" cmpd="sng">
            <a:solidFill>
              <a:srgbClr val="7030A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0" name="Google Shape;90;p4"/>
          <p:cNvSpPr/>
          <p:nvPr/>
        </p:nvSpPr>
        <p:spPr>
          <a:xfrm>
            <a:off x="501193" y="5033260"/>
            <a:ext cx="1697884" cy="970557"/>
          </a:xfrm>
          <a:prstGeom prst="flowChartProcess">
            <a:avLst/>
          </a:prstGeom>
          <a:noFill/>
          <a:ln w="25400" cap="flat" cmpd="sng">
            <a:solidFill>
              <a:srgbClr val="C00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1" name="Google Shape;91;p4"/>
          <p:cNvSpPr/>
          <p:nvPr/>
        </p:nvSpPr>
        <p:spPr>
          <a:xfrm>
            <a:off x="4757737" y="3045639"/>
            <a:ext cx="1697884" cy="2212200"/>
          </a:xfrm>
          <a:prstGeom prst="flowChartProcess">
            <a:avLst/>
          </a:prstGeom>
          <a:noFill/>
          <a:ln w="25400" cap="flat" cmpd="sng">
            <a:solidFill>
              <a:srgbClr val="C00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2" name="Google Shape;92;p4"/>
          <p:cNvSpPr txBox="1"/>
          <p:nvPr/>
        </p:nvSpPr>
        <p:spPr>
          <a:xfrm>
            <a:off x="380390" y="4712630"/>
            <a:ext cx="94446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7030A0"/>
                </a:solidFill>
                <a:latin typeface="Arial"/>
                <a:ea typeface="Arial"/>
                <a:cs typeface="Arial"/>
                <a:sym typeface="Arial"/>
              </a:rPr>
              <a:t>Lam Tran</a:t>
            </a:r>
            <a:endParaRPr sz="1400" b="0" i="0" u="none" strike="noStrike" cap="none">
              <a:solidFill>
                <a:srgbClr val="000000"/>
              </a:solidFill>
              <a:latin typeface="Arial"/>
              <a:ea typeface="Arial"/>
              <a:cs typeface="Arial"/>
              <a:sym typeface="Arial"/>
            </a:endParaRPr>
          </a:p>
        </p:txBody>
      </p:sp>
      <p:sp>
        <p:nvSpPr>
          <p:cNvPr id="93" name="Google Shape;93;p4"/>
          <p:cNvSpPr txBox="1"/>
          <p:nvPr/>
        </p:nvSpPr>
        <p:spPr>
          <a:xfrm>
            <a:off x="422522" y="6014320"/>
            <a:ext cx="1506711"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C00000"/>
                </a:solidFill>
                <a:latin typeface="Arial"/>
                <a:ea typeface="Arial"/>
                <a:cs typeface="Arial"/>
                <a:sym typeface="Arial"/>
              </a:rPr>
              <a:t>Pace Dominy</a:t>
            </a:r>
            <a:endParaRPr sz="1400" b="0" i="0" u="none" strike="noStrike" cap="none">
              <a:solidFill>
                <a:srgbClr val="000000"/>
              </a:solidFill>
              <a:latin typeface="Arial"/>
              <a:ea typeface="Arial"/>
              <a:cs typeface="Arial"/>
              <a:sym typeface="Arial"/>
            </a:endParaRPr>
          </a:p>
        </p:txBody>
      </p:sp>
      <p:sp>
        <p:nvSpPr>
          <p:cNvPr id="94" name="Google Shape;94;p4"/>
          <p:cNvSpPr txBox="1"/>
          <p:nvPr/>
        </p:nvSpPr>
        <p:spPr>
          <a:xfrm>
            <a:off x="4655523" y="5268736"/>
            <a:ext cx="1506711"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C00000"/>
                </a:solidFill>
                <a:latin typeface="Arial"/>
                <a:ea typeface="Arial"/>
                <a:cs typeface="Arial"/>
                <a:sym typeface="Arial"/>
              </a:rPr>
              <a:t>Pace Dominy</a:t>
            </a:r>
            <a:endParaRPr sz="1400" b="0" i="0" u="none" strike="noStrike" cap="none">
              <a:solidFill>
                <a:srgbClr val="000000"/>
              </a:solidFill>
              <a:latin typeface="Arial"/>
              <a:ea typeface="Arial"/>
              <a:cs typeface="Arial"/>
              <a:sym typeface="Arial"/>
            </a:endParaRPr>
          </a:p>
        </p:txBody>
      </p:sp>
      <p:cxnSp>
        <p:nvCxnSpPr>
          <p:cNvPr id="95" name="Google Shape;95;p4"/>
          <p:cNvCxnSpPr>
            <a:stCxn id="67" idx="3"/>
            <a:endCxn id="69" idx="1"/>
          </p:cNvCxnSpPr>
          <p:nvPr/>
        </p:nvCxnSpPr>
        <p:spPr>
          <a:xfrm rot="10800000" flipH="1">
            <a:off x="4026539" y="3551629"/>
            <a:ext cx="901200" cy="650700"/>
          </a:xfrm>
          <a:prstGeom prst="curvedConnector3">
            <a:avLst>
              <a:gd name="adj1" fmla="val 50000"/>
            </a:avLst>
          </a:prstGeom>
          <a:noFill/>
          <a:ln w="9525" cap="flat" cmpd="sng">
            <a:solidFill>
              <a:schemeClr val="dk1"/>
            </a:solidFill>
            <a:prstDash val="solid"/>
            <a:round/>
            <a:headEnd type="none" w="sm" len="sm"/>
            <a:tailEnd type="triangle" w="med" len="med"/>
          </a:ln>
        </p:spPr>
      </p:cxnSp>
      <p:sp>
        <p:nvSpPr>
          <p:cNvPr id="96" name="Google Shape;96;p4"/>
          <p:cNvSpPr txBox="1"/>
          <p:nvPr/>
        </p:nvSpPr>
        <p:spPr>
          <a:xfrm>
            <a:off x="4192405" y="3398402"/>
            <a:ext cx="605235" cy="2307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Control</a:t>
            </a:r>
            <a:endParaRPr sz="1400" b="0" i="0" u="none" strike="noStrike" cap="none">
              <a:solidFill>
                <a:srgbClr val="000000"/>
              </a:solidFill>
              <a:latin typeface="Arial"/>
              <a:ea typeface="Arial"/>
              <a:cs typeface="Arial"/>
              <a:sym typeface="Arial"/>
            </a:endParaRPr>
          </a:p>
        </p:txBody>
      </p:sp>
      <p:cxnSp>
        <p:nvCxnSpPr>
          <p:cNvPr id="97" name="Google Shape;97;p4"/>
          <p:cNvCxnSpPr>
            <a:stCxn id="66" idx="3"/>
          </p:cNvCxnSpPr>
          <p:nvPr/>
        </p:nvCxnSpPr>
        <p:spPr>
          <a:xfrm>
            <a:off x="2036943" y="5518538"/>
            <a:ext cx="784500" cy="0"/>
          </a:xfrm>
          <a:prstGeom prst="straightConnector1">
            <a:avLst/>
          </a:prstGeom>
          <a:noFill/>
          <a:ln w="9525" cap="flat" cmpd="sng">
            <a:solidFill>
              <a:schemeClr val="dk1"/>
            </a:solidFill>
            <a:prstDash val="solid"/>
            <a:round/>
            <a:headEnd type="none" w="sm" len="sm"/>
            <a:tailEnd type="triangle" w="med" len="med"/>
          </a:ln>
        </p:spPr>
      </p:cxnSp>
      <p:sp>
        <p:nvSpPr>
          <p:cNvPr id="98" name="Google Shape;98;p4"/>
          <p:cNvSpPr txBox="1"/>
          <p:nvPr/>
        </p:nvSpPr>
        <p:spPr>
          <a:xfrm>
            <a:off x="2906289" y="5146574"/>
            <a:ext cx="1029413" cy="7847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1" u="none" strike="noStrike" cap="none">
                <a:solidFill>
                  <a:srgbClr val="000000"/>
                </a:solidFill>
                <a:latin typeface="Arial"/>
                <a:ea typeface="Arial"/>
                <a:cs typeface="Arial"/>
                <a:sym typeface="Arial"/>
              </a:rPr>
              <a:t>Provides power to all subsystems except Android application</a:t>
            </a:r>
            <a:endParaRPr sz="900" b="0" i="1"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457200" y="1049177"/>
            <a:ext cx="8229600" cy="803756"/>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Arial"/>
              <a:buNone/>
            </a:pPr>
            <a:r>
              <a:rPr lang="en-US"/>
              <a:t>Schedule: Recent Progress</a:t>
            </a:r>
            <a:endParaRPr/>
          </a:p>
        </p:txBody>
      </p:sp>
      <p:pic>
        <p:nvPicPr>
          <p:cNvPr id="104" name="Google Shape;104;p17"/>
          <p:cNvPicPr preferRelativeResize="0"/>
          <p:nvPr/>
        </p:nvPicPr>
        <p:blipFill>
          <a:blip r:embed="rId3">
            <a:alphaModFix/>
          </a:blip>
          <a:stretch>
            <a:fillRect/>
          </a:stretch>
        </p:blipFill>
        <p:spPr>
          <a:xfrm>
            <a:off x="170250" y="1852913"/>
            <a:ext cx="8803476" cy="3860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6b4538bc54_1_2"/>
          <p:cNvSpPr txBox="1">
            <a:spLocks noGrp="1"/>
          </p:cNvSpPr>
          <p:nvPr>
            <p:ph type="title"/>
          </p:nvPr>
        </p:nvSpPr>
        <p:spPr>
          <a:xfrm>
            <a:off x="457200" y="1049177"/>
            <a:ext cx="8229600" cy="803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Schedule: Looking Forward</a:t>
            </a:r>
            <a:endParaRPr/>
          </a:p>
        </p:txBody>
      </p:sp>
      <p:pic>
        <p:nvPicPr>
          <p:cNvPr id="110" name="Google Shape;110;g16b4538bc54_1_2"/>
          <p:cNvPicPr preferRelativeResize="0"/>
          <p:nvPr/>
        </p:nvPicPr>
        <p:blipFill>
          <a:blip r:embed="rId3">
            <a:alphaModFix/>
          </a:blip>
          <a:stretch>
            <a:fillRect/>
          </a:stretch>
        </p:blipFill>
        <p:spPr>
          <a:xfrm>
            <a:off x="389088" y="1852877"/>
            <a:ext cx="8365827" cy="47003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457200" y="1068275"/>
            <a:ext cx="3619500" cy="6828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11627"/>
              <a:buFont typeface="Arial"/>
              <a:buNone/>
            </a:pPr>
            <a:r>
              <a:rPr lang="en-US" sz="2580"/>
              <a:t>Android Application - Joseph</a:t>
            </a:r>
            <a:endParaRPr sz="2580"/>
          </a:p>
        </p:txBody>
      </p:sp>
      <p:graphicFrame>
        <p:nvGraphicFramePr>
          <p:cNvPr id="116" name="Google Shape;116;p5"/>
          <p:cNvGraphicFramePr/>
          <p:nvPr/>
        </p:nvGraphicFramePr>
        <p:xfrm>
          <a:off x="457200" y="1925985"/>
          <a:ext cx="3619500" cy="4284035"/>
        </p:xfrm>
        <a:graphic>
          <a:graphicData uri="http://schemas.openxmlformats.org/drawingml/2006/table">
            <a:tbl>
              <a:tblPr>
                <a:noFill/>
                <a:tableStyleId>{180171EC-ADD5-4946-8CBE-0A5A6FFF478F}</a:tableStyleId>
              </a:tblPr>
              <a:tblGrid>
                <a:gridCol w="3619500">
                  <a:extLst>
                    <a:ext uri="{9D8B030D-6E8A-4147-A177-3AD203B41FA5}">
                      <a16:colId xmlns:a16="http://schemas.microsoft.com/office/drawing/2014/main" val="20000"/>
                    </a:ext>
                  </a:extLst>
                </a:gridCol>
              </a:tblGrid>
              <a:tr h="409925">
                <a:tc>
                  <a:txBody>
                    <a:bodyPr/>
                    <a:lstStyle/>
                    <a:p>
                      <a:pPr marL="0" lvl="0" indent="0" algn="l" rtl="0">
                        <a:spcBef>
                          <a:spcPts val="0"/>
                        </a:spcBef>
                        <a:spcAft>
                          <a:spcPts val="0"/>
                        </a:spcAft>
                        <a:buNone/>
                      </a:pPr>
                      <a:r>
                        <a:rPr lang="en-US" sz="1700" b="1"/>
                        <a:t>Design accomplishments so far</a:t>
                      </a:r>
                      <a:endParaRPr sz="1700" b="1"/>
                    </a:p>
                  </a:txBody>
                  <a:tcPr marL="91425" marR="91425" marT="91425" marB="91425"/>
                </a:tc>
                <a:extLst>
                  <a:ext uri="{0D108BD9-81ED-4DB2-BD59-A6C34878D82A}">
                    <a16:rowId xmlns:a16="http://schemas.microsoft.com/office/drawing/2014/main" val="10000"/>
                  </a:ext>
                </a:extLst>
              </a:tr>
              <a:tr h="1523325">
                <a:tc>
                  <a:txBody>
                    <a:bodyPr/>
                    <a:lstStyle/>
                    <a:p>
                      <a:pPr marL="457200" lvl="0" indent="-336550" algn="l" rtl="0">
                        <a:spcBef>
                          <a:spcPts val="0"/>
                        </a:spcBef>
                        <a:spcAft>
                          <a:spcPts val="0"/>
                        </a:spcAft>
                        <a:buSzPts val="1700"/>
                        <a:buChar char="●"/>
                      </a:pPr>
                      <a:r>
                        <a:rPr lang="en-US" sz="1700"/>
                        <a:t>Basic familiarization with Kotlin</a:t>
                      </a:r>
                      <a:endParaRPr sz="1700"/>
                    </a:p>
                    <a:p>
                      <a:pPr marL="457200" lvl="0" indent="-336550" algn="l" rtl="0">
                        <a:spcBef>
                          <a:spcPts val="0"/>
                        </a:spcBef>
                        <a:spcAft>
                          <a:spcPts val="0"/>
                        </a:spcAft>
                        <a:buSzPts val="1700"/>
                        <a:buChar char="●"/>
                      </a:pPr>
                      <a:r>
                        <a:rPr lang="en-US" sz="1700"/>
                        <a:t>Basic use of Android Studio</a:t>
                      </a:r>
                      <a:endParaRPr sz="1700"/>
                    </a:p>
                    <a:p>
                      <a:pPr marL="457200" lvl="0" indent="-336550" algn="l" rtl="0">
                        <a:spcBef>
                          <a:spcPts val="0"/>
                        </a:spcBef>
                        <a:spcAft>
                          <a:spcPts val="0"/>
                        </a:spcAft>
                        <a:buSzPts val="1700"/>
                        <a:buChar char="●"/>
                      </a:pPr>
                      <a:r>
                        <a:rPr lang="en-US" sz="1700"/>
                        <a:t>Run a test app on both Android Studio and my device</a:t>
                      </a:r>
                      <a:endParaRPr sz="1700"/>
                    </a:p>
                  </a:txBody>
                  <a:tcPr marL="91425" marR="91425" marT="91425" marB="91425"/>
                </a:tc>
                <a:extLst>
                  <a:ext uri="{0D108BD9-81ED-4DB2-BD59-A6C34878D82A}">
                    <a16:rowId xmlns:a16="http://schemas.microsoft.com/office/drawing/2014/main" val="10001"/>
                  </a:ext>
                </a:extLst>
              </a:tr>
              <a:tr h="409950">
                <a:tc>
                  <a:txBody>
                    <a:bodyPr/>
                    <a:lstStyle/>
                    <a:p>
                      <a:pPr marL="0" lvl="0" indent="0" algn="l" rtl="0">
                        <a:spcBef>
                          <a:spcPts val="0"/>
                        </a:spcBef>
                        <a:spcAft>
                          <a:spcPts val="0"/>
                        </a:spcAft>
                        <a:buNone/>
                      </a:pPr>
                      <a:r>
                        <a:rPr lang="en-US" sz="1700" b="1"/>
                        <a:t>Upcoming plans</a:t>
                      </a:r>
                      <a:endParaRPr sz="1700" b="1"/>
                    </a:p>
                  </a:txBody>
                  <a:tcPr marL="91425" marR="91425" marT="91425" marB="91425"/>
                </a:tc>
                <a:extLst>
                  <a:ext uri="{0D108BD9-81ED-4DB2-BD59-A6C34878D82A}">
                    <a16:rowId xmlns:a16="http://schemas.microsoft.com/office/drawing/2014/main" val="10002"/>
                  </a:ext>
                </a:extLst>
              </a:tr>
              <a:tr h="1876850">
                <a:tc>
                  <a:txBody>
                    <a:bodyPr/>
                    <a:lstStyle/>
                    <a:p>
                      <a:pPr marL="457200" lvl="0" indent="-336550" algn="l" rtl="0">
                        <a:spcBef>
                          <a:spcPts val="0"/>
                        </a:spcBef>
                        <a:spcAft>
                          <a:spcPts val="0"/>
                        </a:spcAft>
                        <a:buClr>
                          <a:schemeClr val="dk1"/>
                        </a:buClr>
                        <a:buSzPts val="1700"/>
                        <a:buChar char="●"/>
                      </a:pPr>
                      <a:r>
                        <a:rPr lang="en-US" sz="1700">
                          <a:solidFill>
                            <a:schemeClr val="dk1"/>
                          </a:solidFill>
                        </a:rPr>
                        <a:t>Continue working on Kotlin tutorials</a:t>
                      </a:r>
                      <a:endParaRPr sz="1700">
                        <a:solidFill>
                          <a:schemeClr val="dk1"/>
                        </a:solidFill>
                      </a:endParaRPr>
                    </a:p>
                    <a:p>
                      <a:pPr marL="457200" lvl="0" indent="-336550" algn="l" rtl="0">
                        <a:spcBef>
                          <a:spcPts val="0"/>
                        </a:spcBef>
                        <a:spcAft>
                          <a:spcPts val="0"/>
                        </a:spcAft>
                        <a:buClr>
                          <a:schemeClr val="dk1"/>
                        </a:buClr>
                        <a:buSzPts val="1700"/>
                        <a:buChar char="●"/>
                      </a:pPr>
                      <a:r>
                        <a:rPr lang="en-US" sz="1700">
                          <a:solidFill>
                            <a:schemeClr val="dk1"/>
                          </a:solidFill>
                        </a:rPr>
                        <a:t>Work on Bluetooth connectivity</a:t>
                      </a:r>
                      <a:endParaRPr sz="1700">
                        <a:solidFill>
                          <a:schemeClr val="dk1"/>
                        </a:solidFill>
                      </a:endParaRPr>
                    </a:p>
                    <a:p>
                      <a:pPr marL="457200" lvl="0" indent="-336550" algn="l" rtl="0">
                        <a:spcBef>
                          <a:spcPts val="0"/>
                        </a:spcBef>
                        <a:spcAft>
                          <a:spcPts val="0"/>
                        </a:spcAft>
                        <a:buClr>
                          <a:schemeClr val="dk1"/>
                        </a:buClr>
                        <a:buSzPts val="1700"/>
                        <a:buChar char="●"/>
                      </a:pPr>
                      <a:r>
                        <a:rPr lang="en-US" sz="1700">
                          <a:solidFill>
                            <a:schemeClr val="dk1"/>
                          </a:solidFill>
                        </a:rPr>
                        <a:t>Begin building the actual app (with version control via Github)</a:t>
                      </a:r>
                      <a:endParaRPr sz="1700"/>
                    </a:p>
                  </a:txBody>
                  <a:tcPr marL="91425" marR="91425" marT="91425" marB="91425"/>
                </a:tc>
                <a:extLst>
                  <a:ext uri="{0D108BD9-81ED-4DB2-BD59-A6C34878D82A}">
                    <a16:rowId xmlns:a16="http://schemas.microsoft.com/office/drawing/2014/main" val="10003"/>
                  </a:ext>
                </a:extLst>
              </a:tr>
            </a:tbl>
          </a:graphicData>
        </a:graphic>
      </p:graphicFrame>
      <p:pic>
        <p:nvPicPr>
          <p:cNvPr id="117" name="Google Shape;117;p5"/>
          <p:cNvPicPr preferRelativeResize="0"/>
          <p:nvPr/>
        </p:nvPicPr>
        <p:blipFill>
          <a:blip r:embed="rId3">
            <a:alphaModFix/>
          </a:blip>
          <a:stretch>
            <a:fillRect/>
          </a:stretch>
        </p:blipFill>
        <p:spPr>
          <a:xfrm>
            <a:off x="4572000" y="935609"/>
            <a:ext cx="4166477" cy="55552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16b3215f4c6_0_2"/>
          <p:cNvSpPr txBox="1">
            <a:spLocks noGrp="1"/>
          </p:cNvSpPr>
          <p:nvPr>
            <p:ph type="title"/>
          </p:nvPr>
        </p:nvSpPr>
        <p:spPr>
          <a:xfrm>
            <a:off x="457200" y="1049177"/>
            <a:ext cx="8229600" cy="803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Arial"/>
              <a:buNone/>
            </a:pPr>
            <a:r>
              <a:rPr lang="en-US"/>
              <a:t>Power Supply &amp; Robotic Levers - Pace</a:t>
            </a:r>
            <a:endParaRPr/>
          </a:p>
        </p:txBody>
      </p:sp>
      <p:sp>
        <p:nvSpPr>
          <p:cNvPr id="123" name="Google Shape;123;g16b3215f4c6_0_2"/>
          <p:cNvSpPr txBox="1">
            <a:spLocks noGrp="1"/>
          </p:cNvSpPr>
          <p:nvPr>
            <p:ph type="body" idx="1"/>
          </p:nvPr>
        </p:nvSpPr>
        <p:spPr>
          <a:xfrm>
            <a:off x="457200" y="2049270"/>
            <a:ext cx="8229600" cy="4077000"/>
          </a:xfrm>
          <a:prstGeom prst="rect">
            <a:avLst/>
          </a:prstGeom>
        </p:spPr>
        <p:txBody>
          <a:bodyPr spcFirstLastPara="1" wrap="square" lIns="91425" tIns="45700" rIns="91425" bIns="45700" anchor="t" anchorCtr="0">
            <a:normAutofit/>
          </a:bodyPr>
          <a:lstStyle/>
          <a:p>
            <a:pPr marL="457200" lvl="0" indent="-400050" algn="l" rtl="0">
              <a:spcBef>
                <a:spcPts val="360"/>
              </a:spcBef>
              <a:spcAft>
                <a:spcPts val="0"/>
              </a:spcAft>
              <a:buSzPts val="2700"/>
              <a:buChar char="•"/>
            </a:pPr>
            <a:r>
              <a:rPr lang="en-US" sz="2700"/>
              <a:t>Accomplished since last presentation</a:t>
            </a:r>
            <a:endParaRPr sz="2700"/>
          </a:p>
          <a:p>
            <a:pPr marL="914400" lvl="1" indent="-374650" algn="l" rtl="0">
              <a:spcBef>
                <a:spcPts val="0"/>
              </a:spcBef>
              <a:spcAft>
                <a:spcPts val="0"/>
              </a:spcAft>
              <a:buSzPts val="2300"/>
              <a:buChar char="–"/>
            </a:pPr>
            <a:r>
              <a:rPr lang="en-US" sz="2300"/>
              <a:t>Finished learning Altium basics</a:t>
            </a:r>
            <a:endParaRPr sz="2300"/>
          </a:p>
          <a:p>
            <a:pPr marL="914400" lvl="1" indent="-374650" algn="l" rtl="0">
              <a:spcBef>
                <a:spcPts val="0"/>
              </a:spcBef>
              <a:spcAft>
                <a:spcPts val="0"/>
              </a:spcAft>
              <a:buSzPts val="2300"/>
              <a:buChar char="–"/>
            </a:pPr>
            <a:r>
              <a:rPr lang="en-US" sz="2300"/>
              <a:t>Selected AC/DC converter; selected and designed DC/DC converters</a:t>
            </a:r>
            <a:endParaRPr sz="2300"/>
          </a:p>
          <a:p>
            <a:pPr marL="914400" lvl="1" indent="-374650" algn="l" rtl="0">
              <a:spcBef>
                <a:spcPts val="0"/>
              </a:spcBef>
              <a:spcAft>
                <a:spcPts val="0"/>
              </a:spcAft>
              <a:buSzPts val="2300"/>
              <a:buChar char="–"/>
            </a:pPr>
            <a:r>
              <a:rPr lang="en-US" sz="2300"/>
              <a:t>Found suitable H-bridge IC</a:t>
            </a:r>
            <a:endParaRPr sz="2300"/>
          </a:p>
          <a:p>
            <a:pPr marL="457200" lvl="0" indent="-400050" algn="l" rtl="0">
              <a:spcBef>
                <a:spcPts val="0"/>
              </a:spcBef>
              <a:spcAft>
                <a:spcPts val="0"/>
              </a:spcAft>
              <a:buSzPts val="2700"/>
              <a:buChar char="•"/>
            </a:pPr>
            <a:r>
              <a:rPr lang="en-US" sz="2700"/>
              <a:t>Goals to accomplish by the end of the month</a:t>
            </a:r>
            <a:endParaRPr sz="2700"/>
          </a:p>
          <a:p>
            <a:pPr marL="914400" lvl="1" indent="-374650" algn="l" rtl="0">
              <a:spcBef>
                <a:spcPts val="0"/>
              </a:spcBef>
              <a:spcAft>
                <a:spcPts val="0"/>
              </a:spcAft>
              <a:buSzPts val="2300"/>
              <a:buChar char="–"/>
            </a:pPr>
            <a:r>
              <a:rPr lang="en-US" sz="2300"/>
              <a:t>Design components of PCB in Altium</a:t>
            </a:r>
            <a:endParaRPr sz="2300"/>
          </a:p>
          <a:p>
            <a:pPr marL="914400" lvl="1" indent="-374650" algn="l" rtl="0">
              <a:spcBef>
                <a:spcPts val="0"/>
              </a:spcBef>
              <a:spcAft>
                <a:spcPts val="0"/>
              </a:spcAft>
              <a:buSzPts val="2300"/>
              <a:buChar char="–"/>
            </a:pPr>
            <a:r>
              <a:rPr lang="en-US" sz="2300"/>
              <a:t>Put all the PCB components together and route them</a:t>
            </a:r>
            <a:endParaRPr sz="2300"/>
          </a:p>
          <a:p>
            <a:pPr marL="914400" lvl="1" indent="-374650" algn="l" rtl="0">
              <a:spcBef>
                <a:spcPts val="0"/>
              </a:spcBef>
              <a:spcAft>
                <a:spcPts val="0"/>
              </a:spcAft>
              <a:buSzPts val="2300"/>
              <a:buChar char="–"/>
            </a:pPr>
            <a:r>
              <a:rPr lang="en-US" sz="2300"/>
              <a:t>Design conveyor belt and robotic levers in cad</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1594e2246a2_0_0"/>
          <p:cNvSpPr txBox="1">
            <a:spLocks noGrp="1"/>
          </p:cNvSpPr>
          <p:nvPr>
            <p:ph type="title"/>
          </p:nvPr>
        </p:nvSpPr>
        <p:spPr>
          <a:xfrm>
            <a:off x="457200" y="1049177"/>
            <a:ext cx="8229600" cy="8037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3200"/>
              <a:buNone/>
            </a:pPr>
            <a:r>
              <a:rPr lang="en-US"/>
              <a:t>Power Supply &amp; Robotic Levers - Pace </a:t>
            </a:r>
            <a:endParaRPr/>
          </a:p>
        </p:txBody>
      </p:sp>
      <p:sp>
        <p:nvSpPr>
          <p:cNvPr id="129" name="Google Shape;129;g1594e2246a2_0_0"/>
          <p:cNvSpPr txBox="1">
            <a:spLocks noGrp="1"/>
          </p:cNvSpPr>
          <p:nvPr>
            <p:ph type="body" idx="1"/>
          </p:nvPr>
        </p:nvSpPr>
        <p:spPr>
          <a:xfrm>
            <a:off x="457200" y="2039420"/>
            <a:ext cx="8229600" cy="4077000"/>
          </a:xfrm>
          <a:prstGeom prst="rect">
            <a:avLst/>
          </a:prstGeom>
          <a:noFill/>
          <a:ln>
            <a:noFill/>
          </a:ln>
        </p:spPr>
        <p:txBody>
          <a:bodyPr spcFirstLastPara="1" wrap="square" lIns="91425" tIns="45700" rIns="91425" bIns="45700" anchor="t" anchorCtr="0">
            <a:normAutofit/>
          </a:bodyPr>
          <a:lstStyle/>
          <a:p>
            <a:pPr marL="457200" lvl="0" indent="-330200" algn="l" rtl="0">
              <a:lnSpc>
                <a:spcPct val="100000"/>
              </a:lnSpc>
              <a:spcBef>
                <a:spcPts val="360"/>
              </a:spcBef>
              <a:spcAft>
                <a:spcPts val="0"/>
              </a:spcAft>
              <a:buSzPts val="1600"/>
              <a:buChar char="•"/>
            </a:pPr>
            <a:r>
              <a:rPr lang="en-US" sz="1600"/>
              <a:t>Updated Subsystem Block Diagram</a:t>
            </a:r>
            <a:endParaRPr sz="1600"/>
          </a:p>
          <a:p>
            <a:pPr marL="0" lvl="0" indent="0" algn="l" rtl="0">
              <a:lnSpc>
                <a:spcPct val="100000"/>
              </a:lnSpc>
              <a:spcBef>
                <a:spcPts val="360"/>
              </a:spcBef>
              <a:spcAft>
                <a:spcPts val="0"/>
              </a:spcAft>
              <a:buNone/>
            </a:pPr>
            <a:endParaRPr sz="1600"/>
          </a:p>
        </p:txBody>
      </p:sp>
      <p:pic>
        <p:nvPicPr>
          <p:cNvPr id="130" name="Google Shape;130;g1594e2246a2_0_0"/>
          <p:cNvPicPr preferRelativeResize="0"/>
          <p:nvPr/>
        </p:nvPicPr>
        <p:blipFill rotWithShape="1">
          <a:blip r:embed="rId3">
            <a:alphaModFix/>
          </a:blip>
          <a:srcRect t="8304" b="33335"/>
          <a:stretch/>
        </p:blipFill>
        <p:spPr>
          <a:xfrm>
            <a:off x="952863" y="2420450"/>
            <a:ext cx="7238275" cy="3168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6b3215f4c6_0_13"/>
          <p:cNvSpPr txBox="1">
            <a:spLocks noGrp="1"/>
          </p:cNvSpPr>
          <p:nvPr>
            <p:ph type="title"/>
          </p:nvPr>
        </p:nvSpPr>
        <p:spPr>
          <a:xfrm>
            <a:off x="457200" y="1049177"/>
            <a:ext cx="8229600" cy="803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DC/DC Converter for Raspberry Pi 4B</a:t>
            </a:r>
            <a:endParaRPr/>
          </a:p>
        </p:txBody>
      </p:sp>
      <p:sp>
        <p:nvSpPr>
          <p:cNvPr id="136" name="Google Shape;136;g16b3215f4c6_0_13"/>
          <p:cNvSpPr txBox="1">
            <a:spLocks noGrp="1"/>
          </p:cNvSpPr>
          <p:nvPr>
            <p:ph type="body" idx="1"/>
          </p:nvPr>
        </p:nvSpPr>
        <p:spPr>
          <a:xfrm>
            <a:off x="457200" y="2049270"/>
            <a:ext cx="8229600" cy="40770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pic>
        <p:nvPicPr>
          <p:cNvPr id="137" name="Google Shape;137;g16b3215f4c6_0_13"/>
          <p:cNvPicPr preferRelativeResize="0"/>
          <p:nvPr/>
        </p:nvPicPr>
        <p:blipFill rotWithShape="1">
          <a:blip r:embed="rId3">
            <a:alphaModFix/>
          </a:blip>
          <a:srcRect l="2133" t="5660"/>
          <a:stretch/>
        </p:blipFill>
        <p:spPr>
          <a:xfrm>
            <a:off x="407675" y="2018476"/>
            <a:ext cx="8328648" cy="41386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Robotic Sorting System Project Update Presentation Pace Dominy, Joseph Miller, Lam Tran</vt:lpstr>
      <vt:lpstr>Project Description</vt:lpstr>
      <vt:lpstr>System Diagram</vt:lpstr>
      <vt:lpstr>Schedule: Recent Progress</vt:lpstr>
      <vt:lpstr>Schedule: Looking Forward</vt:lpstr>
      <vt:lpstr>Android Application - Joseph</vt:lpstr>
      <vt:lpstr>Power Supply &amp; Robotic Levers - Pace</vt:lpstr>
      <vt:lpstr>Power Supply &amp; Robotic Levers - Pace </vt:lpstr>
      <vt:lpstr>DC/DC Converter for Raspberry Pi 4B</vt:lpstr>
      <vt:lpstr>DC/DC Converter for Both Motors</vt:lpstr>
      <vt:lpstr>DC/DC Converter for Load Cell Microcontroller</vt:lpstr>
      <vt:lpstr>Sensors - Lam</vt:lpstr>
      <vt:lpstr>Wheatstone Bridge and Differential Amp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 Sorting System Project Update Presentation Pace Dominy, Joseph Miller, Lam Tran</dc:title>
  <dc:creator>Brian Gardner</dc:creator>
  <cp:lastModifiedBy>Joseph Miller</cp:lastModifiedBy>
  <cp:revision>1</cp:revision>
  <dcterms:created xsi:type="dcterms:W3CDTF">2013-06-18T16:37:55Z</dcterms:created>
  <dcterms:modified xsi:type="dcterms:W3CDTF">2022-10-17T12:46:16Z</dcterms:modified>
</cp:coreProperties>
</file>