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a51d807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1a51d807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c1997cbf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c1997cbf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1a51d8077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1a51d8077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1a51d8077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1a51d8077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1a51d80775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1a51d80775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1a5d5c62d2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1a5d5c62d2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1a5d5c62d2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1a5d5c62d2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1a5d5c62d2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1a5d5c62d2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1a5d5c6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1a5d5c6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1a5d5c62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1a5d5c62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1a76f52e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1a76f52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1a5d5c62d2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1a5d5c62d2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b8ed53e2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b8ed53e2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c2221473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c2221473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c1997c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c1997c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c1997cbfd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c1997cbfd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a51d8077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1a51d8077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1a51d8077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1a51d8077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1a51d8077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1a51d8077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720000" y="677837"/>
            <a:ext cx="4079700" cy="20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Jimmy - Gym Buddy Finder </a:t>
            </a:r>
            <a:endParaRPr sz="5900"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2688150"/>
            <a:ext cx="38520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Connecting College Students Through Fitness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    </a:t>
            </a:r>
            <a:r>
              <a:rPr i="1" lang="en" sz="1700"/>
              <a:t>Find your fitness partner today!</a:t>
            </a:r>
            <a:endParaRPr i="1" sz="1700"/>
          </a:p>
        </p:txBody>
      </p:sp>
      <p:pic>
        <p:nvPicPr>
          <p:cNvPr id="475" name="Google Shape;4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351" y="977487"/>
            <a:ext cx="3188525" cy="31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4"/>
          <p:cNvSpPr txBox="1"/>
          <p:nvPr>
            <p:ph type="title"/>
          </p:nvPr>
        </p:nvSpPr>
        <p:spPr>
          <a:xfrm>
            <a:off x="321275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IMPLEMENTATIONS - Profile Matching Algorithm</a:t>
            </a:r>
            <a:endParaRPr/>
          </a:p>
        </p:txBody>
      </p:sp>
      <p:sp>
        <p:nvSpPr>
          <p:cNvPr id="696" name="Google Shape;696;p34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97" name="Google Shape;697;p34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Mars is</a:t>
            </a:r>
            <a:r>
              <a:rPr lang="en"/>
              <a:t> full of iron oxide dust, giving this planet its reddish cast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4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699" name="Google Shape;699;p34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 is</a:t>
            </a:r>
            <a:r>
              <a:rPr lang="en"/>
              <a:t> the biggest one and the fourth-brightest object in the sky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4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01" name="Google Shape;701;p34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</a:t>
            </a:r>
            <a:r>
              <a:rPr lang="en"/>
              <a:t> a gas giant, composed mostly of hydrogen and helium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34"/>
          <p:cNvGrpSpPr/>
          <p:nvPr/>
        </p:nvGrpSpPr>
        <p:grpSpPr>
          <a:xfrm>
            <a:off x="1645117" y="1866256"/>
            <a:ext cx="466361" cy="466336"/>
            <a:chOff x="1487200" y="2021475"/>
            <a:chExt cx="483125" cy="483150"/>
          </a:xfrm>
        </p:grpSpPr>
        <p:sp>
          <p:nvSpPr>
            <p:cNvPr id="703" name="Google Shape;703;p34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7" name="Google Shape;707;p34"/>
          <p:cNvGrpSpPr/>
          <p:nvPr/>
        </p:nvGrpSpPr>
        <p:grpSpPr>
          <a:xfrm>
            <a:off x="4338843" y="1866258"/>
            <a:ext cx="466331" cy="466332"/>
            <a:chOff x="3282325" y="2035675"/>
            <a:chExt cx="459575" cy="454825"/>
          </a:xfrm>
        </p:grpSpPr>
        <p:sp>
          <p:nvSpPr>
            <p:cNvPr id="708" name="Google Shape;708;p34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12" name="Google Shape;712;p34"/>
          <p:cNvSpPr/>
          <p:nvPr/>
        </p:nvSpPr>
        <p:spPr>
          <a:xfrm>
            <a:off x="7032558" y="1872738"/>
            <a:ext cx="466343" cy="453373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713" name="Google Shape;7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8" y="1647600"/>
            <a:ext cx="8862925" cy="29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5"/>
          <p:cNvSpPr txBox="1"/>
          <p:nvPr>
            <p:ph type="title"/>
          </p:nvPr>
        </p:nvSpPr>
        <p:spPr>
          <a:xfrm>
            <a:off x="321275" y="540000"/>
            <a:ext cx="72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IMPLEMENTATIONS - Real Time Messaging Feature</a:t>
            </a:r>
            <a:endParaRPr/>
          </a:p>
        </p:txBody>
      </p:sp>
      <p:sp>
        <p:nvSpPr>
          <p:cNvPr id="719" name="Google Shape;719;p35"/>
          <p:cNvSpPr txBox="1"/>
          <p:nvPr/>
        </p:nvSpPr>
        <p:spPr>
          <a:xfrm>
            <a:off x="321275" y="1240475"/>
            <a:ext cx="65592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508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Connecting Gym Buddies in Real-Time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Private 1:1 Conversations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Enables two users to exchange messages in a private chat.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Facilitates coordination for workout schedules and fitness plans.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Encrypted Message Storage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Messages are stored securely with encryption, ensuring user privacy.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Protects sensitive conversations from unauthorized access.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Real-Time Communication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Powered by ActionCable for WebSocket-based messaging.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Instant updates keep users engaged without refreshing the page.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0" name="Google Shape;7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475" y="1469725"/>
            <a:ext cx="2204050" cy="2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"/>
          <p:cNvSpPr txBox="1"/>
          <p:nvPr>
            <p:ph type="title"/>
          </p:nvPr>
        </p:nvSpPr>
        <p:spPr>
          <a:xfrm>
            <a:off x="2979675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6" name="Google Shape;726;p36"/>
          <p:cNvSpPr txBox="1"/>
          <p:nvPr>
            <p:ph idx="2" type="title"/>
          </p:nvPr>
        </p:nvSpPr>
        <p:spPr>
          <a:xfrm>
            <a:off x="2979675" y="2752975"/>
            <a:ext cx="2775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 &amp; QUALITY ASSURANCE</a:t>
            </a:r>
            <a:endParaRPr/>
          </a:p>
        </p:txBody>
      </p:sp>
      <p:grpSp>
        <p:nvGrpSpPr>
          <p:cNvPr id="727" name="Google Shape;727;p36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28" name="Google Shape;728;p36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4" name="Google Shape;7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350" y="1351888"/>
            <a:ext cx="3245206" cy="243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/>
          <p:nvPr>
            <p:ph type="title"/>
          </p:nvPr>
        </p:nvSpPr>
        <p:spPr>
          <a:xfrm>
            <a:off x="321275" y="540000"/>
            <a:ext cx="72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QUALITY ASSURANCE</a:t>
            </a:r>
            <a:endParaRPr/>
          </a:p>
        </p:txBody>
      </p:sp>
      <p:sp>
        <p:nvSpPr>
          <p:cNvPr id="740" name="Google Shape;740;p37"/>
          <p:cNvSpPr txBox="1"/>
          <p:nvPr/>
        </p:nvSpPr>
        <p:spPr>
          <a:xfrm>
            <a:off x="121925" y="1240475"/>
            <a:ext cx="69555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Jimmy ensures robust functionality and code quality through rigorous testing practices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Testing Highlights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◆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RSpec Testing: Achieved &gt;90% coverage for unit and integration tests.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◆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Cucumber Scenarios: Extensive &gt;90% coverage for end-to-end user workflows.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◆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Comprehensive validation checks to ensure data integrity and smooth user interactions throughout the application.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➔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Coverage &amp; Quality Tools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◆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SimpleCov: Tracks and reports testing coverage across the codebase.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Oswald"/>
              <a:buChar char="◆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CodeClimate: Achieved an </a:t>
            </a: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A-rated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code quality, ensuring maintainability and reliability.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1" name="Google Shape;741;p37"/>
          <p:cNvPicPr preferRelativeResize="0"/>
          <p:nvPr/>
        </p:nvPicPr>
        <p:blipFill rotWithShape="1">
          <a:blip r:embed="rId3">
            <a:alphaModFix/>
          </a:blip>
          <a:srcRect b="0" l="6440" r="6753" t="0"/>
          <a:stretch/>
        </p:blipFill>
        <p:spPr>
          <a:xfrm>
            <a:off x="7021725" y="1687500"/>
            <a:ext cx="2122274" cy="18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8"/>
          <p:cNvSpPr txBox="1"/>
          <p:nvPr>
            <p:ph type="title"/>
          </p:nvPr>
        </p:nvSpPr>
        <p:spPr>
          <a:xfrm>
            <a:off x="2979675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7" name="Google Shape;747;p38"/>
          <p:cNvSpPr txBox="1"/>
          <p:nvPr>
            <p:ph idx="2" type="title"/>
          </p:nvPr>
        </p:nvSpPr>
        <p:spPr>
          <a:xfrm>
            <a:off x="2979675" y="2752975"/>
            <a:ext cx="2942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Journey and Design Insights</a:t>
            </a:r>
            <a:endParaRPr/>
          </a:p>
        </p:txBody>
      </p:sp>
      <p:grpSp>
        <p:nvGrpSpPr>
          <p:cNvPr id="748" name="Google Shape;748;p3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49" name="Google Shape;749;p3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5" name="Google Shape;7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450" y="1471238"/>
            <a:ext cx="3301550" cy="220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9"/>
          <p:cNvSpPr txBox="1"/>
          <p:nvPr>
            <p:ph type="title"/>
          </p:nvPr>
        </p:nvSpPr>
        <p:spPr>
          <a:xfrm>
            <a:off x="321275" y="540000"/>
            <a:ext cx="72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METHODOLOGY</a:t>
            </a:r>
            <a:endParaRPr/>
          </a:p>
        </p:txBody>
      </p:sp>
      <p:sp>
        <p:nvSpPr>
          <p:cNvPr id="761" name="Google Shape;761;p39"/>
          <p:cNvSpPr txBox="1"/>
          <p:nvPr/>
        </p:nvSpPr>
        <p:spPr>
          <a:xfrm>
            <a:off x="121925" y="1351675"/>
            <a:ext cx="59484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Followed Agile practices with 4 bi-weekly sprints to manage and deliver the project incrementally.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Sprint work included incorporating new features, backlog prioritization, robust testing, and incremental deployment of each feature based on set plan.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Conducted weekly client meetings to gather feedback and ensure alignment with the client’s vision. These sessions helped refine features and adjust priorities as needed.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Retrospectives at the end of each sprint helped refine processes and enhance efficiency.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2" name="Google Shape;7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100" y="1441000"/>
            <a:ext cx="3130050" cy="31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0"/>
          <p:cNvSpPr txBox="1"/>
          <p:nvPr>
            <p:ph type="title"/>
          </p:nvPr>
        </p:nvSpPr>
        <p:spPr>
          <a:xfrm>
            <a:off x="321275" y="540000"/>
            <a:ext cx="72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</p:txBody>
      </p:sp>
      <p:sp>
        <p:nvSpPr>
          <p:cNvPr id="768" name="Google Shape;768;p40"/>
          <p:cNvSpPr txBox="1"/>
          <p:nvPr/>
        </p:nvSpPr>
        <p:spPr>
          <a:xfrm>
            <a:off x="121925" y="1351675"/>
            <a:ext cx="66618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Mobile-First Design: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Ensured a responsive UI to enhance usability on mobile devices, as most students access apps on their phones.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Encrypted Messaging: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Prioritized user privacy and security by encrypting messages at rest.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Scalability with Modular Architecture: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Adopted a modular codebase to simplify future enhancements.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9" name="Google Shape;7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925" y="1544013"/>
            <a:ext cx="2055475" cy="20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1"/>
          <p:cNvSpPr txBox="1"/>
          <p:nvPr>
            <p:ph type="title"/>
          </p:nvPr>
        </p:nvSpPr>
        <p:spPr>
          <a:xfrm>
            <a:off x="2979675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75" name="Google Shape;775;p41"/>
          <p:cNvSpPr txBox="1"/>
          <p:nvPr>
            <p:ph idx="2" type="title"/>
          </p:nvPr>
        </p:nvSpPr>
        <p:spPr>
          <a:xfrm>
            <a:off x="2979675" y="2752975"/>
            <a:ext cx="2775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grpSp>
        <p:nvGrpSpPr>
          <p:cNvPr id="776" name="Google Shape;776;p4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77" name="Google Shape;777;p4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3" name="Google Shape;7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650" y="841038"/>
            <a:ext cx="3084525" cy="346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2"/>
          <p:cNvSpPr txBox="1"/>
          <p:nvPr>
            <p:ph type="title"/>
          </p:nvPr>
        </p:nvSpPr>
        <p:spPr>
          <a:xfrm>
            <a:off x="321275" y="540000"/>
            <a:ext cx="72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789" name="Google Shape;789;p42"/>
          <p:cNvSpPr txBox="1"/>
          <p:nvPr/>
        </p:nvSpPr>
        <p:spPr>
          <a:xfrm>
            <a:off x="557500" y="1553425"/>
            <a:ext cx="5818500" cy="24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Advanced rank-based matching algorithms for enhanced </a:t>
            </a: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compatibility</a:t>
            </a: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check.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Fitness Matching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Expand beyond 1:1 connections to group-based matching.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➔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Integration with Campus Resources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1" marL="914400" marR="508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700"/>
              <a:buFont typeface="Oswald"/>
              <a:buChar char="◆"/>
            </a:pPr>
            <a:r>
              <a:rPr lang="e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Partner with university gyms and sports centers for increased participation.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0" name="Google Shape;7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450" y="1839450"/>
            <a:ext cx="1884950" cy="18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3"/>
          <p:cNvSpPr txBox="1"/>
          <p:nvPr>
            <p:ph type="title"/>
          </p:nvPr>
        </p:nvSpPr>
        <p:spPr>
          <a:xfrm>
            <a:off x="2979675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96" name="Google Shape;796;p43"/>
          <p:cNvSpPr txBox="1"/>
          <p:nvPr>
            <p:ph idx="2" type="title"/>
          </p:nvPr>
        </p:nvSpPr>
        <p:spPr>
          <a:xfrm>
            <a:off x="2979675" y="2752975"/>
            <a:ext cx="2775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grpSp>
        <p:nvGrpSpPr>
          <p:cNvPr id="797" name="Google Shape;797;p4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98" name="Google Shape;798;p4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4" name="Google Shape;8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000" y="1348828"/>
            <a:ext cx="2445850" cy="24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719825" y="192817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Aspects</a:t>
            </a:r>
            <a:endParaRPr/>
          </a:p>
        </p:txBody>
      </p:sp>
      <p:sp>
        <p:nvSpPr>
          <p:cNvPr id="482" name="Google Shape;482;p26"/>
          <p:cNvSpPr txBox="1"/>
          <p:nvPr>
            <p:ph idx="2" type="title"/>
          </p:nvPr>
        </p:nvSpPr>
        <p:spPr>
          <a:xfrm>
            <a:off x="1329425" y="147587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3" name="Google Shape;483;p26"/>
          <p:cNvSpPr txBox="1"/>
          <p:nvPr>
            <p:ph idx="4" type="subTitle"/>
          </p:nvPr>
        </p:nvSpPr>
        <p:spPr>
          <a:xfrm>
            <a:off x="3413725" y="19281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Aspects</a:t>
            </a:r>
            <a:endParaRPr/>
          </a:p>
        </p:txBody>
      </p:sp>
      <p:sp>
        <p:nvSpPr>
          <p:cNvPr id="484" name="Google Shape;484;p26"/>
          <p:cNvSpPr txBox="1"/>
          <p:nvPr>
            <p:ph idx="5" type="title"/>
          </p:nvPr>
        </p:nvSpPr>
        <p:spPr>
          <a:xfrm>
            <a:off x="4023250" y="147587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6"/>
          <p:cNvSpPr txBox="1"/>
          <p:nvPr>
            <p:ph idx="7" type="subTitle"/>
          </p:nvPr>
        </p:nvSpPr>
        <p:spPr>
          <a:xfrm>
            <a:off x="6107275" y="1928175"/>
            <a:ext cx="2316900" cy="7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Quality Assurance</a:t>
            </a:r>
            <a:endParaRPr/>
          </a:p>
        </p:txBody>
      </p:sp>
      <p:sp>
        <p:nvSpPr>
          <p:cNvPr id="486" name="Google Shape;486;p26"/>
          <p:cNvSpPr txBox="1"/>
          <p:nvPr>
            <p:ph idx="8" type="title"/>
          </p:nvPr>
        </p:nvSpPr>
        <p:spPr>
          <a:xfrm>
            <a:off x="6716775" y="147587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6"/>
          <p:cNvSpPr txBox="1"/>
          <p:nvPr>
            <p:ph idx="13" type="subTitle"/>
          </p:nvPr>
        </p:nvSpPr>
        <p:spPr>
          <a:xfrm>
            <a:off x="719825" y="3553025"/>
            <a:ext cx="2317200" cy="7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Journey and Design Insights</a:t>
            </a:r>
            <a:endParaRPr/>
          </a:p>
        </p:txBody>
      </p:sp>
      <p:sp>
        <p:nvSpPr>
          <p:cNvPr id="488" name="Google Shape;488;p26"/>
          <p:cNvSpPr txBox="1"/>
          <p:nvPr>
            <p:ph idx="14" type="title"/>
          </p:nvPr>
        </p:nvSpPr>
        <p:spPr>
          <a:xfrm>
            <a:off x="1329425" y="310073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9" name="Google Shape;489;p26"/>
          <p:cNvSpPr txBox="1"/>
          <p:nvPr>
            <p:ph idx="16" type="subTitle"/>
          </p:nvPr>
        </p:nvSpPr>
        <p:spPr>
          <a:xfrm>
            <a:off x="3413625" y="355302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490" name="Google Shape;490;p26"/>
          <p:cNvSpPr txBox="1"/>
          <p:nvPr>
            <p:ph idx="17" type="title"/>
          </p:nvPr>
        </p:nvSpPr>
        <p:spPr>
          <a:xfrm>
            <a:off x="4023250" y="310073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1" name="Google Shape;491;p26"/>
          <p:cNvSpPr txBox="1"/>
          <p:nvPr>
            <p:ph idx="19" type="subTitle"/>
          </p:nvPr>
        </p:nvSpPr>
        <p:spPr>
          <a:xfrm>
            <a:off x="6107275" y="35530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492" name="Google Shape;492;p26"/>
          <p:cNvSpPr txBox="1"/>
          <p:nvPr>
            <p:ph idx="20" type="title"/>
          </p:nvPr>
        </p:nvSpPr>
        <p:spPr>
          <a:xfrm>
            <a:off x="6716775" y="310073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4"/>
          <p:cNvSpPr txBox="1"/>
          <p:nvPr>
            <p:ph idx="4294967295" type="ctrTitle"/>
          </p:nvPr>
        </p:nvSpPr>
        <p:spPr>
          <a:xfrm>
            <a:off x="1887750" y="1959975"/>
            <a:ext cx="5368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</a:t>
            </a:r>
            <a:r>
              <a:rPr lang="en" sz="6000">
                <a:solidFill>
                  <a:schemeClr val="accent2"/>
                </a:solidFill>
              </a:rPr>
              <a:t>H</a:t>
            </a:r>
            <a:r>
              <a:rPr lang="en" sz="6000">
                <a:solidFill>
                  <a:schemeClr val="accent3"/>
                </a:solidFill>
              </a:rPr>
              <a:t>A</a:t>
            </a:r>
            <a:r>
              <a:rPr lang="en" sz="6000">
                <a:solidFill>
                  <a:schemeClr val="accent4"/>
                </a:solidFill>
              </a:rPr>
              <a:t>N</a:t>
            </a:r>
            <a:r>
              <a:rPr lang="en" sz="6000">
                <a:solidFill>
                  <a:schemeClr val="accent5"/>
                </a:solidFill>
              </a:rPr>
              <a:t>K</a:t>
            </a:r>
            <a:r>
              <a:rPr lang="en" sz="6000">
                <a:solidFill>
                  <a:schemeClr val="accent6"/>
                </a:solidFill>
              </a:rPr>
              <a:t>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type="title"/>
          </p:nvPr>
        </p:nvSpPr>
        <p:spPr>
          <a:xfrm>
            <a:off x="3920685" y="23238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98" name="Google Shape;498;p27"/>
          <p:cNvSpPr txBox="1"/>
          <p:nvPr>
            <p:ph idx="1" type="body"/>
          </p:nvPr>
        </p:nvSpPr>
        <p:spPr>
          <a:xfrm>
            <a:off x="3855775" y="2858425"/>
            <a:ext cx="2316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Jimmy connects students with similar fitness goals, fostering motivation and accountability.</a:t>
            </a:r>
            <a:endParaRPr/>
          </a:p>
        </p:txBody>
      </p:sp>
      <p:sp>
        <p:nvSpPr>
          <p:cNvPr id="499" name="Google Shape;499;p27"/>
          <p:cNvSpPr txBox="1"/>
          <p:nvPr>
            <p:ph idx="2" type="body"/>
          </p:nvPr>
        </p:nvSpPr>
        <p:spPr>
          <a:xfrm>
            <a:off x="595265" y="28584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Balancing health and academics is tough for students, especially in a new environment.</a:t>
            </a:r>
            <a:endParaRPr/>
          </a:p>
        </p:txBody>
      </p:sp>
      <p:sp>
        <p:nvSpPr>
          <p:cNvPr id="500" name="Google Shape;500;p27"/>
          <p:cNvSpPr txBox="1"/>
          <p:nvPr>
            <p:ph idx="3" type="title"/>
          </p:nvPr>
        </p:nvSpPr>
        <p:spPr>
          <a:xfrm>
            <a:off x="595260" y="23238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01" name="Google Shape;501;p27"/>
          <p:cNvSpPr txBox="1"/>
          <p:nvPr>
            <p:ph idx="4" type="title"/>
          </p:nvPr>
        </p:nvSpPr>
        <p:spPr>
          <a:xfrm>
            <a:off x="284900" y="549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 SOLUTION</a:t>
            </a:r>
            <a:endParaRPr/>
          </a:p>
        </p:txBody>
      </p:sp>
      <p:grpSp>
        <p:nvGrpSpPr>
          <p:cNvPr id="502" name="Google Shape;502;p27"/>
          <p:cNvGrpSpPr/>
          <p:nvPr/>
        </p:nvGrpSpPr>
        <p:grpSpPr>
          <a:xfrm>
            <a:off x="4758229" y="1788666"/>
            <a:ext cx="469887" cy="469887"/>
            <a:chOff x="1487200" y="4993750"/>
            <a:chExt cx="483125" cy="483125"/>
          </a:xfrm>
        </p:grpSpPr>
        <p:sp>
          <p:nvSpPr>
            <p:cNvPr id="503" name="Google Shape;503;p27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505" name="Google Shape;505;p27"/>
          <p:cNvGrpSpPr/>
          <p:nvPr/>
        </p:nvGrpSpPr>
        <p:grpSpPr>
          <a:xfrm>
            <a:off x="1433134" y="1788666"/>
            <a:ext cx="469887" cy="469887"/>
            <a:chOff x="2081650" y="4993750"/>
            <a:chExt cx="483125" cy="483125"/>
          </a:xfrm>
        </p:grpSpPr>
        <p:sp>
          <p:nvSpPr>
            <p:cNvPr id="506" name="Google Shape;506;p27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8" name="Google Shape;508;p27"/>
          <p:cNvGrpSpPr/>
          <p:nvPr/>
        </p:nvGrpSpPr>
        <p:grpSpPr>
          <a:xfrm>
            <a:off x="3282925" y="1279325"/>
            <a:ext cx="95400" cy="3116250"/>
            <a:chOff x="4524300" y="1013625"/>
            <a:chExt cx="95400" cy="3116250"/>
          </a:xfrm>
        </p:grpSpPr>
        <p:sp>
          <p:nvSpPr>
            <p:cNvPr id="509" name="Google Shape;509;p2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5" name="Google Shape;5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750" y="1052050"/>
            <a:ext cx="3116250" cy="31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8"/>
          <p:cNvSpPr txBox="1"/>
          <p:nvPr>
            <p:ph type="title"/>
          </p:nvPr>
        </p:nvSpPr>
        <p:spPr>
          <a:xfrm>
            <a:off x="1363500" y="1300225"/>
            <a:ext cx="64170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is Jimmy?</a:t>
            </a:r>
            <a:endParaRPr sz="4700"/>
          </a:p>
        </p:txBody>
      </p:sp>
      <p:sp>
        <p:nvSpPr>
          <p:cNvPr id="521" name="Google Shape;521;p28"/>
          <p:cNvSpPr txBox="1"/>
          <p:nvPr>
            <p:ph idx="1" type="subTitle"/>
          </p:nvPr>
        </p:nvSpPr>
        <p:spPr>
          <a:xfrm>
            <a:off x="1407000" y="2454775"/>
            <a:ext cx="63300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fitness-focused platform for students to find workout buddies on campus.</a:t>
            </a:r>
            <a:endParaRPr sz="3000"/>
          </a:p>
        </p:txBody>
      </p:sp>
      <p:pic>
        <p:nvPicPr>
          <p:cNvPr id="522" name="Google Shape;5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525" y="156450"/>
            <a:ext cx="1375450" cy="1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8" name="Google Shape;528;p29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ASPECTS</a:t>
            </a:r>
            <a:endParaRPr/>
          </a:p>
        </p:txBody>
      </p:sp>
      <p:grpSp>
        <p:nvGrpSpPr>
          <p:cNvPr id="529" name="Google Shape;529;p29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530" name="Google Shape;530;p29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9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563" name="Google Shape;563;p2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0"/>
          <p:cNvSpPr txBox="1"/>
          <p:nvPr>
            <p:ph type="title"/>
          </p:nvPr>
        </p:nvSpPr>
        <p:spPr>
          <a:xfrm>
            <a:off x="720000" y="40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888137" y="1170275"/>
            <a:ext cx="1570500" cy="320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0"/>
          <p:cNvSpPr txBox="1"/>
          <p:nvPr>
            <p:ph idx="4294967295" type="subTitle"/>
          </p:nvPr>
        </p:nvSpPr>
        <p:spPr>
          <a:xfrm>
            <a:off x="953277" y="1194171"/>
            <a:ext cx="1422000" cy="2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User Accounts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6" name="Google Shape;576;p30"/>
          <p:cNvSpPr/>
          <p:nvPr/>
        </p:nvSpPr>
        <p:spPr>
          <a:xfrm>
            <a:off x="3469075" y="1121975"/>
            <a:ext cx="5594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Registration via authenticated university email-ids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7" name="Google Shape;577;p30"/>
          <p:cNvCxnSpPr/>
          <p:nvPr/>
        </p:nvCxnSpPr>
        <p:spPr>
          <a:xfrm>
            <a:off x="2613204" y="1330461"/>
            <a:ext cx="696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8" name="Google Shape;578;p30"/>
          <p:cNvSpPr/>
          <p:nvPr/>
        </p:nvSpPr>
        <p:spPr>
          <a:xfrm>
            <a:off x="888137" y="1654288"/>
            <a:ext cx="1570500" cy="320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78FFF">
              <a:alpha val="73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0"/>
          <p:cNvSpPr txBox="1"/>
          <p:nvPr>
            <p:ph idx="4294967295" type="subTitle"/>
          </p:nvPr>
        </p:nvSpPr>
        <p:spPr>
          <a:xfrm>
            <a:off x="953277" y="1678184"/>
            <a:ext cx="1422000" cy="2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Profiles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0" name="Google Shape;580;p30"/>
          <p:cNvSpPr/>
          <p:nvPr/>
        </p:nvSpPr>
        <p:spPr>
          <a:xfrm>
            <a:off x="3469075" y="1605988"/>
            <a:ext cx="5594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Includes fitness background, preferences, and photos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1" name="Google Shape;581;p30"/>
          <p:cNvCxnSpPr/>
          <p:nvPr/>
        </p:nvCxnSpPr>
        <p:spPr>
          <a:xfrm>
            <a:off x="2613204" y="1814473"/>
            <a:ext cx="696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82" name="Google Shape;582;p30"/>
          <p:cNvSpPr/>
          <p:nvPr/>
        </p:nvSpPr>
        <p:spPr>
          <a:xfrm>
            <a:off x="888137" y="2138300"/>
            <a:ext cx="1570500" cy="320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0"/>
          <p:cNvSpPr txBox="1"/>
          <p:nvPr>
            <p:ph idx="4294967295" type="subTitle"/>
          </p:nvPr>
        </p:nvSpPr>
        <p:spPr>
          <a:xfrm>
            <a:off x="953277" y="2162196"/>
            <a:ext cx="1422000" cy="2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Matching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4" name="Google Shape;584;p30"/>
          <p:cNvSpPr/>
          <p:nvPr/>
        </p:nvSpPr>
        <p:spPr>
          <a:xfrm>
            <a:off x="3469075" y="2090000"/>
            <a:ext cx="5594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Compatibility-based matching with update notifications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5" name="Google Shape;585;p30"/>
          <p:cNvCxnSpPr/>
          <p:nvPr/>
        </p:nvCxnSpPr>
        <p:spPr>
          <a:xfrm>
            <a:off x="2613204" y="2298486"/>
            <a:ext cx="696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86" name="Google Shape;586;p30"/>
          <p:cNvSpPr/>
          <p:nvPr/>
        </p:nvSpPr>
        <p:spPr>
          <a:xfrm>
            <a:off x="888137" y="2622312"/>
            <a:ext cx="1570500" cy="320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78FFF">
              <a:alpha val="73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0"/>
          <p:cNvSpPr txBox="1"/>
          <p:nvPr>
            <p:ph idx="4294967295" type="subTitle"/>
          </p:nvPr>
        </p:nvSpPr>
        <p:spPr>
          <a:xfrm>
            <a:off x="953277" y="2646209"/>
            <a:ext cx="1422000" cy="2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Messaging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8" name="Google Shape;588;p30"/>
          <p:cNvSpPr/>
          <p:nvPr/>
        </p:nvSpPr>
        <p:spPr>
          <a:xfrm>
            <a:off x="3469075" y="2574013"/>
            <a:ext cx="5594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 to know the partner more and coordinate workouts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9" name="Google Shape;589;p30"/>
          <p:cNvCxnSpPr/>
          <p:nvPr/>
        </p:nvCxnSpPr>
        <p:spPr>
          <a:xfrm>
            <a:off x="2613204" y="2782498"/>
            <a:ext cx="696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90" name="Google Shape;590;p30"/>
          <p:cNvSpPr/>
          <p:nvPr/>
        </p:nvSpPr>
        <p:spPr>
          <a:xfrm>
            <a:off x="888137" y="3106325"/>
            <a:ext cx="1570500" cy="320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0"/>
          <p:cNvSpPr txBox="1"/>
          <p:nvPr>
            <p:ph idx="4294967295" type="subTitle"/>
          </p:nvPr>
        </p:nvSpPr>
        <p:spPr>
          <a:xfrm>
            <a:off x="953277" y="3130221"/>
            <a:ext cx="1422000" cy="2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Search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2" name="Google Shape;592;p30"/>
          <p:cNvSpPr/>
          <p:nvPr/>
        </p:nvSpPr>
        <p:spPr>
          <a:xfrm>
            <a:off x="3469075" y="3058025"/>
            <a:ext cx="5594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for workout types, locations, goals, partner age and gender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3" name="Google Shape;593;p30"/>
          <p:cNvCxnSpPr/>
          <p:nvPr/>
        </p:nvCxnSpPr>
        <p:spPr>
          <a:xfrm>
            <a:off x="2613204" y="3266511"/>
            <a:ext cx="696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4" name="Google Shape;594;p30"/>
          <p:cNvCxnSpPr/>
          <p:nvPr/>
        </p:nvCxnSpPr>
        <p:spPr>
          <a:xfrm rot="10800000">
            <a:off x="771450" y="3936550"/>
            <a:ext cx="7601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30"/>
          <p:cNvSpPr txBox="1"/>
          <p:nvPr/>
        </p:nvSpPr>
        <p:spPr>
          <a:xfrm>
            <a:off x="771450" y="4174600"/>
            <a:ext cx="1597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REGISTRATION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6" name="Google Shape;596;p30"/>
          <p:cNvSpPr txBox="1"/>
          <p:nvPr/>
        </p:nvSpPr>
        <p:spPr>
          <a:xfrm>
            <a:off x="2413875" y="4174600"/>
            <a:ext cx="1323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PROFILE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SETUP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7" name="Google Shape;597;p30"/>
          <p:cNvSpPr txBox="1"/>
          <p:nvPr/>
        </p:nvSpPr>
        <p:spPr>
          <a:xfrm>
            <a:off x="3523500" y="4174609"/>
            <a:ext cx="2097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MATCH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8" name="Google Shape;598;p30"/>
          <p:cNvSpPr txBox="1"/>
          <p:nvPr/>
        </p:nvSpPr>
        <p:spPr>
          <a:xfrm>
            <a:off x="5407125" y="4174600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MESSAGE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Google Shape;599;p30"/>
          <p:cNvSpPr txBox="1"/>
          <p:nvPr/>
        </p:nvSpPr>
        <p:spPr>
          <a:xfrm>
            <a:off x="6903750" y="4174600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MEET</a:t>
            </a:r>
            <a:endParaRPr sz="1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0" name="Google Shape;600;p30"/>
          <p:cNvSpPr/>
          <p:nvPr/>
        </p:nvSpPr>
        <p:spPr>
          <a:xfrm>
            <a:off x="1459650" y="3817450"/>
            <a:ext cx="238200" cy="23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0"/>
          <p:cNvSpPr/>
          <p:nvPr/>
        </p:nvSpPr>
        <p:spPr>
          <a:xfrm>
            <a:off x="2956275" y="3817450"/>
            <a:ext cx="238200" cy="2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4452900" y="3817450"/>
            <a:ext cx="238200" cy="2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5949525" y="3817450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0"/>
          <p:cNvSpPr/>
          <p:nvPr/>
        </p:nvSpPr>
        <p:spPr>
          <a:xfrm>
            <a:off x="7446150" y="3817450"/>
            <a:ext cx="238200" cy="2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610" name="Google Shape;610;p31"/>
          <p:cNvSpPr txBox="1"/>
          <p:nvPr>
            <p:ph idx="1" type="body"/>
          </p:nvPr>
        </p:nvSpPr>
        <p:spPr>
          <a:xfrm>
            <a:off x="5053325" y="2401350"/>
            <a:ext cx="2991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Enhanced campus engagement.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Contribution to student well-being.</a:t>
            </a:r>
            <a:endParaRPr/>
          </a:p>
        </p:txBody>
      </p:sp>
      <p:sp>
        <p:nvSpPr>
          <p:cNvPr id="611" name="Google Shape;611;p31"/>
          <p:cNvSpPr txBox="1"/>
          <p:nvPr>
            <p:ph idx="2" type="body"/>
          </p:nvPr>
        </p:nvSpPr>
        <p:spPr>
          <a:xfrm>
            <a:off x="936025" y="2401350"/>
            <a:ext cx="32622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Improved fitness levels and gym attendance.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Build friendships and sports teams.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Personalized fitness journey.</a:t>
            </a:r>
            <a:endParaRPr/>
          </a:p>
        </p:txBody>
      </p:sp>
      <p:sp>
        <p:nvSpPr>
          <p:cNvPr id="612" name="Google Shape;612;p31"/>
          <p:cNvSpPr txBox="1"/>
          <p:nvPr>
            <p:ph idx="3" type="title"/>
          </p:nvPr>
        </p:nvSpPr>
        <p:spPr>
          <a:xfrm>
            <a:off x="149448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STUDENTS</a:t>
            </a:r>
            <a:endParaRPr/>
          </a:p>
        </p:txBody>
      </p:sp>
      <p:sp>
        <p:nvSpPr>
          <p:cNvPr id="613" name="Google Shape;613;p31"/>
          <p:cNvSpPr txBox="1"/>
          <p:nvPr>
            <p:ph type="title"/>
          </p:nvPr>
        </p:nvSpPr>
        <p:spPr>
          <a:xfrm>
            <a:off x="5339525" y="1866750"/>
            <a:ext cx="2418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UNIVERSITY</a:t>
            </a:r>
            <a:endParaRPr/>
          </a:p>
        </p:txBody>
      </p:sp>
      <p:grpSp>
        <p:nvGrpSpPr>
          <p:cNvPr id="614" name="Google Shape;614;p31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615" name="Google Shape;615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1" name="Google Shape;6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650" y="247975"/>
            <a:ext cx="1397176" cy="8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2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27" name="Google Shape;627;p32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ASPECTS</a:t>
            </a:r>
            <a:endParaRPr/>
          </a:p>
        </p:txBody>
      </p:sp>
      <p:grpSp>
        <p:nvGrpSpPr>
          <p:cNvPr id="628" name="Google Shape;628;p32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629" name="Google Shape;629;p32"/>
            <p:cNvSpPr/>
            <p:nvPr/>
          </p:nvSpPr>
          <p:spPr>
            <a:xfrm>
              <a:off x="1435250" y="2929250"/>
              <a:ext cx="3180475" cy="2283425"/>
            </a:xfrm>
            <a:custGeom>
              <a:rect b="b" l="l" r="r" t="t"/>
              <a:pathLst>
                <a:path extrusionOk="0" h="91337" w="127219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484200" y="4046475"/>
              <a:ext cx="472200" cy="456100"/>
            </a:xfrm>
            <a:custGeom>
              <a:rect b="b" l="l" r="r" t="t"/>
              <a:pathLst>
                <a:path extrusionOk="0" h="18244" w="18888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91950" y="3557800"/>
              <a:ext cx="512950" cy="496250"/>
            </a:xfrm>
            <a:custGeom>
              <a:rect b="b" l="l" r="r" t="t"/>
              <a:pathLst>
                <a:path extrusionOk="0" h="19850" w="20518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615700" y="3663200"/>
              <a:ext cx="1549475" cy="1549475"/>
            </a:xfrm>
            <a:custGeom>
              <a:rect b="b" l="l" r="r" t="t"/>
              <a:pathLst>
                <a:path extrusionOk="0" h="61979" w="61979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310900" y="4886450"/>
              <a:ext cx="1304825" cy="326225"/>
            </a:xfrm>
            <a:custGeom>
              <a:rect b="b" l="l" r="r" t="t"/>
              <a:pathLst>
                <a:path extrusionOk="0" h="13049" w="52193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2413850" y="2684600"/>
              <a:ext cx="489325" cy="733550"/>
            </a:xfrm>
            <a:custGeom>
              <a:rect b="b" l="l" r="r" t="t"/>
              <a:pathLst>
                <a:path extrusionOk="0" h="29342" w="19573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2576950" y="2684600"/>
              <a:ext cx="326225" cy="570875"/>
            </a:xfrm>
            <a:custGeom>
              <a:rect b="b" l="l" r="r" t="t"/>
              <a:pathLst>
                <a:path extrusionOk="0" h="22835" w="13049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1924550" y="4030175"/>
              <a:ext cx="2691175" cy="856300"/>
            </a:xfrm>
            <a:custGeom>
              <a:rect b="b" l="l" r="r" t="t"/>
              <a:pathLst>
                <a:path extrusionOk="0" h="34252" w="107647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963300" y="3581650"/>
              <a:ext cx="652425" cy="1060175"/>
            </a:xfrm>
            <a:custGeom>
              <a:rect b="b" l="l" r="r" t="t"/>
              <a:pathLst>
                <a:path extrusionOk="0" h="42407" w="26097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5186550" y="4152500"/>
              <a:ext cx="489325" cy="489325"/>
            </a:xfrm>
            <a:custGeom>
              <a:rect b="b" l="l" r="r" t="t"/>
              <a:pathLst>
                <a:path extrusionOk="0" h="19573" w="19573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555550" y="482750"/>
              <a:ext cx="2609625" cy="2772725"/>
            </a:xfrm>
            <a:custGeom>
              <a:rect b="b" l="l" r="r" t="t"/>
              <a:pathLst>
                <a:path extrusionOk="0" h="110909" w="104385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8175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289500" y="1053600"/>
              <a:ext cx="489325" cy="163125"/>
            </a:xfrm>
            <a:custGeom>
              <a:rect b="b" l="l" r="r" t="t"/>
              <a:pathLst>
                <a:path extrusionOk="0" h="6525" w="19573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94190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881750" y="13798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289500" y="1379800"/>
              <a:ext cx="244675" cy="163125"/>
            </a:xfrm>
            <a:custGeom>
              <a:rect b="b" l="l" r="r" t="t"/>
              <a:pathLst>
                <a:path extrusionOk="0" h="6525" w="9787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697250" y="1379800"/>
              <a:ext cx="897075" cy="163125"/>
            </a:xfrm>
            <a:custGeom>
              <a:rect b="b" l="l" r="r" t="t"/>
              <a:pathLst>
                <a:path extrusionOk="0" h="6525" w="35883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8175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289500" y="1706000"/>
              <a:ext cx="652425" cy="163125"/>
            </a:xfrm>
            <a:custGeom>
              <a:rect b="b" l="l" r="r" t="t"/>
              <a:pathLst>
                <a:path extrusionOk="0" h="6525" w="26097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510500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88175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289500" y="2032200"/>
              <a:ext cx="1141725" cy="163125"/>
            </a:xfrm>
            <a:custGeom>
              <a:rect b="b" l="l" r="r" t="t"/>
              <a:pathLst>
                <a:path extrusionOk="0" h="6525" w="45669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559430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8817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289500" y="2358400"/>
              <a:ext cx="733975" cy="163125"/>
            </a:xfrm>
            <a:custGeom>
              <a:rect b="b" l="l" r="r" t="t"/>
              <a:pathLst>
                <a:path extrusionOk="0" h="6525" w="29359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51865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2413850" y="2358400"/>
              <a:ext cx="652425" cy="733975"/>
            </a:xfrm>
            <a:custGeom>
              <a:rect b="b" l="l" r="r" t="t"/>
              <a:pathLst>
                <a:path extrusionOk="0" h="29359" w="26097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2413850" y="2032200"/>
              <a:ext cx="815525" cy="570875"/>
            </a:xfrm>
            <a:custGeom>
              <a:rect b="b" l="l" r="r" t="t"/>
              <a:pathLst>
                <a:path extrusionOk="0" h="22835" w="32621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7186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96330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42079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2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661" name="Google Shape;661;p3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672" name="Google Shape;672;p33"/>
          <p:cNvSpPr txBox="1"/>
          <p:nvPr>
            <p:ph idx="4294967295" type="subTitle"/>
          </p:nvPr>
        </p:nvSpPr>
        <p:spPr>
          <a:xfrm>
            <a:off x="2243675" y="1244750"/>
            <a:ext cx="9891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BACKEND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3" name="Google Shape;673;p33"/>
          <p:cNvSpPr txBox="1"/>
          <p:nvPr>
            <p:ph idx="4294967295" type="subTitle"/>
          </p:nvPr>
        </p:nvSpPr>
        <p:spPr>
          <a:xfrm>
            <a:off x="2086475" y="1861925"/>
            <a:ext cx="11463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4" name="Google Shape;674;p33"/>
          <p:cNvSpPr txBox="1"/>
          <p:nvPr>
            <p:ph idx="4294967295" type="subTitle"/>
          </p:nvPr>
        </p:nvSpPr>
        <p:spPr>
          <a:xfrm>
            <a:off x="1620600" y="2479925"/>
            <a:ext cx="16455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AUTHENTICATION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75" name="Google Shape;675;p33"/>
          <p:cNvCxnSpPr/>
          <p:nvPr/>
        </p:nvCxnSpPr>
        <p:spPr>
          <a:xfrm>
            <a:off x="3613650" y="2051800"/>
            <a:ext cx="1452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76" name="Google Shape;676;p33"/>
          <p:cNvCxnSpPr/>
          <p:nvPr/>
        </p:nvCxnSpPr>
        <p:spPr>
          <a:xfrm>
            <a:off x="3613650" y="2674775"/>
            <a:ext cx="1452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77" name="Google Shape;677;p33"/>
          <p:cNvCxnSpPr/>
          <p:nvPr/>
        </p:nvCxnSpPr>
        <p:spPr>
          <a:xfrm>
            <a:off x="3613716" y="1439600"/>
            <a:ext cx="1452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678" name="Google Shape;678;p33"/>
          <p:cNvPicPr preferRelativeResize="0"/>
          <p:nvPr/>
        </p:nvPicPr>
        <p:blipFill rotWithShape="1">
          <a:blip r:embed="rId3">
            <a:alphaModFix/>
          </a:blip>
          <a:srcRect b="25795" l="9900" r="8205" t="21796"/>
          <a:stretch/>
        </p:blipFill>
        <p:spPr>
          <a:xfrm>
            <a:off x="5327925" y="1166325"/>
            <a:ext cx="989102" cy="42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937" y="1797525"/>
            <a:ext cx="1495088" cy="4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33"/>
          <p:cNvPicPr preferRelativeResize="0"/>
          <p:nvPr/>
        </p:nvPicPr>
        <p:blipFill rotWithShape="1">
          <a:blip r:embed="rId5">
            <a:alphaModFix/>
          </a:blip>
          <a:srcRect b="10039" l="21656" r="23039" t="11033"/>
          <a:stretch/>
        </p:blipFill>
        <p:spPr>
          <a:xfrm>
            <a:off x="6921275" y="1745175"/>
            <a:ext cx="602122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33"/>
          <p:cNvPicPr preferRelativeResize="0"/>
          <p:nvPr/>
        </p:nvPicPr>
        <p:blipFill rotWithShape="1">
          <a:blip r:embed="rId6">
            <a:alphaModFix/>
          </a:blip>
          <a:srcRect b="15392" l="15342" r="16379" t="14130"/>
          <a:stretch/>
        </p:blipFill>
        <p:spPr>
          <a:xfrm>
            <a:off x="5327925" y="2465673"/>
            <a:ext cx="444550" cy="458852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33"/>
          <p:cNvSpPr txBox="1"/>
          <p:nvPr>
            <p:ph idx="4294967295" type="subTitle"/>
          </p:nvPr>
        </p:nvSpPr>
        <p:spPr>
          <a:xfrm>
            <a:off x="1620600" y="3120763"/>
            <a:ext cx="16455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AEF8"/>
                </a:solidFill>
                <a:latin typeface="Oswald"/>
                <a:ea typeface="Oswald"/>
                <a:cs typeface="Oswald"/>
                <a:sym typeface="Oswald"/>
              </a:rPr>
              <a:t>DEPLOYMENT</a:t>
            </a:r>
            <a:endParaRPr sz="1800">
              <a:solidFill>
                <a:srgbClr val="C8AEF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3" name="Google Shape;683;p33"/>
          <p:cNvCxnSpPr/>
          <p:nvPr/>
        </p:nvCxnSpPr>
        <p:spPr>
          <a:xfrm>
            <a:off x="3613650" y="3315613"/>
            <a:ext cx="1452900" cy="0"/>
          </a:xfrm>
          <a:prstGeom prst="straightConnector1">
            <a:avLst/>
          </a:prstGeom>
          <a:noFill/>
          <a:ln cap="flat" cmpd="sng" w="19050">
            <a:solidFill>
              <a:srgbClr val="C8ACFD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684" name="Google Shape;684;p33"/>
          <p:cNvPicPr preferRelativeResize="0"/>
          <p:nvPr/>
        </p:nvPicPr>
        <p:blipFill rotWithShape="1">
          <a:blip r:embed="rId7">
            <a:alphaModFix/>
          </a:blip>
          <a:srcRect b="25488" l="0" r="0" t="19354"/>
          <a:stretch/>
        </p:blipFill>
        <p:spPr>
          <a:xfrm>
            <a:off x="5305300" y="3052050"/>
            <a:ext cx="1662202" cy="4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3"/>
          <p:cNvSpPr txBox="1"/>
          <p:nvPr>
            <p:ph idx="4294967295" type="subTitle"/>
          </p:nvPr>
        </p:nvSpPr>
        <p:spPr>
          <a:xfrm>
            <a:off x="2086475" y="3739388"/>
            <a:ext cx="11463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6" name="Google Shape;686;p33"/>
          <p:cNvCxnSpPr/>
          <p:nvPr/>
        </p:nvCxnSpPr>
        <p:spPr>
          <a:xfrm>
            <a:off x="3613650" y="3929263"/>
            <a:ext cx="1452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687" name="Google Shape;68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1921" y="3670676"/>
            <a:ext cx="444554" cy="458426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3"/>
          <p:cNvSpPr txBox="1"/>
          <p:nvPr>
            <p:ph idx="4294967295" type="subTitle"/>
          </p:nvPr>
        </p:nvSpPr>
        <p:spPr>
          <a:xfrm>
            <a:off x="1620600" y="4337050"/>
            <a:ext cx="16455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FILE STORAGE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9" name="Google Shape;689;p33"/>
          <p:cNvCxnSpPr/>
          <p:nvPr/>
        </p:nvCxnSpPr>
        <p:spPr>
          <a:xfrm>
            <a:off x="3613650" y="4531900"/>
            <a:ext cx="1452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690" name="Google Shape;690;p33"/>
          <p:cNvPicPr preferRelativeResize="0"/>
          <p:nvPr/>
        </p:nvPicPr>
        <p:blipFill rotWithShape="1">
          <a:blip r:embed="rId9">
            <a:alphaModFix/>
          </a:blip>
          <a:srcRect b="33827" l="27292" r="25601" t="33985"/>
          <a:stretch/>
        </p:blipFill>
        <p:spPr>
          <a:xfrm>
            <a:off x="5254100" y="4289300"/>
            <a:ext cx="754210" cy="4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