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3" r:id="rId5"/>
    <p:sldId id="264" r:id="rId6"/>
    <p:sldId id="267" r:id="rId7"/>
    <p:sldId id="268" r:id="rId8"/>
    <p:sldId id="269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486BB-3B99-C746-A283-A96F63243304}" v="3083" dt="2023-08-01T03:03:10.255"/>
    <p1510:client id="{A1D4C98E-BC2C-52C1-8CA1-3F5FC3391B37}" v="20" dt="2023-08-02T01:47:08.417"/>
    <p1510:client id="{AA05FAF2-2FB4-0B7F-0A5C-B4BD647BA7E8}" v="1215" dt="2023-08-01T18:24:08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79163-7EE7-D445-869F-FB505F679CE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2557-A610-9B4C-84A2-CF16E15D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e3f3dad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e3f3dad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387401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189750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26499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51652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36690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328899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71739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377386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e3f3da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e3f3da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Started as "AIP”: the Aggie Innovation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Our true goal was to reimagine and reinvent how enterprise IT was done at TAMU.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to influence the culture at TAMU to believe in processes with less toil, lower entropy, and higher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And we all really love robots.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most of TAMU, we are the “service owner” of the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97240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9CCB-03E5-374A-D6EB-1FACCFA0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23085-5C37-39F1-2732-1AD0CE9C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9AAE-64F6-F01D-0245-406D577D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C0D1-97F8-4D2D-BC0D-F213E336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CC3B-C65F-4F9F-A103-9DA4AB17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3CDC-6608-B023-21E9-B7488F7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81471-638B-2F2E-9BB6-25721BAC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E53A-51E9-BF12-0FA9-14FFC608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040C2-F0AE-ED96-38C9-42D7BCF6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4C14-F413-A667-B03A-D91C29EB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B1242-A120-57F4-763E-53164E52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F5D2-42C8-19EA-FAE9-A05D906D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731C-2D9D-D84C-6133-B265EE88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ED80-3761-934E-B108-1EDFFCEF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1807-68A3-2056-EB1D-F3CF3F73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097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6E3-D4CD-F7D2-152A-3003626E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79A0-4911-4BA8-EB78-40A1C39B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146A-F713-871E-78B4-8B48261E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EFAE-AD4A-CF38-D76D-20A6C6F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6EBB-E211-F2C2-A360-FF2D04C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44B0-61F2-4B8C-1295-59C9009D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9280-F0C8-93E8-AD39-E87D8BEB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A15D-C78F-BB4C-2E80-165F3AD1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69F2-5976-96C3-E656-7E65794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5806-8BB8-FEE2-6DDD-519B320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FDD9-9F71-EEE8-F8BB-B7596C5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EA1F-1041-8BEA-74D7-92005BA5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78F33-607D-12D7-37BF-B4AA964A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78B4-9AC5-E6CB-B724-98308996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37ACA-39C0-9E34-73B3-51A27533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03FB-3DA6-F008-74A6-E958473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9FE-0C7D-7771-BDEC-2AA25EB6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4EB3-F5A3-3FD5-BB5A-5CE07835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C8214-BF97-3F2C-C37D-329BC854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978D7-C803-D28C-3AA6-A25BBD3A1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A6508-D033-862C-7C60-BEE52B13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75CF-558D-A71F-0139-7D7CE15C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39E78-7CB4-9A7C-8642-CAB57E8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64D7-6A7B-ED28-BF16-EC341E88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75E3-A0C2-8232-7E09-7ED5C36A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D22-D139-5E52-88B1-44E485F0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9D887-A9B6-F79A-4D64-4A4041EA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960F-9775-2314-5C5B-6F402BA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B4BB-FBE0-384B-54B1-E5F8255B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76649-B665-FA06-58C6-5B9000CD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5BF2-4718-7664-804E-44DC3B3F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286-F001-C979-A160-1A04BC3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A70F-FDF0-25F5-0C25-D17BF099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F5F6A-E6D0-D907-AE27-765825F9A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1583-4C01-8955-EEE1-D3A2748D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A368-5992-FABF-FB7C-E2873DC2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B59B-74AB-D14C-8602-A1ECF7F7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84B8-A01F-3559-E781-FCB522EC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723C-D516-CDD8-1207-D5B38BED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2D791-0001-5F06-14DB-F201E4543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0B70D-F98D-BB93-B7FB-F522221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4055-4CAC-4E01-6436-187674D4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ED28-0397-EAE1-3808-540AE353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CC9A9-5EA6-428B-172C-E42FB04E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FD31-3BA2-8BB7-13F7-C9520531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CD1A-B5FB-8F84-2E99-5F5D04B11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534E-FE20-5C42-BEF0-AB176DC3843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292D-1A32-9351-6EF3-5D0446ADB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2FDD-8748-3399-813D-1A069A07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C53F-E22A-8140-ABC2-E2E7BF89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de.visualstudio.com" TargetMode="External"/><Relationship Id="rId4" Type="http://schemas.openxmlformats.org/officeDocument/2006/relationships/hyperlink" Target="https://desktop.github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u-edu/aip-github-auth-app/pull/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.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17177"/>
          <a:stretch/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500000">
              <a:alpha val="798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538211" y="835932"/>
            <a:ext cx="8808989" cy="38437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-US" sz="5300">
                <a:solidFill>
                  <a:schemeClr val="bg1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GitHub Flow</a:t>
            </a:r>
            <a:br>
              <a:rPr lang="en-US" sz="5300">
                <a:latin typeface="Public Sans Black"/>
                <a:ea typeface="Public Sans Black"/>
                <a:cs typeface="Public Sans Black"/>
                <a:sym typeface="Public Sans Black"/>
              </a:rPr>
            </a:br>
            <a:r>
              <a:rPr lang="en" sz="4800">
                <a:solidFill>
                  <a:schemeClr val="bg1"/>
                </a:solidFill>
                <a:latin typeface="Public Sans Thin"/>
                <a:ea typeface="Public Sans Black"/>
                <a:cs typeface="Public Sans Black"/>
                <a:sym typeface="Public Sans Thin"/>
              </a:rPr>
              <a:t>Intro &amp; Demo</a:t>
            </a:r>
            <a:endParaRPr sz="4800" i="1">
              <a:solidFill>
                <a:schemeClr val="bg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1" y="5702434"/>
            <a:ext cx="2729633" cy="6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artoon character wearing sunglasses and a white coat holding a cup of coffee&#10;&#10;Description automatically generated">
            <a:extLst>
              <a:ext uri="{FF2B5EF4-FFF2-40B4-BE49-F238E27FC236}">
                <a16:creationId xmlns:a16="http://schemas.microsoft.com/office/drawing/2014/main" id="{652294F4-E4D1-F049-3DC1-6C9DFB842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900" y="5794827"/>
            <a:ext cx="965201" cy="965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450" dirty="0">
                <a:solidFill>
                  <a:srgbClr val="500000"/>
                </a:solidFill>
                <a:latin typeface="Public Sans ExtraBold"/>
                <a:sym typeface="Public Sans ExtraBold"/>
              </a:rPr>
              <a:t>Client Tool Options</a:t>
            </a:r>
            <a:endParaRPr lang="en-US" dirty="0"/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8BCBD-5EF1-9DA2-08EA-C141125392F4}"/>
              </a:ext>
            </a:extLst>
          </p:cNvPr>
          <p:cNvSpPr txBox="1"/>
          <p:nvPr/>
        </p:nvSpPr>
        <p:spPr>
          <a:xfrm>
            <a:off x="544285" y="1805213"/>
            <a:ext cx="82223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78155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Command-line, </a:t>
            </a:r>
            <a:r>
              <a:rPr lang="en-US" sz="2000" b="1" dirty="0">
                <a:latin typeface="Arial"/>
                <a:cs typeface="Arial"/>
              </a:rPr>
              <a:t>git</a:t>
            </a:r>
            <a:endParaRPr lang="en-US" sz="2000" dirty="0">
              <a:latin typeface="Arial"/>
              <a:cs typeface="Arial"/>
            </a:endParaRPr>
          </a:p>
          <a:p>
            <a:pPr marL="478155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GitHub Web Interface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(such as was used in the Lab environment)</a:t>
            </a:r>
          </a:p>
          <a:p>
            <a:pPr marL="478155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GitHub Desktop (</a:t>
            </a:r>
            <a:r>
              <a:rPr lang="en-US" sz="2000" dirty="0">
                <a:latin typeface="Arial"/>
                <a:cs typeface="Arial"/>
                <a:hlinkClick r:id="rId4"/>
              </a:rPr>
              <a:t>https://desktop.github.com</a:t>
            </a:r>
            <a:r>
              <a:rPr lang="en-US" sz="2000" dirty="0">
                <a:latin typeface="Arial"/>
                <a:cs typeface="Arial"/>
              </a:rPr>
              <a:t>)</a:t>
            </a:r>
          </a:p>
          <a:p>
            <a:pPr marL="478155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Visual Studio Code (</a:t>
            </a:r>
            <a:r>
              <a:rPr lang="en-US" sz="2000" dirty="0">
                <a:latin typeface="Arial"/>
                <a:cs typeface="Arial"/>
                <a:hlinkClick r:id="rId5"/>
              </a:rPr>
              <a:t>https://code.visualstudio.com</a:t>
            </a:r>
            <a:r>
              <a:rPr lang="en-US" sz="2000" dirty="0">
                <a:latin typeface="Arial"/>
                <a:cs typeface="Arial"/>
              </a:rPr>
              <a:t>)</a:t>
            </a:r>
          </a:p>
          <a:p>
            <a:pPr marL="478155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Many, many other commercial options (Tower, </a:t>
            </a:r>
            <a:r>
              <a:rPr lang="en-US" sz="2000" dirty="0" err="1">
                <a:latin typeface="Arial"/>
                <a:cs typeface="Arial"/>
              </a:rPr>
              <a:t>GitKraken</a:t>
            </a:r>
            <a:r>
              <a:rPr lang="en-US" sz="2000" dirty="0">
                <a:latin typeface="Arial"/>
                <a:cs typeface="Arial"/>
              </a:rPr>
              <a:t>, …)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7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5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</a:rPr>
              <a:t>Getting into TAMU's GitHub Organization</a:t>
            </a: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453"/>
            <a:ext cx="5391801" cy="663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35255" indent="0">
              <a:lnSpc>
                <a:spcPct val="150000"/>
              </a:lnSpc>
              <a:buClr>
                <a:srgbClr val="000000"/>
              </a:buClr>
              <a:buSzPts val="2000"/>
              <a:buNone/>
            </a:pPr>
            <a:r>
              <a:rPr lang="en-US" sz="2400">
                <a:latin typeface="Public Sans Medium"/>
                <a:sym typeface="Public Sans ExtraBold"/>
              </a:rPr>
              <a:t>Visit </a:t>
            </a:r>
            <a:r>
              <a:rPr lang="en-US" sz="2400">
                <a:solidFill>
                  <a:srgbClr val="0070C0"/>
                </a:solidFill>
                <a:latin typeface="Public Sans Medium"/>
                <a:sym typeface="Public Sans ExtraBold"/>
              </a:rPr>
              <a:t>https://github.cloud.tamu.edu</a:t>
            </a:r>
            <a:endParaRPr lang="en-US" sz="2400">
              <a:solidFill>
                <a:srgbClr val="0070C0"/>
              </a:solidFill>
              <a:cs typeface="Calibri" panose="020F0502020204030204"/>
            </a:endParaRPr>
          </a:p>
          <a:p>
            <a:pPr marL="592455" indent="-457200">
              <a:lnSpc>
                <a:spcPct val="150000"/>
              </a:lnSpc>
              <a:buClr>
                <a:schemeClr val="tx1"/>
              </a:buClr>
              <a:buSzPts val="2000"/>
            </a:pPr>
            <a:endParaRPr lang="en-US" sz="2000">
              <a:latin typeface="Public Sans Medium" pitchFamily="2" charset="77"/>
              <a:ea typeface="Public Sans ExtraBold"/>
              <a:cs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D1AB2702-03C9-58EA-CF95-3F06C3BAC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330" y="2252860"/>
            <a:ext cx="5301342" cy="3540635"/>
          </a:xfrm>
          <a:prstGeom prst="rect">
            <a:avLst/>
          </a:prstGeom>
        </p:spPr>
      </p:pic>
      <p:pic>
        <p:nvPicPr>
          <p:cNvPr id="4" name="Picture 4" descr="A black and blue rectangle with black rectangle&#10;&#10;Description automatically generated">
            <a:extLst>
              <a:ext uri="{FF2B5EF4-FFF2-40B4-BE49-F238E27FC236}">
                <a16:creationId xmlns:a16="http://schemas.microsoft.com/office/drawing/2014/main" id="{980AF7A9-DCC5-3023-1769-D36567FBF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186" y="4332809"/>
            <a:ext cx="1291772" cy="315097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C3C6A22-3063-66CD-E3FE-6151560E3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972" y="1886982"/>
            <a:ext cx="6027057" cy="39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50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Git Flow – What is it?</a:t>
            </a:r>
            <a:endParaRPr sz="3493" dirty="0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549371" y="1119846"/>
            <a:ext cx="5163328" cy="1634201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t" anchorCtr="0">
            <a:normAutofit/>
          </a:bodyPr>
          <a:lstStyle/>
          <a:p>
            <a:pPr marL="592455" indent="-457200">
              <a:lnSpc>
                <a:spcPct val="150000"/>
              </a:lnSpc>
              <a:buClr>
                <a:prstClr val="black"/>
              </a:buClr>
              <a:buSzPts val="2000"/>
            </a:pPr>
            <a:r>
              <a:rPr lang="en-US" sz="2000" dirty="0">
                <a:ea typeface="+mn-lt"/>
                <a:cs typeface="+mn-lt"/>
              </a:rPr>
              <a:t>Create a new branch from main</a:t>
            </a: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ea typeface="+mn-lt"/>
                <a:cs typeface="+mn-lt"/>
              </a:rPr>
              <a:t>Make and commit changes to new branch</a:t>
            </a: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ea typeface="+mn-lt"/>
                <a:cs typeface="+mn-lt"/>
              </a:rPr>
              <a:t>Create a pull request</a:t>
            </a: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A diagram of a branch&#10;&#10;Description automatically generated">
            <a:extLst>
              <a:ext uri="{FF2B5EF4-FFF2-40B4-BE49-F238E27FC236}">
                <a16:creationId xmlns:a16="http://schemas.microsoft.com/office/drawing/2014/main" id="{F4E0AC82-1004-2EA2-A30F-C34D586C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15" y="2828962"/>
            <a:ext cx="8503557" cy="3041576"/>
          </a:xfrm>
          <a:prstGeom prst="rect">
            <a:avLst/>
          </a:prstGeom>
        </p:spPr>
      </p:pic>
      <p:sp>
        <p:nvSpPr>
          <p:cNvPr id="6" name="Google Shape;108;p26">
            <a:extLst>
              <a:ext uri="{FF2B5EF4-FFF2-40B4-BE49-F238E27FC236}">
                <a16:creationId xmlns:a16="http://schemas.microsoft.com/office/drawing/2014/main" id="{D3D98250-EEE1-8158-8ED7-DD4AF8F033A5}"/>
              </a:ext>
            </a:extLst>
          </p:cNvPr>
          <p:cNvSpPr txBox="1">
            <a:spLocks/>
          </p:cNvSpPr>
          <p:nvPr/>
        </p:nvSpPr>
        <p:spPr>
          <a:xfrm>
            <a:off x="6289772" y="1118032"/>
            <a:ext cx="5163328" cy="1597915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t" anchorCtr="0">
            <a:normAutofit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ea typeface="+mn-lt"/>
                <a:cs typeface="+mn-lt"/>
              </a:rPr>
              <a:t>Address review comments</a:t>
            </a:r>
            <a:endParaRPr lang="en-US"/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ea typeface="+mn-lt"/>
                <a:cs typeface="+mn-lt"/>
              </a:rPr>
              <a:t>Merge the pull request</a:t>
            </a: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ea typeface="+mn-lt"/>
                <a:cs typeface="+mn-lt"/>
              </a:rPr>
              <a:t>Delete the branch</a:t>
            </a: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endParaRPr lang="en-US" sz="2000" dirty="0">
              <a:ea typeface="+mn-lt"/>
              <a:cs typeface="+mn-lt"/>
            </a:endParaRP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endParaRPr lang="en-US" sz="2000" dirty="0">
              <a:ea typeface="+mn-lt"/>
              <a:cs typeface="+mn-lt"/>
            </a:endParaRP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endParaRPr lang="en-US" sz="2000" dirty="0">
              <a:latin typeface="Public Sans Medium" pitchFamily="2" charset="77"/>
              <a:ea typeface="Public Sans ExtraBold"/>
              <a:cs typeface="Public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260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450" dirty="0">
                <a:solidFill>
                  <a:srgbClr val="500000"/>
                </a:solidFill>
                <a:latin typeface="Public Sans ExtraBold"/>
                <a:sym typeface="Public Sans ExtraBold"/>
              </a:rPr>
              <a:t>Git Flow - Branch specifics</a:t>
            </a:r>
            <a:endParaRPr lang="en-US" dirty="0"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latin typeface="Public Sans Medium"/>
                <a:sym typeface="Public Sans ExtraBold"/>
              </a:rPr>
              <a:t>Default branch is now </a:t>
            </a:r>
            <a:r>
              <a:rPr lang="en-US" sz="2000" b="1" dirty="0">
                <a:latin typeface="Public Sans Medium"/>
                <a:sym typeface="Public Sans ExtraBold"/>
              </a:rPr>
              <a:t>main</a:t>
            </a:r>
            <a:endParaRPr lang="en-US" sz="2000" dirty="0">
              <a:latin typeface="Public Sans Medium"/>
            </a:endParaRPr>
          </a:p>
          <a:p>
            <a:pPr marL="1218565" lvl="1" indent="-42291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1600" dirty="0">
                <a:latin typeface="Public Sans Medium"/>
                <a:ea typeface="Public Sans ExtraBold"/>
                <a:cs typeface="Public Sans ExtraBold"/>
              </a:rPr>
              <a:t>Formerly </a:t>
            </a:r>
            <a:r>
              <a:rPr lang="en-US" sz="1600" b="1" dirty="0">
                <a:latin typeface="Public Sans Medium"/>
                <a:ea typeface="Public Sans ExtraBold"/>
                <a:cs typeface="Public Sans ExtraBold"/>
              </a:rPr>
              <a:t>master</a:t>
            </a:r>
          </a:p>
          <a:p>
            <a:pPr marL="60896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latin typeface="Public Sans Medium"/>
                <a:ea typeface="Public Sans ExtraBold"/>
                <a:cs typeface="Public Sans ExtraBold"/>
              </a:rPr>
              <a:t>Create new branches to do feature development, bugfixes, and hotfixes</a:t>
            </a:r>
            <a:endParaRPr lang="en-US" sz="2000" dirty="0">
              <a:latin typeface="Public Sans Medium" pitchFamily="2" charset="77"/>
              <a:ea typeface="Public Sans ExtraBold"/>
              <a:cs typeface="Public Sans ExtraBold"/>
            </a:endParaRPr>
          </a:p>
          <a:p>
            <a:pPr marL="1218565" lvl="1" indent="-42291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1600" dirty="0">
                <a:latin typeface="Public Sans Medium"/>
                <a:ea typeface="Public Sans ExtraBold"/>
                <a:cs typeface="Public Sans ExtraBold"/>
              </a:rPr>
              <a:t>A basic naming convention for branches eases understanding</a:t>
            </a:r>
            <a:endParaRPr lang="en-US" sz="1600" dirty="0">
              <a:latin typeface="Public Sans Medium" pitchFamily="2" charset="77"/>
              <a:ea typeface="Public Sans ExtraBold"/>
              <a:cs typeface="Public Sans ExtraBold"/>
            </a:endParaRPr>
          </a:p>
          <a:p>
            <a:pPr marL="1218565" lvl="1" indent="-42291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1600" dirty="0">
                <a:latin typeface="Public Sans Medium"/>
                <a:ea typeface="Public Sans ExtraBold"/>
                <a:cs typeface="Public Sans ExtraBold"/>
              </a:rPr>
              <a:t>Always make sure your local repository is up to date with upstream</a:t>
            </a:r>
          </a:p>
          <a:p>
            <a:pPr marL="60896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latin typeface="Public Sans Medium"/>
                <a:ea typeface="Public Sans ExtraBold"/>
                <a:cs typeface="Public Sans ExtraBold"/>
              </a:rPr>
              <a:t>Commit changes to your working branch</a:t>
            </a:r>
          </a:p>
          <a:p>
            <a:pPr marL="592455" indent="-457200">
              <a:lnSpc>
                <a:spcPct val="150000"/>
              </a:lnSpc>
              <a:buClr>
                <a:prstClr val="black"/>
              </a:buClr>
              <a:buSzPts val="2000"/>
            </a:pPr>
            <a:endParaRPr lang="en-US" sz="2000">
              <a:latin typeface="Public Sans Medium" pitchFamily="2" charset="77"/>
              <a:ea typeface="Public Sans ExtraBold"/>
              <a:cs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4F4D8842-D012-D58B-2F06-190F63F63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687" y="3383345"/>
            <a:ext cx="5999842" cy="22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5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50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Git Flow Example</a:t>
            </a:r>
            <a:endParaRPr lang="en" sz="3450" dirty="0">
              <a:solidFill>
                <a:srgbClr val="500000"/>
              </a:solidFill>
              <a:latin typeface="Public Sans ExtraBold"/>
              <a:ea typeface="Public Sans Light"/>
              <a:cs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455" indent="-457200">
              <a:lnSpc>
                <a:spcPct val="150000"/>
              </a:lnSpc>
              <a:buClr>
                <a:schemeClr val="tx1"/>
              </a:buClr>
              <a:buSzPts val="2000"/>
            </a:pPr>
            <a:r>
              <a:rPr lang="en-US" sz="2000" dirty="0">
                <a:latin typeface="Public Sans Medium"/>
                <a:sym typeface="Public Sans ExtraBold"/>
              </a:rPr>
              <a:t>Pull Requests facilitate discussion and approvals around a merge before it happens</a:t>
            </a:r>
            <a:endParaRPr lang="en-US" dirty="0"/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000" dirty="0">
                <a:ea typeface="+mn-lt"/>
                <a:cs typeface="+mn-lt"/>
                <a:hlinkClick r:id="rId3"/>
              </a:rPr>
              <a:t>Real World Example</a:t>
            </a:r>
            <a:endParaRPr lang="en-US" sz="2000" dirty="0">
              <a:latin typeface="Public Sans Medium" pitchFamily="2" charset="77"/>
              <a:ea typeface="Public Sans ExtraBold"/>
              <a:cs typeface="Public Sans ExtraBold"/>
            </a:endParaRPr>
          </a:p>
          <a:p>
            <a:pPr marL="592455" indent="-457200">
              <a:lnSpc>
                <a:spcPct val="150000"/>
              </a:lnSpc>
              <a:buClr>
                <a:srgbClr val="000000"/>
              </a:buClr>
              <a:buSzPts val="2000"/>
            </a:pPr>
            <a:endParaRPr lang="en-US" sz="2000" dirty="0">
              <a:latin typeface="Calibri"/>
              <a:ea typeface="Public Sans ExtraBold"/>
              <a:cs typeface="Calibri"/>
            </a:endParaRPr>
          </a:p>
          <a:p>
            <a:pPr marL="592455" indent="-457200">
              <a:lnSpc>
                <a:spcPct val="150000"/>
              </a:lnSpc>
              <a:buClr>
                <a:schemeClr val="tx1"/>
              </a:buClr>
              <a:buSzPts val="2000"/>
            </a:pPr>
            <a:endParaRPr lang="en-US" sz="1600">
              <a:latin typeface="Public Sans Medium" pitchFamily="2" charset="77"/>
              <a:ea typeface="Public Sans ExtraBold"/>
              <a:cs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09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50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Git Flow Example</a:t>
            </a:r>
            <a:endParaRPr lang="en" sz="3450" dirty="0">
              <a:solidFill>
                <a:srgbClr val="500000"/>
              </a:solidFill>
              <a:latin typeface="Public Sans ExtraBold"/>
              <a:ea typeface="Public Sans Light"/>
              <a:cs typeface="Public Sans Light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6BA253-97BC-B1B9-004F-1B88C9A8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186" y="901902"/>
            <a:ext cx="9991271" cy="50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9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50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Git Flow Example</a:t>
            </a:r>
            <a:endParaRPr lang="en" sz="3450" dirty="0">
              <a:solidFill>
                <a:srgbClr val="500000"/>
              </a:solidFill>
              <a:latin typeface="Public Sans ExtraBold"/>
              <a:ea typeface="Public Sans Light"/>
              <a:cs typeface="Public Sans Light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E82E625A-6190-CE78-15B9-20A79D7A3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29" y="1049475"/>
            <a:ext cx="9991271" cy="31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50" dirty="0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Git Flow Example</a:t>
            </a:r>
            <a:endParaRPr lang="en" sz="3450" dirty="0">
              <a:solidFill>
                <a:srgbClr val="500000"/>
              </a:solidFill>
              <a:latin typeface="Public Sans ExtraBold"/>
              <a:ea typeface="Public Sans Light"/>
              <a:cs typeface="Public Sans Light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CE6455B-509B-F361-5ED4-BDD62E11D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9" y="1053177"/>
            <a:ext cx="5691414" cy="45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493">
                <a:solidFill>
                  <a:srgbClr val="500000"/>
                </a:solidFill>
                <a:latin typeface="Public Sans ExtraBold"/>
                <a:ea typeface="Public Sans Light"/>
                <a:cs typeface="Public Sans Light"/>
                <a:sym typeface="Public Sans ExtraBold"/>
              </a:rPr>
              <a:t>Lab 1</a:t>
            </a:r>
            <a:endParaRPr sz="3493">
              <a:solidFill>
                <a:srgbClr val="5000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15600" y="1052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rmAutofit/>
          </a:bodyPr>
          <a:lstStyle/>
          <a:p>
            <a:pPr marL="478155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/>
                <a:ea typeface="Public Sans ExtraBold"/>
                <a:cs typeface="Public Sans ExtraBold"/>
                <a:sym typeface="Public Sans ExtraBold"/>
              </a:rPr>
              <a:t>Sign-in to github.com</a:t>
            </a:r>
            <a:endParaRPr lang="en-US" sz="2000" dirty="0">
              <a:latin typeface="Public Sans Medium"/>
              <a:ea typeface="Public Sans ExtraBold"/>
              <a:cs typeface="Public Sans ExtraBold"/>
            </a:endParaRPr>
          </a:p>
          <a:p>
            <a:pPr marL="478155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Public Sans Medium"/>
                <a:ea typeface="Public Sans ExtraBold"/>
                <a:cs typeface="Public Sans ExtraBold"/>
                <a:sym typeface="Public Sans ExtraBold"/>
              </a:rPr>
              <a:t>Go to </a:t>
            </a:r>
            <a:r>
              <a:rPr lang="en-US" sz="2000" dirty="0">
                <a:latin typeface="Public Sans Medium"/>
                <a:ea typeface="Public Sans ExtraBold"/>
                <a:cs typeface="Public Sans ExtraBold"/>
                <a:sym typeface="Public Sans ExtraBold"/>
                <a:hlinkClick r:id="rId3"/>
              </a:rPr>
              <a:t>skills.github.com</a:t>
            </a:r>
            <a:endParaRPr lang="en-US" sz="2000" dirty="0">
              <a:latin typeface="Public Sans Medium"/>
              <a:ea typeface="Public Sans ExtraBold"/>
              <a:cs typeface="Public Sans ExtraBold"/>
            </a:endParaRPr>
          </a:p>
          <a:p>
            <a:pPr marL="478155" indent="-342900">
              <a:lnSpc>
                <a:spcPct val="150000"/>
              </a:lnSpc>
              <a:buClr>
                <a:schemeClr val="tx1"/>
              </a:buClr>
              <a:buSzPts val="2000"/>
              <a:buAutoNum type="arabicPeriod"/>
            </a:pPr>
            <a:r>
              <a:rPr lang="en-US" sz="2000" dirty="0">
                <a:latin typeface="Public Sans Medium"/>
                <a:ea typeface="Public Sans ExtraBold"/>
                <a:cs typeface="Public Sans ExtraBold"/>
                <a:sym typeface="Public Sans ExtraBold"/>
              </a:rPr>
              <a:t>Choose </a:t>
            </a:r>
            <a:r>
              <a:rPr lang="en-US" sz="2000" i="1" dirty="0">
                <a:latin typeface="Public Sans Medium"/>
                <a:ea typeface="Public Sans ExtraBold"/>
                <a:cs typeface="Public Sans ExtraBold"/>
                <a:sym typeface="Public Sans ExtraBold"/>
              </a:rPr>
              <a:t>Introduction to GitHub</a:t>
            </a:r>
            <a:endParaRPr lang="en-US" sz="2000" i="1" dirty="0">
              <a:latin typeface="Public Sans Medium" pitchFamily="2" charset="77"/>
              <a:ea typeface="Public Sans ExtraBold"/>
              <a:cs typeface="Public Sans ExtraBold"/>
            </a:endParaRPr>
          </a:p>
          <a:p>
            <a:pPr marL="478155" indent="-342900">
              <a:lnSpc>
                <a:spcPct val="150000"/>
              </a:lnSpc>
              <a:buClr>
                <a:schemeClr val="tx1"/>
              </a:buClr>
              <a:buSzPts val="2000"/>
              <a:buFont typeface="+mj-lt"/>
              <a:buAutoNum type="arabicPeriod"/>
            </a:pPr>
            <a:r>
              <a:rPr lang="en-US" sz="2000">
                <a:latin typeface="Public Sans Medium"/>
                <a:ea typeface="Public Sans ExtraBold"/>
                <a:cs typeface="Public Sans ExtraBold"/>
                <a:sym typeface="Public Sans ExtraBold"/>
              </a:rPr>
              <a:t>Scroll down to </a:t>
            </a:r>
            <a:r>
              <a:rPr lang="en-US" sz="2000" i="1">
                <a:latin typeface="Public Sans Medium"/>
                <a:ea typeface="Public Sans ExtraBold"/>
                <a:cs typeface="Public Sans ExtraBold"/>
                <a:sym typeface="Public Sans ExtraBold"/>
              </a:rPr>
              <a:t>How to start this course</a:t>
            </a:r>
            <a:endParaRPr lang="en-US" sz="2000" i="1" dirty="0">
              <a:latin typeface="Public Sans Medium"/>
              <a:ea typeface="Public Sans ExtraBold"/>
              <a:cs typeface="Public Sans ExtraBold"/>
              <a:sym typeface="Public Sans ExtraBold"/>
            </a:endParaRPr>
          </a:p>
          <a:p>
            <a:pPr marL="478155" indent="-3429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</a:pPr>
            <a:r>
              <a:rPr lang="en-US" sz="2000" dirty="0">
                <a:latin typeface="Public Sans Medium"/>
                <a:ea typeface="Public Sans ExtraBold"/>
                <a:cs typeface="Public Sans ExtraBold"/>
                <a:sym typeface="Public Sans ExtraBold"/>
              </a:rPr>
              <a:t> click </a:t>
            </a:r>
            <a:r>
              <a:rPr lang="en-US" sz="2000" i="1" dirty="0">
                <a:latin typeface="Public Sans Medium"/>
                <a:ea typeface="Public Sans ExtraBold"/>
                <a:cs typeface="Public Sans ExtraBold"/>
                <a:sym typeface="Public Sans ExtraBold"/>
              </a:rPr>
              <a:t>Start Course</a:t>
            </a:r>
            <a:endParaRPr lang="en-US" sz="2000" i="1" dirty="0">
              <a:latin typeface="Public Sans Medium"/>
              <a:ea typeface="Public Sans ExtraBold"/>
              <a:cs typeface="Public Sans ExtraBold"/>
            </a:endParaRPr>
          </a:p>
          <a:p>
            <a:pPr marL="744855" lvl="1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r>
              <a:rPr lang="en-US" sz="1600">
                <a:latin typeface="Public Sans Medium" pitchFamily="2" charset="77"/>
                <a:ea typeface="Public Sans ExtraBold"/>
                <a:cs typeface="Public Sans ExtraBold"/>
                <a:sym typeface="Public Sans ExtraBold"/>
              </a:rPr>
              <a:t>Use your personal GitHub account</a:t>
            </a:r>
            <a:endParaRPr lang="en-US" sz="1600">
              <a:latin typeface="Public Sans Medium" pitchFamily="2" charset="77"/>
              <a:ea typeface="Public Sans ExtraBold"/>
              <a:cs typeface="Public Sans ExtraBold"/>
            </a:endParaRPr>
          </a:p>
          <a:p>
            <a:pPr marL="135255" indent="0">
              <a:lnSpc>
                <a:spcPct val="150000"/>
              </a:lnSpc>
              <a:buClr>
                <a:schemeClr val="tx1"/>
              </a:buClr>
              <a:buSzPts val="2000"/>
              <a:buNone/>
            </a:pPr>
            <a:endParaRPr lang="en-US" sz="2000">
              <a:latin typeface="Public Sans Medium" pitchFamily="2" charset="77"/>
              <a:ea typeface="Public Sans ExtraBold"/>
              <a:cs typeface="Public Sans ExtraBold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546700" y="1166567"/>
            <a:ext cx="1109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/>
          <p:nvPr/>
        </p:nvSpPr>
        <p:spPr>
          <a:xfrm>
            <a:off x="0" y="5989800"/>
            <a:ext cx="12192000" cy="86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6180951"/>
            <a:ext cx="2062799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A6F263-AD2A-72AE-E8AB-603F5B50E57E}"/>
              </a:ext>
            </a:extLst>
          </p:cNvPr>
          <p:cNvSpPr txBox="1"/>
          <p:nvPr/>
        </p:nvSpPr>
        <p:spPr>
          <a:xfrm>
            <a:off x="8735785" y="5234214"/>
            <a:ext cx="2434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https://myoctocat.com</a:t>
            </a:r>
            <a:endParaRPr lang="en-US" dirty="0"/>
          </a:p>
        </p:txBody>
      </p:sp>
      <p:pic>
        <p:nvPicPr>
          <p:cNvPr id="4" name="Picture 2" descr="Cartoon character wearing sunglasses and a white coat holding a cup of coffee&#10;&#10;Description automatically generated">
            <a:extLst>
              <a:ext uri="{FF2B5EF4-FFF2-40B4-BE49-F238E27FC236}">
                <a16:creationId xmlns:a16="http://schemas.microsoft.com/office/drawing/2014/main" id="{842CC8C4-31B6-B04F-C155-AD217F298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328" y="4697184"/>
            <a:ext cx="965201" cy="9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GitHub Flow Intro &amp; Demo</vt:lpstr>
      <vt:lpstr>Getting into TAMU's GitHub Organization</vt:lpstr>
      <vt:lpstr>Git Flow – What is it?</vt:lpstr>
      <vt:lpstr>Git Flow - Branch specifics</vt:lpstr>
      <vt:lpstr>Git Flow Example</vt:lpstr>
      <vt:lpstr>Git Flow Example</vt:lpstr>
      <vt:lpstr>Git Flow Example</vt:lpstr>
      <vt:lpstr>Git Flow Example</vt:lpstr>
      <vt:lpstr>Lab 1</vt:lpstr>
      <vt:lpstr>Client Tool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Rafferty, Joseph R</dc:creator>
  <cp:revision>288</cp:revision>
  <dcterms:created xsi:type="dcterms:W3CDTF">2023-07-31T01:15:16Z</dcterms:created>
  <dcterms:modified xsi:type="dcterms:W3CDTF">2023-08-02T21:02:17Z</dcterms:modified>
</cp:coreProperties>
</file>