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67" r:id="rId3"/>
    <p:sldId id="268" r:id="rId4"/>
    <p:sldId id="269" r:id="rId5"/>
    <p:sldId id="270" r:id="rId6"/>
    <p:sldId id="283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8" r:id="rId21"/>
    <p:sldId id="285" r:id="rId22"/>
    <p:sldId id="286" r:id="rId23"/>
    <p:sldId id="287" r:id="rId24"/>
    <p:sldId id="289" r:id="rId25"/>
    <p:sldId id="290" r:id="rId26"/>
    <p:sldId id="2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4CCA0-22BA-764D-9F38-A6FA74F317CB}" v="39" dt="2023-08-02T02:39:44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6"/>
    <p:restoredTop sz="96327"/>
  </p:normalViewPr>
  <p:slideViewPr>
    <p:cSldViewPr snapToGrid="0">
      <p:cViewPr varScale="1">
        <p:scale>
          <a:sx n="128" d="100"/>
          <a:sy n="128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25EC5-99A3-9743-AAEB-AF29F2ABB8E3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7D251-A6CB-0E42-A127-FA7F6D3A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ce3f3dad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ce3f3dad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1421453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4169665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440307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4220627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303488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462303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2798889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2147188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4154684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248664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687569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587278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21639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1682825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4062626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506683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2913241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337487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2589667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9096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2484872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2905468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296974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2516409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427940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41C8-8051-40BE-327E-63E5E2690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4A506-8332-99D9-B586-C759634E9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8E210-DC6B-3E7E-28B2-A1B8FA50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415A-3381-9340-A957-5DE3743F04CA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54DA-866C-B294-BCD4-546ED153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A065-CBA0-156D-1298-777969D7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28BE-AC07-D941-ACF1-9C1234EA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8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2DF7-911B-D369-3131-4E319EB1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47402-F289-147C-7AB4-D0B4400F1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E2C5-7DC8-41A2-A434-C9D131A1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415A-3381-9340-A957-5DE3743F04CA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7C44F-3791-025C-4EE3-9FEB4433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85114-1D7F-3CB8-ECAD-DA701F3B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28BE-AC07-D941-ACF1-9C1234EA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2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49A62-420F-DFD4-AF46-3884DD66B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986A2-275B-3461-F95E-046DAD12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2085-2410-4060-89F2-9535D758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415A-3381-9340-A957-5DE3743F04CA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0B51B-BFA4-45A7-1878-E552E5ED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CB33-B9E4-A3D0-153F-910A5820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28BE-AC07-D941-ACF1-9C1234EA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0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149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8554-0EDC-581B-9A21-4E53A126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E813-A60D-3912-7724-DB873C47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89CB8-2C86-C495-7034-80578E9C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415A-3381-9340-A957-5DE3743F04CA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4D78-F25C-01F3-1BAD-2B4955B8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78714-19F5-3789-6B91-C69402EA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28BE-AC07-D941-ACF1-9C1234EA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9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03BA-2DDA-7B41-A963-8B4BECB5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5E3F3-4ED1-9208-5751-5D6D559F3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45509-7414-B81B-4B7F-F752E33F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415A-3381-9340-A957-5DE3743F04CA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40637-DC38-813D-7F5D-77C47033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BFBE5-CBC0-53DB-0690-1B266775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28BE-AC07-D941-ACF1-9C1234EA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9235-F9C8-D22F-30FC-EB96E99D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8AB70-15FE-094B-5FC8-9751F9C94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C1B3B-3B24-E975-1980-5CFE1863D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791EC-927C-BC9E-F8BF-139D18E4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415A-3381-9340-A957-5DE3743F04CA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3493A-05AB-C1ED-991A-0F4C0AC8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45BE9-1D9D-B3EC-4C86-9F637DEC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28BE-AC07-D941-ACF1-9C1234EA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0CDE-D443-0EBE-8249-34D4FC6A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D005F-80BC-76F7-C9B4-51EEC5521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32131-F404-4B11-551C-25CD9292F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2416C-FC89-2C37-DDA2-2864B043B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D86BB-7F18-7DFF-C07B-8ADAA4FF5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36F4C-0822-196C-9AC1-64357665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415A-3381-9340-A957-5DE3743F04CA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C0553-815D-8CBF-06B3-2E01DF4D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47F9B-00EC-6747-520A-B6B460A7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28BE-AC07-D941-ACF1-9C1234EA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3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F330-729B-A99D-7113-C89B0350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E3387-E2B0-0493-E681-02FAFA92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415A-3381-9340-A957-5DE3743F04CA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7287A-5065-CCC0-0D8F-672206DC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D5F35-C8B6-CAE7-6667-ABA47B9F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28BE-AC07-D941-ACF1-9C1234EA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8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E03F2-87AA-D362-02D4-B0E9BD8E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415A-3381-9340-A957-5DE3743F04CA}" type="datetimeFigureOut">
              <a:rPr lang="en-US" smtClean="0"/>
              <a:t>8/2/23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91D45-F453-BC4D-1CD2-99E9B214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00D82-CD18-312E-471E-50AED6C3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28BE-AC07-D941-ACF1-9C1234EA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7E2D-CA3D-46E4-56AC-2DDE6259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28367-2CC4-07B1-54F6-D11A868BE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EE7A3-A3EE-2A07-35BD-5C5618744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3643E-A50A-35EA-7A2F-DC7BD6EC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415A-3381-9340-A957-5DE3743F04CA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66ACC-E807-F1A7-A6A0-3263E666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0557A-26AF-E8CA-E626-265729C0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28BE-AC07-D941-ACF1-9C1234EA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5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C443-D3C9-1FF7-A10D-2D0DC890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C2B36-5F12-CF0F-F355-CB999AFAF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E5E70-BD85-38DE-D792-D11DE2A53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B4469-3CED-CC50-A7B3-A7DC6AE2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415A-3381-9340-A957-5DE3743F04CA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89A5B-C05C-0452-AC46-724A588C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086FD-4892-7D33-EC1B-7198C79A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28BE-AC07-D941-ACF1-9C1234EA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3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EB0C6-D121-D2D2-7BC7-3CF2BFB3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7C1B6-26A4-819B-F964-582A4BCB3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6B8EF-9E5D-BBAA-FA4D-7F5185B0B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E415A-3381-9340-A957-5DE3743F04CA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890A-C0F8-41E3-D284-28E3340FE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100B-8F9E-DA69-425A-B5E77B8A3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328BE-AC07-D941-ACF1-9C1234EA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2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amughtrnbdd4329.z21.web.core.windows.ne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mu-edu/it-ae-training-github-actions-0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17177"/>
          <a:stretch/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500000">
              <a:alpha val="798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Google Shape;101;p25"/>
          <p:cNvSpPr txBox="1">
            <a:spLocks noGrp="1"/>
          </p:cNvSpPr>
          <p:nvPr>
            <p:ph type="ctrTitle"/>
          </p:nvPr>
        </p:nvSpPr>
        <p:spPr>
          <a:xfrm>
            <a:off x="538211" y="835932"/>
            <a:ext cx="8808989" cy="384375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  <a:buSzPts val="990"/>
            </a:pPr>
            <a:r>
              <a:rPr lang="en-US" sz="5333" dirty="0">
                <a:solidFill>
                  <a:schemeClr val="bg1"/>
                </a:solidFill>
                <a:latin typeface="Public Sans Black"/>
                <a:ea typeface="Public Sans Black"/>
                <a:cs typeface="Public Sans Black"/>
                <a:sym typeface="Public Sans Black"/>
              </a:rPr>
              <a:t>GitHub Actions</a:t>
            </a:r>
            <a:br>
              <a:rPr lang="en-US" sz="5333" dirty="0">
                <a:solidFill>
                  <a:schemeClr val="bg1"/>
                </a:solidFill>
                <a:latin typeface="Public Sans Black"/>
                <a:ea typeface="Public Sans Black"/>
                <a:cs typeface="Public Sans Black"/>
                <a:sym typeface="Public Sans Black"/>
              </a:rPr>
            </a:br>
            <a:r>
              <a:rPr lang="en" sz="4827" dirty="0">
                <a:solidFill>
                  <a:schemeClr val="bg1"/>
                </a:solidFill>
                <a:latin typeface="Public Sans Thin"/>
                <a:ea typeface="Public Sans Black"/>
                <a:cs typeface="Public Sans Black"/>
                <a:sym typeface="Public Sans Thin"/>
              </a:rPr>
              <a:t>Deploy an Azure Static Website</a:t>
            </a:r>
            <a:endParaRPr sz="4827" i="1" dirty="0">
              <a:solidFill>
                <a:schemeClr val="bg1"/>
              </a:solidFill>
              <a:latin typeface="Public Sans Thin"/>
              <a:ea typeface="Public Sans Thin"/>
              <a:cs typeface="Public Sans Thin"/>
              <a:sym typeface="Public Sans Thin"/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01" y="5702434"/>
            <a:ext cx="2729633" cy="6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(investigate the workflow)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 startAt="7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See how we can post the terraform plan result to the Pull Request as a comment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 startAt="7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745049" lvl="1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		</a:t>
            </a: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75365AE3-3C1F-13B0-D924-3F1AA8D13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973" y="2135548"/>
            <a:ext cx="7772400" cy="156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(create a new branch)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Create a new branch using either GitHub Desktop or the CLI called “content/customize-html”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745049" lvl="1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		</a:t>
            </a: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8F019C6-95CB-98FE-99F6-740EECD8A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359" y="2586811"/>
            <a:ext cx="3100161" cy="33074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59010-7C74-040F-D65D-E809CD18024C}"/>
              </a:ext>
            </a:extLst>
          </p:cNvPr>
          <p:cNvSpPr txBox="1"/>
          <p:nvPr/>
        </p:nvSpPr>
        <p:spPr>
          <a:xfrm>
            <a:off x="4524351" y="405585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E0F08-676C-3C11-7AB5-25FF4FB3D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325" y="4005568"/>
            <a:ext cx="5080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7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(customize HTML content)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Modify the </a:t>
            </a:r>
            <a:r>
              <a:rPr lang="en-US" sz="2000" dirty="0" err="1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index.html</a:t>
            </a: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 and the 404.html in the “</a:t>
            </a:r>
            <a:r>
              <a:rPr lang="en-US" sz="2000" dirty="0" err="1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web_content</a:t>
            </a: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” directory. Ensure that the result is still valid HTML (you can check via your browser locally)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745049" lvl="1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		</a:t>
            </a: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929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(check in your content)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Check in and push the modified content (which will use your new branch) via GitHub Desktop or the CLI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745049" lvl="1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		</a:t>
            </a: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3864C74-6B85-A786-914C-DCDB2447A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975" y="2166521"/>
            <a:ext cx="5695268" cy="3727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548F48-003B-3054-7286-272A29B476CD}"/>
              </a:ext>
            </a:extLst>
          </p:cNvPr>
          <p:cNvSpPr txBox="1"/>
          <p:nvPr/>
        </p:nvSpPr>
        <p:spPr>
          <a:xfrm>
            <a:off x="6802243" y="394753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or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56FBEEF-7C7F-4986-341B-48194B8A5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798" y="3113249"/>
            <a:ext cx="4454602" cy="183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94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(create a PR)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Go to your </a:t>
            </a:r>
            <a:r>
              <a:rPr lang="en-US" sz="2000" dirty="0" err="1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github.com</a:t>
            </a: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 repo in your web browser and create a new PR against the “main” branch using your new branch</a:t>
            </a: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Make sure that you are requesting to merge your new branch into main</a:t>
            </a: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Create the PR</a:t>
            </a: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Do NOT immediately merge</a:t>
            </a:r>
          </a:p>
          <a:p>
            <a:pPr marL="745049" lvl="1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	</a:t>
            </a: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1FEAF59E-7AF9-2C8E-C08F-A9E573591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50" y="1250633"/>
            <a:ext cx="4229100" cy="850900"/>
          </a:xfrm>
          <a:prstGeom prst="rect">
            <a:avLst/>
          </a:prstGeom>
        </p:spPr>
      </p:pic>
      <p:pic>
        <p:nvPicPr>
          <p:cNvPr id="8" name="Picture 7" descr="A green rectangle with white text&#10;&#10;Description automatically generated">
            <a:extLst>
              <a:ext uri="{FF2B5EF4-FFF2-40B4-BE49-F238E27FC236}">
                <a16:creationId xmlns:a16="http://schemas.microsoft.com/office/drawing/2014/main" id="{33A3E8EE-CE31-A60B-33FB-9BFA42CED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450" y="2146654"/>
            <a:ext cx="2400300" cy="736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38FBF0-9DB9-4BA5-6CE6-DF75A2F6C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137" y="2929766"/>
            <a:ext cx="10423366" cy="850887"/>
          </a:xfrm>
          <a:prstGeom prst="rect">
            <a:avLst/>
          </a:prstGeom>
        </p:spPr>
      </p:pic>
      <p:pic>
        <p:nvPicPr>
          <p:cNvPr id="6" name="Picture 5" descr="A green rectangle with white text&#10;&#10;Description automatically generated">
            <a:extLst>
              <a:ext uri="{FF2B5EF4-FFF2-40B4-BE49-F238E27FC236}">
                <a16:creationId xmlns:a16="http://schemas.microsoft.com/office/drawing/2014/main" id="{0D489EF5-A4B3-D202-C232-F2397F6ED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460" y="4273688"/>
            <a:ext cx="2110643" cy="59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(investigate the Action run)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Go see the Actions run result by going to “Actions” at the top of the page</a:t>
            </a: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Investigate the “Terraform plan” step</a:t>
            </a:r>
            <a:endParaRPr lang="en-US" sz="16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9EE510-4761-F93B-A9AD-CB68A73D0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897" y="1930168"/>
            <a:ext cx="9933606" cy="86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1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(merge the PR)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Merge the Pull Request</a:t>
            </a: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Investigate the Action run that deploys the site</a:t>
            </a:r>
            <a:endParaRPr lang="en-US" sz="16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543BC93-890D-F487-5166-9F039AE46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306" y="1905000"/>
            <a:ext cx="5880100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862625-B0DB-482F-FD06-D6ABA35D7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306" y="3963999"/>
            <a:ext cx="9657910" cy="9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0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(visit your website)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Look at the Action run “Terraform apply” step to find the website URL: </a:t>
            </a: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  <a:hlinkClick r:id="rId3"/>
              </a:rPr>
              <a:t>https://tamughtrnbdd4329.z21.web.core.windows.net/</a:t>
            </a: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Visit the URL to view your website. </a:t>
            </a:r>
            <a:r>
              <a:rPr lang="en-US" sz="2000" b="1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NOTE: because of the way we handled the NetID via an Actions secret, you’ll have to replace “***” with your NetID in the URL</a:t>
            </a: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7509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(update branch protection)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Go back to your </a:t>
            </a:r>
            <a:r>
              <a:rPr lang="en-US" sz="2000" dirty="0" err="1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github.com</a:t>
            </a: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 repo in your browser and go to “Settings” and then “Branches” </a:t>
            </a: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Update the branch protection for “main” to “</a:t>
            </a:r>
            <a:r>
              <a:rPr lang="en-US" sz="2000" b="1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Require status checks to pass before merging</a:t>
            </a: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” and “</a:t>
            </a:r>
            <a:r>
              <a:rPr lang="en-US" sz="2000" b="1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Require branches to be up to date before merging</a:t>
            </a: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”. Add “</a:t>
            </a:r>
            <a:r>
              <a:rPr lang="en-US" sz="2000" b="1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Preview Deployment of Azure Static Websites</a:t>
            </a: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” to the required status checks and ”save changes”</a:t>
            </a: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2BDBA16-243A-164D-D398-883900D77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20" y="2604762"/>
            <a:ext cx="5898353" cy="2623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507DA5-AE7E-BADC-238C-9A3DAE9E1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412" y="3916368"/>
            <a:ext cx="1269407" cy="41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5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(switch to main branch and fetch)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Switch back to your “main” branch and fetch the latest changes</a:t>
            </a:r>
          </a:p>
          <a:p>
            <a:pPr marL="745049" lvl="1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		</a:t>
            </a: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1CB232-A63B-7CA9-266C-4E6FDD1A6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89" y="1815766"/>
            <a:ext cx="2997200" cy="2249931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BDAE8AC-36DC-6836-5CB7-499447A1B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89" y="4257797"/>
            <a:ext cx="29972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45572F-5346-A6CC-30AD-6529B9CFB075}"/>
              </a:ext>
            </a:extLst>
          </p:cNvPr>
          <p:cNvSpPr txBox="1"/>
          <p:nvPr/>
        </p:nvSpPr>
        <p:spPr>
          <a:xfrm>
            <a:off x="3734289" y="286993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or</a:t>
            </a:r>
          </a:p>
        </p:txBody>
      </p:sp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312B74F-DEB0-BEA2-E823-029A39EA9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9450" y="2619284"/>
            <a:ext cx="48133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0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(create and clone repo)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478364" indent="-342900">
              <a:lnSpc>
                <a:spcPct val="150000"/>
              </a:lnSpc>
              <a:buClr>
                <a:schemeClr val="tx1"/>
              </a:buClr>
              <a:buSzPts val="2000"/>
              <a:buFont typeface="+mj-lt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Visit </a:t>
            </a: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  <a:hlinkClick r:id="rId3"/>
              </a:rPr>
              <a:t>https://github.com/tamu-edu/it-ae-training-github-actions-001</a:t>
            </a: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 in your web browser</a:t>
            </a:r>
          </a:p>
          <a:p>
            <a:pPr marL="478364" indent="-342900">
              <a:lnSpc>
                <a:spcPct val="150000"/>
              </a:lnSpc>
              <a:buClr>
                <a:schemeClr val="tx1"/>
              </a:buClr>
              <a:buSzPts val="2000"/>
              <a:buFont typeface="+mj-lt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Click “Use this template”: </a:t>
            </a:r>
          </a:p>
          <a:p>
            <a:pPr marL="478364" indent="-342900">
              <a:lnSpc>
                <a:spcPct val="150000"/>
              </a:lnSpc>
              <a:buClr>
                <a:schemeClr val="tx1"/>
              </a:buClr>
              <a:buSzPts val="2000"/>
              <a:buFont typeface="+mj-lt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478364" indent="-342900">
              <a:lnSpc>
                <a:spcPct val="150000"/>
              </a:lnSpc>
              <a:buClr>
                <a:schemeClr val="tx1"/>
              </a:buClr>
              <a:buSzPts val="2000"/>
              <a:buFont typeface="+mj-lt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478364" indent="-342900">
              <a:lnSpc>
                <a:spcPct val="150000"/>
              </a:lnSpc>
              <a:buClr>
                <a:schemeClr val="tx1"/>
              </a:buClr>
              <a:buSzPts val="2000"/>
              <a:buFont typeface="+mj-lt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Click “Create a new repository”</a:t>
            </a:r>
          </a:p>
          <a:p>
            <a:pPr marL="478364" indent="-342900">
              <a:lnSpc>
                <a:spcPct val="150000"/>
              </a:lnSpc>
              <a:buClr>
                <a:schemeClr val="tx1"/>
              </a:buClr>
              <a:buSzPts val="2000"/>
              <a:buFont typeface="+mj-lt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Change the owner to your NetID and use the name “it-ae-training-github-actions-001”:</a:t>
            </a:r>
          </a:p>
          <a:p>
            <a:pPr marL="135464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478364" indent="-342900">
              <a:lnSpc>
                <a:spcPct val="150000"/>
              </a:lnSpc>
              <a:buClr>
                <a:schemeClr val="tx1"/>
              </a:buClr>
              <a:buSzPts val="2000"/>
              <a:buFont typeface="+mj-lt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478364" indent="-342900">
              <a:lnSpc>
                <a:spcPct val="150000"/>
              </a:lnSpc>
              <a:buClr>
                <a:schemeClr val="tx1"/>
              </a:buClr>
              <a:buSzPts val="2000"/>
              <a:buFont typeface="+mj-lt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79807A-41FD-1A3D-95E9-45ACC97FC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146" y="2578100"/>
            <a:ext cx="6553200" cy="850900"/>
          </a:xfrm>
          <a:prstGeom prst="rect">
            <a:avLst/>
          </a:prstGeom>
        </p:spPr>
      </p:pic>
      <p:pic>
        <p:nvPicPr>
          <p:cNvPr id="5" name="Picture 4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BBB00A20-1811-E807-4A26-4F75677A8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146" y="4840532"/>
            <a:ext cx="5765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53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(create a new branch)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Create a new branch using either GitHub Desktop or the CLI called “</a:t>
            </a:r>
            <a:r>
              <a:rPr lang="en-US" sz="2000" b="1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content/customize-html-again</a:t>
            </a: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”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745049" lvl="1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		</a:t>
            </a: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59010-7C74-040F-D65D-E809CD18024C}"/>
              </a:ext>
            </a:extLst>
          </p:cNvPr>
          <p:cNvSpPr txBox="1"/>
          <p:nvPr/>
        </p:nvSpPr>
        <p:spPr>
          <a:xfrm>
            <a:off x="4524351" y="405585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F85C3B-D433-1E11-194A-4FF1851ED653}"/>
              </a:ext>
            </a:extLst>
          </p:cNvPr>
          <p:cNvSpPr txBox="1"/>
          <p:nvPr/>
        </p:nvSpPr>
        <p:spPr>
          <a:xfrm>
            <a:off x="2478400" y="2169692"/>
            <a:ext cx="825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NOTE: The branch should be named something different than your first branch name</a:t>
            </a:r>
          </a:p>
        </p:txBody>
      </p:sp>
      <p:pic>
        <p:nvPicPr>
          <p:cNvPr id="6" name="Picture 5" descr="A screenshot of a chat&#10;&#10;Description automatically generated">
            <a:extLst>
              <a:ext uri="{FF2B5EF4-FFF2-40B4-BE49-F238E27FC236}">
                <a16:creationId xmlns:a16="http://schemas.microsoft.com/office/drawing/2014/main" id="{AB9B78A5-3685-7831-7F00-8818B1503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108" y="2769897"/>
            <a:ext cx="2687735" cy="2837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71C031-18B8-171B-8BD5-955AA4F75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421" y="4026957"/>
            <a:ext cx="5613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88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(change HTML content)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Modify the </a:t>
            </a:r>
            <a:r>
              <a:rPr lang="en-US" sz="2000" dirty="0" err="1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index.html</a:t>
            </a: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 in the “</a:t>
            </a:r>
            <a:r>
              <a:rPr lang="en-US" sz="2000" dirty="0" err="1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web_content</a:t>
            </a: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” directory. Ensure that the result is still valid HTML (you can check via your browser locally)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745049" lvl="1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		</a:t>
            </a: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6557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(check in your content)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Check in and push/publish the modified content (which will use your new branch) via GitHub Desktop or the CLI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745049" lvl="1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		</a:t>
            </a: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548F48-003B-3054-7286-272A29B476CD}"/>
              </a:ext>
            </a:extLst>
          </p:cNvPr>
          <p:cNvSpPr txBox="1"/>
          <p:nvPr/>
        </p:nvSpPr>
        <p:spPr>
          <a:xfrm>
            <a:off x="6586362" y="394896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EE8977-A003-1516-974C-C6DA53C3D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716" y="2178379"/>
            <a:ext cx="5241766" cy="3428988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6F9B3E1-4BD9-9759-8C45-A3A9A66DB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887" y="3329767"/>
            <a:ext cx="4294032" cy="16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31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(create another PR)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6"/>
            <a:ext cx="11360800" cy="4937633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Go to your </a:t>
            </a:r>
            <a:r>
              <a:rPr lang="en-US" sz="2000" dirty="0" err="1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github.com</a:t>
            </a: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 repo in your web browser and create a new PR against the “main” branch using your new branch</a:t>
            </a: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Make sure that you are requesting to merge your new branch into main</a:t>
            </a: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Create the PR</a:t>
            </a: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Notice that merging is now blocked until the Action completes successfully</a:t>
            </a:r>
          </a:p>
          <a:p>
            <a:pPr marL="745049" lvl="1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	</a:t>
            </a: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1FEAF59E-7AF9-2C8E-C08F-A9E573591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50" y="1250633"/>
            <a:ext cx="4229100" cy="850900"/>
          </a:xfrm>
          <a:prstGeom prst="rect">
            <a:avLst/>
          </a:prstGeom>
        </p:spPr>
      </p:pic>
      <p:pic>
        <p:nvPicPr>
          <p:cNvPr id="8" name="Picture 7" descr="A green rectangle with white text&#10;&#10;Description automatically generated">
            <a:extLst>
              <a:ext uri="{FF2B5EF4-FFF2-40B4-BE49-F238E27FC236}">
                <a16:creationId xmlns:a16="http://schemas.microsoft.com/office/drawing/2014/main" id="{33A3E8EE-CE31-A60B-33FB-9BFA42CED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450" y="2146654"/>
            <a:ext cx="2400300" cy="736600"/>
          </a:xfrm>
          <a:prstGeom prst="rect">
            <a:avLst/>
          </a:prstGeom>
        </p:spPr>
      </p:pic>
      <p:pic>
        <p:nvPicPr>
          <p:cNvPr id="6" name="Picture 5" descr="A green rectangle with white text&#10;&#10;Description automatically generated">
            <a:extLst>
              <a:ext uri="{FF2B5EF4-FFF2-40B4-BE49-F238E27FC236}">
                <a16:creationId xmlns:a16="http://schemas.microsoft.com/office/drawing/2014/main" id="{0D489EF5-A4B3-D202-C232-F2397F6ED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460" y="4273688"/>
            <a:ext cx="2110643" cy="5964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6A80A1-AAA3-2C98-D52A-0C895A6777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459" y="3072236"/>
            <a:ext cx="8452065" cy="550190"/>
          </a:xfrm>
          <a:prstGeom prst="rect">
            <a:avLst/>
          </a:prstGeom>
        </p:spPr>
      </p:pic>
      <p:pic>
        <p:nvPicPr>
          <p:cNvPr id="9" name="Picture 8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4C0DF850-B3B4-6064-03A4-962D6DBB92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680971"/>
            <a:ext cx="3674554" cy="12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89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(create another PR)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6"/>
            <a:ext cx="11360800" cy="4937633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 startAt="5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Observe the PR comment and make sure that the proposed changes make sense</a:t>
            </a:r>
          </a:p>
          <a:p>
            <a:pPr marL="478364" indent="-342900">
              <a:lnSpc>
                <a:spcPct val="100000"/>
              </a:lnSpc>
              <a:buClr>
                <a:schemeClr val="tx1"/>
              </a:buClr>
              <a:buSzPts val="2000"/>
              <a:buAutoNum type="arabicPeriod" startAt="5"/>
            </a:pPr>
            <a:endParaRPr lang="en-US" sz="16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BDA4DD4-54AC-66A3-C7F3-5D3BAD0DF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29" y="1863683"/>
            <a:ext cx="530678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93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(merge the PR)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Merge the Pull Request</a:t>
            </a: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Investigate the Action run that deploys the site</a:t>
            </a:r>
            <a:endParaRPr lang="en-US" sz="16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543BC93-890D-F487-5166-9F039AE46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306" y="1905000"/>
            <a:ext cx="5880100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CEB3E1-DB8B-E4E3-1138-DC2710A4E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306" y="4030785"/>
            <a:ext cx="7772400" cy="7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82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(refresh your website)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Refresh your website and notice that the content has updated</a:t>
            </a: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471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(create and clone repo)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 startAt="5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Add a useful description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 startAt="5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 startAt="5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 startAt="6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Click ”Create Repository” (this will take you to the new repository)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 startAt="6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Clone the repository locally using either “GitHub Desktop” button or the CLI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 startAt="6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 startAt="6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screen shot of a phone&#10;&#10;Description automatically generated">
            <a:extLst>
              <a:ext uri="{FF2B5EF4-FFF2-40B4-BE49-F238E27FC236}">
                <a16:creationId xmlns:a16="http://schemas.microsoft.com/office/drawing/2014/main" id="{4F297DC0-BC1B-1B8A-2BB4-489487363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169" y="1638210"/>
            <a:ext cx="39497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1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(create and clone repo)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639266"/>
          </a:xfrm>
          <a:prstGeom prst="rect">
            <a:avLst/>
          </a:prstGeom>
        </p:spPr>
        <p:txBody>
          <a:bodyPr spcFirstLastPara="1" vert="horz" wrap="square" lIns="121900" tIns="118872" rIns="121900" bIns="121900" numCol="2" rtlCol="0" anchor="t" anchorCtr="0">
            <a:normAutofit/>
          </a:bodyPr>
          <a:lstStyle/>
          <a:p>
            <a:pPr marL="135464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Click “Open with GitHub Desktop”      </a:t>
            </a:r>
            <a:r>
              <a:rPr lang="en-US" sz="2000" b="1" i="1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or</a:t>
            </a: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8AD0869-DA2C-ED5C-1D24-ABC3D1420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00" y="1827235"/>
            <a:ext cx="4055172" cy="3830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5A48B7-DE29-A0AD-2CC4-F5E76E09F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090" y="2453959"/>
            <a:ext cx="6468992" cy="1482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2E20D7-F85A-FBE3-0238-6D67DE03853B}"/>
              </a:ext>
            </a:extLst>
          </p:cNvPr>
          <p:cNvSpPr txBox="1"/>
          <p:nvPr/>
        </p:nvSpPr>
        <p:spPr>
          <a:xfrm>
            <a:off x="4916971" y="1256309"/>
            <a:ext cx="422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use “git clone”</a:t>
            </a:r>
            <a:endParaRPr lang="en-US" sz="1800" b="1" i="1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(add branch protection rules)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135464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1.    Go to the “Settings” tab at the top of your repo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 startAt="2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Go to “Branches” on the left and click “Add branch protection rule”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 startAt="2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 startAt="2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Enter “main” for the “Branch name pattern” and check the following:</a:t>
            </a:r>
          </a:p>
          <a:p>
            <a:pPr marL="745049" lvl="1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1. Require a pull request before merging (check)</a:t>
            </a:r>
          </a:p>
          <a:p>
            <a:pPr marL="745049" lvl="1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2. Require approvals (uncheck)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 startAt="2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Click “Create”</a:t>
            </a:r>
          </a:p>
          <a:p>
            <a:pPr marL="745049" lvl="1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endParaRPr lang="en-US" sz="16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E4FCA215-D043-E2BD-030F-F4AF2DF6A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328" y="1717442"/>
            <a:ext cx="5051657" cy="1281763"/>
          </a:xfrm>
          <a:prstGeom prst="rect">
            <a:avLst/>
          </a:prstGeom>
        </p:spPr>
      </p:pic>
      <p:pic>
        <p:nvPicPr>
          <p:cNvPr id="4" name="Picture 3" descr="A green rectangle with white text&#10;&#10;Description automatically generated">
            <a:extLst>
              <a:ext uri="{FF2B5EF4-FFF2-40B4-BE49-F238E27FC236}">
                <a16:creationId xmlns:a16="http://schemas.microsoft.com/office/drawing/2014/main" id="{E8119011-1C6D-99C6-BA0B-C188706E3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3011" y="4655377"/>
            <a:ext cx="995481" cy="5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(change Actions permissions)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Go to the “Settings” tab at the top of your repo</a:t>
            </a: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 startAt="2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Go to “Actions” &gt; “General” on the left and change the “Workflow permissions” to “Read and write permissions” and click “Save”</a:t>
            </a: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986671F-A4D3-7C4B-0E33-894F82CAF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00" y="2680824"/>
            <a:ext cx="7851994" cy="301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8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(add GitHub Actions secrets)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Go to the “Settings” tab at the top of your repo</a:t>
            </a:r>
          </a:p>
          <a:p>
            <a:pPr marL="592664" indent="-457200">
              <a:lnSpc>
                <a:spcPct val="10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Go to “Secrets and variables” &gt; “Actions” on the left menu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Use the “New repository secret” button to add two secrets:</a:t>
            </a:r>
          </a:p>
          <a:p>
            <a:pPr marL="1202249" lvl="1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NETID – Set this to your NetID in all lowercase (</a:t>
            </a:r>
            <a:r>
              <a:rPr lang="en-US" sz="1600" b="1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replace any “_” or “.” characters with a “-”</a:t>
            </a: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)</a:t>
            </a:r>
          </a:p>
          <a:p>
            <a:pPr marL="1202249" lvl="1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AZURE_AD_CLIENT_SECRET – Set this to the password value from the following 1password link:</a:t>
            </a: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A00081-75A9-B3C8-5892-7C3E66A58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815" y="1815767"/>
            <a:ext cx="4064000" cy="965200"/>
          </a:xfrm>
          <a:prstGeom prst="rect">
            <a:avLst/>
          </a:prstGeom>
        </p:spPr>
      </p:pic>
      <p:pic>
        <p:nvPicPr>
          <p:cNvPr id="6" name="Picture 5" descr="A green rectangle with white text&#10;&#10;Description automatically generated">
            <a:extLst>
              <a:ext uri="{FF2B5EF4-FFF2-40B4-BE49-F238E27FC236}">
                <a16:creationId xmlns:a16="http://schemas.microsoft.com/office/drawing/2014/main" id="{69FC5B19-483B-2F1B-2524-87C0B02CA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815" y="2843991"/>
            <a:ext cx="1944029" cy="585009"/>
          </a:xfrm>
          <a:prstGeom prst="rect">
            <a:avLst/>
          </a:prstGeom>
        </p:spPr>
      </p:pic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1CFEA0D1-31ED-B470-550B-03EBA8E91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549" y="3662481"/>
            <a:ext cx="2272559" cy="232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0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(investigate the workflow)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Look at the code you’ve checked out locally</a:t>
            </a:r>
          </a:p>
          <a:p>
            <a:pPr marL="1202249" lvl="1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.</a:t>
            </a:r>
            <a:r>
              <a:rPr lang="en-US" sz="1600" dirty="0" err="1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github</a:t>
            </a: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/workflows/</a:t>
            </a:r>
            <a:r>
              <a:rPr lang="en-US" sz="1600" dirty="0" err="1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ci.yaml</a:t>
            </a:r>
            <a:endParaRPr lang="en-US" sz="16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1202249" lvl="1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.</a:t>
            </a:r>
            <a:r>
              <a:rPr lang="en-US" sz="1600" dirty="0" err="1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github</a:t>
            </a: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/workflows/</a:t>
            </a:r>
            <a:r>
              <a:rPr lang="en-US" sz="1600" dirty="0" err="1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cd.yaml</a:t>
            </a:r>
            <a:endParaRPr lang="en-US" sz="16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Observe the trigger for each of the two files: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Notice the job setup + environment variables:</a:t>
            </a:r>
          </a:p>
          <a:p>
            <a:pPr marL="135464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745049" lvl="1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		</a:t>
            </a: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0A454C0-8F50-F03C-16AE-03C8F37543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901"/>
          <a:stretch/>
        </p:blipFill>
        <p:spPr>
          <a:xfrm>
            <a:off x="8915400" y="2047067"/>
            <a:ext cx="3276600" cy="1155696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C040E98-EEFC-812B-DFE9-FC2416C02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418" y="3541843"/>
            <a:ext cx="5388826" cy="206552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9FC13AA-C769-2E6E-485D-B8AC311F3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25" y="2051874"/>
            <a:ext cx="32131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6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2 (investigate the workflow)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 startAt="4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See how we can run a simple shell script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 startAt="4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 startAt="4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 startAt="4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Look at how we checkout the code</a:t>
            </a: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 startAt="4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 startAt="4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592664" indent="-457200">
              <a:lnSpc>
                <a:spcPct val="150000"/>
              </a:lnSpc>
              <a:buClr>
                <a:schemeClr val="tx1"/>
              </a:buClr>
              <a:buSzPts val="2000"/>
              <a:buAutoNum type="arabicPeriod" startAt="4"/>
            </a:pP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Notice the use of terraform plan to preview changes (in </a:t>
            </a:r>
            <a:r>
              <a:rPr lang="en-US" sz="2000" dirty="0" err="1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ci.yaml</a:t>
            </a:r>
            <a:r>
              <a:rPr lang="en-US" sz="20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)</a:t>
            </a:r>
          </a:p>
          <a:p>
            <a:pPr marL="135464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  <a:sym typeface="Public Sans ExtraBold"/>
            </a:endParaRPr>
          </a:p>
          <a:p>
            <a:pPr marL="745049" lvl="1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r>
              <a:rPr lang="en-US" sz="1600" dirty="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		</a:t>
            </a: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1E7B4D-7053-D602-C98C-A7EC363C5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528" y="1250633"/>
            <a:ext cx="3568700" cy="1625600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9C8F6DA-3375-6917-23D0-B08D70820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50" y="3012267"/>
            <a:ext cx="2654300" cy="635000"/>
          </a:xfrm>
          <a:prstGeom prst="rect">
            <a:avLst/>
          </a:prstGeom>
        </p:spPr>
      </p:pic>
      <p:pic>
        <p:nvPicPr>
          <p:cNvPr id="9" name="Picture 8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9811800B-F011-6B54-FF25-6CD42D98F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0772" y="4410867"/>
            <a:ext cx="51181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2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3070</Words>
  <Application>Microsoft Macintosh PowerPoint</Application>
  <PresentationFormat>Widescreen</PresentationFormat>
  <Paragraphs>361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Public Sans Black</vt:lpstr>
      <vt:lpstr>Public Sans ExtraBold</vt:lpstr>
      <vt:lpstr>Public Sans Light</vt:lpstr>
      <vt:lpstr>Public Sans Medium</vt:lpstr>
      <vt:lpstr>Public Sans Thin</vt:lpstr>
      <vt:lpstr>Office Theme</vt:lpstr>
      <vt:lpstr>GitHub Actions Deploy an Azure Static Website</vt:lpstr>
      <vt:lpstr>Lab 2 (create and clone repo)</vt:lpstr>
      <vt:lpstr>Lab 2 (create and clone repo)</vt:lpstr>
      <vt:lpstr>Lab 2 (create and clone repo)</vt:lpstr>
      <vt:lpstr>Lab 2 (add branch protection rules)</vt:lpstr>
      <vt:lpstr>Lab 2 (change Actions permissions)</vt:lpstr>
      <vt:lpstr>Lab 2 (add GitHub Actions secrets)</vt:lpstr>
      <vt:lpstr>Lab 2 (investigate the workflow)</vt:lpstr>
      <vt:lpstr>Lab 2 (investigate the workflow)</vt:lpstr>
      <vt:lpstr>Lab 2 (investigate the workflow)</vt:lpstr>
      <vt:lpstr>Lab 2 (create a new branch)</vt:lpstr>
      <vt:lpstr>Lab 2 (customize HTML content)</vt:lpstr>
      <vt:lpstr>Lab 2 (check in your content)</vt:lpstr>
      <vt:lpstr>Lab 2 (create a PR)</vt:lpstr>
      <vt:lpstr>Lab 2 (investigate the Action run)</vt:lpstr>
      <vt:lpstr>Lab 2 (merge the PR)</vt:lpstr>
      <vt:lpstr>Lab 2 (visit your website)</vt:lpstr>
      <vt:lpstr>Lab 2 (update branch protection)</vt:lpstr>
      <vt:lpstr>Lab 2 (switch to main branch and fetch)</vt:lpstr>
      <vt:lpstr>Lab 2 (create a new branch)</vt:lpstr>
      <vt:lpstr>Lab 2 (change HTML content)</vt:lpstr>
      <vt:lpstr>Lab 2 (check in your content)</vt:lpstr>
      <vt:lpstr>Lab 2 (create another PR)</vt:lpstr>
      <vt:lpstr>Lab 2 (create another PR)</vt:lpstr>
      <vt:lpstr>Lab 2 (merge the PR)</vt:lpstr>
      <vt:lpstr>Lab 2 (refresh your website)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(create and clone repo)</dc:title>
  <dc:creator>Dworaczyk, Blake D</dc:creator>
  <cp:lastModifiedBy>Rafferty, Joseph R</cp:lastModifiedBy>
  <cp:revision>1</cp:revision>
  <dcterms:created xsi:type="dcterms:W3CDTF">2023-08-01T18:45:52Z</dcterms:created>
  <dcterms:modified xsi:type="dcterms:W3CDTF">2023-08-02T21:01:25Z</dcterms:modified>
</cp:coreProperties>
</file>