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2918400" cx="438912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Questrial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estrial-regular.fntdata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822960" y="822960"/>
            <a:ext cx="42245401" cy="31272600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38330519" y="27174810"/>
            <a:ext cx="10058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850" lIns="109700" spcFirstLastPara="1" rIns="109700" wrap="square" tIns="54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SRCC poster template provided by Instructional Resources and Office of Undergraduate Research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2414016" y="23920705"/>
            <a:ext cx="392826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12004291" y="-7044560"/>
            <a:ext cx="20102099" cy="39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Char char="●"/>
              <a:defRPr b="0" i="0" sz="13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58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Char char="◦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01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Char char="⚫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763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Char char="◦"/>
              <a:defRPr b="0" i="0" sz="9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23957281" y="10424242"/>
            <a:ext cx="25237501" cy="95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4206146" y="914382"/>
            <a:ext cx="25237501" cy="28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Char char="●"/>
              <a:defRPr b="0" i="0" sz="13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58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Char char="◦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01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Char char="⚫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763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Char char="◦"/>
              <a:defRPr b="0" i="0" sz="9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463040" y="1579244"/>
            <a:ext cx="40953601" cy="2974469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2009262" y="2083978"/>
            <a:ext cx="39872400" cy="1492320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3467404" y="8736989"/>
            <a:ext cx="37307399" cy="87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145"/>
              </a:buClr>
              <a:buSzPts val="1700"/>
              <a:buFont typeface="Verdana"/>
              <a:buNone/>
              <a:defRPr b="1" i="0" sz="21600" u="none" cap="none" strike="noStrike">
                <a:solidFill>
                  <a:srgbClr val="FFB14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467404" y="17688155"/>
            <a:ext cx="37307399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0" i="0" sz="96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None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None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None/>
              <a:defRPr b="0" i="0" sz="9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None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None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None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None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None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414016" y="23920705"/>
            <a:ext cx="392826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414016" y="2545690"/>
            <a:ext cx="39282600" cy="201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Char char="●"/>
              <a:defRPr b="0" i="0" sz="13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588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Char char="◦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01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Char char="⚫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763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Char char="◦"/>
              <a:defRPr b="0" i="0" sz="9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463040" y="1579244"/>
            <a:ext cx="40953601" cy="2974469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009262" y="2083980"/>
            <a:ext cx="39872400" cy="20838301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248050" y="23657356"/>
            <a:ext cx="39282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7E6B"/>
              </a:buClr>
              <a:buSzPts val="1700"/>
              <a:buFont typeface="Verdana"/>
              <a:buNone/>
              <a:defRPr b="0" i="0" sz="173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248050" y="26997522"/>
            <a:ext cx="392826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228600" lvl="0" marL="457200" marR="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0" i="0" sz="8600" u="none" cap="none" strike="noStrike">
                <a:solidFill>
                  <a:srgbClr val="B6771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None/>
              <a:defRPr b="0" i="0" sz="8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None/>
              <a:defRPr b="0" i="0" sz="77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None/>
              <a:defRPr b="0" i="0" sz="67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None/>
              <a:defRPr b="0" i="0" sz="67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413636" y="23930609"/>
            <a:ext cx="39282901" cy="50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68890" y="2545690"/>
            <a:ext cx="18873300" cy="210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863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Noto Sans Symbols"/>
              <a:buChar char="●"/>
              <a:defRPr b="0" i="0" sz="1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017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600"/>
              <a:buFont typeface="Verdana"/>
              <a:buChar char="◦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8382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9600"/>
              <a:buFont typeface="Noto Sans Symbols"/>
              <a:buChar char="⚫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4455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9700"/>
              <a:buFont typeface="Verdana"/>
              <a:buChar char="◦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22825730" y="2545690"/>
            <a:ext cx="18873300" cy="21067801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863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0"/>
              <a:buFont typeface="Noto Sans Symbols"/>
              <a:buChar char="●"/>
              <a:defRPr b="0" i="0" sz="1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017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600"/>
              <a:buFont typeface="Verdana"/>
              <a:buChar char="◦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8382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9600"/>
              <a:buFont typeface="Noto Sans Symbols"/>
              <a:buChar char="⚫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4455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9700"/>
              <a:buFont typeface="Verdana"/>
              <a:buChar char="◦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414016" y="23920705"/>
            <a:ext cx="392826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914675" y="2781301"/>
            <a:ext cx="188733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1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None/>
              <a:defRPr b="1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None/>
              <a:defRPr b="1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None/>
              <a:defRPr b="1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None/>
              <a:defRPr b="1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22330413" y="2781301"/>
            <a:ext cx="188733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1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None/>
              <a:defRPr b="1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None/>
              <a:defRPr b="1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None/>
              <a:defRPr b="1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None/>
              <a:defRPr b="1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2914675" y="6949440"/>
            <a:ext cx="18873300" cy="16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8128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200"/>
              <a:buFont typeface="Noto Sans Symbols"/>
              <a:buChar char="●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8382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Verdana"/>
              <a:buChar char="◦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74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7747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8600"/>
              <a:buFont typeface="Verdana"/>
              <a:buChar char="◦"/>
              <a:defRPr b="0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175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22330413" y="6949440"/>
            <a:ext cx="18873300" cy="16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8128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200"/>
              <a:buFont typeface="Noto Sans Symbols"/>
              <a:buChar char="●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8382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Verdana"/>
              <a:buChar char="◦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7747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7747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8600"/>
              <a:buFont typeface="Verdana"/>
              <a:buChar char="◦"/>
              <a:defRPr b="0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175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7700"/>
              <a:buFont typeface="Noto Sans Symbols"/>
              <a:buChar char="⚫"/>
              <a:defRPr b="0" i="0" sz="7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2413636" y="23930609"/>
            <a:ext cx="39282901" cy="50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26586163" y="2560320"/>
            <a:ext cx="142647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Verdana"/>
              <a:buNone/>
              <a:defRPr b="1" i="0" sz="106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26586466" y="6949448"/>
            <a:ext cx="14264700" cy="20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228600" lvl="0" marL="457200" marR="88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0" i="0" sz="6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None/>
              <a:defRPr b="0" i="0" sz="5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None/>
              <a:defRPr b="0" i="0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None/>
              <a:defRPr b="0" i="0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None/>
              <a:defRPr b="0" i="0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654588" y="4464691"/>
            <a:ext cx="22205400" cy="226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9144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Char char="●"/>
              <a:defRPr b="0" i="0" sz="13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102235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500"/>
              <a:buFont typeface="Verdana"/>
              <a:buChar char="◦"/>
              <a:defRPr b="0" i="0" sz="1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5885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1500"/>
              <a:buFont typeface="Noto Sans Symbols"/>
              <a:buChar char="⚫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9144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800"/>
              <a:buFont typeface="Verdana"/>
              <a:buChar char="◦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83820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9600"/>
              <a:buFont typeface="Noto Sans Symbols"/>
              <a:buChar char="⚫"/>
              <a:defRPr b="0" i="0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None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1463040" y="1579244"/>
            <a:ext cx="40953601" cy="2974469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30723841" y="2084070"/>
            <a:ext cx="11157600" cy="20848200"/>
          </a:xfrm>
          <a:prstGeom prst="round1Rect">
            <a:avLst>
              <a:gd fmla="val 2748" name="adj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2194560" y="24057869"/>
            <a:ext cx="39502201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7E6B"/>
              </a:buClr>
              <a:buSzPts val="1700"/>
              <a:buFont typeface="Verdana"/>
              <a:buNone/>
              <a:defRPr b="0" i="0" sz="173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021019" y="2560320"/>
            <a:ext cx="10753200" cy="20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None/>
              <a:defRPr b="0" i="0" sz="67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596900" lvl="1" marL="914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Verdana"/>
              <a:buChar char="◦"/>
              <a:defRPr b="0" i="0" sz="5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533400" lvl="2" marL="1371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533400" lvl="3" marL="1828800" marR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4800"/>
              <a:buFont typeface="Verdana"/>
              <a:buChar char="◦"/>
              <a:defRPr b="0" i="0" sz="43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501650" lvl="4" marL="22860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4300"/>
              <a:buFont typeface="Noto Sans Symbols"/>
              <a:buChar char="⚫"/>
              <a:defRPr b="0" i="0" sz="43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2023103" y="2091686"/>
            <a:ext cx="28441501" cy="208482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585346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463040" y="1579244"/>
            <a:ext cx="40953601" cy="2974469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009262" y="2083978"/>
            <a:ext cx="39872400" cy="263346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0"/>
              <a:buFont typeface="Arial"/>
              <a:buNone/>
            </a:pPr>
            <a:r>
              <a:t/>
            </a:r>
            <a:endParaRPr b="0" i="0" sz="9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413636" y="23930609"/>
            <a:ext cx="39282901" cy="50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1700"/>
              <a:buFont typeface="Verdana"/>
              <a:buNone/>
              <a:defRPr b="1" i="0" sz="17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413636" y="2545080"/>
            <a:ext cx="39282901" cy="20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>
            <a:lvl1pPr indent="-914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00"/>
              <a:buFont typeface="Noto Sans Symbols"/>
              <a:buChar char="●"/>
              <a:defRPr b="0" i="0" sz="13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958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Verdana"/>
              <a:buChar char="◦"/>
              <a:defRPr b="0" i="0" sz="1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9017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96D4D"/>
              </a:buClr>
              <a:buSzPts val="10600"/>
              <a:buFont typeface="Noto Sans Symbols"/>
              <a:buChar char="⚫"/>
              <a:defRPr b="0" i="0" sz="10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8763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96D4D"/>
              </a:buClr>
              <a:buSzPts val="10200"/>
              <a:buFont typeface="Verdana"/>
              <a:buChar char="◦"/>
              <a:defRPr b="0" i="0" sz="9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7747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F7B"/>
              </a:buClr>
              <a:buSzPts val="8600"/>
              <a:buFont typeface="Noto Sans Symbols"/>
              <a:buChar char="⚫"/>
              <a:defRPr b="0" i="0" sz="8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7493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8200"/>
              <a:buFont typeface="Verdana"/>
              <a:buChar char="◦"/>
              <a:defRPr b="0" i="0" sz="8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68580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68580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Verdana"/>
              <a:buChar char="◦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68580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48E78"/>
              </a:buClr>
              <a:buSzPts val="7200"/>
              <a:buFont typeface="Noto Sans Symbols"/>
              <a:buChar char="⚫"/>
              <a:defRPr b="0" i="0" sz="7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81260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9098875" y="293370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09700" lIns="109700" spcFirstLastPara="1" rIns="109700" wrap="square" tIns="109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1700"/>
              <a:buFont typeface="Arial"/>
              <a:buNone/>
              <a:defRPr b="0" i="0" sz="48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0071675" y="29337000"/>
            <a:ext cx="2194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1614658" y="6681600"/>
            <a:ext cx="12539286" cy="6423698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The Zachry Leadership Program is divided into three cohorts  of 30 students each.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took over a legacy website that was designed to assist the director in finding an appropriate 2-hour time window for weekly meetings with the students.</a:t>
            </a:r>
            <a:endParaRPr b="0" i="0" sz="4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533296" y="20200213"/>
            <a:ext cx="12816000" cy="972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Design</a:t>
            </a:r>
            <a:endParaRPr b="0" i="0" sz="6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4999498" y="5640062"/>
            <a:ext cx="13859859" cy="972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Administrator Features</a:t>
            </a:r>
            <a:endParaRPr b="0" i="0" sz="5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29669234" y="5640062"/>
            <a:ext cx="12544909" cy="972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Features</a:t>
            </a:r>
            <a:endParaRPr b="0" i="0" sz="5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9669234" y="25023967"/>
            <a:ext cx="12968400" cy="6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Char char="●"/>
            </a:pPr>
            <a:r>
              <a:rPr i="0" lang="en-US" sz="4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Effective communication </a:t>
            </a:r>
            <a:r>
              <a:rPr lang="en-US" sz="4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critical to success and scheduling is difficult.</a:t>
            </a:r>
            <a:br>
              <a:rPr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b="1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Font typeface="Helvetica Neue"/>
              <a:buChar char="●"/>
            </a:pPr>
            <a:r>
              <a:rPr lang="en-US" sz="4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Planned meetings are more effective.</a:t>
            </a:r>
            <a:r>
              <a:rPr i="0" lang="en-US" sz="4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0" lang="en-US" sz="1200" u="none" cap="none" strike="noStrike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i="0" sz="12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Helvetica Neue"/>
              <a:buChar char="●"/>
            </a:pPr>
            <a:r>
              <a:rPr lang="en-US" sz="4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takes time to understand legacy code.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Helvetica Neue"/>
              <a:buChar char="●"/>
            </a:pPr>
            <a:r>
              <a:rPr lang="en-US" sz="4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reasonable and attainable goals.</a:t>
            </a:r>
            <a:endParaRPr sz="4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9669234" y="23662303"/>
            <a:ext cx="12544800" cy="9144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800"/>
              <a:buFont typeface="Arial"/>
              <a:buNone/>
            </a:pPr>
            <a:r>
              <a:rPr lang="en-US" sz="5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&amp; </a:t>
            </a:r>
            <a:r>
              <a:rPr b="0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Lessons Learned</a:t>
            </a:r>
            <a:endParaRPr b="0" i="0" sz="5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554654" y="12718188"/>
            <a:ext cx="12816000" cy="972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 &amp; Contribution</a:t>
            </a:r>
            <a:endParaRPr b="0" i="0" sz="5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593361" y="13902573"/>
            <a:ext cx="12786000" cy="5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legacy website contain</a:t>
            </a:r>
            <a:r>
              <a:rPr lang="en-US" sz="4600"/>
              <a:t>ed</a:t>
            </a: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600"/>
              <a:t>multiple</a:t>
            </a: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flaws, and the test coverage was insufficient.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/>
              <a:t>Our client expressed concerns about user friendliness and a crash-causing bug.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/>
              <a:t>We </a:t>
            </a:r>
            <a:r>
              <a:rPr lang="en-US" sz="4600"/>
              <a:t>improved ease of use of the system</a:t>
            </a:r>
            <a:r>
              <a:rPr b="0" i="0" lang="en-US" sz="4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addressed the flaws, and increased test coverage to 84 percent.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476300" y="5640062"/>
            <a:ext cx="12816000" cy="9720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5800"/>
              <a:buFont typeface="Arial"/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b="0" i="0" sz="5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863600" y="251078"/>
            <a:ext cx="42311079" cy="4602596"/>
          </a:xfrm>
          <a:prstGeom prst="rect">
            <a:avLst/>
          </a:prstGeom>
          <a:solidFill>
            <a:srgbClr val="740800"/>
          </a:solidFill>
          <a:ln>
            <a:noFill/>
          </a:ln>
        </p:spPr>
        <p:txBody>
          <a:bodyPr anchorCtr="0" anchor="ctr" bIns="384025" lIns="101275" spcFirstLastPara="1" rIns="101275" wrap="square" tIns="493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Font typeface="Arial"/>
              <a:buNone/>
            </a:pPr>
            <a:r>
              <a:rPr b="1" i="0" lang="en-US" sz="9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Zachry Leadership Program Lecture Scheduler</a:t>
            </a:r>
            <a:endParaRPr b="1" i="0" sz="6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9FD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Ming Dang, Bethany Witemeyer, Sanghyeon Lee, Shih-Chiang Wei, Austin Dauzat, Han-Yi Wang Litong Zhang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9FD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Advisors: Hank Walker, Seth Sullivan, Maria Polyzoi</a:t>
            </a:r>
            <a:endParaRPr b="0" i="0" sz="1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43174681" y="24007080"/>
            <a:ext cx="598800" cy="836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9669234" y="6628068"/>
            <a:ext cx="12667200" cy="6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650" lIns="101275" spcFirstLastPara="1" rIns="101275" wrap="square" tIns="50650">
            <a:noAutofit/>
          </a:bodyPr>
          <a:lstStyle/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students to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edit existing</a:t>
            </a: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schedules.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Account claiming and </a:t>
            </a:r>
            <a:r>
              <a:rPr b="0"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password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resetting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no longer depend on 3rd party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mailer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29669288" y="22283198"/>
            <a:ext cx="1254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Reset Password</a:t>
            </a:r>
            <a:endParaRPr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9730497" y="15212738"/>
            <a:ext cx="1254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 </a:t>
            </a:r>
            <a:r>
              <a:rPr b="1" lang="en-US" sz="44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US" sz="44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chedule</a:t>
            </a:r>
            <a:endParaRPr i="0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15802977" y="23271367"/>
            <a:ext cx="122529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Disable Student Modification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15003773" y="6654550"/>
            <a:ext cx="13860000" cy="10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b="1" lang="en-US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 the bug that prevented admins from running the common time finder algorithm twice</a:t>
            </a:r>
            <a:r>
              <a:rPr b="1" lang="en-US" sz="46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Created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student actions tab 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the admin dashboard page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that displays the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student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schedule modifications.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Added ability to toggle student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modification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0" sz="12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otify the admins to rerun the algorithm when s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tudent modifications 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cause</a:t>
            </a: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 potential collision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br>
              <a:rPr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Allow adding</a:t>
            </a:r>
            <a:r>
              <a:rPr i="0" lang="en-US" sz="4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new student to an existing cohort.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Char char="•"/>
            </a:pPr>
            <a:r>
              <a:rPr lang="en-US" sz="4600">
                <a:latin typeface="Helvetica Neue"/>
                <a:ea typeface="Helvetica Neue"/>
                <a:cs typeface="Helvetica Neue"/>
                <a:sym typeface="Helvetica Neue"/>
              </a:rPr>
              <a:t>Streamline selection of current active term.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0" name="Google Shape;110;p13"/>
          <p:cNvGrpSpPr/>
          <p:nvPr/>
        </p:nvGrpSpPr>
        <p:grpSpPr>
          <a:xfrm>
            <a:off x="685800" y="251078"/>
            <a:ext cx="42519601" cy="4999320"/>
            <a:chOff x="571500" y="209232"/>
            <a:chExt cx="35433000" cy="4166100"/>
          </a:xfrm>
        </p:grpSpPr>
        <p:sp>
          <p:nvSpPr>
            <p:cNvPr id="111" name="Google Shape;111;p13"/>
            <p:cNvSpPr txBox="1"/>
            <p:nvPr/>
          </p:nvSpPr>
          <p:spPr>
            <a:xfrm>
              <a:off x="571500" y="209232"/>
              <a:ext cx="35433000" cy="4166100"/>
            </a:xfrm>
            <a:prstGeom prst="rect">
              <a:avLst/>
            </a:prstGeom>
            <a:solidFill>
              <a:srgbClr val="740800"/>
            </a:solidFill>
            <a:ln>
              <a:noFill/>
            </a:ln>
          </p:spPr>
          <p:txBody>
            <a:bodyPr anchorCtr="0" anchor="ctr" bIns="384025" lIns="101275" spcFirstLastPara="1" rIns="101275" wrap="square" tIns="493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100"/>
                <a:buFont typeface="Arial"/>
                <a:buNone/>
              </a:pPr>
              <a:r>
                <a:rPr b="1" i="0" lang="en-US" sz="9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Zachry Leadership Program Lecture Scheduler</a:t>
              </a:r>
              <a:endPara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1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Ali Furkan Budak, Jordan Griffin, Fardeen Hasib Mozumder, Jongyong Park,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0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Adrita Anika, Md Messal Monem </a:t>
              </a:r>
              <a:r>
                <a:rPr lang="en-US" sz="5300">
                  <a:solidFill>
                    <a:srgbClr val="F9FDC7"/>
                  </a:solidFill>
                </a:rPr>
                <a:t>Miah</a:t>
              </a:r>
              <a:r>
                <a:rPr b="0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, Ankur Nath, Han-Yi Wang</a:t>
              </a:r>
              <a:endParaRPr b="0" i="0" sz="5000" u="none" cap="none" strike="noStrike">
                <a:solidFill>
                  <a:srgbClr val="F9FDC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300"/>
                <a:buFont typeface="Arial"/>
                <a:buNone/>
              </a:pPr>
              <a:r>
                <a:rPr b="1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Project Advisors:</a:t>
              </a:r>
              <a:r>
                <a:rPr b="0" i="0" lang="en-US" sz="53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 D.M.H Walker, Seth Sullivan, Gayathri Krishna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16184" y="1314879"/>
              <a:ext cx="3964259" cy="225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 b="3100" l="0" r="0" t="-3100"/>
          <a:stretch/>
        </p:blipFill>
        <p:spPr>
          <a:xfrm>
            <a:off x="1674668" y="1357574"/>
            <a:ext cx="4208790" cy="2946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3650" y="22699539"/>
            <a:ext cx="12785974" cy="719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3600" y="9794387"/>
            <a:ext cx="12539299" cy="529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18012" y="16108575"/>
            <a:ext cx="9270837" cy="60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52803" y="18270709"/>
            <a:ext cx="12684449" cy="455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752802" y="24549884"/>
            <a:ext cx="12684448" cy="424847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15752802" y="29104403"/>
            <a:ext cx="122529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Details of student 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pect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