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7.xml" ContentType="application/vnd.openxmlformats-officedocument.drawingml.chart+xml"/>
  <Override PartName="/ppt/notesSlides/notesSlide20.xml" ContentType="application/vnd.openxmlformats-officedocument.presentationml.notesSlide+xml"/>
  <Override PartName="/ppt/charts/chart8.xml" ContentType="application/vnd.openxmlformats-officedocument.drawingml.chart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69" r:id="rId2"/>
    <p:sldId id="270" r:id="rId3"/>
    <p:sldId id="271" r:id="rId4"/>
    <p:sldId id="272" r:id="rId5"/>
    <p:sldId id="257" r:id="rId6"/>
    <p:sldId id="258" r:id="rId7"/>
    <p:sldId id="279" r:id="rId8"/>
    <p:sldId id="280" r:id="rId9"/>
    <p:sldId id="259" r:id="rId10"/>
    <p:sldId id="268" r:id="rId11"/>
    <p:sldId id="260" r:id="rId12"/>
    <p:sldId id="261" r:id="rId13"/>
    <p:sldId id="281" r:id="rId14"/>
    <p:sldId id="275" r:id="rId15"/>
    <p:sldId id="262" r:id="rId16"/>
    <p:sldId id="263" r:id="rId17"/>
    <p:sldId id="282" r:id="rId18"/>
    <p:sldId id="276" r:id="rId19"/>
    <p:sldId id="264" r:id="rId20"/>
    <p:sldId id="265" r:id="rId21"/>
    <p:sldId id="266" r:id="rId22"/>
    <p:sldId id="283" r:id="rId23"/>
    <p:sldId id="277" r:id="rId24"/>
    <p:sldId id="274" r:id="rId25"/>
    <p:sldId id="278" r:id="rId26"/>
    <p:sldId id="273" r:id="rId2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  <p15:guide id="3" pos="29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93" autoAdjust="0"/>
    <p:restoredTop sz="94482" autoAdjust="0"/>
  </p:normalViewPr>
  <p:slideViewPr>
    <p:cSldViewPr snapToGrid="0" snapToObjects="1">
      <p:cViewPr varScale="1">
        <p:scale>
          <a:sx n="70" d="100"/>
          <a:sy n="70" d="100"/>
        </p:scale>
        <p:origin x="1200" y="54"/>
      </p:cViewPr>
      <p:guideLst>
        <p:guide orient="horz" pos="2160"/>
        <p:guide pos="2880"/>
        <p:guide pos="29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yosuke\Documents\GitHub\IN4_exp\exp_c\slide\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yosuke\Documents\GitHub\IN4_exp\exp_c\slide\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yosuke\Documents\GitHub\IN4_exp\exp_c\slide\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yosuke\Documents\GitHub\IN4_exp\exp_c\slide\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yosuke\Documents\GitHub\IN4_exp\exp_c\slide\dat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yosuke\Documents\GitHub\IN4_exp\exp_c\slide\data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yosuke\Documents\GitHub\IN4_exp\exp_c\slide\data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yosuke\Documents\GitHub\IN4_exp\exp_c\slide\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Sheet1!$A$2:$J$2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84-46B9-A699-5E0D87A0D0AA}"/>
            </c:ext>
          </c:extLst>
        </c:ser>
        <c:ser>
          <c:idx val="1"/>
          <c:order val="1"/>
          <c:marker>
            <c:symbol val="none"/>
          </c:marker>
          <c:val>
            <c:numRef>
              <c:f>Sheet1!$A$3:$J$3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684-46B9-A699-5E0D87A0D0AA}"/>
            </c:ext>
          </c:extLst>
        </c:ser>
        <c:ser>
          <c:idx val="2"/>
          <c:order val="2"/>
          <c:marker>
            <c:symbol val="none"/>
          </c:marker>
          <c:val>
            <c:numRef>
              <c:f>Sheet1!$A$4:$J$4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84-46B9-A699-5E0D87A0D0AA}"/>
            </c:ext>
          </c:extLst>
        </c:ser>
        <c:ser>
          <c:idx val="3"/>
          <c:order val="3"/>
          <c:marker>
            <c:symbol val="none"/>
          </c:marker>
          <c:val>
            <c:numRef>
              <c:f>Sheet1!$A$5:$J$5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84-46B9-A699-5E0D87A0D0AA}"/>
            </c:ext>
          </c:extLst>
        </c:ser>
        <c:ser>
          <c:idx val="4"/>
          <c:order val="4"/>
          <c:marker>
            <c:symbol val="none"/>
          </c:marker>
          <c:val>
            <c:numRef>
              <c:f>Sheet1!$A$6:$J$6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684-46B9-A699-5E0D87A0D0AA}"/>
            </c:ext>
          </c:extLst>
        </c:ser>
        <c:ser>
          <c:idx val="5"/>
          <c:order val="5"/>
          <c:marker>
            <c:symbol val="none"/>
          </c:marker>
          <c:val>
            <c:numRef>
              <c:f>Sheet1!$A$7:$J$7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684-46B9-A699-5E0D87A0D0AA}"/>
            </c:ext>
          </c:extLst>
        </c:ser>
        <c:ser>
          <c:idx val="6"/>
          <c:order val="6"/>
          <c:marker>
            <c:symbol val="none"/>
          </c:marker>
          <c:val>
            <c:numRef>
              <c:f>Sheet1!$A$8:$J$8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684-46B9-A699-5E0D87A0D0AA}"/>
            </c:ext>
          </c:extLst>
        </c:ser>
        <c:ser>
          <c:idx val="7"/>
          <c:order val="7"/>
          <c:marker>
            <c:symbol val="none"/>
          </c:marker>
          <c:val>
            <c:numRef>
              <c:f>Sheet1!$A$9:$J$9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7684-46B9-A699-5E0D87A0D0AA}"/>
            </c:ext>
          </c:extLst>
        </c:ser>
        <c:ser>
          <c:idx val="8"/>
          <c:order val="8"/>
          <c:marker>
            <c:symbol val="none"/>
          </c:marker>
          <c:val>
            <c:numRef>
              <c:f>Sheet1!$A$10:$J$10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7684-46B9-A699-5E0D87A0D0AA}"/>
            </c:ext>
          </c:extLst>
        </c:ser>
        <c:ser>
          <c:idx val="9"/>
          <c:order val="9"/>
          <c:spPr>
            <a:ln w="50800">
              <a:solidFill>
                <a:schemeClr val="tx1"/>
              </a:solidFill>
            </a:ln>
          </c:spPr>
          <c:marker>
            <c:symbol val="none"/>
          </c:marker>
          <c:val>
            <c:numRef>
              <c:f>Sheet1!$A$11:$J$11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7684-46B9-A699-5E0D87A0D0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076032"/>
        <c:axId val="66090112"/>
      </c:lineChart>
      <c:catAx>
        <c:axId val="66076032"/>
        <c:scaling>
          <c:orientation val="minMax"/>
        </c:scaling>
        <c:delete val="0"/>
        <c:axPos val="b"/>
        <c:majorTickMark val="out"/>
        <c:minorTickMark val="none"/>
        <c:tickLblPos val="nextTo"/>
        <c:crossAx val="66090112"/>
        <c:crosses val="autoZero"/>
        <c:auto val="1"/>
        <c:lblAlgn val="ctr"/>
        <c:lblOffset val="100"/>
        <c:noMultiLvlLbl val="0"/>
      </c:catAx>
      <c:valAx>
        <c:axId val="660901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6076032"/>
        <c:crosses val="autoZero"/>
        <c:crossBetween val="between"/>
      </c:valAx>
    </c:plotArea>
    <c:plotVisOnly val="1"/>
    <c:dispBlanksAs val="gap"/>
    <c:showDLblsOverMax val="0"/>
  </c:chart>
  <c:spPr>
    <a:gradFill>
      <a:gsLst>
        <a:gs pos="0">
          <a:srgbClr val="5B9BD5">
            <a:tint val="66000"/>
            <a:satMod val="160000"/>
          </a:srgbClr>
        </a:gs>
        <a:gs pos="44000">
          <a:srgbClr val="5B9BD5">
            <a:tint val="44500"/>
            <a:satMod val="160000"/>
          </a:srgbClr>
        </a:gs>
        <a:gs pos="100000">
          <a:srgbClr val="5B9BD5">
            <a:tint val="23500"/>
            <a:satMod val="160000"/>
          </a:srgbClr>
        </a:gs>
      </a:gsLst>
      <a:lin ang="5400000" scaled="0"/>
    </a:gradFill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Sheet1!$L$2:$U$2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77-42FE-8F4E-5E5CC21E2B2C}"/>
            </c:ext>
          </c:extLst>
        </c:ser>
        <c:ser>
          <c:idx val="1"/>
          <c:order val="1"/>
          <c:marker>
            <c:symbol val="none"/>
          </c:marker>
          <c:val>
            <c:numRef>
              <c:f>Sheet1!$L$3:$U$3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85</c:v>
                </c:pt>
                <c:pt idx="5">
                  <c:v>170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77-42FE-8F4E-5E5CC21E2B2C}"/>
            </c:ext>
          </c:extLst>
        </c:ser>
        <c:ser>
          <c:idx val="2"/>
          <c:order val="2"/>
          <c:marker>
            <c:symbol val="none"/>
          </c:marker>
          <c:val>
            <c:numRef>
              <c:f>Sheet1!$L$4:$U$4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85</c:v>
                </c:pt>
                <c:pt idx="5">
                  <c:v>170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77-42FE-8F4E-5E5CC21E2B2C}"/>
            </c:ext>
          </c:extLst>
        </c:ser>
        <c:ser>
          <c:idx val="3"/>
          <c:order val="3"/>
          <c:marker>
            <c:symbol val="none"/>
          </c:marker>
          <c:val>
            <c:numRef>
              <c:f>Sheet1!$L$5:$U$5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85</c:v>
                </c:pt>
                <c:pt idx="5">
                  <c:v>170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77-42FE-8F4E-5E5CC21E2B2C}"/>
            </c:ext>
          </c:extLst>
        </c:ser>
        <c:ser>
          <c:idx val="4"/>
          <c:order val="4"/>
          <c:marker>
            <c:symbol val="none"/>
          </c:marker>
          <c:val>
            <c:numRef>
              <c:f>Sheet1!$L$6:$U$6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85</c:v>
                </c:pt>
                <c:pt idx="5">
                  <c:v>170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77-42FE-8F4E-5E5CC21E2B2C}"/>
            </c:ext>
          </c:extLst>
        </c:ser>
        <c:ser>
          <c:idx val="5"/>
          <c:order val="5"/>
          <c:marker>
            <c:symbol val="none"/>
          </c:marker>
          <c:val>
            <c:numRef>
              <c:f>Sheet1!$L$7:$U$7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85</c:v>
                </c:pt>
                <c:pt idx="5">
                  <c:v>170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477-42FE-8F4E-5E5CC21E2B2C}"/>
            </c:ext>
          </c:extLst>
        </c:ser>
        <c:ser>
          <c:idx val="6"/>
          <c:order val="6"/>
          <c:marker>
            <c:symbol val="none"/>
          </c:marker>
          <c:val>
            <c:numRef>
              <c:f>Sheet1!$L$8:$U$8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85</c:v>
                </c:pt>
                <c:pt idx="5">
                  <c:v>170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477-42FE-8F4E-5E5CC21E2B2C}"/>
            </c:ext>
          </c:extLst>
        </c:ser>
        <c:ser>
          <c:idx val="7"/>
          <c:order val="7"/>
          <c:spPr>
            <a:ln w="50800"/>
          </c:spPr>
          <c:marker>
            <c:symbol val="none"/>
          </c:marker>
          <c:val>
            <c:numRef>
              <c:f>Sheet1!$L$9:$U$9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85</c:v>
                </c:pt>
                <c:pt idx="5">
                  <c:v>170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C477-42FE-8F4E-5E5CC21E2B2C}"/>
            </c:ext>
          </c:extLst>
        </c:ser>
        <c:ser>
          <c:idx val="8"/>
          <c:order val="8"/>
          <c:spPr>
            <a:ln>
              <a:noFill/>
            </a:ln>
          </c:spPr>
          <c:marker>
            <c:symbol val="none"/>
          </c:marker>
          <c:val>
            <c:numRef>
              <c:f>Sheet1!$L$10:$U$10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85</c:v>
                </c:pt>
                <c:pt idx="5">
                  <c:v>170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C477-42FE-8F4E-5E5CC21E2B2C}"/>
            </c:ext>
          </c:extLst>
        </c:ser>
        <c:ser>
          <c:idx val="9"/>
          <c:order val="9"/>
          <c:spPr>
            <a:ln w="50800"/>
          </c:spPr>
          <c:marker>
            <c:symbol val="none"/>
          </c:marker>
          <c:val>
            <c:numRef>
              <c:f>Sheet1!$L$11:$U$11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C477-42FE-8F4E-5E5CC21E2B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5997824"/>
        <c:axId val="66007808"/>
      </c:lineChart>
      <c:catAx>
        <c:axId val="65997824"/>
        <c:scaling>
          <c:orientation val="minMax"/>
        </c:scaling>
        <c:delete val="0"/>
        <c:axPos val="b"/>
        <c:majorTickMark val="out"/>
        <c:minorTickMark val="none"/>
        <c:tickLblPos val="nextTo"/>
        <c:crossAx val="66007808"/>
        <c:crosses val="autoZero"/>
        <c:auto val="1"/>
        <c:lblAlgn val="ctr"/>
        <c:lblOffset val="100"/>
        <c:noMultiLvlLbl val="0"/>
      </c:catAx>
      <c:valAx>
        <c:axId val="660078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5997824"/>
        <c:crosses val="autoZero"/>
        <c:crossBetween val="between"/>
      </c:valAx>
    </c:plotArea>
    <c:plotVisOnly val="1"/>
    <c:dispBlanksAs val="gap"/>
    <c:showDLblsOverMax val="0"/>
  </c:chart>
  <c:spPr>
    <a:gradFill>
      <a:gsLst>
        <a:gs pos="0">
          <a:srgbClr val="5B9BD5">
            <a:tint val="66000"/>
            <a:satMod val="160000"/>
          </a:srgbClr>
        </a:gs>
        <a:gs pos="50000">
          <a:srgbClr val="5B9BD5">
            <a:tint val="44500"/>
            <a:satMod val="160000"/>
          </a:srgbClr>
        </a:gs>
        <a:gs pos="100000">
          <a:srgbClr val="5B9BD5">
            <a:tint val="23500"/>
            <a:satMod val="160000"/>
          </a:srgbClr>
        </a:gs>
      </a:gsLst>
      <a:lin ang="5400000" scaled="0"/>
    </a:gra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Sheet1!$A$32:$J$32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FB-4464-92EE-3000F29BCEF7}"/>
            </c:ext>
          </c:extLst>
        </c:ser>
        <c:ser>
          <c:idx val="1"/>
          <c:order val="1"/>
          <c:marker>
            <c:symbol val="none"/>
          </c:marker>
          <c:val>
            <c:numRef>
              <c:f>Sheet1!$A$33:$J$33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3FB-4464-92EE-3000F29BCEF7}"/>
            </c:ext>
          </c:extLst>
        </c:ser>
        <c:ser>
          <c:idx val="2"/>
          <c:order val="2"/>
          <c:marker>
            <c:symbol val="none"/>
          </c:marker>
          <c:val>
            <c:numRef>
              <c:f>Sheet1!$A$34:$J$34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3FB-4464-92EE-3000F29BCEF7}"/>
            </c:ext>
          </c:extLst>
        </c:ser>
        <c:ser>
          <c:idx val="3"/>
          <c:order val="3"/>
          <c:marker>
            <c:symbol val="none"/>
          </c:marker>
          <c:val>
            <c:numRef>
              <c:f>Sheet1!$A$35:$J$35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3FB-4464-92EE-3000F29BCEF7}"/>
            </c:ext>
          </c:extLst>
        </c:ser>
        <c:ser>
          <c:idx val="4"/>
          <c:order val="4"/>
          <c:marker>
            <c:symbol val="none"/>
          </c:marker>
          <c:val>
            <c:numRef>
              <c:f>Sheet1!$A$36:$J$36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FB-4464-92EE-3000F29BCEF7}"/>
            </c:ext>
          </c:extLst>
        </c:ser>
        <c:ser>
          <c:idx val="5"/>
          <c:order val="5"/>
          <c:marker>
            <c:symbol val="none"/>
          </c:marker>
          <c:val>
            <c:numRef>
              <c:f>Sheet1!$A$37:$J$37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3FB-4464-92EE-3000F29BCEF7}"/>
            </c:ext>
          </c:extLst>
        </c:ser>
        <c:ser>
          <c:idx val="6"/>
          <c:order val="6"/>
          <c:marker>
            <c:symbol val="none"/>
          </c:marker>
          <c:val>
            <c:numRef>
              <c:f>Sheet1!$A$38:$J$38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3FB-4464-92EE-3000F29BCEF7}"/>
            </c:ext>
          </c:extLst>
        </c:ser>
        <c:ser>
          <c:idx val="7"/>
          <c:order val="7"/>
          <c:spPr>
            <a:ln w="50800"/>
          </c:spPr>
          <c:marker>
            <c:symbol val="none"/>
          </c:marker>
          <c:val>
            <c:numRef>
              <c:f>Sheet1!$A$39:$J$39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3FB-4464-92EE-3000F29BCEF7}"/>
            </c:ext>
          </c:extLst>
        </c:ser>
        <c:ser>
          <c:idx val="8"/>
          <c:order val="8"/>
          <c:spPr>
            <a:ln>
              <a:noFill/>
            </a:ln>
          </c:spPr>
          <c:marker>
            <c:symbol val="none"/>
          </c:marker>
          <c:val>
            <c:numRef>
              <c:f>Sheet1!$A$40:$J$40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E3FB-4464-92EE-3000F29BCEF7}"/>
            </c:ext>
          </c:extLst>
        </c:ser>
        <c:ser>
          <c:idx val="9"/>
          <c:order val="9"/>
          <c:spPr>
            <a:ln w="50800"/>
          </c:spPr>
          <c:marker>
            <c:symbol val="none"/>
          </c:marker>
          <c:val>
            <c:numRef>
              <c:f>Sheet1!$A$41:$J$41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E3FB-4464-92EE-3000F29BCE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0883456"/>
        <c:axId val="100905728"/>
      </c:lineChart>
      <c:catAx>
        <c:axId val="100883456"/>
        <c:scaling>
          <c:orientation val="minMax"/>
        </c:scaling>
        <c:delete val="0"/>
        <c:axPos val="b"/>
        <c:majorTickMark val="out"/>
        <c:minorTickMark val="none"/>
        <c:tickLblPos val="nextTo"/>
        <c:crossAx val="100905728"/>
        <c:crosses val="autoZero"/>
        <c:auto val="1"/>
        <c:lblAlgn val="ctr"/>
        <c:lblOffset val="100"/>
        <c:noMultiLvlLbl val="0"/>
      </c:catAx>
      <c:valAx>
        <c:axId val="1009057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0883456"/>
        <c:crosses val="autoZero"/>
        <c:crossBetween val="between"/>
      </c:valAx>
    </c:plotArea>
    <c:plotVisOnly val="1"/>
    <c:dispBlanksAs val="gap"/>
    <c:showDLblsOverMax val="0"/>
  </c:chart>
  <c:spPr>
    <a:gradFill>
      <a:gsLst>
        <a:gs pos="0">
          <a:srgbClr val="5B9BD5">
            <a:tint val="66000"/>
            <a:satMod val="160000"/>
          </a:srgbClr>
        </a:gs>
        <a:gs pos="50000">
          <a:srgbClr val="5B9BD5">
            <a:tint val="44500"/>
            <a:satMod val="160000"/>
          </a:srgbClr>
        </a:gs>
        <a:gs pos="100000">
          <a:srgbClr val="5B9BD5">
            <a:tint val="23500"/>
            <a:satMod val="160000"/>
          </a:srgbClr>
        </a:gs>
      </a:gsLst>
      <a:lin ang="5400000" scaled="0"/>
    </a:gradFill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Sheet1!$A$2:$J$2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CC2-4637-AEDD-C011B8C43AC3}"/>
            </c:ext>
          </c:extLst>
        </c:ser>
        <c:ser>
          <c:idx val="1"/>
          <c:order val="1"/>
          <c:marker>
            <c:symbol val="none"/>
          </c:marker>
          <c:val>
            <c:numRef>
              <c:f>Sheet1!$A$3:$J$3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CC2-4637-AEDD-C011B8C43AC3}"/>
            </c:ext>
          </c:extLst>
        </c:ser>
        <c:ser>
          <c:idx val="2"/>
          <c:order val="2"/>
          <c:marker>
            <c:symbol val="none"/>
          </c:marker>
          <c:val>
            <c:numRef>
              <c:f>Sheet1!$A$4:$J$4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CC2-4637-AEDD-C011B8C43AC3}"/>
            </c:ext>
          </c:extLst>
        </c:ser>
        <c:ser>
          <c:idx val="3"/>
          <c:order val="3"/>
          <c:marker>
            <c:symbol val="none"/>
          </c:marker>
          <c:val>
            <c:numRef>
              <c:f>Sheet1!$A$5:$J$5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CC2-4637-AEDD-C011B8C43AC3}"/>
            </c:ext>
          </c:extLst>
        </c:ser>
        <c:ser>
          <c:idx val="4"/>
          <c:order val="4"/>
          <c:marker>
            <c:symbol val="none"/>
          </c:marker>
          <c:val>
            <c:numRef>
              <c:f>Sheet1!$A$6:$J$6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CC2-4637-AEDD-C011B8C43AC3}"/>
            </c:ext>
          </c:extLst>
        </c:ser>
        <c:ser>
          <c:idx val="5"/>
          <c:order val="5"/>
          <c:marker>
            <c:symbol val="none"/>
          </c:marker>
          <c:val>
            <c:numRef>
              <c:f>Sheet1!$A$7:$J$7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CC2-4637-AEDD-C011B8C43AC3}"/>
            </c:ext>
          </c:extLst>
        </c:ser>
        <c:ser>
          <c:idx val="6"/>
          <c:order val="6"/>
          <c:marker>
            <c:symbol val="none"/>
          </c:marker>
          <c:val>
            <c:numRef>
              <c:f>Sheet1!$A$8:$J$8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2CC2-4637-AEDD-C011B8C43AC3}"/>
            </c:ext>
          </c:extLst>
        </c:ser>
        <c:ser>
          <c:idx val="7"/>
          <c:order val="7"/>
          <c:marker>
            <c:symbol val="none"/>
          </c:marker>
          <c:val>
            <c:numRef>
              <c:f>Sheet1!$A$9:$J$9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2CC2-4637-AEDD-C011B8C43AC3}"/>
            </c:ext>
          </c:extLst>
        </c:ser>
        <c:ser>
          <c:idx val="8"/>
          <c:order val="8"/>
          <c:marker>
            <c:symbol val="none"/>
          </c:marker>
          <c:val>
            <c:numRef>
              <c:f>Sheet1!$A$10:$J$10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2CC2-4637-AEDD-C011B8C43AC3}"/>
            </c:ext>
          </c:extLst>
        </c:ser>
        <c:ser>
          <c:idx val="9"/>
          <c:order val="9"/>
          <c:spPr>
            <a:ln w="50800">
              <a:solidFill>
                <a:schemeClr val="tx1"/>
              </a:solidFill>
            </a:ln>
          </c:spPr>
          <c:marker>
            <c:symbol val="none"/>
          </c:marker>
          <c:val>
            <c:numRef>
              <c:f>Sheet1!$A$11:$J$11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2CC2-4637-AEDD-C011B8C43A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0956800"/>
        <c:axId val="100974976"/>
      </c:lineChart>
      <c:catAx>
        <c:axId val="100956800"/>
        <c:scaling>
          <c:orientation val="minMax"/>
        </c:scaling>
        <c:delete val="0"/>
        <c:axPos val="b"/>
        <c:majorTickMark val="out"/>
        <c:minorTickMark val="none"/>
        <c:tickLblPos val="nextTo"/>
        <c:crossAx val="100974976"/>
        <c:crosses val="autoZero"/>
        <c:auto val="1"/>
        <c:lblAlgn val="ctr"/>
        <c:lblOffset val="100"/>
        <c:noMultiLvlLbl val="0"/>
      </c:catAx>
      <c:valAx>
        <c:axId val="1009749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0956800"/>
        <c:crosses val="autoZero"/>
        <c:crossBetween val="between"/>
      </c:valAx>
    </c:plotArea>
    <c:plotVisOnly val="1"/>
    <c:dispBlanksAs val="gap"/>
    <c:showDLblsOverMax val="0"/>
  </c:chart>
  <c:spPr>
    <a:gradFill>
      <a:gsLst>
        <a:gs pos="0">
          <a:srgbClr val="5B9BD5">
            <a:tint val="66000"/>
            <a:satMod val="160000"/>
          </a:srgbClr>
        </a:gs>
        <a:gs pos="50000">
          <a:srgbClr val="5B9BD5">
            <a:tint val="44500"/>
            <a:satMod val="160000"/>
          </a:srgbClr>
        </a:gs>
        <a:gs pos="100000">
          <a:srgbClr val="5B9BD5">
            <a:tint val="23500"/>
            <a:satMod val="160000"/>
          </a:srgbClr>
        </a:gs>
      </a:gsLst>
      <a:lin ang="5400000" scaled="0"/>
    </a:gra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Sheet1!$L$32:$U$32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AA1-44F1-B7D9-B60BB10E15A5}"/>
            </c:ext>
          </c:extLst>
        </c:ser>
        <c:ser>
          <c:idx val="1"/>
          <c:order val="1"/>
          <c:marker>
            <c:symbol val="none"/>
          </c:marker>
          <c:val>
            <c:numRef>
              <c:f>Sheet1!$L$33:$U$33</c:f>
              <c:numCache>
                <c:formatCode>General</c:formatCode>
                <c:ptCount val="10"/>
                <c:pt idx="0">
                  <c:v>0</c:v>
                </c:pt>
                <c:pt idx="1">
                  <c:v>127</c:v>
                </c:pt>
                <c:pt idx="2">
                  <c:v>127</c:v>
                </c:pt>
                <c:pt idx="3">
                  <c:v>127</c:v>
                </c:pt>
                <c:pt idx="4">
                  <c:v>255</c:v>
                </c:pt>
                <c:pt idx="5">
                  <c:v>0</c:v>
                </c:pt>
                <c:pt idx="6">
                  <c:v>127</c:v>
                </c:pt>
                <c:pt idx="7">
                  <c:v>127</c:v>
                </c:pt>
                <c:pt idx="8">
                  <c:v>127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AA1-44F1-B7D9-B60BB10E15A5}"/>
            </c:ext>
          </c:extLst>
        </c:ser>
        <c:ser>
          <c:idx val="2"/>
          <c:order val="2"/>
          <c:marker>
            <c:symbol val="none"/>
          </c:marker>
          <c:val>
            <c:numRef>
              <c:f>Sheet1!$L$34:$U$34</c:f>
              <c:numCache>
                <c:formatCode>General</c:formatCode>
                <c:ptCount val="10"/>
                <c:pt idx="0">
                  <c:v>0</c:v>
                </c:pt>
                <c:pt idx="1">
                  <c:v>127</c:v>
                </c:pt>
                <c:pt idx="2">
                  <c:v>127</c:v>
                </c:pt>
                <c:pt idx="3">
                  <c:v>127</c:v>
                </c:pt>
                <c:pt idx="4">
                  <c:v>255</c:v>
                </c:pt>
                <c:pt idx="5">
                  <c:v>0</c:v>
                </c:pt>
                <c:pt idx="6">
                  <c:v>127</c:v>
                </c:pt>
                <c:pt idx="7">
                  <c:v>127</c:v>
                </c:pt>
                <c:pt idx="8">
                  <c:v>127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AA1-44F1-B7D9-B60BB10E15A5}"/>
            </c:ext>
          </c:extLst>
        </c:ser>
        <c:ser>
          <c:idx val="3"/>
          <c:order val="3"/>
          <c:marker>
            <c:symbol val="none"/>
          </c:marker>
          <c:val>
            <c:numRef>
              <c:f>Sheet1!$L$35:$U$35</c:f>
              <c:numCache>
                <c:formatCode>General</c:formatCode>
                <c:ptCount val="10"/>
                <c:pt idx="0">
                  <c:v>0</c:v>
                </c:pt>
                <c:pt idx="1">
                  <c:v>127</c:v>
                </c:pt>
                <c:pt idx="2">
                  <c:v>127</c:v>
                </c:pt>
                <c:pt idx="3">
                  <c:v>127</c:v>
                </c:pt>
                <c:pt idx="4">
                  <c:v>255</c:v>
                </c:pt>
                <c:pt idx="5">
                  <c:v>0</c:v>
                </c:pt>
                <c:pt idx="6">
                  <c:v>127</c:v>
                </c:pt>
                <c:pt idx="7">
                  <c:v>127</c:v>
                </c:pt>
                <c:pt idx="8">
                  <c:v>127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AA1-44F1-B7D9-B60BB10E15A5}"/>
            </c:ext>
          </c:extLst>
        </c:ser>
        <c:ser>
          <c:idx val="4"/>
          <c:order val="4"/>
          <c:marker>
            <c:symbol val="none"/>
          </c:marker>
          <c:val>
            <c:numRef>
              <c:f>Sheet1!$L$36:$U$36</c:f>
              <c:numCache>
                <c:formatCode>General</c:formatCode>
                <c:ptCount val="10"/>
                <c:pt idx="0">
                  <c:v>0</c:v>
                </c:pt>
                <c:pt idx="1">
                  <c:v>127</c:v>
                </c:pt>
                <c:pt idx="2">
                  <c:v>127</c:v>
                </c:pt>
                <c:pt idx="3">
                  <c:v>127</c:v>
                </c:pt>
                <c:pt idx="4">
                  <c:v>255</c:v>
                </c:pt>
                <c:pt idx="5">
                  <c:v>0</c:v>
                </c:pt>
                <c:pt idx="6">
                  <c:v>127</c:v>
                </c:pt>
                <c:pt idx="7">
                  <c:v>127</c:v>
                </c:pt>
                <c:pt idx="8">
                  <c:v>127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AA1-44F1-B7D9-B60BB10E15A5}"/>
            </c:ext>
          </c:extLst>
        </c:ser>
        <c:ser>
          <c:idx val="5"/>
          <c:order val="5"/>
          <c:marker>
            <c:symbol val="none"/>
          </c:marker>
          <c:val>
            <c:numRef>
              <c:f>Sheet1!$L$37:$U$37</c:f>
              <c:numCache>
                <c:formatCode>General</c:formatCode>
                <c:ptCount val="10"/>
                <c:pt idx="0">
                  <c:v>0</c:v>
                </c:pt>
                <c:pt idx="1">
                  <c:v>127</c:v>
                </c:pt>
                <c:pt idx="2">
                  <c:v>127</c:v>
                </c:pt>
                <c:pt idx="3">
                  <c:v>127</c:v>
                </c:pt>
                <c:pt idx="4">
                  <c:v>255</c:v>
                </c:pt>
                <c:pt idx="5">
                  <c:v>0</c:v>
                </c:pt>
                <c:pt idx="6">
                  <c:v>127</c:v>
                </c:pt>
                <c:pt idx="7">
                  <c:v>127</c:v>
                </c:pt>
                <c:pt idx="8">
                  <c:v>127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AA1-44F1-B7D9-B60BB10E15A5}"/>
            </c:ext>
          </c:extLst>
        </c:ser>
        <c:ser>
          <c:idx val="6"/>
          <c:order val="6"/>
          <c:marker>
            <c:symbol val="none"/>
          </c:marker>
          <c:val>
            <c:numRef>
              <c:f>Sheet1!$L$38:$U$38</c:f>
              <c:numCache>
                <c:formatCode>General</c:formatCode>
                <c:ptCount val="10"/>
                <c:pt idx="0">
                  <c:v>0</c:v>
                </c:pt>
                <c:pt idx="1">
                  <c:v>127</c:v>
                </c:pt>
                <c:pt idx="2">
                  <c:v>127</c:v>
                </c:pt>
                <c:pt idx="3">
                  <c:v>127</c:v>
                </c:pt>
                <c:pt idx="4">
                  <c:v>255</c:v>
                </c:pt>
                <c:pt idx="5">
                  <c:v>0</c:v>
                </c:pt>
                <c:pt idx="6">
                  <c:v>127</c:v>
                </c:pt>
                <c:pt idx="7">
                  <c:v>127</c:v>
                </c:pt>
                <c:pt idx="8">
                  <c:v>127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AA1-44F1-B7D9-B60BB10E15A5}"/>
            </c:ext>
          </c:extLst>
        </c:ser>
        <c:ser>
          <c:idx val="7"/>
          <c:order val="7"/>
          <c:marker>
            <c:symbol val="none"/>
          </c:marker>
          <c:val>
            <c:numRef>
              <c:f>Sheet1!$L$39:$U$39</c:f>
              <c:numCache>
                <c:formatCode>General</c:formatCode>
                <c:ptCount val="10"/>
                <c:pt idx="0">
                  <c:v>0</c:v>
                </c:pt>
                <c:pt idx="1">
                  <c:v>127</c:v>
                </c:pt>
                <c:pt idx="2">
                  <c:v>127</c:v>
                </c:pt>
                <c:pt idx="3">
                  <c:v>127</c:v>
                </c:pt>
                <c:pt idx="4">
                  <c:v>255</c:v>
                </c:pt>
                <c:pt idx="5">
                  <c:v>0</c:v>
                </c:pt>
                <c:pt idx="6">
                  <c:v>127</c:v>
                </c:pt>
                <c:pt idx="7">
                  <c:v>127</c:v>
                </c:pt>
                <c:pt idx="8">
                  <c:v>127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AA1-44F1-B7D9-B60BB10E15A5}"/>
            </c:ext>
          </c:extLst>
        </c:ser>
        <c:ser>
          <c:idx val="8"/>
          <c:order val="8"/>
          <c:spPr>
            <a:ln w="50800">
              <a:solidFill>
                <a:schemeClr val="accent2"/>
              </a:solidFill>
            </a:ln>
          </c:spPr>
          <c:marker>
            <c:symbol val="none"/>
          </c:marker>
          <c:val>
            <c:numRef>
              <c:f>Sheet1!$L$40:$U$40</c:f>
              <c:numCache>
                <c:formatCode>General</c:formatCode>
                <c:ptCount val="10"/>
                <c:pt idx="0">
                  <c:v>0</c:v>
                </c:pt>
                <c:pt idx="1">
                  <c:v>127</c:v>
                </c:pt>
                <c:pt idx="2">
                  <c:v>127</c:v>
                </c:pt>
                <c:pt idx="3">
                  <c:v>127</c:v>
                </c:pt>
                <c:pt idx="4">
                  <c:v>255</c:v>
                </c:pt>
                <c:pt idx="5">
                  <c:v>0</c:v>
                </c:pt>
                <c:pt idx="6">
                  <c:v>127</c:v>
                </c:pt>
                <c:pt idx="7">
                  <c:v>127</c:v>
                </c:pt>
                <c:pt idx="8">
                  <c:v>127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5AA1-44F1-B7D9-B60BB10E15A5}"/>
            </c:ext>
          </c:extLst>
        </c:ser>
        <c:ser>
          <c:idx val="9"/>
          <c:order val="9"/>
          <c:marker>
            <c:symbol val="none"/>
          </c:marker>
          <c:val>
            <c:numRef>
              <c:f>Sheet1!$L$41:$U$41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5AA1-44F1-B7D9-B60BB10E15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3234176"/>
        <c:axId val="103252352"/>
      </c:lineChart>
      <c:catAx>
        <c:axId val="103234176"/>
        <c:scaling>
          <c:orientation val="minMax"/>
        </c:scaling>
        <c:delete val="0"/>
        <c:axPos val="b"/>
        <c:majorTickMark val="out"/>
        <c:minorTickMark val="none"/>
        <c:tickLblPos val="nextTo"/>
        <c:crossAx val="103252352"/>
        <c:crosses val="autoZero"/>
        <c:auto val="1"/>
        <c:lblAlgn val="ctr"/>
        <c:lblOffset val="100"/>
        <c:noMultiLvlLbl val="0"/>
      </c:catAx>
      <c:valAx>
        <c:axId val="1032523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3234176"/>
        <c:crosses val="autoZero"/>
        <c:crossBetween val="between"/>
      </c:valAx>
    </c:plotArea>
    <c:plotVisOnly val="1"/>
    <c:dispBlanksAs val="gap"/>
    <c:showDLblsOverMax val="0"/>
  </c:chart>
  <c:spPr>
    <a:gradFill>
      <a:gsLst>
        <a:gs pos="0">
          <a:srgbClr val="5B9BD5">
            <a:tint val="66000"/>
            <a:satMod val="160000"/>
          </a:srgbClr>
        </a:gs>
        <a:gs pos="50000">
          <a:srgbClr val="5B9BD5">
            <a:tint val="44500"/>
            <a:satMod val="160000"/>
          </a:srgbClr>
        </a:gs>
        <a:gs pos="100000">
          <a:srgbClr val="5B9BD5">
            <a:tint val="23500"/>
            <a:satMod val="160000"/>
          </a:srgbClr>
        </a:gs>
      </a:gsLst>
      <a:lin ang="5400000" scaled="0"/>
    </a:gradFill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Sheet1!$A$2:$J$2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27-49BF-AC33-9CB7578503F4}"/>
            </c:ext>
          </c:extLst>
        </c:ser>
        <c:ser>
          <c:idx val="1"/>
          <c:order val="1"/>
          <c:marker>
            <c:symbol val="none"/>
          </c:marker>
          <c:val>
            <c:numRef>
              <c:f>Sheet1!$A$3:$J$3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C27-49BF-AC33-9CB7578503F4}"/>
            </c:ext>
          </c:extLst>
        </c:ser>
        <c:ser>
          <c:idx val="2"/>
          <c:order val="2"/>
          <c:marker>
            <c:symbol val="none"/>
          </c:marker>
          <c:val>
            <c:numRef>
              <c:f>Sheet1!$A$4:$J$4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C27-49BF-AC33-9CB7578503F4}"/>
            </c:ext>
          </c:extLst>
        </c:ser>
        <c:ser>
          <c:idx val="3"/>
          <c:order val="3"/>
          <c:marker>
            <c:symbol val="none"/>
          </c:marker>
          <c:val>
            <c:numRef>
              <c:f>Sheet1!$A$5:$J$5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C27-49BF-AC33-9CB7578503F4}"/>
            </c:ext>
          </c:extLst>
        </c:ser>
        <c:ser>
          <c:idx val="4"/>
          <c:order val="4"/>
          <c:marker>
            <c:symbol val="none"/>
          </c:marker>
          <c:val>
            <c:numRef>
              <c:f>Sheet1!$A$6:$J$6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C27-49BF-AC33-9CB7578503F4}"/>
            </c:ext>
          </c:extLst>
        </c:ser>
        <c:ser>
          <c:idx val="5"/>
          <c:order val="5"/>
          <c:marker>
            <c:symbol val="none"/>
          </c:marker>
          <c:val>
            <c:numRef>
              <c:f>Sheet1!$A$7:$J$7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C27-49BF-AC33-9CB7578503F4}"/>
            </c:ext>
          </c:extLst>
        </c:ser>
        <c:ser>
          <c:idx val="6"/>
          <c:order val="6"/>
          <c:marker>
            <c:symbol val="none"/>
          </c:marker>
          <c:val>
            <c:numRef>
              <c:f>Sheet1!$A$8:$J$8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C27-49BF-AC33-9CB7578503F4}"/>
            </c:ext>
          </c:extLst>
        </c:ser>
        <c:ser>
          <c:idx val="7"/>
          <c:order val="7"/>
          <c:marker>
            <c:symbol val="none"/>
          </c:marker>
          <c:val>
            <c:numRef>
              <c:f>Sheet1!$A$9:$J$9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C27-49BF-AC33-9CB7578503F4}"/>
            </c:ext>
          </c:extLst>
        </c:ser>
        <c:ser>
          <c:idx val="8"/>
          <c:order val="8"/>
          <c:marker>
            <c:symbol val="none"/>
          </c:marker>
          <c:val>
            <c:numRef>
              <c:f>Sheet1!$A$10:$J$10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FC27-49BF-AC33-9CB7578503F4}"/>
            </c:ext>
          </c:extLst>
        </c:ser>
        <c:ser>
          <c:idx val="9"/>
          <c:order val="9"/>
          <c:spPr>
            <a:ln w="50800">
              <a:solidFill>
                <a:schemeClr val="tx1"/>
              </a:solidFill>
            </a:ln>
          </c:spPr>
          <c:marker>
            <c:symbol val="none"/>
          </c:marker>
          <c:val>
            <c:numRef>
              <c:f>Sheet1!$A$11:$J$11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FC27-49BF-AC33-9CB7578503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3340288"/>
        <c:axId val="103350272"/>
      </c:lineChart>
      <c:catAx>
        <c:axId val="103340288"/>
        <c:scaling>
          <c:orientation val="minMax"/>
        </c:scaling>
        <c:delete val="0"/>
        <c:axPos val="b"/>
        <c:majorTickMark val="out"/>
        <c:minorTickMark val="none"/>
        <c:tickLblPos val="nextTo"/>
        <c:crossAx val="103350272"/>
        <c:crosses val="autoZero"/>
        <c:auto val="1"/>
        <c:lblAlgn val="ctr"/>
        <c:lblOffset val="100"/>
        <c:noMultiLvlLbl val="0"/>
      </c:catAx>
      <c:valAx>
        <c:axId val="1033502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3340288"/>
        <c:crosses val="autoZero"/>
        <c:crossBetween val="between"/>
      </c:valAx>
    </c:plotArea>
    <c:plotVisOnly val="1"/>
    <c:dispBlanksAs val="gap"/>
    <c:showDLblsOverMax val="0"/>
  </c:chart>
  <c:spPr>
    <a:gradFill>
      <a:gsLst>
        <a:gs pos="0">
          <a:srgbClr val="5B9BD5">
            <a:tint val="66000"/>
            <a:satMod val="160000"/>
          </a:srgbClr>
        </a:gs>
        <a:gs pos="50000">
          <a:srgbClr val="5B9BD5">
            <a:tint val="44500"/>
            <a:satMod val="160000"/>
          </a:srgbClr>
        </a:gs>
        <a:gs pos="100000">
          <a:srgbClr val="5B9BD5">
            <a:tint val="23500"/>
            <a:satMod val="160000"/>
          </a:srgbClr>
        </a:gs>
      </a:gsLst>
      <a:lin ang="5400000" scaled="0"/>
    </a:gradFill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Sheet1!$L$61:$U$61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20-4DCF-8920-8759B3502004}"/>
            </c:ext>
          </c:extLst>
        </c:ser>
        <c:ser>
          <c:idx val="1"/>
          <c:order val="1"/>
          <c:marker>
            <c:symbol val="none"/>
          </c:marker>
          <c:val>
            <c:numRef>
              <c:f>Sheet1!$L$62:$U$62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20-4DCF-8920-8759B3502004}"/>
            </c:ext>
          </c:extLst>
        </c:ser>
        <c:ser>
          <c:idx val="2"/>
          <c:order val="2"/>
          <c:marker>
            <c:symbol val="none"/>
          </c:marker>
          <c:val>
            <c:numRef>
              <c:f>Sheet1!$L$63:$U$63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A20-4DCF-8920-8759B3502004}"/>
            </c:ext>
          </c:extLst>
        </c:ser>
        <c:ser>
          <c:idx val="3"/>
          <c:order val="3"/>
          <c:marker>
            <c:symbol val="none"/>
          </c:marker>
          <c:val>
            <c:numRef>
              <c:f>Sheet1!$L$64:$U$64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0</c:v>
                </c:pt>
                <c:pt idx="5">
                  <c:v>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A20-4DCF-8920-8759B3502004}"/>
            </c:ext>
          </c:extLst>
        </c:ser>
        <c:ser>
          <c:idx val="4"/>
          <c:order val="4"/>
          <c:marker>
            <c:symbol val="none"/>
          </c:marker>
          <c:val>
            <c:numRef>
              <c:f>Sheet1!$L$65:$U$65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A20-4DCF-8920-8759B3502004}"/>
            </c:ext>
          </c:extLst>
        </c:ser>
        <c:ser>
          <c:idx val="5"/>
          <c:order val="5"/>
          <c:spPr>
            <a:ln w="50800"/>
          </c:spPr>
          <c:marker>
            <c:symbol val="none"/>
          </c:marker>
          <c:val>
            <c:numRef>
              <c:f>Sheet1!$L$66:$U$66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A20-4DCF-8920-8759B3502004}"/>
            </c:ext>
          </c:extLst>
        </c:ser>
        <c:ser>
          <c:idx val="6"/>
          <c:order val="6"/>
          <c:spPr>
            <a:ln w="50800">
              <a:solidFill>
                <a:schemeClr val="accent4"/>
              </a:solidFill>
            </a:ln>
          </c:spPr>
          <c:marker>
            <c:symbol val="none"/>
          </c:marker>
          <c:val>
            <c:numRef>
              <c:f>Sheet1!$L$67:$U$67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0</c:v>
                </c:pt>
                <c:pt idx="5">
                  <c:v>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20-4DCF-8920-8759B3502004}"/>
            </c:ext>
          </c:extLst>
        </c:ser>
        <c:ser>
          <c:idx val="7"/>
          <c:order val="7"/>
          <c:marker>
            <c:symbol val="none"/>
          </c:marker>
          <c:val>
            <c:numRef>
              <c:f>Sheet1!$L$68:$U$68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A20-4DCF-8920-8759B3502004}"/>
            </c:ext>
          </c:extLst>
        </c:ser>
        <c:ser>
          <c:idx val="8"/>
          <c:order val="8"/>
          <c:spPr>
            <a:ln w="50800">
              <a:solidFill>
                <a:srgbClr val="FF0000"/>
              </a:solidFill>
            </a:ln>
          </c:spPr>
          <c:marker>
            <c:symbol val="none"/>
          </c:marker>
          <c:val>
            <c:numRef>
              <c:f>Sheet1!$L$69:$U$69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0A20-4DCF-8920-8759B3502004}"/>
            </c:ext>
          </c:extLst>
        </c:ser>
        <c:ser>
          <c:idx val="9"/>
          <c:order val="9"/>
          <c:spPr>
            <a:ln w="50800"/>
          </c:spPr>
          <c:marker>
            <c:symbol val="none"/>
          </c:marker>
          <c:val>
            <c:numRef>
              <c:f>Sheet1!$L$70:$U$70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0A20-4DCF-8920-8759B35020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3430400"/>
        <c:axId val="103448576"/>
      </c:lineChart>
      <c:catAx>
        <c:axId val="103430400"/>
        <c:scaling>
          <c:orientation val="minMax"/>
        </c:scaling>
        <c:delete val="0"/>
        <c:axPos val="b"/>
        <c:majorTickMark val="out"/>
        <c:minorTickMark val="none"/>
        <c:tickLblPos val="nextTo"/>
        <c:crossAx val="103448576"/>
        <c:crosses val="autoZero"/>
        <c:auto val="1"/>
        <c:lblAlgn val="ctr"/>
        <c:lblOffset val="100"/>
        <c:noMultiLvlLbl val="0"/>
      </c:catAx>
      <c:valAx>
        <c:axId val="1034485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3430400"/>
        <c:crosses val="autoZero"/>
        <c:crossBetween val="between"/>
      </c:valAx>
    </c:plotArea>
    <c:plotVisOnly val="1"/>
    <c:dispBlanksAs val="zero"/>
    <c:showDLblsOverMax val="0"/>
  </c:chart>
  <c:spPr>
    <a:gradFill>
      <a:gsLst>
        <a:gs pos="0">
          <a:srgbClr val="5B9BD5">
            <a:tint val="66000"/>
            <a:satMod val="160000"/>
          </a:srgbClr>
        </a:gs>
        <a:gs pos="50000">
          <a:srgbClr val="5B9BD5">
            <a:tint val="44500"/>
            <a:satMod val="160000"/>
          </a:srgbClr>
        </a:gs>
        <a:gs pos="100000">
          <a:srgbClr val="5B9BD5">
            <a:tint val="23500"/>
            <a:satMod val="160000"/>
          </a:srgbClr>
        </a:gs>
      </a:gsLst>
      <a:lin ang="5400000" scaled="0"/>
    </a:gradFill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Sheet1!$L$61:$U$61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2C-45CC-9024-920BB1D8D85B}"/>
            </c:ext>
          </c:extLst>
        </c:ser>
        <c:ser>
          <c:idx val="1"/>
          <c:order val="1"/>
          <c:marker>
            <c:symbol val="none"/>
          </c:marker>
          <c:val>
            <c:numRef>
              <c:f>Sheet1!$L$62:$U$62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52C-45CC-9024-920BB1D8D85B}"/>
            </c:ext>
          </c:extLst>
        </c:ser>
        <c:ser>
          <c:idx val="2"/>
          <c:order val="2"/>
          <c:marker>
            <c:symbol val="none"/>
          </c:marker>
          <c:val>
            <c:numRef>
              <c:f>Sheet1!$L$63:$U$63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52C-45CC-9024-920BB1D8D85B}"/>
            </c:ext>
          </c:extLst>
        </c:ser>
        <c:ser>
          <c:idx val="3"/>
          <c:order val="3"/>
          <c:marker>
            <c:symbol val="none"/>
          </c:marker>
          <c:val>
            <c:numRef>
              <c:f>Sheet1!$L$64:$U$64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0</c:v>
                </c:pt>
                <c:pt idx="5">
                  <c:v>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52C-45CC-9024-920BB1D8D85B}"/>
            </c:ext>
          </c:extLst>
        </c:ser>
        <c:ser>
          <c:idx val="4"/>
          <c:order val="4"/>
          <c:marker>
            <c:symbol val="none"/>
          </c:marker>
          <c:val>
            <c:numRef>
              <c:f>Sheet1!$L$65:$U$65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52C-45CC-9024-920BB1D8D85B}"/>
            </c:ext>
          </c:extLst>
        </c:ser>
        <c:ser>
          <c:idx val="5"/>
          <c:order val="5"/>
          <c:spPr>
            <a:ln w="50800"/>
          </c:spPr>
          <c:marker>
            <c:symbol val="none"/>
          </c:marker>
          <c:val>
            <c:numRef>
              <c:f>Sheet1!$L$66:$U$66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52C-45CC-9024-920BB1D8D85B}"/>
            </c:ext>
          </c:extLst>
        </c:ser>
        <c:ser>
          <c:idx val="6"/>
          <c:order val="6"/>
          <c:spPr>
            <a:ln w="50800">
              <a:solidFill>
                <a:schemeClr val="accent2"/>
              </a:solidFill>
            </a:ln>
          </c:spPr>
          <c:marker>
            <c:symbol val="none"/>
          </c:marker>
          <c:val>
            <c:numRef>
              <c:f>Sheet1!$L$67:$U$67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0</c:v>
                </c:pt>
                <c:pt idx="5">
                  <c:v>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52C-45CC-9024-920BB1D8D85B}"/>
            </c:ext>
          </c:extLst>
        </c:ser>
        <c:ser>
          <c:idx val="7"/>
          <c:order val="7"/>
          <c:marker>
            <c:symbol val="none"/>
          </c:marker>
          <c:val>
            <c:numRef>
              <c:f>Sheet1!$L$68:$U$68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952C-45CC-9024-920BB1D8D85B}"/>
            </c:ext>
          </c:extLst>
        </c:ser>
        <c:ser>
          <c:idx val="8"/>
          <c:order val="8"/>
          <c:spPr>
            <a:ln w="50800">
              <a:solidFill>
                <a:srgbClr val="FF0000"/>
              </a:solidFill>
            </a:ln>
          </c:spPr>
          <c:marker>
            <c:symbol val="none"/>
          </c:marker>
          <c:val>
            <c:numRef>
              <c:f>Sheet1!$L$69:$U$69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952C-45CC-9024-920BB1D8D85B}"/>
            </c:ext>
          </c:extLst>
        </c:ser>
        <c:ser>
          <c:idx val="9"/>
          <c:order val="9"/>
          <c:spPr>
            <a:ln w="50800"/>
          </c:spPr>
          <c:marker>
            <c:symbol val="none"/>
          </c:marker>
          <c:val>
            <c:numRef>
              <c:f>Sheet1!$L$70:$U$70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952C-45CC-9024-920BB1D8D8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3643008"/>
        <c:axId val="103644544"/>
      </c:lineChart>
      <c:catAx>
        <c:axId val="103643008"/>
        <c:scaling>
          <c:orientation val="minMax"/>
        </c:scaling>
        <c:delete val="0"/>
        <c:axPos val="b"/>
        <c:majorTickMark val="out"/>
        <c:minorTickMark val="none"/>
        <c:tickLblPos val="nextTo"/>
        <c:crossAx val="103644544"/>
        <c:crosses val="autoZero"/>
        <c:auto val="1"/>
        <c:lblAlgn val="ctr"/>
        <c:lblOffset val="100"/>
        <c:noMultiLvlLbl val="0"/>
      </c:catAx>
      <c:valAx>
        <c:axId val="1036445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3643008"/>
        <c:crosses val="autoZero"/>
        <c:crossBetween val="between"/>
      </c:valAx>
    </c:plotArea>
    <c:plotVisOnly val="1"/>
    <c:dispBlanksAs val="zero"/>
    <c:showDLblsOverMax val="0"/>
  </c:chart>
  <c:spPr>
    <a:gradFill>
      <a:gsLst>
        <a:gs pos="0">
          <a:srgbClr val="5B9BD5">
            <a:tint val="66000"/>
            <a:satMod val="160000"/>
          </a:srgbClr>
        </a:gs>
        <a:gs pos="50000">
          <a:srgbClr val="5B9BD5">
            <a:tint val="44500"/>
            <a:satMod val="160000"/>
          </a:srgbClr>
        </a:gs>
        <a:gs pos="100000">
          <a:srgbClr val="5B9BD5">
            <a:tint val="23500"/>
            <a:satMod val="160000"/>
          </a:srgbClr>
        </a:gs>
      </a:gsLst>
      <a:lin ang="5400000" scaled="0"/>
    </a:gradFill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73783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034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3745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8928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169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398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45493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95529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033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9048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74967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094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81668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9497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0175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9676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7471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2550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2409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9075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8403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7101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&#10;縦書きテキスト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96401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623601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4629151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623887" y="1709740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623887" y="4589465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29841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2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2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29151" y="1681163"/>
            <a:ext cx="38874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29151" y="2505075"/>
            <a:ext cx="38874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&#10;コンテンツ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9843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87391" y="987427"/>
            <a:ext cx="46290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29843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29843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87391" y="987427"/>
            <a:ext cx="46290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29843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chart" Target="../charts/chart1.xml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chart" Target="../charts/chart3.xml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chart" Target="../charts/char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chart" Target="../charts/chart5.xml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8.png"/><Relationship Id="rId4" Type="http://schemas.openxmlformats.org/officeDocument/2006/relationships/chart" Target="../charts/char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chart" Target="../charts/chart7.xml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7" Type="http://schemas.openxmlformats.org/officeDocument/2006/relationships/image" Target="../media/image3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jpeg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ja-JP" dirty="0">
                <a:latin typeface="+mj-ea"/>
                <a:ea typeface="+mj-ea"/>
              </a:rPr>
              <a:t>ソフトウェア</a:t>
            </a:r>
            <a:br>
              <a:rPr lang="en-US" altLang="ja-JP" dirty="0">
                <a:latin typeface="+mj-ea"/>
                <a:ea typeface="+mj-ea"/>
              </a:rPr>
            </a:br>
            <a:r>
              <a:rPr lang="ja-JP" dirty="0">
                <a:latin typeface="+mj-ea"/>
                <a:ea typeface="+mj-ea"/>
              </a:rPr>
              <a:t>基礎実験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-JP" dirty="0">
                <a:latin typeface="+mn-ea"/>
                <a:ea typeface="+mn-ea"/>
              </a:rPr>
              <a:t>3班　J</a:t>
            </a:r>
            <a:r>
              <a:rPr lang="ja-JP" altLang="en-US" dirty="0">
                <a:latin typeface="+mn-ea"/>
                <a:ea typeface="+mn-ea"/>
              </a:rPr>
              <a:t>班</a:t>
            </a:r>
            <a:r>
              <a:rPr lang="en-US" altLang="ja-JP" dirty="0">
                <a:latin typeface="+mn-ea"/>
                <a:ea typeface="+mn-ea"/>
              </a:rPr>
              <a:t>	</a:t>
            </a:r>
            <a:r>
              <a:rPr lang="ja-JP" dirty="0">
                <a:latin typeface="+mn-ea"/>
                <a:ea typeface="+mn-ea"/>
              </a:rPr>
              <a:t>20番　高橋涼介</a:t>
            </a:r>
            <a:endParaRPr dirty="0">
              <a:latin typeface="+mn-ea"/>
              <a:ea typeface="+mn-ea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-JP" dirty="0">
                <a:latin typeface="+mn-ea"/>
                <a:ea typeface="+mn-ea"/>
              </a:rPr>
              <a:t>　　　　　　</a:t>
            </a:r>
            <a:r>
              <a:rPr lang="en-US" altLang="ja-JP" dirty="0">
                <a:latin typeface="+mn-ea"/>
                <a:ea typeface="+mn-ea"/>
              </a:rPr>
              <a:t>	</a:t>
            </a:r>
            <a:r>
              <a:rPr lang="ja-JP" dirty="0">
                <a:latin typeface="+mn-ea"/>
                <a:ea typeface="+mn-ea"/>
              </a:rPr>
              <a:t>21番　田村千津</a:t>
            </a:r>
            <a:endParaRPr dirty="0">
              <a:latin typeface="+mn-ea"/>
              <a:ea typeface="+mn-ea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-JP" dirty="0">
                <a:latin typeface="+mn-ea"/>
                <a:ea typeface="+mn-ea"/>
              </a:rPr>
              <a:t>　　　　　</a:t>
            </a:r>
            <a:r>
              <a:rPr lang="en-US" altLang="ja-JP" dirty="0">
                <a:latin typeface="+mn-ea"/>
                <a:ea typeface="+mn-ea"/>
              </a:rPr>
              <a:t>	</a:t>
            </a:r>
            <a:r>
              <a:rPr lang="ja-JP" dirty="0">
                <a:latin typeface="+mn-ea"/>
                <a:ea typeface="+mn-ea"/>
              </a:rPr>
              <a:t>22番　千葉圭祐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D30DB93-31E8-4A95-AC1B-212273E0C7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実行結果（平均値フィルタ）</a:t>
            </a:r>
            <a:endParaRPr dirty="0"/>
          </a:p>
        </p:txBody>
      </p:sp>
      <p:sp>
        <p:nvSpPr>
          <p:cNvPr id="113" name="Google Shape;11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graphicFrame>
        <p:nvGraphicFramePr>
          <p:cNvPr id="8" name="グラフ 7"/>
          <p:cNvGraphicFramePr/>
          <p:nvPr>
            <p:extLst>
              <p:ext uri="{D42A27DB-BD31-4B8C-83A1-F6EECF244321}">
                <p14:modId xmlns:p14="http://schemas.microsoft.com/office/powerpoint/2010/main" val="922535448"/>
              </p:ext>
            </p:extLst>
          </p:nvPr>
        </p:nvGraphicFramePr>
        <p:xfrm>
          <a:off x="66675" y="2257246"/>
          <a:ext cx="4505325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" name="グラフ 23"/>
          <p:cNvGraphicFramePr/>
          <p:nvPr>
            <p:extLst>
              <p:ext uri="{D42A27DB-BD31-4B8C-83A1-F6EECF244321}">
                <p14:modId xmlns:p14="http://schemas.microsoft.com/office/powerpoint/2010/main" val="1829283508"/>
              </p:ext>
            </p:extLst>
          </p:nvPr>
        </p:nvGraphicFramePr>
        <p:xfrm>
          <a:off x="4730752" y="2257246"/>
          <a:ext cx="4320484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" name="図 1">
            <a:extLst>
              <a:ext uri="{FF2B5EF4-FFF2-40B4-BE49-F238E27FC236}">
                <a16:creationId xmlns:a16="http://schemas.microsoft.com/office/drawing/2014/main" id="{7AFDD117-A68F-4539-8F2A-E5EC0D452E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5" y="2257246"/>
            <a:ext cx="4517528" cy="381642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2612DB9-33C4-4993-AD81-B4AF479160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0752" y="2257246"/>
            <a:ext cx="4320484" cy="3822523"/>
          </a:xfrm>
          <a:prstGeom prst="rect">
            <a:avLst/>
          </a:prstGeom>
        </p:spPr>
      </p:pic>
      <p:pic>
        <p:nvPicPr>
          <p:cNvPr id="9" name="Google Shape;112;p16" descr="mini.jpg">
            <a:extLst>
              <a:ext uri="{FF2B5EF4-FFF2-40B4-BE49-F238E27FC236}">
                <a16:creationId xmlns:a16="http://schemas.microsoft.com/office/drawing/2014/main" id="{E30AFDD9-6676-43AA-B92F-436F67371552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7">
            <a:alphaModFix/>
          </a:blip>
          <a:srcRect t="5" b="95825"/>
          <a:stretch/>
        </p:blipFill>
        <p:spPr>
          <a:xfrm>
            <a:off x="468376" y="2063599"/>
            <a:ext cx="3960000" cy="180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" name="Google Shape;111;p16" descr="smooth_mini.jpg">
            <a:extLst>
              <a:ext uri="{FF2B5EF4-FFF2-40B4-BE49-F238E27FC236}">
                <a16:creationId xmlns:a16="http://schemas.microsoft.com/office/drawing/2014/main" id="{BA28FBAA-DFDE-4006-A578-1696F6245C7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8">
            <a:alphaModFix/>
          </a:blip>
          <a:srcRect l="9488" t="14529" r="10609" b="82257"/>
          <a:stretch/>
        </p:blipFill>
        <p:spPr>
          <a:xfrm>
            <a:off x="5131558" y="2044493"/>
            <a:ext cx="3739487" cy="1991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70E0121-6E95-400F-9030-9BD97220BDAC}"/>
              </a:ext>
            </a:extLst>
          </p:cNvPr>
          <p:cNvSpPr txBox="1"/>
          <p:nvPr/>
        </p:nvSpPr>
        <p:spPr>
          <a:xfrm>
            <a:off x="1817434" y="607367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元画像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BB1AC99-FCFE-4398-A58E-5D66AC3B7D47}"/>
              </a:ext>
            </a:extLst>
          </p:cNvPr>
          <p:cNvSpPr txBox="1"/>
          <p:nvPr/>
        </p:nvSpPr>
        <p:spPr>
          <a:xfrm>
            <a:off x="6218118" y="607670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処理画像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微分フィルタ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輪郭線や濃度が急激に変化するエッジ部などを</a:t>
            </a:r>
            <a:br>
              <a:rPr lang="en-US" altLang="ja-JP" dirty="0">
                <a:latin typeface="MS PGothic"/>
                <a:ea typeface="MS PGothic"/>
                <a:cs typeface="MS PGothic"/>
                <a:sym typeface="MS PGothic"/>
              </a:rPr>
            </a:b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強調するフィルタ</a:t>
            </a:r>
            <a:br>
              <a:rPr lang="en-US" altLang="ja-JP" dirty="0">
                <a:latin typeface="MS PGothic"/>
                <a:ea typeface="MS PGothic"/>
                <a:cs typeface="MS PGothic"/>
                <a:sym typeface="MS PGothic"/>
              </a:rPr>
            </a:br>
            <a:br>
              <a:rPr lang="en-US" altLang="ja-JP" dirty="0">
                <a:latin typeface="MS PGothic"/>
                <a:ea typeface="MS PGothic"/>
                <a:cs typeface="MS PGothic"/>
                <a:sym typeface="MS PGothic"/>
              </a:rPr>
            </a:br>
            <a:r>
              <a:rPr lang="ja-JP" altLang="en-US" dirty="0">
                <a:latin typeface="MS PGothic"/>
                <a:ea typeface="MS PGothic"/>
                <a:cs typeface="MS PGothic"/>
                <a:sym typeface="MS PGothic"/>
              </a:rPr>
              <a:t>今回はラプラシアンフィルタ、</a:t>
            </a:r>
            <a:r>
              <a:rPr lang="en-US" altLang="ja-JP" dirty="0">
                <a:latin typeface="MS PGothic"/>
                <a:ea typeface="MS PGothic"/>
                <a:cs typeface="MS PGothic"/>
                <a:sym typeface="MS PGothic"/>
              </a:rPr>
              <a:t>Prewitt</a:t>
            </a:r>
            <a:r>
              <a:rPr lang="ja-JP" altLang="en-US" dirty="0">
                <a:latin typeface="MS PGothic"/>
                <a:ea typeface="MS PGothic"/>
                <a:cs typeface="MS PGothic"/>
                <a:sym typeface="MS PGothic"/>
              </a:rPr>
              <a:t>のオペレータを使用</a:t>
            </a:r>
            <a:br>
              <a:rPr lang="ja-JP" dirty="0">
                <a:latin typeface="MS PGothic"/>
                <a:ea typeface="MS PGothic"/>
                <a:cs typeface="MS PGothic"/>
                <a:sym typeface="MS PGothic"/>
              </a:rPr>
            </a:br>
            <a:endParaRPr dirty="0"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20" name="Google Shape;120;p17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実行結果（Prewittのオペレータ）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pic>
        <p:nvPicPr>
          <p:cNvPr id="126" name="Google Shape;126;p18"/>
          <p:cNvPicPr preferRelativeResize="0">
            <a:picLocks noGrp="1" noChangeAspect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8680" y="1860130"/>
            <a:ext cx="4303320" cy="43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pic>
        <p:nvPicPr>
          <p:cNvPr id="6" name="図 5" descr="prewitt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750" y="186013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0D3755-8729-492D-8A2D-F7D583E8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>
                <a:latin typeface="MS PGothic"/>
                <a:ea typeface="MS PGothic"/>
                <a:cs typeface="MS PGothic"/>
                <a:sym typeface="MS PGothic"/>
              </a:rPr>
              <a:t>実行結果（</a:t>
            </a:r>
            <a:r>
              <a:rPr lang="en-US" altLang="ja-JP" dirty="0">
                <a:latin typeface="MS PGothic"/>
                <a:ea typeface="MS PGothic"/>
                <a:cs typeface="MS PGothic"/>
                <a:sym typeface="MS PGothic"/>
              </a:rPr>
              <a:t>Prewitt</a:t>
            </a:r>
            <a:r>
              <a:rPr lang="ja-JP" altLang="en-US" dirty="0">
                <a:latin typeface="MS PGothic"/>
                <a:ea typeface="MS PGothic"/>
                <a:cs typeface="MS PGothic"/>
                <a:sym typeface="MS PGothic"/>
              </a:rPr>
              <a:t>のオペレータ</a:t>
            </a:r>
            <a:r>
              <a:rPr lang="ja-JP" altLang="ja-JP" dirty="0">
                <a:latin typeface="MS PGothic"/>
                <a:ea typeface="MS PGothic"/>
                <a:cs typeface="MS PGothic"/>
                <a:sym typeface="MS PGothic"/>
              </a:rPr>
              <a:t>）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5D82F13-F395-45C9-BE5B-7B18A1DEEA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424C7D7F-7659-4973-ABBE-8BC366934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95" y="1769232"/>
            <a:ext cx="2099480" cy="209948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B815B27-DFCC-4695-8714-AC755F79EA8A}"/>
              </a:ext>
            </a:extLst>
          </p:cNvPr>
          <p:cNvSpPr/>
          <p:nvPr/>
        </p:nvSpPr>
        <p:spPr>
          <a:xfrm>
            <a:off x="332095" y="5670849"/>
            <a:ext cx="3390672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219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215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197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159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114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77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45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43</a:t>
            </a:r>
            <a:r>
              <a:rPr lang="ja-JP" altLang="en-US" sz="1800" dirty="0"/>
              <a:t> 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7E80D71-0DE1-4028-A118-0CA1B743AC97}"/>
              </a:ext>
            </a:extLst>
          </p:cNvPr>
          <p:cNvSpPr/>
          <p:nvPr/>
        </p:nvSpPr>
        <p:spPr>
          <a:xfrm>
            <a:off x="332095" y="4822771"/>
            <a:ext cx="3262432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35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73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122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167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168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137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90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37</a:t>
            </a:r>
            <a:r>
              <a:rPr lang="ja-JP" altLang="en-US" sz="1800" dirty="0"/>
              <a:t> 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138A02E-4A6A-4FE3-ABF4-F079440FAE81}"/>
              </a:ext>
            </a:extLst>
          </p:cNvPr>
          <p:cNvSpPr txBox="1"/>
          <p:nvPr/>
        </p:nvSpPr>
        <p:spPr>
          <a:xfrm>
            <a:off x="332095" y="4347458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実行結果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右図青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B59CDCF-4469-4200-94D2-897B3B89FB39}"/>
              </a:ext>
            </a:extLst>
          </p:cNvPr>
          <p:cNvSpPr txBox="1"/>
          <p:nvPr/>
        </p:nvSpPr>
        <p:spPr>
          <a:xfrm>
            <a:off x="332095" y="5241220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元画像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右図赤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4E4CFFA-7DCA-41F7-AC70-FEE5A62CAC6D}"/>
              </a:ext>
            </a:extLst>
          </p:cNvPr>
          <p:cNvSpPr txBox="1"/>
          <p:nvPr/>
        </p:nvSpPr>
        <p:spPr>
          <a:xfrm>
            <a:off x="4954144" y="5056553"/>
            <a:ext cx="3775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変化が大きい部分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エッジ</a:t>
            </a:r>
            <a:r>
              <a:rPr kumimoji="1" lang="en-US" altLang="ja-JP" sz="2400" dirty="0"/>
              <a:t>)</a:t>
            </a:r>
          </a:p>
          <a:p>
            <a:r>
              <a:rPr kumimoji="1" lang="ja-JP" altLang="en-US" sz="2400" dirty="0" err="1"/>
              <a:t>の抽</a:t>
            </a:r>
            <a:r>
              <a:rPr kumimoji="1" lang="ja-JP" altLang="en-US" sz="2400" dirty="0"/>
              <a:t>出を確認できる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CFD49F2-1D92-4407-B67D-424DBF3B0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578" y="1769232"/>
            <a:ext cx="2099480" cy="209948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7F6C74C-5EC2-4D92-A792-F6AE469B8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4144" y="1769232"/>
            <a:ext cx="3901778" cy="312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15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実行結果（Prewittのオペレータ）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28" name="Google Shape;128;p18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pic>
        <p:nvPicPr>
          <p:cNvPr id="6" name="図 5" descr="prewit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750" y="1860130"/>
            <a:ext cx="4277566" cy="4277566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7" name="Google Shape;126;p18"/>
          <p:cNvPicPr preferRelativeResize="0">
            <a:picLocks noGrp="1" noChangeAspect="1"/>
          </p:cNvPicPr>
          <p:nvPr>
            <p:ph type="body" idx="1"/>
          </p:nvPr>
        </p:nvPicPr>
        <p:blipFill>
          <a:blip r:embed="rId4"/>
          <a:stretch>
            <a:fillRect/>
          </a:stretch>
        </p:blipFill>
        <p:spPr>
          <a:xfrm>
            <a:off x="268680" y="1860130"/>
            <a:ext cx="4320000" cy="4320000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実行結果（Prewittのオペレータ）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36" name="Google Shape;136;p19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160719230"/>
              </p:ext>
            </p:extLst>
          </p:nvPr>
        </p:nvGraphicFramePr>
        <p:xfrm>
          <a:off x="4604171" y="2179608"/>
          <a:ext cx="4505325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グラフ 7"/>
          <p:cNvGraphicFramePr/>
          <p:nvPr>
            <p:extLst>
              <p:ext uri="{D42A27DB-BD31-4B8C-83A1-F6EECF244321}">
                <p14:modId xmlns:p14="http://schemas.microsoft.com/office/powerpoint/2010/main" val="592282748"/>
              </p:ext>
            </p:extLst>
          </p:nvPr>
        </p:nvGraphicFramePr>
        <p:xfrm>
          <a:off x="32171" y="2179608"/>
          <a:ext cx="4505325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6" name="図 5">
            <a:extLst>
              <a:ext uri="{FF2B5EF4-FFF2-40B4-BE49-F238E27FC236}">
                <a16:creationId xmlns:a16="http://schemas.microsoft.com/office/drawing/2014/main" id="{39D68426-BF31-4EB4-91CB-142B6C428D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69" y="2173181"/>
            <a:ext cx="4517528" cy="3816427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FE7EAB9C-2BD5-412B-A3C1-9FF4828CFF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1968" y="2166908"/>
            <a:ext cx="4517528" cy="3822523"/>
          </a:xfrm>
          <a:prstGeom prst="rect">
            <a:avLst/>
          </a:prstGeom>
        </p:spPr>
      </p:pic>
      <p:pic>
        <p:nvPicPr>
          <p:cNvPr id="9" name="Google Shape;112;p16" descr="mini.jpg">
            <a:extLst>
              <a:ext uri="{FF2B5EF4-FFF2-40B4-BE49-F238E27FC236}">
                <a16:creationId xmlns:a16="http://schemas.microsoft.com/office/drawing/2014/main" id="{8C7EC7FA-B5BF-4B49-92BD-EDD26F566608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7">
            <a:alphaModFix/>
          </a:blip>
          <a:srcRect t="5" b="95825"/>
          <a:stretch/>
        </p:blipFill>
        <p:spPr>
          <a:xfrm>
            <a:off x="413784" y="1979025"/>
            <a:ext cx="3960000" cy="180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" name="図 9" descr="prewitt.jpg">
            <a:extLst>
              <a:ext uri="{FF2B5EF4-FFF2-40B4-BE49-F238E27FC236}">
                <a16:creationId xmlns:a16="http://schemas.microsoft.com/office/drawing/2014/main" id="{4B522BE5-CB01-484D-B620-41E1B26B475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047" t="43975" r="8258" b="51861"/>
          <a:stretch/>
        </p:blipFill>
        <p:spPr>
          <a:xfrm>
            <a:off x="4995079" y="1964169"/>
            <a:ext cx="3960000" cy="197000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5ED0AC5-48CC-410F-940D-39077F47F388}"/>
              </a:ext>
            </a:extLst>
          </p:cNvPr>
          <p:cNvSpPr txBox="1"/>
          <p:nvPr/>
        </p:nvSpPr>
        <p:spPr>
          <a:xfrm>
            <a:off x="1776490" y="599282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元画像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09934CC-39CE-4F75-A4A5-F06E170D067F}"/>
              </a:ext>
            </a:extLst>
          </p:cNvPr>
          <p:cNvSpPr txBox="1"/>
          <p:nvPr/>
        </p:nvSpPr>
        <p:spPr>
          <a:xfrm>
            <a:off x="6218118" y="599585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処理画像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実行結果（ラプラシアンフィルタ）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pic>
        <p:nvPicPr>
          <p:cNvPr id="142" name="Google Shape;142;p20"/>
          <p:cNvPicPr preferRelativeResize="0">
            <a:picLocks noGrp="1" noChangeAspect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8680" y="1825626"/>
            <a:ext cx="4303320" cy="43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pic>
        <p:nvPicPr>
          <p:cNvPr id="6" name="図 5" descr="laplacia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750" y="1825626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0D3755-8729-492D-8A2D-F7D583E8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>
                <a:latin typeface="MS PGothic"/>
                <a:ea typeface="MS PGothic"/>
                <a:cs typeface="MS PGothic"/>
                <a:sym typeface="MS PGothic"/>
              </a:rPr>
              <a:t>実行結果（</a:t>
            </a:r>
            <a:r>
              <a:rPr lang="ja-JP" altLang="en-US" dirty="0">
                <a:latin typeface="MS PGothic"/>
                <a:ea typeface="MS PGothic"/>
                <a:cs typeface="MS PGothic"/>
                <a:sym typeface="MS PGothic"/>
              </a:rPr>
              <a:t>ラプラシアンフィルタ</a:t>
            </a:r>
            <a:r>
              <a:rPr lang="ja-JP" altLang="ja-JP" dirty="0">
                <a:latin typeface="MS PGothic"/>
                <a:ea typeface="MS PGothic"/>
                <a:cs typeface="MS PGothic"/>
                <a:sym typeface="MS PGothic"/>
              </a:rPr>
              <a:t>）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5D82F13-F395-45C9-BE5B-7B18A1DEEA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424C7D7F-7659-4973-ABBE-8BC366934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95" y="1769232"/>
            <a:ext cx="2099480" cy="209948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B815B27-DFCC-4695-8714-AC755F79EA8A}"/>
              </a:ext>
            </a:extLst>
          </p:cNvPr>
          <p:cNvSpPr/>
          <p:nvPr/>
        </p:nvSpPr>
        <p:spPr>
          <a:xfrm>
            <a:off x="332095" y="5670849"/>
            <a:ext cx="3390672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219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215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197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159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114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77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45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43</a:t>
            </a:r>
            <a:r>
              <a:rPr lang="ja-JP" altLang="en-US" sz="1800" dirty="0"/>
              <a:t> 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7E80D71-0DE1-4028-A118-0CA1B743AC97}"/>
              </a:ext>
            </a:extLst>
          </p:cNvPr>
          <p:cNvSpPr/>
          <p:nvPr/>
        </p:nvSpPr>
        <p:spPr>
          <a:xfrm>
            <a:off x="332095" y="4822771"/>
            <a:ext cx="3262432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207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161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90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22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33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60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114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201</a:t>
            </a:r>
            <a:r>
              <a:rPr lang="ja-JP" altLang="en-US" sz="1800" dirty="0"/>
              <a:t> 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138A02E-4A6A-4FE3-ABF4-F079440FAE81}"/>
              </a:ext>
            </a:extLst>
          </p:cNvPr>
          <p:cNvSpPr txBox="1"/>
          <p:nvPr/>
        </p:nvSpPr>
        <p:spPr>
          <a:xfrm>
            <a:off x="332095" y="4347458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実行結果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右図青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B59CDCF-4469-4200-94D2-897B3B89FB39}"/>
              </a:ext>
            </a:extLst>
          </p:cNvPr>
          <p:cNvSpPr txBox="1"/>
          <p:nvPr/>
        </p:nvSpPr>
        <p:spPr>
          <a:xfrm>
            <a:off x="332095" y="5241220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元画像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右図赤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4E4CFFA-7DCA-41F7-AC70-FEE5A62CAC6D}"/>
              </a:ext>
            </a:extLst>
          </p:cNvPr>
          <p:cNvSpPr txBox="1"/>
          <p:nvPr/>
        </p:nvSpPr>
        <p:spPr>
          <a:xfrm>
            <a:off x="4954144" y="5056553"/>
            <a:ext cx="3775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変化が大きい部分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エッジ</a:t>
            </a:r>
            <a:r>
              <a:rPr kumimoji="1" lang="en-US" altLang="ja-JP" sz="2400" dirty="0"/>
              <a:t>)</a:t>
            </a:r>
          </a:p>
          <a:p>
            <a:r>
              <a:rPr kumimoji="1" lang="ja-JP" altLang="en-US" sz="2400" dirty="0" err="1"/>
              <a:t>の抽</a:t>
            </a:r>
            <a:r>
              <a:rPr kumimoji="1" lang="ja-JP" altLang="en-US" sz="2400" dirty="0"/>
              <a:t>出を確認できる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C36D1A1-9582-446C-B8B8-C33C9976D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144" y="1769232"/>
            <a:ext cx="3901778" cy="312751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25729EE-BD5A-4DAD-956D-0828686E9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605" y="1769232"/>
            <a:ext cx="2099480" cy="209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61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実行結果（ラプラシアンフィルタ）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pic>
        <p:nvPicPr>
          <p:cNvPr id="142" name="Google Shape;142;p20"/>
          <p:cNvPicPr preferRelativeResize="0">
            <a:picLocks noGrp="1" noChangeAspect="1"/>
          </p:cNvPicPr>
          <p:nvPr>
            <p:ph type="body" idx="1"/>
          </p:nvPr>
        </p:nvPicPr>
        <p:blipFill>
          <a:blip r:embed="rId3"/>
          <a:stretch>
            <a:fillRect/>
          </a:stretch>
        </p:blipFill>
        <p:spPr>
          <a:xfrm>
            <a:off x="268680" y="1842306"/>
            <a:ext cx="4303320" cy="4303320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</p:pic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  <p:pic>
        <p:nvPicPr>
          <p:cNvPr id="6" name="図 5" descr="laplacia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750" y="1825626"/>
            <a:ext cx="4320000" cy="4320000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実行結果（ラプラシアンフィルタ）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52" name="Google Shape;152;p21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  <p:graphicFrame>
        <p:nvGraphicFramePr>
          <p:cNvPr id="13" name="グラフ 12"/>
          <p:cNvGraphicFramePr/>
          <p:nvPr>
            <p:extLst>
              <p:ext uri="{D42A27DB-BD31-4B8C-83A1-F6EECF244321}">
                <p14:modId xmlns:p14="http://schemas.microsoft.com/office/powerpoint/2010/main" val="1657351773"/>
              </p:ext>
            </p:extLst>
          </p:nvPr>
        </p:nvGraphicFramePr>
        <p:xfrm>
          <a:off x="4730751" y="1920816"/>
          <a:ext cx="4307232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グラフ 14"/>
          <p:cNvGraphicFramePr/>
          <p:nvPr>
            <p:extLst>
              <p:ext uri="{D42A27DB-BD31-4B8C-83A1-F6EECF244321}">
                <p14:modId xmlns:p14="http://schemas.microsoft.com/office/powerpoint/2010/main" val="890856753"/>
              </p:ext>
            </p:extLst>
          </p:nvPr>
        </p:nvGraphicFramePr>
        <p:xfrm>
          <a:off x="66675" y="1920816"/>
          <a:ext cx="4505325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6" name="図 5">
            <a:extLst>
              <a:ext uri="{FF2B5EF4-FFF2-40B4-BE49-F238E27FC236}">
                <a16:creationId xmlns:a16="http://schemas.microsoft.com/office/drawing/2014/main" id="{9C6357DB-54C9-4AD8-B836-BAE9D8B694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5" y="1917602"/>
            <a:ext cx="4517528" cy="3816427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1A1A270A-4F51-4F4D-B0C4-B9823269A4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0751" y="1920816"/>
            <a:ext cx="4307232" cy="3822523"/>
          </a:xfrm>
          <a:prstGeom prst="rect">
            <a:avLst/>
          </a:prstGeom>
        </p:spPr>
      </p:pic>
      <p:pic>
        <p:nvPicPr>
          <p:cNvPr id="8" name="Google Shape;112;p16" descr="mini.jpg">
            <a:extLst>
              <a:ext uri="{FF2B5EF4-FFF2-40B4-BE49-F238E27FC236}">
                <a16:creationId xmlns:a16="http://schemas.microsoft.com/office/drawing/2014/main" id="{97A7DB4F-63AE-4084-AA57-3330D19B5B6E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7">
            <a:alphaModFix/>
          </a:blip>
          <a:srcRect t="5" b="95825"/>
          <a:stretch/>
        </p:blipFill>
        <p:spPr>
          <a:xfrm>
            <a:off x="470936" y="1730288"/>
            <a:ext cx="3960000" cy="180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" name="図 8" descr="laplacian.jpg">
            <a:extLst>
              <a:ext uri="{FF2B5EF4-FFF2-40B4-BE49-F238E27FC236}">
                <a16:creationId xmlns:a16="http://schemas.microsoft.com/office/drawing/2014/main" id="{65615C33-DC5D-4876-B0AA-0A016129096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0006" t="10122" r="10067" b="85998"/>
          <a:stretch/>
        </p:blipFill>
        <p:spPr>
          <a:xfrm>
            <a:off x="5189725" y="1743936"/>
            <a:ext cx="3708000" cy="180000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17B701F-19B0-4B38-B327-441B8B194CC1}"/>
              </a:ext>
            </a:extLst>
          </p:cNvPr>
          <p:cNvSpPr txBox="1"/>
          <p:nvPr/>
        </p:nvSpPr>
        <p:spPr>
          <a:xfrm>
            <a:off x="1817434" y="573353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元画像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E69662A-FB0B-4892-B789-9A41EE630D67}"/>
              </a:ext>
            </a:extLst>
          </p:cNvPr>
          <p:cNvSpPr txBox="1"/>
          <p:nvPr/>
        </p:nvSpPr>
        <p:spPr>
          <a:xfrm>
            <a:off x="6245414" y="573656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処理画像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ja-JP" dirty="0">
                <a:latin typeface="+mj-ea"/>
                <a:ea typeface="+mj-ea"/>
              </a:rPr>
              <a:t>発表の流れ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dirty="0">
                <a:latin typeface="+mn-ea"/>
                <a:ea typeface="+mn-ea"/>
              </a:rPr>
              <a:t>今回の課題の概要</a:t>
            </a:r>
            <a:endParaRPr dirty="0">
              <a:latin typeface="+mn-ea"/>
              <a:ea typeface="+mn-ea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dirty="0">
                <a:latin typeface="+mn-ea"/>
                <a:ea typeface="+mn-ea"/>
              </a:rPr>
              <a:t>平滑化フィルタ</a:t>
            </a:r>
            <a:endParaRPr dirty="0">
              <a:latin typeface="+mn-ea"/>
              <a:ea typeface="+mn-ea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dirty="0">
                <a:latin typeface="+mn-ea"/>
                <a:ea typeface="+mn-ea"/>
              </a:rPr>
              <a:t>微分フィルタ</a:t>
            </a:r>
            <a:endParaRPr dirty="0">
              <a:latin typeface="+mn-ea"/>
              <a:ea typeface="+mn-ea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 dirty="0">
                <a:latin typeface="+mn-ea"/>
                <a:ea typeface="+mn-ea"/>
              </a:rPr>
              <a:t>Prewitt</a:t>
            </a:r>
            <a:endParaRPr dirty="0">
              <a:latin typeface="+mn-ea"/>
              <a:ea typeface="+mn-ea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 dirty="0">
                <a:latin typeface="+mn-ea"/>
                <a:ea typeface="+mn-ea"/>
              </a:rPr>
              <a:t>ラプラシアンフィルタ</a:t>
            </a:r>
            <a:endParaRPr dirty="0">
              <a:latin typeface="+mn-ea"/>
              <a:ea typeface="+mn-ea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dirty="0">
                <a:latin typeface="+mn-ea"/>
                <a:ea typeface="+mn-ea"/>
              </a:rPr>
              <a:t>鮮鋭化フィルタ</a:t>
            </a:r>
            <a:endParaRPr dirty="0">
              <a:latin typeface="+mn-ea"/>
              <a:ea typeface="+mn-ea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dirty="0">
                <a:latin typeface="+mn-ea"/>
                <a:ea typeface="+mn-ea"/>
              </a:rPr>
              <a:t>所感</a:t>
            </a:r>
            <a:endParaRPr dirty="0">
              <a:latin typeface="+mn-ea"/>
              <a:ea typeface="+mn-ea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B9E2C00-AD86-46DF-B086-2DFDCB9E2A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鮮鋭化フィルタ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58" name="Google Shape;158;p2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画像のエッジや輪郭を強調するフィルタ</a:t>
            </a:r>
            <a:br>
              <a:rPr lang="en-US" altLang="ja-JP" dirty="0">
                <a:latin typeface="MS PGothic"/>
                <a:ea typeface="MS PGothic"/>
                <a:cs typeface="MS PGothic"/>
                <a:sym typeface="MS PGothic"/>
              </a:rPr>
            </a:br>
            <a:br>
              <a:rPr lang="en-US" altLang="ja-JP" dirty="0">
                <a:latin typeface="MS PGothic"/>
                <a:ea typeface="MS PGothic"/>
                <a:cs typeface="MS PGothic"/>
                <a:sym typeface="MS PGothic"/>
              </a:rPr>
            </a:br>
            <a:br>
              <a:rPr lang="ja-JP" dirty="0">
                <a:latin typeface="MS PGothic"/>
                <a:ea typeface="MS PGothic"/>
                <a:cs typeface="MS PGothic"/>
                <a:sym typeface="MS PGothic"/>
              </a:rPr>
            </a:br>
            <a:br>
              <a:rPr lang="ja-JP" dirty="0">
                <a:latin typeface="MS PGothic"/>
                <a:ea typeface="MS PGothic"/>
                <a:cs typeface="MS PGothic"/>
                <a:sym typeface="MS PGothic"/>
              </a:rPr>
            </a:br>
            <a:endParaRPr dirty="0"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59" name="Google Shape;159;p22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実行結果（鮮鋭化フィルタ）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pic>
        <p:nvPicPr>
          <p:cNvPr id="165" name="Google Shape;165;p23"/>
          <p:cNvPicPr preferRelativeResize="0">
            <a:picLocks noGrp="1" noChangeAspect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8680" y="1800000"/>
            <a:ext cx="4303320" cy="432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  <p:pic>
        <p:nvPicPr>
          <p:cNvPr id="9" name="図 8" descr="sharpenin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750" y="178607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0D3755-8729-492D-8A2D-F7D583E8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>
                <a:latin typeface="MS PGothic"/>
                <a:ea typeface="MS PGothic"/>
                <a:cs typeface="MS PGothic"/>
                <a:sym typeface="MS PGothic"/>
              </a:rPr>
              <a:t>実行結果（</a:t>
            </a:r>
            <a:r>
              <a:rPr lang="ja-JP" altLang="en-US" dirty="0">
                <a:latin typeface="MS PGothic"/>
                <a:ea typeface="MS PGothic"/>
                <a:cs typeface="MS PGothic"/>
                <a:sym typeface="MS PGothic"/>
              </a:rPr>
              <a:t>鮮鋭化フィルタ</a:t>
            </a:r>
            <a:r>
              <a:rPr lang="ja-JP" altLang="ja-JP" dirty="0">
                <a:latin typeface="MS PGothic"/>
                <a:ea typeface="MS PGothic"/>
                <a:cs typeface="MS PGothic"/>
                <a:sym typeface="MS PGothic"/>
              </a:rPr>
              <a:t>）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5D82F13-F395-45C9-BE5B-7B18A1DEEA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424C7D7F-7659-4973-ABBE-8BC366934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95" y="1769232"/>
            <a:ext cx="2099480" cy="209948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B815B27-DFCC-4695-8714-AC755F79EA8A}"/>
              </a:ext>
            </a:extLst>
          </p:cNvPr>
          <p:cNvSpPr/>
          <p:nvPr/>
        </p:nvSpPr>
        <p:spPr>
          <a:xfrm>
            <a:off x="332095" y="5670849"/>
            <a:ext cx="3390672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219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215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197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159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114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77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45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43</a:t>
            </a:r>
            <a:r>
              <a:rPr lang="ja-JP" altLang="en-US" sz="1800" dirty="0"/>
              <a:t> 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7E80D71-0DE1-4028-A118-0CA1B743AC97}"/>
              </a:ext>
            </a:extLst>
          </p:cNvPr>
          <p:cNvSpPr/>
          <p:nvPr/>
        </p:nvSpPr>
        <p:spPr>
          <a:xfrm>
            <a:off x="332095" y="4822771"/>
            <a:ext cx="3262432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239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255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254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182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101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35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0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40</a:t>
            </a:r>
            <a:r>
              <a:rPr lang="ja-JP" altLang="en-US" sz="1800" dirty="0"/>
              <a:t> 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138A02E-4A6A-4FE3-ABF4-F079440FAE81}"/>
              </a:ext>
            </a:extLst>
          </p:cNvPr>
          <p:cNvSpPr txBox="1"/>
          <p:nvPr/>
        </p:nvSpPr>
        <p:spPr>
          <a:xfrm>
            <a:off x="332095" y="4347458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実行結果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右図青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B59CDCF-4469-4200-94D2-897B3B89FB39}"/>
              </a:ext>
            </a:extLst>
          </p:cNvPr>
          <p:cNvSpPr txBox="1"/>
          <p:nvPr/>
        </p:nvSpPr>
        <p:spPr>
          <a:xfrm>
            <a:off x="332095" y="5241220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元画像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右図赤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4E4CFFA-7DCA-41F7-AC70-FEE5A62CAC6D}"/>
              </a:ext>
            </a:extLst>
          </p:cNvPr>
          <p:cNvSpPr txBox="1"/>
          <p:nvPr/>
        </p:nvSpPr>
        <p:spPr>
          <a:xfrm>
            <a:off x="4954144" y="5056553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変化の強調が確認できる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D98D5FE-684F-477D-92A3-E6349656C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144" y="1769232"/>
            <a:ext cx="3901778" cy="312751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7A9E2DA7-6158-4FAD-BB72-DFE7DBE72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4146" y="1769232"/>
            <a:ext cx="2097427" cy="209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981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実行結果（鮮鋭化フィルタ）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pic>
        <p:nvPicPr>
          <p:cNvPr id="165" name="Google Shape;165;p23"/>
          <p:cNvPicPr preferRelativeResize="0">
            <a:picLocks noGrp="1" noChangeAspect="1"/>
          </p:cNvPicPr>
          <p:nvPr>
            <p:ph type="body" idx="1"/>
          </p:nvPr>
        </p:nvPicPr>
        <p:blipFill>
          <a:blip r:embed="rId3"/>
          <a:stretch>
            <a:fillRect/>
          </a:stretch>
        </p:blipFill>
        <p:spPr>
          <a:xfrm>
            <a:off x="268680" y="1799460"/>
            <a:ext cx="4303320" cy="43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  <p:pic>
        <p:nvPicPr>
          <p:cNvPr id="9" name="図 8" descr="sharpenin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750" y="178278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実行結果（鮮鋭化フィルタ）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67" name="Google Shape;167;p23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  <p:graphicFrame>
        <p:nvGraphicFramePr>
          <p:cNvPr id="8" name="グラフ 7"/>
          <p:cNvGraphicFramePr/>
          <p:nvPr>
            <p:extLst>
              <p:ext uri="{D42A27DB-BD31-4B8C-83A1-F6EECF244321}">
                <p14:modId xmlns:p14="http://schemas.microsoft.com/office/powerpoint/2010/main" val="373251895"/>
              </p:ext>
            </p:extLst>
          </p:nvPr>
        </p:nvGraphicFramePr>
        <p:xfrm>
          <a:off x="4730750" y="1941931"/>
          <a:ext cx="4320485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" name="図 1">
            <a:extLst>
              <a:ext uri="{FF2B5EF4-FFF2-40B4-BE49-F238E27FC236}">
                <a16:creationId xmlns:a16="http://schemas.microsoft.com/office/drawing/2014/main" id="{A8BB3FEB-2AAB-4585-A607-DA1817907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3" y="1935669"/>
            <a:ext cx="4517528" cy="382252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DDB18F6-AFFA-4095-8FD8-56B88FA0D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0750" y="1941931"/>
            <a:ext cx="4320485" cy="382252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6211EDF-13FF-4E13-B3C2-BEFC5A8C92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03" y="1935669"/>
            <a:ext cx="4517528" cy="3822523"/>
          </a:xfrm>
          <a:prstGeom prst="rect">
            <a:avLst/>
          </a:prstGeom>
        </p:spPr>
      </p:pic>
      <p:pic>
        <p:nvPicPr>
          <p:cNvPr id="9" name="Google Shape;165;p23">
            <a:extLst>
              <a:ext uri="{FF2B5EF4-FFF2-40B4-BE49-F238E27FC236}">
                <a16:creationId xmlns:a16="http://schemas.microsoft.com/office/drawing/2014/main" id="{B7ABB714-7433-4B03-A6EC-7A160A1A0F21}"/>
              </a:ext>
            </a:extLst>
          </p:cNvPr>
          <p:cNvPicPr preferRelativeResize="0">
            <a:picLocks noGrp="1" noChangeAspect="1"/>
          </p:cNvPicPr>
          <p:nvPr>
            <p:ph type="body" idx="1"/>
          </p:nvPr>
        </p:nvPicPr>
        <p:blipFill rotWithShape="1">
          <a:blip r:embed="rId7"/>
          <a:srcRect l="10217" t="44205" r="11002" b="52249"/>
          <a:stretch/>
        </p:blipFill>
        <p:spPr>
          <a:xfrm>
            <a:off x="395784" y="1753929"/>
            <a:ext cx="3998913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図 9" descr="sharpening.jpg">
            <a:extLst>
              <a:ext uri="{FF2B5EF4-FFF2-40B4-BE49-F238E27FC236}">
                <a16:creationId xmlns:a16="http://schemas.microsoft.com/office/drawing/2014/main" id="{4CABE730-D6EE-4E11-9973-23ADA5F8B0E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962" t="46471" r="10510" b="49769"/>
          <a:stretch/>
        </p:blipFill>
        <p:spPr>
          <a:xfrm>
            <a:off x="5090615" y="1747667"/>
            <a:ext cx="3807725" cy="18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87852C9-B8E9-46A0-8C06-1F60F84EC343}"/>
              </a:ext>
            </a:extLst>
          </p:cNvPr>
          <p:cNvSpPr txBox="1"/>
          <p:nvPr/>
        </p:nvSpPr>
        <p:spPr>
          <a:xfrm>
            <a:off x="1776490" y="574748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元画像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44136BF-FB4C-4E36-BD9B-7C1D72E6632C}"/>
              </a:ext>
            </a:extLst>
          </p:cNvPr>
          <p:cNvSpPr txBox="1"/>
          <p:nvPr/>
        </p:nvSpPr>
        <p:spPr>
          <a:xfrm>
            <a:off x="6204470" y="575052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処理画像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628651" y="35187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4400"/>
            </a:pPr>
            <a:r>
              <a:rPr kumimoji="1" lang="ja-JP" altLang="en-US" dirty="0">
                <a:latin typeface="+mj-ea"/>
                <a:ea typeface="+mj-ea"/>
              </a:rPr>
              <a:t>ラプラシアンと鮮鋭化比較</a:t>
            </a:r>
            <a:endParaRPr dirty="0">
              <a:latin typeface="+mj-ea"/>
              <a:ea typeface="+mj-ea"/>
              <a:cs typeface="MS PGothic"/>
              <a:sym typeface="MS PGothic"/>
            </a:endParaRPr>
          </a:p>
        </p:txBody>
      </p:sp>
      <p:sp>
        <p:nvSpPr>
          <p:cNvPr id="167" name="Google Shape;167;p23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/>
          </a:p>
        </p:txBody>
      </p:sp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1402203137"/>
              </p:ext>
            </p:extLst>
          </p:nvPr>
        </p:nvGraphicFramePr>
        <p:xfrm>
          <a:off x="4730751" y="1941931"/>
          <a:ext cx="4307232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図 5">
            <a:extLst>
              <a:ext uri="{FF2B5EF4-FFF2-40B4-BE49-F238E27FC236}">
                <a16:creationId xmlns:a16="http://schemas.microsoft.com/office/drawing/2014/main" id="{A4A9481E-D1DE-4215-BC25-6F2DD759E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750" y="1941931"/>
            <a:ext cx="4320485" cy="382252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26DC929-793F-4D62-8109-89614D610C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04" y="1928239"/>
            <a:ext cx="4517528" cy="3822523"/>
          </a:xfrm>
          <a:prstGeom prst="rect">
            <a:avLst/>
          </a:prstGeom>
        </p:spPr>
      </p:pic>
      <p:pic>
        <p:nvPicPr>
          <p:cNvPr id="9" name="図 8" descr="sharpening.jpg">
            <a:extLst>
              <a:ext uri="{FF2B5EF4-FFF2-40B4-BE49-F238E27FC236}">
                <a16:creationId xmlns:a16="http://schemas.microsoft.com/office/drawing/2014/main" id="{147F4F11-3005-4EF2-A49B-779690EB3F9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962" t="46471" r="10510" b="49769"/>
          <a:stretch/>
        </p:blipFill>
        <p:spPr>
          <a:xfrm>
            <a:off x="5090615" y="1748239"/>
            <a:ext cx="3807725" cy="18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1C61398-7425-4E8E-8BD5-B598C4CDABC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561" t="42609" r="10115" b="53816"/>
          <a:stretch/>
        </p:blipFill>
        <p:spPr>
          <a:xfrm>
            <a:off x="419478" y="1740809"/>
            <a:ext cx="3993773" cy="180000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3FB7975-4C1A-427F-B94D-A4589859E75C}"/>
              </a:ext>
            </a:extLst>
          </p:cNvPr>
          <p:cNvSpPr txBox="1"/>
          <p:nvPr/>
        </p:nvSpPr>
        <p:spPr>
          <a:xfrm>
            <a:off x="1243587" y="5747727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/>
              <a:t>ラプラシアン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A29A67-E3B1-49AF-991A-2D465E92BD2A}"/>
              </a:ext>
            </a:extLst>
          </p:cNvPr>
          <p:cNvSpPr txBox="1"/>
          <p:nvPr/>
        </p:nvSpPr>
        <p:spPr>
          <a:xfrm>
            <a:off x="6376063" y="5750762"/>
            <a:ext cx="1261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/>
              <a:t>鮮鋭化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ja-JP" dirty="0">
                <a:latin typeface="+mn-ea"/>
                <a:ea typeface="+mn-ea"/>
              </a:rPr>
              <a:t>所感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00" indent="-4572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ja-JP" altLang="en-US" dirty="0">
                <a:latin typeface="+mn-ea"/>
                <a:ea typeface="+mn-ea"/>
              </a:rPr>
              <a:t>端の部分の処理や、フィルタサイズの変更などの機能を実装することができなかった。</a:t>
            </a:r>
            <a:br>
              <a:rPr lang="en-US" altLang="ja-JP" dirty="0">
                <a:latin typeface="+mn-ea"/>
                <a:ea typeface="+mn-ea"/>
              </a:rPr>
            </a:br>
            <a:r>
              <a:rPr lang="ja-JP" altLang="en-US" dirty="0">
                <a:latin typeface="+mn-ea"/>
                <a:ea typeface="+mn-ea"/>
              </a:rPr>
              <a:t>レポート提出までに未完成の部分を実装したい</a:t>
            </a:r>
            <a:endParaRPr lang="en-US" altLang="ja-JP" dirty="0">
              <a:latin typeface="+mn-ea"/>
              <a:ea typeface="+mn-ea"/>
            </a:endParaRP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SzPts val="2800"/>
            </a:pPr>
            <a:endParaRPr lang="en-US" altLang="ja-JP" dirty="0">
              <a:latin typeface="+mn-ea"/>
              <a:ea typeface="+mn-ea"/>
            </a:endParaRP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SzPts val="2800"/>
            </a:pPr>
            <a:endParaRPr lang="en-US" altLang="ja-JP" dirty="0">
              <a:latin typeface="+mn-ea"/>
              <a:ea typeface="+mn-ea"/>
            </a:endParaRP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SzPts val="2800"/>
            </a:pPr>
            <a:endParaRPr lang="en-US" altLang="ja-JP" dirty="0">
              <a:latin typeface="+mn-ea"/>
              <a:ea typeface="+mn-ea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7F2D9D0-2DAA-41EB-B509-4B12A9E504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628650" y="351872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ja-JP" dirty="0">
                <a:latin typeface="+mj-ea"/>
                <a:ea typeface="+mj-ea"/>
              </a:rPr>
              <a:t>課題概要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ja-JP" sz="3200" dirty="0">
                <a:latin typeface="+mn-ea"/>
                <a:ea typeface="+mn-ea"/>
              </a:rPr>
              <a:t>各種フィルタ処理を行うプログラムの作成</a:t>
            </a:r>
            <a:endParaRPr sz="3200" dirty="0">
              <a:latin typeface="+mn-ea"/>
              <a:ea typeface="+mn-ea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sz="2800" dirty="0">
                <a:latin typeface="+mn-ea"/>
                <a:ea typeface="+mn-ea"/>
              </a:rPr>
              <a:t>読み込むファイルはコマンドライン引数で指定</a:t>
            </a:r>
            <a:endParaRPr sz="2800" dirty="0">
              <a:latin typeface="+mn-ea"/>
              <a:ea typeface="+mn-ea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sz="2800" dirty="0">
                <a:latin typeface="+mn-ea"/>
                <a:ea typeface="+mn-ea"/>
              </a:rPr>
              <a:t>どのフィルタ処理を行うかは実行後に選択できるようにする。</a:t>
            </a:r>
            <a:endParaRPr sz="2800" dirty="0">
              <a:latin typeface="+mn-ea"/>
              <a:ea typeface="+mn-ea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sz="2800" dirty="0">
                <a:latin typeface="+mn-ea"/>
                <a:ea typeface="+mn-ea"/>
              </a:rPr>
              <a:t>実装するフィルタの数、種類は、次ページの</a:t>
            </a:r>
            <a:br>
              <a:rPr lang="en-US" altLang="ja-JP" sz="2800" dirty="0">
                <a:latin typeface="+mn-ea"/>
                <a:ea typeface="+mn-ea"/>
              </a:rPr>
            </a:br>
            <a:r>
              <a:rPr lang="ja-JP" sz="2800" dirty="0">
                <a:latin typeface="+mn-ea"/>
                <a:ea typeface="+mn-ea"/>
              </a:rPr>
              <a:t>考察課題を踏まえて決定する。</a:t>
            </a:r>
            <a:endParaRPr sz="2800" dirty="0">
              <a:latin typeface="+mn-ea"/>
              <a:ea typeface="+mn-ea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sz="2800" dirty="0">
                <a:latin typeface="+mn-ea"/>
                <a:ea typeface="+mn-ea"/>
              </a:rPr>
              <a:t>結果は、画面に表示するかファイルに保存するか選択できるようにする。</a:t>
            </a:r>
            <a:endParaRPr sz="2800" dirty="0">
              <a:latin typeface="+mn-ea"/>
              <a:ea typeface="+mn-ea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AF289B-C377-4F9A-B2E8-F92C531004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628650" y="325371"/>
            <a:ext cx="7886700" cy="1325700"/>
          </a:xfrm>
        </p:spPr>
        <p:txBody>
          <a:bodyPr/>
          <a:lstStyle/>
          <a:p>
            <a:pPr lvl="0"/>
            <a:r>
              <a:rPr lang="ja-JP" altLang="en-US" dirty="0">
                <a:latin typeface="+mj-ea"/>
                <a:ea typeface="+mj-ea"/>
              </a:rPr>
              <a:t>課題概要</a:t>
            </a:r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ja-JP" altLang="en-US" dirty="0">
                <a:latin typeface="+mn-ea"/>
                <a:ea typeface="+mn-ea"/>
              </a:rPr>
              <a:t>平滑化フィルタ、微分フィルタ、鮮鋭化フィルタについて、講義で学習したそれぞれの処理方法、または異なる重み係数行列を用いた場合に</a:t>
            </a:r>
            <a:br>
              <a:rPr lang="en-US" altLang="ja-JP" dirty="0">
                <a:latin typeface="+mn-ea"/>
                <a:ea typeface="+mn-ea"/>
              </a:rPr>
            </a:br>
            <a:r>
              <a:rPr lang="ja-JP" altLang="en-US" dirty="0">
                <a:latin typeface="+mn-ea"/>
                <a:ea typeface="+mn-ea"/>
              </a:rPr>
              <a:t>ついて処理結果の違いを比較・検討・考察せよ。</a:t>
            </a:r>
          </a:p>
          <a:p>
            <a:pPr lvl="0"/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63289F1-3D75-4097-BA0F-C112337357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平滑化フィルタ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画像から雑音を取り除くためのフィルタ</a:t>
            </a:r>
            <a:br>
              <a:rPr lang="ja-JP" dirty="0">
                <a:latin typeface="MS PGothic"/>
                <a:ea typeface="MS PGothic"/>
                <a:cs typeface="MS PGothic"/>
                <a:sym typeface="MS PGothic"/>
              </a:rPr>
            </a:b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→</a:t>
            </a:r>
            <a:r>
              <a:rPr lang="en-US" altLang="ja-JP" dirty="0">
                <a:latin typeface="MS PGothic"/>
                <a:ea typeface="MS PGothic"/>
                <a:cs typeface="MS PGothic"/>
                <a:sym typeface="MS PGothic"/>
              </a:rPr>
              <a:t>	</a:t>
            </a: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平均値フィルタ、局所加重平均フィルタ、</a:t>
            </a:r>
            <a:endParaRPr lang="en-US" altLang="ja-JP" dirty="0">
              <a:latin typeface="MS PGothic"/>
              <a:ea typeface="MS PGothic"/>
              <a:cs typeface="MS PGothic"/>
              <a:sym typeface="MS PGothic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ja-JP" dirty="0">
                <a:latin typeface="MS PGothic"/>
                <a:ea typeface="MS PGothic"/>
                <a:cs typeface="MS PGothic"/>
                <a:sym typeface="MS PGothic"/>
              </a:rPr>
              <a:t>		</a:t>
            </a: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メディアンフィルタなど</a:t>
            </a:r>
            <a:br>
              <a:rPr lang="ja-JP" dirty="0">
                <a:latin typeface="MS PGothic"/>
                <a:ea typeface="MS PGothic"/>
                <a:cs typeface="MS PGothic"/>
                <a:sym typeface="MS PGothic"/>
              </a:rPr>
            </a:br>
            <a:br>
              <a:rPr lang="ja-JP" dirty="0">
                <a:latin typeface="MS PGothic"/>
                <a:ea typeface="MS PGothic"/>
                <a:cs typeface="MS PGothic"/>
                <a:sym typeface="MS PGothic"/>
              </a:rPr>
            </a:b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今回は平均値フィルタを使用</a:t>
            </a:r>
            <a:endParaRPr dirty="0">
              <a:latin typeface="MS PGothic"/>
              <a:ea typeface="MS PGothic"/>
              <a:cs typeface="MS PGothic"/>
              <a:sym typeface="MS PGothic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628651" y="338622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実行結果（平均値フィルタ）</a:t>
            </a:r>
            <a:endParaRPr dirty="0">
              <a:latin typeface="MS PGothic"/>
              <a:ea typeface="MS PGothic"/>
              <a:cs typeface="MS PGothic"/>
              <a:sym typeface="MS PGothic"/>
            </a:endParaRPr>
          </a:p>
        </p:txBody>
      </p:sp>
      <p:pic>
        <p:nvPicPr>
          <p:cNvPr id="104" name="Google Shape;104;p15" descr="smooth.jpg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30749" y="1825625"/>
            <a:ext cx="4307233" cy="43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7" name="Google Shape;126;p18"/>
          <p:cNvPicPr preferRelativeResize="0">
            <a:picLocks noGrp="1" noChangeAspect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268680" y="1860130"/>
            <a:ext cx="4303320" cy="43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0D3755-8729-492D-8A2D-F7D583E8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>
                <a:latin typeface="MS PGothic"/>
                <a:ea typeface="MS PGothic"/>
                <a:cs typeface="MS PGothic"/>
                <a:sym typeface="MS PGothic"/>
              </a:rPr>
              <a:t>実行結果（平均値フィルタ）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5D82F13-F395-45C9-BE5B-7B18A1DEEA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B870A65-FE3E-4259-8BCB-5417707F7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519" y="1769232"/>
            <a:ext cx="2099481" cy="209948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24C7D7F-7659-4973-ABBE-8BC366934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95" y="1769232"/>
            <a:ext cx="2099480" cy="209948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B815B27-DFCC-4695-8714-AC755F79EA8A}"/>
              </a:ext>
            </a:extLst>
          </p:cNvPr>
          <p:cNvSpPr/>
          <p:nvPr/>
        </p:nvSpPr>
        <p:spPr>
          <a:xfrm>
            <a:off x="332095" y="5670849"/>
            <a:ext cx="3390672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219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215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197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159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114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77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45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43</a:t>
            </a:r>
            <a:r>
              <a:rPr lang="ja-JP" altLang="en-US" sz="1800" dirty="0"/>
              <a:t> 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7E80D71-0DE1-4028-A118-0CA1B743AC97}"/>
              </a:ext>
            </a:extLst>
          </p:cNvPr>
          <p:cNvSpPr/>
          <p:nvPr/>
        </p:nvSpPr>
        <p:spPr>
          <a:xfrm>
            <a:off x="332095" y="4822771"/>
            <a:ext cx="3390672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211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200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180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151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119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87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63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47</a:t>
            </a:r>
            <a:r>
              <a:rPr lang="ja-JP" altLang="en-US" sz="1800" dirty="0"/>
              <a:t> 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138A02E-4A6A-4FE3-ABF4-F079440FAE81}"/>
              </a:ext>
            </a:extLst>
          </p:cNvPr>
          <p:cNvSpPr txBox="1"/>
          <p:nvPr/>
        </p:nvSpPr>
        <p:spPr>
          <a:xfrm>
            <a:off x="332095" y="4347458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実行結果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右図青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B59CDCF-4469-4200-94D2-897B3B89FB39}"/>
              </a:ext>
            </a:extLst>
          </p:cNvPr>
          <p:cNvSpPr txBox="1"/>
          <p:nvPr/>
        </p:nvSpPr>
        <p:spPr>
          <a:xfrm>
            <a:off x="332095" y="5241220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元画像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右図赤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2DC7DA35-8140-4E7A-8332-F48B5ECFF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486" y="1769232"/>
            <a:ext cx="4005419" cy="3359187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4E4CFFA-7DCA-41F7-AC70-FEE5A62CAC6D}"/>
              </a:ext>
            </a:extLst>
          </p:cNvPr>
          <p:cNvSpPr txBox="1"/>
          <p:nvPr/>
        </p:nvSpPr>
        <p:spPr>
          <a:xfrm>
            <a:off x="4806486" y="562468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平滑化が確認できる</a:t>
            </a:r>
          </a:p>
        </p:txBody>
      </p:sp>
    </p:spTree>
    <p:extLst>
      <p:ext uri="{BB962C8B-B14F-4D97-AF65-F5344CB8AC3E}">
        <p14:creationId xmlns:p14="http://schemas.microsoft.com/office/powerpoint/2010/main" val="3367303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0D3755-8729-492D-8A2D-F7D583E8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>
                <a:latin typeface="MS PGothic"/>
                <a:ea typeface="MS PGothic"/>
                <a:cs typeface="MS PGothic"/>
                <a:sym typeface="MS PGothic"/>
              </a:rPr>
              <a:t>実行結果（平均値フィルタ）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5D82F13-F395-45C9-BE5B-7B18A1DEEA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B870A65-FE3E-4259-8BCB-5417707F7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519" y="1769232"/>
            <a:ext cx="2099481" cy="209948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24C7D7F-7659-4973-ABBE-8BC366934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95" y="1769232"/>
            <a:ext cx="2099480" cy="209948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138A02E-4A6A-4FE3-ABF4-F079440FAE81}"/>
              </a:ext>
            </a:extLst>
          </p:cNvPr>
          <p:cNvSpPr txBox="1"/>
          <p:nvPr/>
        </p:nvSpPr>
        <p:spPr>
          <a:xfrm>
            <a:off x="332095" y="3947117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実行結果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右図青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B59CDCF-4469-4200-94D2-897B3B89FB39}"/>
              </a:ext>
            </a:extLst>
          </p:cNvPr>
          <p:cNvSpPr txBox="1"/>
          <p:nvPr/>
        </p:nvSpPr>
        <p:spPr>
          <a:xfrm>
            <a:off x="332095" y="5271849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元画像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右図赤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4E4CFFA-7DCA-41F7-AC70-FEE5A62CAC6D}"/>
              </a:ext>
            </a:extLst>
          </p:cNvPr>
          <p:cNvSpPr txBox="1"/>
          <p:nvPr/>
        </p:nvSpPr>
        <p:spPr>
          <a:xfrm>
            <a:off x="4806486" y="5624682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正常な処理が確認できる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572BACDC-7A62-4F6C-8A68-BC4156E4A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661362"/>
              </p:ext>
            </p:extLst>
          </p:nvPr>
        </p:nvGraphicFramePr>
        <p:xfrm>
          <a:off x="332095" y="5734882"/>
          <a:ext cx="1756011" cy="7942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5337">
                  <a:extLst>
                    <a:ext uri="{9D8B030D-6E8A-4147-A177-3AD203B41FA5}">
                      <a16:colId xmlns:a16="http://schemas.microsoft.com/office/drawing/2014/main" val="3580736296"/>
                    </a:ext>
                  </a:extLst>
                </a:gridCol>
                <a:gridCol w="585337">
                  <a:extLst>
                    <a:ext uri="{9D8B030D-6E8A-4147-A177-3AD203B41FA5}">
                      <a16:colId xmlns:a16="http://schemas.microsoft.com/office/drawing/2014/main" val="1650809283"/>
                    </a:ext>
                  </a:extLst>
                </a:gridCol>
                <a:gridCol w="585337">
                  <a:extLst>
                    <a:ext uri="{9D8B030D-6E8A-4147-A177-3AD203B41FA5}">
                      <a16:colId xmlns:a16="http://schemas.microsoft.com/office/drawing/2014/main" val="180492871"/>
                    </a:ext>
                  </a:extLst>
                </a:gridCol>
              </a:tblGrid>
              <a:tr h="2647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96</a:t>
                      </a:r>
                      <a:endParaRPr lang="en-US" altLang="ja-JP" sz="1600" b="0" i="0" u="none" strike="noStrike" dirty="0">
                        <a:solidFill>
                          <a:srgbClr val="00206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56</a:t>
                      </a:r>
                      <a:endParaRPr lang="en-US" altLang="ja-JP" sz="1600" b="0" i="0" u="none" strike="noStrike" dirty="0">
                        <a:solidFill>
                          <a:srgbClr val="00206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solidFill>
                            <a:srgbClr val="002060"/>
                          </a:solidFill>
                          <a:effectLst/>
                        </a:rPr>
                        <a:t>51</a:t>
                      </a:r>
                      <a:endParaRPr lang="en-US" altLang="ja-JP" sz="1600" b="0" i="0" u="none" strike="noStrike">
                        <a:solidFill>
                          <a:srgbClr val="00206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1100369"/>
                  </a:ext>
                </a:extLst>
              </a:tr>
              <a:tr h="2647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solidFill>
                            <a:srgbClr val="002060"/>
                          </a:solidFill>
                          <a:effectLst/>
                        </a:rPr>
                        <a:t>159</a:t>
                      </a:r>
                      <a:endParaRPr lang="en-US" altLang="ja-JP" sz="1600" b="0" i="0" u="none" strike="noStrike">
                        <a:solidFill>
                          <a:srgbClr val="00206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114</a:t>
                      </a:r>
                      <a:endParaRPr lang="en-US" altLang="ja-JP" sz="1600" b="0" i="0" u="none" strike="noStrike" dirty="0">
                        <a:solidFill>
                          <a:srgbClr val="00206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77</a:t>
                      </a:r>
                      <a:endParaRPr lang="en-US" altLang="ja-JP" sz="1600" b="0" i="0" u="none" strike="noStrike" dirty="0">
                        <a:solidFill>
                          <a:srgbClr val="00206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9150442"/>
                  </a:ext>
                </a:extLst>
              </a:tr>
              <a:tr h="2647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solidFill>
                            <a:srgbClr val="002060"/>
                          </a:solidFill>
                          <a:effectLst/>
                        </a:rPr>
                        <a:t>206</a:t>
                      </a:r>
                      <a:endParaRPr lang="en-US" altLang="ja-JP" sz="1600" b="0" i="0" u="none" strike="noStrike">
                        <a:solidFill>
                          <a:srgbClr val="00206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solidFill>
                            <a:srgbClr val="002060"/>
                          </a:solidFill>
                          <a:effectLst/>
                        </a:rPr>
                        <a:t>177</a:t>
                      </a:r>
                      <a:endParaRPr lang="en-US" altLang="ja-JP" sz="1600" b="0" i="0" u="none" strike="noStrike">
                        <a:solidFill>
                          <a:srgbClr val="00206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140</a:t>
                      </a:r>
                      <a:endParaRPr lang="en-US" altLang="ja-JP" sz="1600" b="0" i="0" u="none" strike="noStrike" dirty="0">
                        <a:solidFill>
                          <a:srgbClr val="00206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4382181"/>
                  </a:ext>
                </a:extLst>
              </a:tr>
            </a:tbl>
          </a:graphicData>
        </a:graphic>
      </p:graphicFrame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7CF96438-1781-4A0C-B008-62BBBDC08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239186"/>
              </p:ext>
            </p:extLst>
          </p:nvPr>
        </p:nvGraphicFramePr>
        <p:xfrm>
          <a:off x="335134" y="4408782"/>
          <a:ext cx="1752972" cy="7907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4324">
                  <a:extLst>
                    <a:ext uri="{9D8B030D-6E8A-4147-A177-3AD203B41FA5}">
                      <a16:colId xmlns:a16="http://schemas.microsoft.com/office/drawing/2014/main" val="3974635734"/>
                    </a:ext>
                  </a:extLst>
                </a:gridCol>
                <a:gridCol w="584324">
                  <a:extLst>
                    <a:ext uri="{9D8B030D-6E8A-4147-A177-3AD203B41FA5}">
                      <a16:colId xmlns:a16="http://schemas.microsoft.com/office/drawing/2014/main" val="2169841945"/>
                    </a:ext>
                  </a:extLst>
                </a:gridCol>
                <a:gridCol w="584324">
                  <a:extLst>
                    <a:ext uri="{9D8B030D-6E8A-4147-A177-3AD203B41FA5}">
                      <a16:colId xmlns:a16="http://schemas.microsoft.com/office/drawing/2014/main" val="1276072065"/>
                    </a:ext>
                  </a:extLst>
                </a:gridCol>
              </a:tblGrid>
              <a:tr h="2635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</a:rPr>
                        <a:t>103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</a:rPr>
                        <a:t>76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effectLst/>
                        </a:rPr>
                        <a:t>56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8533776"/>
                  </a:ext>
                </a:extLst>
              </a:tr>
              <a:tr h="2635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effectLst/>
                        </a:rPr>
                        <a:t>151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119</a:t>
                      </a:r>
                      <a:endParaRPr lang="en-US" altLang="ja-JP" sz="1600" b="0" i="0" u="none" strike="noStrike" dirty="0">
                        <a:solidFill>
                          <a:srgbClr val="FF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</a:rPr>
                        <a:t>87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7878251"/>
                  </a:ext>
                </a:extLst>
              </a:tr>
              <a:tr h="2635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effectLst/>
                        </a:rPr>
                        <a:t>191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effectLst/>
                        </a:rPr>
                        <a:t>166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</a:rPr>
                        <a:t>132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9546715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1E2359-C6D9-4E3E-98B1-F0686D25B388}"/>
              </a:ext>
            </a:extLst>
          </p:cNvPr>
          <p:cNvSpPr txBox="1"/>
          <p:nvPr/>
        </p:nvSpPr>
        <p:spPr>
          <a:xfrm>
            <a:off x="4612944" y="1685850"/>
            <a:ext cx="43749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元画像の画素</a:t>
            </a:r>
            <a:r>
              <a:rPr kumimoji="1" lang="en-US" altLang="ja-JP" sz="2400" dirty="0"/>
              <a:t>3x3</a:t>
            </a:r>
            <a:r>
              <a:rPr kumimoji="1" lang="ja-JP" altLang="en-US" sz="2400" dirty="0"/>
              <a:t>を処理すると</a:t>
            </a:r>
            <a:endParaRPr kumimoji="1" lang="en-US" altLang="ja-JP" sz="2400" dirty="0"/>
          </a:p>
          <a:p>
            <a:r>
              <a:rPr kumimoji="1" lang="en-US" altLang="ja-JP" sz="2400" dirty="0">
                <a:latin typeface="Cambria Math" panose="02040503050406030204" pitchFamily="18" charset="0"/>
              </a:rPr>
              <a:t>(  96  +56  +51</a:t>
            </a:r>
          </a:p>
          <a:p>
            <a:r>
              <a:rPr kumimoji="1" lang="en-US" altLang="ja-JP" sz="2400" dirty="0">
                <a:latin typeface="Cambria Math" panose="02040503050406030204" pitchFamily="18" charset="0"/>
              </a:rPr>
              <a:t>+159+114+77</a:t>
            </a:r>
          </a:p>
          <a:p>
            <a:r>
              <a:rPr kumimoji="1" lang="en-US" altLang="ja-JP" sz="2400" dirty="0">
                <a:latin typeface="Cambria Math" panose="02040503050406030204" pitchFamily="18" charset="0"/>
              </a:rPr>
              <a:t>+206+177+140)/9</a:t>
            </a:r>
          </a:p>
          <a:p>
            <a:r>
              <a:rPr kumimoji="1" lang="en-US" altLang="ja-JP" sz="2400" dirty="0">
                <a:latin typeface="Cambria Math" panose="02040503050406030204" pitchFamily="18" charset="0"/>
              </a:rPr>
              <a:t>=1076/9</a:t>
            </a:r>
          </a:p>
          <a:p>
            <a:r>
              <a:rPr kumimoji="1" lang="en-US" altLang="ja-JP" sz="2400" dirty="0">
                <a:latin typeface="Cambria Math" panose="02040503050406030204" pitchFamily="18" charset="0"/>
              </a:rPr>
              <a:t>=</a:t>
            </a:r>
            <a:r>
              <a:rPr kumimoji="1" lang="en-US" altLang="ja-JP" sz="2400" dirty="0">
                <a:solidFill>
                  <a:srgbClr val="FF0000"/>
                </a:solidFill>
                <a:latin typeface="Cambria Math" panose="02040503050406030204" pitchFamily="18" charset="0"/>
              </a:rPr>
              <a:t>119</a:t>
            </a:r>
            <a:r>
              <a:rPr kumimoji="1" lang="en-US" altLang="ja-JP" sz="2400" dirty="0">
                <a:latin typeface="Cambria Math" panose="02040503050406030204" pitchFamily="18" charset="0"/>
              </a:rPr>
              <a:t>.55555…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10C71DC-FD2D-48A3-A350-1555076550BB}"/>
              </a:ext>
            </a:extLst>
          </p:cNvPr>
          <p:cNvSpPr/>
          <p:nvPr/>
        </p:nvSpPr>
        <p:spPr>
          <a:xfrm>
            <a:off x="1144021" y="2388014"/>
            <a:ext cx="668740" cy="668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C0A0B32-9EB9-4B74-9B03-9BCDDD2DBA2E}"/>
              </a:ext>
            </a:extLst>
          </p:cNvPr>
          <p:cNvSpPr/>
          <p:nvPr/>
        </p:nvSpPr>
        <p:spPr>
          <a:xfrm>
            <a:off x="3497122" y="2583192"/>
            <a:ext cx="271076" cy="259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738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実行結果（平均値フィルタ）</a:t>
            </a:r>
            <a:endParaRPr/>
          </a:p>
        </p:txBody>
      </p:sp>
      <p:pic>
        <p:nvPicPr>
          <p:cNvPr id="111" name="Google Shape;111;p16" descr="smooth_mini.jpg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30750" y="1834564"/>
            <a:ext cx="4293980" cy="436782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7" name="Google Shape;112;p16" descr="mini.jpg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8680" y="1860129"/>
            <a:ext cx="4303320" cy="431669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</TotalTime>
  <Words>502</Words>
  <Application>Microsoft Office PowerPoint</Application>
  <PresentationFormat>画面に合わせる (4:3)</PresentationFormat>
  <Paragraphs>133</Paragraphs>
  <Slides>26</Slides>
  <Notes>21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3" baseType="lpstr">
      <vt:lpstr>ＭＳ Ｐゴシック</vt:lpstr>
      <vt:lpstr>ＭＳ Ｐゴシック</vt:lpstr>
      <vt:lpstr>Yu Gothic</vt:lpstr>
      <vt:lpstr>Arial</vt:lpstr>
      <vt:lpstr>Calibri</vt:lpstr>
      <vt:lpstr>Cambria Math</vt:lpstr>
      <vt:lpstr>Office テーマ</vt:lpstr>
      <vt:lpstr>ソフトウェア 基礎実験</vt:lpstr>
      <vt:lpstr>発表の流れ</vt:lpstr>
      <vt:lpstr>課題概要</vt:lpstr>
      <vt:lpstr>課題概要</vt:lpstr>
      <vt:lpstr>平滑化フィルタ</vt:lpstr>
      <vt:lpstr>実行結果（平均値フィルタ）</vt:lpstr>
      <vt:lpstr>実行結果（平均値フィルタ）</vt:lpstr>
      <vt:lpstr>実行結果（平均値フィルタ）</vt:lpstr>
      <vt:lpstr>実行結果（平均値フィルタ）</vt:lpstr>
      <vt:lpstr>実行結果（平均値フィルタ）</vt:lpstr>
      <vt:lpstr>微分フィルタ</vt:lpstr>
      <vt:lpstr>実行結果（Prewittのオペレータ）</vt:lpstr>
      <vt:lpstr>実行結果（Prewittのオペレータ）</vt:lpstr>
      <vt:lpstr>実行結果（Prewittのオペレータ）</vt:lpstr>
      <vt:lpstr>実行結果（Prewittのオペレータ）</vt:lpstr>
      <vt:lpstr>実行結果（ラプラシアンフィルタ）</vt:lpstr>
      <vt:lpstr>実行結果（ラプラシアンフィルタ）</vt:lpstr>
      <vt:lpstr>実行結果（ラプラシアンフィルタ）</vt:lpstr>
      <vt:lpstr>実行結果（ラプラシアンフィルタ）</vt:lpstr>
      <vt:lpstr>鮮鋭化フィルタ</vt:lpstr>
      <vt:lpstr>実行結果（鮮鋭化フィルタ）</vt:lpstr>
      <vt:lpstr>実行結果（鮮鋭化フィルタ）</vt:lpstr>
      <vt:lpstr>実行結果（鮮鋭化フィルタ）</vt:lpstr>
      <vt:lpstr>実行結果（鮮鋭化フィルタ）</vt:lpstr>
      <vt:lpstr>ラプラシアンと鮮鋭化比較</vt:lpstr>
      <vt:lpstr>所感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ソフトウェア基礎実験</dc:title>
  <cp:lastModifiedBy>administrator</cp:lastModifiedBy>
  <cp:revision>42</cp:revision>
  <dcterms:modified xsi:type="dcterms:W3CDTF">2019-06-15T15:45:14Z</dcterms:modified>
</cp:coreProperties>
</file>