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0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69" r:id="rId2"/>
    <p:sldId id="270" r:id="rId3"/>
    <p:sldId id="271" r:id="rId4"/>
    <p:sldId id="272" r:id="rId5"/>
    <p:sldId id="257" r:id="rId6"/>
    <p:sldId id="258" r:id="rId7"/>
    <p:sldId id="259" r:id="rId8"/>
    <p:sldId id="268" r:id="rId9"/>
    <p:sldId id="260" r:id="rId10"/>
    <p:sldId id="261" r:id="rId11"/>
    <p:sldId id="275" r:id="rId12"/>
    <p:sldId id="262" r:id="rId13"/>
    <p:sldId id="263" r:id="rId14"/>
    <p:sldId id="276" r:id="rId15"/>
    <p:sldId id="264" r:id="rId16"/>
    <p:sldId id="265" r:id="rId17"/>
    <p:sldId id="266" r:id="rId18"/>
    <p:sldId id="277" r:id="rId19"/>
    <p:sldId id="274" r:id="rId20"/>
    <p:sldId id="278" r:id="rId21"/>
    <p:sldId id="267" r:id="rId22"/>
    <p:sldId id="273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482" autoAdjust="0"/>
  </p:normalViewPr>
  <p:slideViewPr>
    <p:cSldViewPr snapToGrid="0" snapToObjects="1">
      <p:cViewPr varScale="1">
        <p:scale>
          <a:sx n="107" d="100"/>
          <a:sy n="107" d="100"/>
        </p:scale>
        <p:origin x="1464" y="114"/>
      </p:cViewPr>
      <p:guideLst>
        <p:guide orient="horz" pos="2160"/>
        <p:guide pos="2880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4-46B9-A699-5E0D87A0D0AA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4-46B9-A699-5E0D87A0D0AA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4-46B9-A699-5E0D87A0D0AA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4-46B9-A699-5E0D87A0D0AA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4-46B9-A699-5E0D87A0D0AA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4-46B9-A699-5E0D87A0D0AA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84-46B9-A699-5E0D87A0D0AA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84-46B9-A699-5E0D87A0D0AA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84-46B9-A699-5E0D87A0D0AA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684-46B9-A699-5E0D87A0D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76032"/>
        <c:axId val="66090112"/>
      </c:lineChart>
      <c:catAx>
        <c:axId val="6607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66090112"/>
        <c:crosses val="autoZero"/>
        <c:auto val="1"/>
        <c:lblAlgn val="ctr"/>
        <c:lblOffset val="100"/>
        <c:noMultiLvlLbl val="0"/>
      </c:catAx>
      <c:valAx>
        <c:axId val="66090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076032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44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Sheet1!$A$61:$J$61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64-49AC-A35A-934090267A82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Sheet1!$A$62:$J$62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64-49AC-A35A-934090267A82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Sheet1!$A$63:$J$63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64-49AC-A35A-934090267A82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Sheet1!$A$64:$J$64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255</c:v>
                </c:pt>
                <c:pt idx="5">
                  <c:v>255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64-49AC-A35A-934090267A82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Sheet1!$A$65:$J$65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255</c:v>
                </c:pt>
                <c:pt idx="4">
                  <c:v>0</c:v>
                </c:pt>
                <c:pt idx="5">
                  <c:v>0</c:v>
                </c:pt>
                <c:pt idx="6">
                  <c:v>255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964-49AC-A35A-934090267A82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Sheet1!$A$66:$J$66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255</c:v>
                </c:pt>
                <c:pt idx="4">
                  <c:v>0</c:v>
                </c:pt>
                <c:pt idx="5">
                  <c:v>0</c:v>
                </c:pt>
                <c:pt idx="6">
                  <c:v>255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964-49AC-A35A-934090267A82}"/>
            </c:ext>
          </c:extLst>
        </c:ser>
        <c:ser>
          <c:idx val="6"/>
          <c:order val="6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Sheet1!$A$67:$J$67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255</c:v>
                </c:pt>
                <c:pt idx="5">
                  <c:v>255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964-49AC-A35A-934090267A82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Sheet1!$A$68:$J$68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964-49AC-A35A-934090267A82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Sheet1!$A$69:$J$69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964-49AC-A35A-934090267A82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Sheet1!$A$70:$J$70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964-49AC-A35A-934090267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732736"/>
        <c:axId val="103734272"/>
      </c:lineChart>
      <c:catAx>
        <c:axId val="10373273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734272"/>
        <c:crosses val="autoZero"/>
        <c:auto val="1"/>
        <c:lblAlgn val="ctr"/>
        <c:lblOffset val="100"/>
        <c:noMultiLvlLbl val="0"/>
      </c:catAx>
      <c:valAx>
        <c:axId val="103734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732736"/>
        <c:crosses val="autoZero"/>
        <c:crossBetween val="between"/>
      </c:valAx>
      <c:spPr>
        <a:noFill/>
      </c:spPr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5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6-4F3C-841E-93FE55E0C70F}"/>
            </c:ext>
          </c:extLst>
        </c:ser>
        <c:ser>
          <c:idx val="1"/>
          <c:order val="1"/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6-4F3C-841E-93FE55E0C70F}"/>
            </c:ext>
          </c:extLst>
        </c:ser>
        <c:ser>
          <c:idx val="2"/>
          <c:order val="2"/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66-4F3C-841E-93FE55E0C70F}"/>
            </c:ext>
          </c:extLst>
        </c:ser>
        <c:ser>
          <c:idx val="3"/>
          <c:order val="3"/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66-4F3C-841E-93FE55E0C70F}"/>
            </c:ext>
          </c:extLst>
        </c:ser>
        <c:ser>
          <c:idx val="4"/>
          <c:order val="4"/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6-4F3C-841E-93FE55E0C70F}"/>
            </c:ext>
          </c:extLst>
        </c:ser>
        <c:ser>
          <c:idx val="5"/>
          <c:order val="5"/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66-4F3C-841E-93FE55E0C70F}"/>
            </c:ext>
          </c:extLst>
        </c:ser>
        <c:ser>
          <c:idx val="6"/>
          <c:order val="6"/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66-4F3C-841E-93FE55E0C70F}"/>
            </c:ext>
          </c:extLst>
        </c:ser>
        <c:ser>
          <c:idx val="7"/>
          <c:order val="7"/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66-4F3C-841E-93FE55E0C70F}"/>
            </c:ext>
          </c:extLst>
        </c:ser>
        <c:ser>
          <c:idx val="8"/>
          <c:order val="8"/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66-4F3C-841E-93FE55E0C70F}"/>
            </c:ext>
          </c:extLst>
        </c:ser>
        <c:ser>
          <c:idx val="9"/>
          <c:order val="9"/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966-4F3C-841E-93FE55E0C70F}"/>
            </c:ext>
          </c:extLst>
        </c:ser>
        <c:bandFmts/>
        <c:axId val="103803904"/>
        <c:axId val="103822080"/>
        <c:axId val="103809024"/>
      </c:surface3DChart>
      <c:catAx>
        <c:axId val="103803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03822080"/>
        <c:crosses val="autoZero"/>
        <c:auto val="1"/>
        <c:lblAlgn val="ctr"/>
        <c:lblOffset val="100"/>
        <c:noMultiLvlLbl val="0"/>
      </c:catAx>
      <c:valAx>
        <c:axId val="103822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803904"/>
        <c:crosses val="autoZero"/>
        <c:crossBetween val="midCat"/>
      </c:valAx>
      <c:serAx>
        <c:axId val="103809024"/>
        <c:scaling>
          <c:orientation val="minMax"/>
        </c:scaling>
        <c:delete val="1"/>
        <c:axPos val="b"/>
        <c:majorTickMark val="out"/>
        <c:minorTickMark val="none"/>
        <c:tickLblPos val="none"/>
        <c:crossAx val="103822080"/>
        <c:crosses val="autoZero"/>
      </c:serAx>
    </c:plotArea>
    <c:legend>
      <c:legendPos val="r"/>
      <c:overlay val="0"/>
      <c:txPr>
        <a:bodyPr/>
        <a:lstStyle/>
        <a:p>
          <a:pPr rtl="0">
            <a:defRPr/>
          </a:pPr>
          <a:endParaRPr lang="ja-JP"/>
        </a:p>
      </c:txPr>
    </c:legend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50"/>
      <c:rotY val="0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Sheet1!$A$61:$J$61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0-4CB6-9804-41F60212C3AD}"/>
            </c:ext>
          </c:extLst>
        </c:ser>
        <c:ser>
          <c:idx val="1"/>
          <c:order val="1"/>
          <c:val>
            <c:numRef>
              <c:f>Sheet1!$A$62:$J$62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0-4CB6-9804-41F60212C3AD}"/>
            </c:ext>
          </c:extLst>
        </c:ser>
        <c:ser>
          <c:idx val="2"/>
          <c:order val="2"/>
          <c:val>
            <c:numRef>
              <c:f>Sheet1!$A$63:$J$63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0-4CB6-9804-41F60212C3AD}"/>
            </c:ext>
          </c:extLst>
        </c:ser>
        <c:ser>
          <c:idx val="3"/>
          <c:order val="3"/>
          <c:val>
            <c:numRef>
              <c:f>Sheet1!$A$64:$J$64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255</c:v>
                </c:pt>
                <c:pt idx="5">
                  <c:v>255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A0-4CB6-9804-41F60212C3AD}"/>
            </c:ext>
          </c:extLst>
        </c:ser>
        <c:ser>
          <c:idx val="4"/>
          <c:order val="4"/>
          <c:val>
            <c:numRef>
              <c:f>Sheet1!$A$65:$J$65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255</c:v>
                </c:pt>
                <c:pt idx="4">
                  <c:v>0</c:v>
                </c:pt>
                <c:pt idx="5">
                  <c:v>0</c:v>
                </c:pt>
                <c:pt idx="6">
                  <c:v>255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A0-4CB6-9804-41F60212C3AD}"/>
            </c:ext>
          </c:extLst>
        </c:ser>
        <c:ser>
          <c:idx val="5"/>
          <c:order val="5"/>
          <c:val>
            <c:numRef>
              <c:f>Sheet1!$A$66:$J$66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255</c:v>
                </c:pt>
                <c:pt idx="4">
                  <c:v>0</c:v>
                </c:pt>
                <c:pt idx="5">
                  <c:v>0</c:v>
                </c:pt>
                <c:pt idx="6">
                  <c:v>255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A0-4CB6-9804-41F60212C3AD}"/>
            </c:ext>
          </c:extLst>
        </c:ser>
        <c:ser>
          <c:idx val="6"/>
          <c:order val="6"/>
          <c:val>
            <c:numRef>
              <c:f>Sheet1!$A$67:$J$67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255</c:v>
                </c:pt>
                <c:pt idx="5">
                  <c:v>255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A0-4CB6-9804-41F60212C3AD}"/>
            </c:ext>
          </c:extLst>
        </c:ser>
        <c:ser>
          <c:idx val="7"/>
          <c:order val="7"/>
          <c:val>
            <c:numRef>
              <c:f>Sheet1!$A$68:$J$68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3A0-4CB6-9804-41F60212C3AD}"/>
            </c:ext>
          </c:extLst>
        </c:ser>
        <c:ser>
          <c:idx val="8"/>
          <c:order val="8"/>
          <c:val>
            <c:numRef>
              <c:f>Sheet1!$A$69:$J$69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A0-4CB6-9804-41F60212C3AD}"/>
            </c:ext>
          </c:extLst>
        </c:ser>
        <c:ser>
          <c:idx val="9"/>
          <c:order val="9"/>
          <c:val>
            <c:numRef>
              <c:f>Sheet1!$A$70:$J$70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3A0-4CB6-9804-41F60212C3AD}"/>
            </c:ext>
          </c:extLst>
        </c:ser>
        <c:bandFmts/>
        <c:axId val="103871232"/>
        <c:axId val="103872768"/>
        <c:axId val="103851776"/>
      </c:surface3DChart>
      <c:catAx>
        <c:axId val="103871232"/>
        <c:scaling>
          <c:orientation val="minMax"/>
        </c:scaling>
        <c:delete val="0"/>
        <c:axPos val="b"/>
        <c:majorTickMark val="out"/>
        <c:minorTickMark val="none"/>
        <c:tickLblPos val="nextTo"/>
        <c:crossAx val="103872768"/>
        <c:crosses val="autoZero"/>
        <c:auto val="1"/>
        <c:lblAlgn val="ctr"/>
        <c:lblOffset val="100"/>
        <c:noMultiLvlLbl val="0"/>
      </c:catAx>
      <c:valAx>
        <c:axId val="103872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871232"/>
        <c:crosses val="autoZero"/>
        <c:crossBetween val="midCat"/>
      </c:valAx>
      <c:serAx>
        <c:axId val="103851776"/>
        <c:scaling>
          <c:orientation val="minMax"/>
        </c:scaling>
        <c:delete val="1"/>
        <c:axPos val="b"/>
        <c:majorTickMark val="out"/>
        <c:minorTickMark val="none"/>
        <c:tickLblPos val="none"/>
        <c:crossAx val="103872768"/>
        <c:crosses val="autoZero"/>
      </c:serAx>
    </c:plotArea>
    <c:legend>
      <c:legendPos val="r"/>
      <c:overlay val="0"/>
      <c:txPr>
        <a:bodyPr/>
        <a:lstStyle/>
        <a:p>
          <a:pPr rtl="0">
            <a:defRPr/>
          </a:pPr>
          <a:endParaRPr lang="ja-JP"/>
        </a:p>
      </c:txPr>
    </c:legend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Sheet1!$L$2:$U$2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77-42FE-8F4E-5E5CC21E2B2C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Sheet1!$L$3:$U$3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77-42FE-8F4E-5E5CC21E2B2C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Sheet1!$L$4:$U$4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77-42FE-8F4E-5E5CC21E2B2C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Sheet1!$L$5:$U$5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77-42FE-8F4E-5E5CC21E2B2C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Sheet1!$L$6:$U$6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77-42FE-8F4E-5E5CC21E2B2C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Sheet1!$L$7:$U$7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77-42FE-8F4E-5E5CC21E2B2C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Sheet1!$L$8:$U$8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477-42FE-8F4E-5E5CC21E2B2C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Sheet1!$L$9:$U$9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477-42FE-8F4E-5E5CC21E2B2C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Sheet1!$L$10:$U$10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477-42FE-8F4E-5E5CC21E2B2C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Sheet1!$L$11:$U$11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477-42FE-8F4E-5E5CC21E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997824"/>
        <c:axId val="66007808"/>
      </c:lineChart>
      <c:catAx>
        <c:axId val="65997824"/>
        <c:scaling>
          <c:orientation val="minMax"/>
        </c:scaling>
        <c:delete val="0"/>
        <c:axPos val="b"/>
        <c:majorTickMark val="out"/>
        <c:minorTickMark val="none"/>
        <c:tickLblPos val="nextTo"/>
        <c:crossAx val="66007808"/>
        <c:crosses val="autoZero"/>
        <c:auto val="1"/>
        <c:lblAlgn val="ctr"/>
        <c:lblOffset val="100"/>
        <c:noMultiLvlLbl val="0"/>
      </c:catAx>
      <c:valAx>
        <c:axId val="66007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997824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Sheet1!$A$32:$J$32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B-4464-92EE-3000F29BCEF7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Sheet1!$A$33:$J$33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FB-4464-92EE-3000F29BCEF7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Sheet1!$A$34:$J$34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FB-4464-92EE-3000F29BCEF7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Sheet1!$A$35:$J$35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FB-4464-92EE-3000F29BCEF7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Sheet1!$A$36:$J$36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FB-4464-92EE-3000F29BCEF7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Sheet1!$A$37:$J$37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FB-4464-92EE-3000F29BCEF7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Sheet1!$A$38:$J$38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FB-4464-92EE-3000F29BCEF7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Sheet1!$A$39:$J$39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3FB-4464-92EE-3000F29BCEF7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Sheet1!$A$40:$J$40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FB-4464-92EE-3000F29BCEF7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Sheet1!$A$41:$J$41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3FB-4464-92EE-3000F29BC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83456"/>
        <c:axId val="100905728"/>
      </c:lineChart>
      <c:catAx>
        <c:axId val="10088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05728"/>
        <c:crosses val="autoZero"/>
        <c:auto val="1"/>
        <c:lblAlgn val="ctr"/>
        <c:lblOffset val="100"/>
        <c:noMultiLvlLbl val="0"/>
      </c:catAx>
      <c:valAx>
        <c:axId val="10090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88345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2-4637-AEDD-C011B8C43AC3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2-4637-AEDD-C011B8C43AC3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2-4637-AEDD-C011B8C43AC3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C2-4637-AEDD-C011B8C43AC3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C2-4637-AEDD-C011B8C43AC3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C2-4637-AEDD-C011B8C43AC3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C2-4637-AEDD-C011B8C43AC3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C2-4637-AEDD-C011B8C43AC3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C2-4637-AEDD-C011B8C43AC3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C2-4637-AEDD-C011B8C43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56800"/>
        <c:axId val="100974976"/>
      </c:lineChart>
      <c:catAx>
        <c:axId val="10095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74976"/>
        <c:crosses val="autoZero"/>
        <c:auto val="1"/>
        <c:lblAlgn val="ctr"/>
        <c:lblOffset val="100"/>
        <c:noMultiLvlLbl val="0"/>
      </c:catAx>
      <c:valAx>
        <c:axId val="10097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956800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Sheet1!$L$32:$U$32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A1-44F1-B7D9-B60BB10E15A5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Sheet1!$L$33:$U$33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1-44F1-B7D9-B60BB10E15A5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Sheet1!$L$34:$U$34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A1-44F1-B7D9-B60BB10E15A5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Sheet1!$L$35:$U$35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A1-44F1-B7D9-B60BB10E15A5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Sheet1!$L$36:$U$36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A1-44F1-B7D9-B60BB10E15A5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Sheet1!$L$37:$U$37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A1-44F1-B7D9-B60BB10E15A5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Sheet1!$L$38:$U$38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A1-44F1-B7D9-B60BB10E15A5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Sheet1!$L$39:$U$39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A1-44F1-B7D9-B60BB10E15A5}"/>
            </c:ext>
          </c:extLst>
        </c:ser>
        <c:ser>
          <c:idx val="8"/>
          <c:order val="8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Sheet1!$L$40:$U$40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A1-44F1-B7D9-B60BB10E15A5}"/>
            </c:ext>
          </c:extLst>
        </c:ser>
        <c:ser>
          <c:idx val="9"/>
          <c:order val="9"/>
          <c:marker>
            <c:symbol val="none"/>
          </c:marker>
          <c:val>
            <c:numRef>
              <c:f>Sheet1!$L$41:$U$41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AA1-44F1-B7D9-B60BB10E1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34176"/>
        <c:axId val="103252352"/>
      </c:lineChart>
      <c:catAx>
        <c:axId val="10323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252352"/>
        <c:crosses val="autoZero"/>
        <c:auto val="1"/>
        <c:lblAlgn val="ctr"/>
        <c:lblOffset val="100"/>
        <c:noMultiLvlLbl val="0"/>
      </c:catAx>
      <c:valAx>
        <c:axId val="10325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23417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7-49BF-AC33-9CB7578503F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27-49BF-AC33-9CB7578503F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27-49BF-AC33-9CB7578503F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27-49BF-AC33-9CB7578503F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27-49BF-AC33-9CB7578503F4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27-49BF-AC33-9CB7578503F4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C27-49BF-AC33-9CB7578503F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C27-49BF-AC33-9CB7578503F4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C27-49BF-AC33-9CB7578503F4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C27-49BF-AC33-9CB757850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340288"/>
        <c:axId val="103350272"/>
      </c:lineChart>
      <c:catAx>
        <c:axId val="103340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350272"/>
        <c:crosses val="autoZero"/>
        <c:auto val="1"/>
        <c:lblAlgn val="ctr"/>
        <c:lblOffset val="100"/>
        <c:noMultiLvlLbl val="0"/>
      </c:catAx>
      <c:valAx>
        <c:axId val="103350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340288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20-4DCF-8920-8759B350200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20-4DCF-8920-8759B350200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20-4DCF-8920-8759B350200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20-4DCF-8920-8759B350200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20-4DCF-8920-8759B3502004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20-4DCF-8920-8759B3502004}"/>
            </c:ext>
          </c:extLst>
        </c:ser>
        <c:ser>
          <c:idx val="6"/>
          <c:order val="6"/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20-4DCF-8920-8759B350200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20-4DCF-8920-8759B3502004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20-4DCF-8920-8759B3502004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20-4DCF-8920-8759B3502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430400"/>
        <c:axId val="103448576"/>
      </c:lineChart>
      <c:catAx>
        <c:axId val="103430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3448576"/>
        <c:crosses val="autoZero"/>
        <c:auto val="1"/>
        <c:lblAlgn val="ctr"/>
        <c:lblOffset val="100"/>
        <c:noMultiLvlLbl val="0"/>
      </c:catAx>
      <c:valAx>
        <c:axId val="10344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30400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Sheet1!$A$108:$J$108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EB-4D02-9D76-61B1C45FD108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Sheet1!$A$109:$J$109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EB-4D02-9D76-61B1C45FD108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Sheet1!$A$110:$J$110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EB-4D02-9D76-61B1C45FD108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Sheet1!$A$111:$J$111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EB-4D02-9D76-61B1C45FD108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Sheet1!$A$112:$J$112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200</c:v>
                </c:pt>
                <c:pt idx="5">
                  <c:v>200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EB-4D02-9D76-61B1C45FD108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Sheet1!$A$113:$J$113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200</c:v>
                </c:pt>
                <c:pt idx="5">
                  <c:v>200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EB-4D02-9D76-61B1C45FD108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Sheet1!$A$114:$J$114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1EB-4D02-9D76-61B1C45FD108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Sheet1!$A$115:$J$115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1EB-4D02-9D76-61B1C45FD108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Sheet1!$A$116:$J$116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1EB-4D02-9D76-61B1C45FD108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Sheet1!$A$117:$J$117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1EB-4D02-9D76-61B1C45FD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581568"/>
        <c:axId val="103583104"/>
      </c:lineChart>
      <c:catAx>
        <c:axId val="103581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583104"/>
        <c:crosses val="autoZero"/>
        <c:auto val="1"/>
        <c:lblAlgn val="ctr"/>
        <c:lblOffset val="100"/>
        <c:noMultiLvlLbl val="0"/>
      </c:catAx>
      <c:valAx>
        <c:axId val="103583104"/>
        <c:scaling>
          <c:orientation val="minMax"/>
          <c:max val="3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581568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2C-45CC-9024-920BB1D8D85B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2C-45CC-9024-920BB1D8D85B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2C-45CC-9024-920BB1D8D85B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2C-45CC-9024-920BB1D8D85B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2C-45CC-9024-920BB1D8D85B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2C-45CC-9024-920BB1D8D85B}"/>
            </c:ext>
          </c:extLst>
        </c:ser>
        <c:ser>
          <c:idx val="6"/>
          <c:order val="6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52C-45CC-9024-920BB1D8D85B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52C-45CC-9024-920BB1D8D85B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52C-45CC-9024-920BB1D8D85B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52C-45CC-9024-920BB1D8D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643008"/>
        <c:axId val="103644544"/>
      </c:lineChart>
      <c:catAx>
        <c:axId val="103643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644544"/>
        <c:crosses val="autoZero"/>
        <c:auto val="1"/>
        <c:lblAlgn val="ctr"/>
        <c:lblOffset val="100"/>
        <c:noMultiLvlLbl val="0"/>
      </c:catAx>
      <c:valAx>
        <c:axId val="10364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643008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378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3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74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92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6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54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55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3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0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49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09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166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17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67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47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55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0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07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40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10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401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3887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ソフトウェア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dirty="0">
                <a:latin typeface="+mj-ea"/>
                <a:ea typeface="+mj-ea"/>
              </a:rPr>
              <a:t>基礎実験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3班　J</a:t>
            </a:r>
            <a:r>
              <a:rPr lang="ja-JP" altLang="en-US" dirty="0">
                <a:latin typeface="+mn-ea"/>
                <a:ea typeface="+mn-ea"/>
              </a:rPr>
              <a:t>班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20番　高橋涼介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21番　田村千津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22番　千葉圭祐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D30DB93-31E8-4A95-AC1B-212273E0C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26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6013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1860130"/>
            <a:ext cx="4277566" cy="427756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4"/>
          <a:stretch>
            <a:fillRect/>
          </a:stretch>
        </p:blipFill>
        <p:spPr>
          <a:xfrm>
            <a:off x="268680" y="1860130"/>
            <a:ext cx="4320000" cy="432000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60719230"/>
              </p:ext>
            </p:extLst>
          </p:nvPr>
        </p:nvGraphicFramePr>
        <p:xfrm>
          <a:off x="4604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592282748"/>
              </p:ext>
            </p:extLst>
          </p:nvPr>
        </p:nvGraphicFramePr>
        <p:xfrm>
          <a:off x="32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25626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842306"/>
            <a:ext cx="4303320" cy="430332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1657351773"/>
              </p:ext>
            </p:extLst>
          </p:nvPr>
        </p:nvGraphicFramePr>
        <p:xfrm>
          <a:off x="4730751" y="1920816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890856753"/>
              </p:ext>
            </p:extLst>
          </p:nvPr>
        </p:nvGraphicFramePr>
        <p:xfrm>
          <a:off x="66675" y="192081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画像のエッジや輪郭を強調するフィルタ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00000"/>
            <a:ext cx="4303320" cy="4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607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799460"/>
            <a:ext cx="4303320" cy="43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278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73251895"/>
              </p:ext>
            </p:extLst>
          </p:nvPr>
        </p:nvGraphicFramePr>
        <p:xfrm>
          <a:off x="4730750" y="1941931"/>
          <a:ext cx="432048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グラフ 9"/>
          <p:cNvGraphicFramePr/>
          <p:nvPr>
            <p:extLst>
              <p:ext uri="{D42A27DB-BD31-4B8C-83A1-F6EECF244321}">
                <p14:modId xmlns:p14="http://schemas.microsoft.com/office/powerpoint/2010/main" val="1681444403"/>
              </p:ext>
            </p:extLst>
          </p:nvPr>
        </p:nvGraphicFramePr>
        <p:xfrm>
          <a:off x="26503" y="1941932"/>
          <a:ext cx="4545497" cy="380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発表の流れ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今回の課題の概要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平滑化フィルタ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微分フィルタ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Prewitt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ラプラシアンフィルタ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鮮鋭化フィルタ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9E2C00-AD86-46DF-B086-2DFDCB9E2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1" y="3518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kumimoji="1" lang="ja-JP" altLang="en-US" dirty="0">
                <a:latin typeface="+mj-ea"/>
                <a:ea typeface="+mj-ea"/>
              </a:rPr>
              <a:t>ラプラシアンと鮮鋭化比較</a:t>
            </a:r>
            <a:endParaRPr dirty="0">
              <a:latin typeface="+mj-ea"/>
              <a:ea typeface="+mj-ea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402203137"/>
              </p:ext>
            </p:extLst>
          </p:nvPr>
        </p:nvGraphicFramePr>
        <p:xfrm>
          <a:off x="4730751" y="1941931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686192"/>
              </p:ext>
            </p:extLst>
          </p:nvPr>
        </p:nvGraphicFramePr>
        <p:xfrm>
          <a:off x="26504" y="1941931"/>
          <a:ext cx="4545497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25371"/>
            <a:ext cx="7886700" cy="1325700"/>
          </a:xfrm>
        </p:spPr>
        <p:txBody>
          <a:bodyPr/>
          <a:lstStyle/>
          <a:p>
            <a:r>
              <a:rPr kumimoji="1" lang="ja-JP" altLang="en-US" dirty="0">
                <a:latin typeface="+mj-ea"/>
                <a:ea typeface="+mj-ea"/>
              </a:rPr>
              <a:t>ラプラシアンと鮮鋭化比較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1428061558"/>
              </p:ext>
            </p:extLst>
          </p:nvPr>
        </p:nvGraphicFramePr>
        <p:xfrm>
          <a:off x="4612797" y="1957946"/>
          <a:ext cx="4505325" cy="384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35266957"/>
              </p:ext>
            </p:extLst>
          </p:nvPr>
        </p:nvGraphicFramePr>
        <p:xfrm>
          <a:off x="53635" y="1957947"/>
          <a:ext cx="4492487" cy="3847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ja-JP" altLang="en-US" dirty="0">
                <a:latin typeface="+mn-ea"/>
                <a:ea typeface="+mn-ea"/>
              </a:rPr>
              <a:t>端の部分の処理や、フィルタサイズの変更などの機能を実装することができなかった。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レポート提出までに未完成の部分を実装したい</a:t>
            </a: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F2D9D0-2DAA-41EB-B509-4B12A9E50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650" y="35187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課題概要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 dirty="0">
                <a:latin typeface="+mn-ea"/>
                <a:ea typeface="+mn-ea"/>
              </a:rPr>
              <a:t>各種フィルタ処理を行うプログラムの作成</a:t>
            </a:r>
            <a:endParaRPr sz="32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読み込むファイルはコマンドライン引数で指定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どのフィルタ処理を行うかは実行後に選択できるようにする。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実装するフィルタの数、種類は、次ページの</a:t>
            </a:r>
            <a:br>
              <a:rPr lang="en-US" altLang="ja-JP" sz="2800" dirty="0">
                <a:latin typeface="+mn-ea"/>
                <a:ea typeface="+mn-ea"/>
              </a:rPr>
            </a:br>
            <a:r>
              <a:rPr lang="ja-JP" sz="2800" dirty="0">
                <a:latin typeface="+mn-ea"/>
                <a:ea typeface="+mn-ea"/>
              </a:rPr>
              <a:t>考察課題を踏まえて決定する。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結果は、画面に表示するかファイルに保存するか選択できるようにする。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AF289B-C377-4F9A-B2E8-F92C53100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28650" y="325371"/>
            <a:ext cx="7886700" cy="1325700"/>
          </a:xfrm>
        </p:spPr>
        <p:txBody>
          <a:bodyPr/>
          <a:lstStyle/>
          <a:p>
            <a:pPr lvl="0"/>
            <a:r>
              <a:rPr lang="ja-JP" altLang="en-US" dirty="0">
                <a:latin typeface="+mj-ea"/>
                <a:ea typeface="+mj-ea"/>
              </a:rPr>
              <a:t>課題概要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ja-JP" altLang="en-US" dirty="0">
                <a:latin typeface="+mn-ea"/>
                <a:ea typeface="+mn-ea"/>
              </a:rPr>
              <a:t>平滑化フィルタ、微分フィルタ、鮮鋭化フィルタについて、講義で学習したそれぞれの処理方法、または異なる重み係数行列を用いた場合に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ついて処理結果の違いを比較・検討・考察せよ。</a:t>
            </a:r>
          </a:p>
          <a:p>
            <a:pPr lvl="0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3289F1-3D75-4097-BA0F-C11233735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平滑化フィルタ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画像から雑音を取り除くためのフィルタ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→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平均値フィルタ、局所加重平均フィルタ、</a:t>
            </a:r>
            <a:endParaRPr lang="en-US" altLang="ja-JP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メディアンフィルタなど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今回は平均値フィルタを使用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28651" y="33862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04" name="Google Shape;104;p15" descr="smooth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49" y="1825625"/>
            <a:ext cx="4307233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/>
          </a:p>
        </p:txBody>
      </p:sp>
      <p:pic>
        <p:nvPicPr>
          <p:cNvPr id="111" name="Google Shape;111;p16" descr="smooth_mini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50" y="1834564"/>
            <a:ext cx="4293980" cy="43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Google Shape;112;p16" descr="mini.jp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29"/>
            <a:ext cx="4303320" cy="43166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22535448"/>
              </p:ext>
            </p:extLst>
          </p:nvPr>
        </p:nvGraphicFramePr>
        <p:xfrm>
          <a:off x="66675" y="225724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1829283508"/>
              </p:ext>
            </p:extLst>
          </p:nvPr>
        </p:nvGraphicFramePr>
        <p:xfrm>
          <a:off x="4730752" y="2257246"/>
          <a:ext cx="4320484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微分フィルタ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輪郭線や濃度が急激に変化するエッジ部などを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今回はラプラシアンフィルタ、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のオペレータを使用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254</Words>
  <Application>Microsoft Office PowerPoint</Application>
  <PresentationFormat>画面に合わせる (4:3)</PresentationFormat>
  <Paragraphs>66</Paragraphs>
  <Slides>22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ＭＳ Ｐゴシック</vt:lpstr>
      <vt:lpstr>Arial</vt:lpstr>
      <vt:lpstr>Calibri</vt:lpstr>
      <vt:lpstr>Office テーマ</vt:lpstr>
      <vt:lpstr>ソフトウェア 基礎実験</vt:lpstr>
      <vt:lpstr>発表の流れ</vt:lpstr>
      <vt:lpstr>課題概要</vt:lpstr>
      <vt:lpstr>課題概要</vt:lpstr>
      <vt:lpstr>平滑化フィルタ</vt:lpstr>
      <vt:lpstr>実行結果（平均値フィルタ）</vt:lpstr>
      <vt:lpstr>実行結果（平均値フィルタ）</vt:lpstr>
      <vt:lpstr>実行結果（平均値フィルタ）</vt:lpstr>
      <vt:lpstr>微分フィルタ</vt:lpstr>
      <vt:lpstr>実行結果（Prewittのオペレータ）</vt:lpstr>
      <vt:lpstr>実行結果（Prewittのオペレータ）</vt:lpstr>
      <vt:lpstr>実行結果（Prewittのオペレータ）</vt:lpstr>
      <vt:lpstr>実行結果（ラプラシアンフィルタ）</vt:lpstr>
      <vt:lpstr>実行結果（ラプラシアンフィルタ）</vt:lpstr>
      <vt:lpstr>実行結果（ラプラシアンフィルタ）</vt:lpstr>
      <vt:lpstr>鮮鋭化フィルタ</vt:lpstr>
      <vt:lpstr>実行結果（鮮鋭化フィルタ）</vt:lpstr>
      <vt:lpstr>実行結果（鮮鋭化フィルタ）</vt:lpstr>
      <vt:lpstr>実行結果（鮮鋭化フィルタ）</vt:lpstr>
      <vt:lpstr>ラプラシアンと鮮鋭化比較</vt:lpstr>
      <vt:lpstr>ラプラシアンと鮮鋭化比較</vt:lpstr>
      <vt:lpstr>所感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ソフトウェア基礎実験</dc:title>
  <cp:lastModifiedBy>s1600727@sendai.kosen-ac.jp</cp:lastModifiedBy>
  <cp:revision>23</cp:revision>
  <dcterms:modified xsi:type="dcterms:W3CDTF">2019-06-13T04:56:07Z</dcterms:modified>
</cp:coreProperties>
</file>