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69" r:id="rId2"/>
    <p:sldId id="270" r:id="rId3"/>
    <p:sldId id="271" r:id="rId4"/>
    <p:sldId id="272" r:id="rId5"/>
    <p:sldId id="257" r:id="rId6"/>
    <p:sldId id="258" r:id="rId7"/>
    <p:sldId id="279" r:id="rId8"/>
    <p:sldId id="280" r:id="rId9"/>
    <p:sldId id="259" r:id="rId10"/>
    <p:sldId id="268" r:id="rId11"/>
    <p:sldId id="260" r:id="rId12"/>
    <p:sldId id="261" r:id="rId13"/>
    <p:sldId id="281" r:id="rId14"/>
    <p:sldId id="275" r:id="rId15"/>
    <p:sldId id="262" r:id="rId16"/>
    <p:sldId id="263" r:id="rId17"/>
    <p:sldId id="282" r:id="rId18"/>
    <p:sldId id="276" r:id="rId19"/>
    <p:sldId id="264" r:id="rId20"/>
    <p:sldId id="265" r:id="rId21"/>
    <p:sldId id="266" r:id="rId22"/>
    <p:sldId id="283" r:id="rId23"/>
    <p:sldId id="277" r:id="rId24"/>
    <p:sldId id="274" r:id="rId25"/>
    <p:sldId id="278" r:id="rId26"/>
    <p:sldId id="273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3" autoAdjust="0"/>
    <p:restoredTop sz="94482" autoAdjust="0"/>
  </p:normalViewPr>
  <p:slideViewPr>
    <p:cSldViewPr snapToGrid="0" snapToObjects="1">
      <p:cViewPr varScale="1">
        <p:scale>
          <a:sx n="70" d="100"/>
          <a:sy n="70" d="100"/>
        </p:scale>
        <p:origin x="1200" y="54"/>
      </p:cViewPr>
      <p:guideLst>
        <p:guide orient="horz" pos="2160"/>
        <p:guide pos="2880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4-46B9-A699-5E0D87A0D0AA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4-46B9-A699-5E0D87A0D0AA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4-46B9-A699-5E0D87A0D0AA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4-46B9-A699-5E0D87A0D0AA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4-46B9-A699-5E0D87A0D0AA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4-46B9-A699-5E0D87A0D0AA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84-46B9-A699-5E0D87A0D0AA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84-46B9-A699-5E0D87A0D0AA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84-46B9-A699-5E0D87A0D0AA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684-46B9-A699-5E0D87A0D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076032"/>
        <c:axId val="66090112"/>
      </c:lineChart>
      <c:catAx>
        <c:axId val="6607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66090112"/>
        <c:crosses val="autoZero"/>
        <c:auto val="1"/>
        <c:lblAlgn val="ctr"/>
        <c:lblOffset val="100"/>
        <c:noMultiLvlLbl val="0"/>
      </c:catAx>
      <c:valAx>
        <c:axId val="66090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076032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44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Sheet1!$L$2:$U$2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77-42FE-8F4E-5E5CC21E2B2C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Sheet1!$L$3:$U$3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77-42FE-8F4E-5E5CC21E2B2C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Sheet1!$L$4:$U$4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77-42FE-8F4E-5E5CC21E2B2C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Sheet1!$L$5:$U$5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77-42FE-8F4E-5E5CC21E2B2C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Sheet1!$L$6:$U$6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77-42FE-8F4E-5E5CC21E2B2C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Sheet1!$L$7:$U$7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477-42FE-8F4E-5E5CC21E2B2C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Sheet1!$L$8:$U$8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477-42FE-8F4E-5E5CC21E2B2C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Sheet1!$L$9:$U$9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477-42FE-8F4E-5E5CC21E2B2C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Sheet1!$L$10:$U$10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477-42FE-8F4E-5E5CC21E2B2C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Sheet1!$L$11:$U$11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477-42FE-8F4E-5E5CC21E2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997824"/>
        <c:axId val="66007808"/>
      </c:lineChart>
      <c:catAx>
        <c:axId val="65997824"/>
        <c:scaling>
          <c:orientation val="minMax"/>
        </c:scaling>
        <c:delete val="0"/>
        <c:axPos val="b"/>
        <c:majorTickMark val="out"/>
        <c:minorTickMark val="none"/>
        <c:tickLblPos val="nextTo"/>
        <c:crossAx val="66007808"/>
        <c:crosses val="autoZero"/>
        <c:auto val="1"/>
        <c:lblAlgn val="ctr"/>
        <c:lblOffset val="100"/>
        <c:noMultiLvlLbl val="0"/>
      </c:catAx>
      <c:valAx>
        <c:axId val="66007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997824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Sheet1!$A$32:$J$32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B-4464-92EE-3000F29BCEF7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Sheet1!$A$33:$J$33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FB-4464-92EE-3000F29BCEF7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Sheet1!$A$34:$J$34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FB-4464-92EE-3000F29BCEF7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Sheet1!$A$35:$J$35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FB-4464-92EE-3000F29BCEF7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Sheet1!$A$36:$J$36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FB-4464-92EE-3000F29BCEF7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Sheet1!$A$37:$J$37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FB-4464-92EE-3000F29BCEF7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Sheet1!$A$38:$J$38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FB-4464-92EE-3000F29BCEF7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Sheet1!$A$39:$J$39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3FB-4464-92EE-3000F29BCEF7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Sheet1!$A$40:$J$40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FB-4464-92EE-3000F29BCEF7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Sheet1!$A$41:$J$41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3FB-4464-92EE-3000F29BC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883456"/>
        <c:axId val="100905728"/>
      </c:lineChart>
      <c:catAx>
        <c:axId val="100883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05728"/>
        <c:crosses val="autoZero"/>
        <c:auto val="1"/>
        <c:lblAlgn val="ctr"/>
        <c:lblOffset val="100"/>
        <c:noMultiLvlLbl val="0"/>
      </c:catAx>
      <c:valAx>
        <c:axId val="100905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88345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2-4637-AEDD-C011B8C43AC3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2-4637-AEDD-C011B8C43AC3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2-4637-AEDD-C011B8C43AC3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C2-4637-AEDD-C011B8C43AC3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C2-4637-AEDD-C011B8C43AC3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C2-4637-AEDD-C011B8C43AC3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C2-4637-AEDD-C011B8C43AC3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C2-4637-AEDD-C011B8C43AC3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CC2-4637-AEDD-C011B8C43AC3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CC2-4637-AEDD-C011B8C43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56800"/>
        <c:axId val="100974976"/>
      </c:lineChart>
      <c:catAx>
        <c:axId val="100956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74976"/>
        <c:crosses val="autoZero"/>
        <c:auto val="1"/>
        <c:lblAlgn val="ctr"/>
        <c:lblOffset val="100"/>
        <c:noMultiLvlLbl val="0"/>
      </c:catAx>
      <c:valAx>
        <c:axId val="10097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956800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Sheet1!$L$32:$U$32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A1-44F1-B7D9-B60BB10E15A5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Sheet1!$L$33:$U$33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A1-44F1-B7D9-B60BB10E15A5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Sheet1!$L$34:$U$34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A1-44F1-B7D9-B60BB10E15A5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Sheet1!$L$35:$U$35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A1-44F1-B7D9-B60BB10E15A5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Sheet1!$L$36:$U$36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A1-44F1-B7D9-B60BB10E15A5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Sheet1!$L$37:$U$37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AA1-44F1-B7D9-B60BB10E15A5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Sheet1!$L$38:$U$38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A1-44F1-B7D9-B60BB10E15A5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Sheet1!$L$39:$U$39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A1-44F1-B7D9-B60BB10E15A5}"/>
            </c:ext>
          </c:extLst>
        </c:ser>
        <c:ser>
          <c:idx val="8"/>
          <c:order val="8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Sheet1!$L$40:$U$40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A1-44F1-B7D9-B60BB10E15A5}"/>
            </c:ext>
          </c:extLst>
        </c:ser>
        <c:ser>
          <c:idx val="9"/>
          <c:order val="9"/>
          <c:marker>
            <c:symbol val="none"/>
          </c:marker>
          <c:val>
            <c:numRef>
              <c:f>Sheet1!$L$41:$U$41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AA1-44F1-B7D9-B60BB10E1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34176"/>
        <c:axId val="103252352"/>
      </c:lineChart>
      <c:catAx>
        <c:axId val="10323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03252352"/>
        <c:crosses val="autoZero"/>
        <c:auto val="1"/>
        <c:lblAlgn val="ctr"/>
        <c:lblOffset val="100"/>
        <c:noMultiLvlLbl val="0"/>
      </c:catAx>
      <c:valAx>
        <c:axId val="103252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23417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27-49BF-AC33-9CB7578503F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27-49BF-AC33-9CB7578503F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27-49BF-AC33-9CB7578503F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27-49BF-AC33-9CB7578503F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27-49BF-AC33-9CB7578503F4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27-49BF-AC33-9CB7578503F4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C27-49BF-AC33-9CB7578503F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C27-49BF-AC33-9CB7578503F4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C27-49BF-AC33-9CB7578503F4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C27-49BF-AC33-9CB757850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340288"/>
        <c:axId val="103350272"/>
      </c:lineChart>
      <c:catAx>
        <c:axId val="103340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350272"/>
        <c:crosses val="autoZero"/>
        <c:auto val="1"/>
        <c:lblAlgn val="ctr"/>
        <c:lblOffset val="100"/>
        <c:noMultiLvlLbl val="0"/>
      </c:catAx>
      <c:valAx>
        <c:axId val="103350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340288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20-4DCF-8920-8759B350200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20-4DCF-8920-8759B350200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20-4DCF-8920-8759B350200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20-4DCF-8920-8759B350200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20-4DCF-8920-8759B3502004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20-4DCF-8920-8759B3502004}"/>
            </c:ext>
          </c:extLst>
        </c:ser>
        <c:ser>
          <c:idx val="6"/>
          <c:order val="6"/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20-4DCF-8920-8759B350200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20-4DCF-8920-8759B3502004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20-4DCF-8920-8759B3502004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20-4DCF-8920-8759B3502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430400"/>
        <c:axId val="103448576"/>
      </c:lineChart>
      <c:catAx>
        <c:axId val="103430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3448576"/>
        <c:crosses val="autoZero"/>
        <c:auto val="1"/>
        <c:lblAlgn val="ctr"/>
        <c:lblOffset val="100"/>
        <c:noMultiLvlLbl val="0"/>
      </c:catAx>
      <c:valAx>
        <c:axId val="10344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30400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2C-45CC-9024-920BB1D8D85B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2C-45CC-9024-920BB1D8D85B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2C-45CC-9024-920BB1D8D85B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2C-45CC-9024-920BB1D8D85B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2C-45CC-9024-920BB1D8D85B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2C-45CC-9024-920BB1D8D85B}"/>
            </c:ext>
          </c:extLst>
        </c:ser>
        <c:ser>
          <c:idx val="6"/>
          <c:order val="6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52C-45CC-9024-920BB1D8D85B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52C-45CC-9024-920BB1D8D85B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52C-45CC-9024-920BB1D8D85B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52C-45CC-9024-920BB1D8D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643008"/>
        <c:axId val="103644544"/>
      </c:lineChart>
      <c:catAx>
        <c:axId val="103643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644544"/>
        <c:crosses val="autoZero"/>
        <c:auto val="1"/>
        <c:lblAlgn val="ctr"/>
        <c:lblOffset val="100"/>
        <c:noMultiLvlLbl val="0"/>
      </c:catAx>
      <c:valAx>
        <c:axId val="10364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643008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3783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3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74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92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6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9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54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55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33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0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496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09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166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4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17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67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47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55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40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07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40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10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401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601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3887" y="4589465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chart" Target="../charts/chart1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chart" Target="../charts/chart3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chart" Target="../charts/chart5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chart" Target="../charts/chart7.xml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ソフトウェア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dirty="0">
                <a:latin typeface="+mj-ea"/>
                <a:ea typeface="+mj-ea"/>
              </a:rPr>
              <a:t>基礎実験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3班　J</a:t>
            </a:r>
            <a:r>
              <a:rPr lang="ja-JP" altLang="en-US" dirty="0">
                <a:latin typeface="+mn-ea"/>
                <a:ea typeface="+mn-ea"/>
              </a:rPr>
              <a:t>班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20番　高橋涼介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21番　田村千津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22番　千葉圭祐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D30DB93-31E8-4A95-AC1B-212273E0C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922535448"/>
              </p:ext>
            </p:extLst>
          </p:nvPr>
        </p:nvGraphicFramePr>
        <p:xfrm>
          <a:off x="66675" y="225724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グラフ 23"/>
          <p:cNvGraphicFramePr/>
          <p:nvPr>
            <p:extLst>
              <p:ext uri="{D42A27DB-BD31-4B8C-83A1-F6EECF244321}">
                <p14:modId xmlns:p14="http://schemas.microsoft.com/office/powerpoint/2010/main" val="1829283508"/>
              </p:ext>
            </p:extLst>
          </p:nvPr>
        </p:nvGraphicFramePr>
        <p:xfrm>
          <a:off x="4730752" y="2257246"/>
          <a:ext cx="4320484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7AFDD117-A68F-4539-8F2A-E5EC0D452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2257246"/>
            <a:ext cx="4517528" cy="381642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12DB9-33C4-4993-AD81-B4AF47916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2" y="2257246"/>
            <a:ext cx="4320484" cy="3822523"/>
          </a:xfrm>
          <a:prstGeom prst="rect">
            <a:avLst/>
          </a:prstGeom>
        </p:spPr>
      </p:pic>
      <p:pic>
        <p:nvPicPr>
          <p:cNvPr id="9" name="Google Shape;112;p16" descr="mini.jpg">
            <a:extLst>
              <a:ext uri="{FF2B5EF4-FFF2-40B4-BE49-F238E27FC236}">
                <a16:creationId xmlns:a16="http://schemas.microsoft.com/office/drawing/2014/main" id="{E30AFDD9-6676-43AA-B92F-436F6737155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68376" y="2063599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Google Shape;111;p16" descr="smooth_mini.jpg">
            <a:extLst>
              <a:ext uri="{FF2B5EF4-FFF2-40B4-BE49-F238E27FC236}">
                <a16:creationId xmlns:a16="http://schemas.microsoft.com/office/drawing/2014/main" id="{BA28FBAA-DFDE-4006-A578-1696F6245C7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alphaModFix/>
          </a:blip>
          <a:srcRect l="9488" t="14529" r="10609" b="82257"/>
          <a:stretch/>
        </p:blipFill>
        <p:spPr>
          <a:xfrm>
            <a:off x="5131558" y="2044493"/>
            <a:ext cx="3739487" cy="199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0E0121-6E95-400F-9030-9BD97220BDAC}"/>
              </a:ext>
            </a:extLst>
          </p:cNvPr>
          <p:cNvSpPr txBox="1"/>
          <p:nvPr/>
        </p:nvSpPr>
        <p:spPr>
          <a:xfrm>
            <a:off x="1817434" y="60736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B1AC99-FCFE-4398-A58E-5D66AC3B7D47}"/>
              </a:ext>
            </a:extLst>
          </p:cNvPr>
          <p:cNvSpPr txBox="1"/>
          <p:nvPr/>
        </p:nvSpPr>
        <p:spPr>
          <a:xfrm>
            <a:off x="6218118" y="60767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微分フィルタ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輪郭線や濃度が急激に変化するエッジ部などを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今回はラプラシアンフィルタ、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Prewitt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のオペレータを使用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26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6013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Prewitt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のオペレータ</a:t>
            </a:r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26243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122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167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168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137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90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37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954144" y="5056553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変化が大きい部分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エッジ</a:t>
            </a:r>
            <a:r>
              <a:rPr kumimoji="1" lang="en-US" altLang="ja-JP" sz="2400" dirty="0"/>
              <a:t>)</a:t>
            </a:r>
          </a:p>
          <a:p>
            <a:r>
              <a:rPr kumimoji="1" lang="ja-JP" altLang="en-US" sz="2400" dirty="0" err="1"/>
              <a:t>の抽</a:t>
            </a:r>
            <a:r>
              <a:rPr kumimoji="1" lang="ja-JP" altLang="en-US" sz="2400" dirty="0"/>
              <a:t>出を確認できる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FD49F2-1D92-4407-B67D-424DBF3B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78" y="1769232"/>
            <a:ext cx="2099480" cy="20994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7F6C74C-5EC2-4D92-A792-F6AE469B8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44" y="1769232"/>
            <a:ext cx="3901778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1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1860130"/>
            <a:ext cx="4277566" cy="427756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4"/>
          <a:stretch>
            <a:fillRect/>
          </a:stretch>
        </p:blipFill>
        <p:spPr>
          <a:xfrm>
            <a:off x="268680" y="1860130"/>
            <a:ext cx="4320000" cy="432000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60719230"/>
              </p:ext>
            </p:extLst>
          </p:nvPr>
        </p:nvGraphicFramePr>
        <p:xfrm>
          <a:off x="4604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592282748"/>
              </p:ext>
            </p:extLst>
          </p:nvPr>
        </p:nvGraphicFramePr>
        <p:xfrm>
          <a:off x="32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39D68426-BF31-4EB4-91CB-142B6C428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9" y="2173181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E7EAB9C-2BD5-412B-A3C1-9FF4828CF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968" y="2166908"/>
            <a:ext cx="4517528" cy="3822523"/>
          </a:xfrm>
          <a:prstGeom prst="rect">
            <a:avLst/>
          </a:prstGeom>
        </p:spPr>
      </p:pic>
      <p:pic>
        <p:nvPicPr>
          <p:cNvPr id="9" name="Google Shape;112;p16" descr="mini.jpg">
            <a:extLst>
              <a:ext uri="{FF2B5EF4-FFF2-40B4-BE49-F238E27FC236}">
                <a16:creationId xmlns:a16="http://schemas.microsoft.com/office/drawing/2014/main" id="{8C7EC7FA-B5BF-4B49-92BD-EDD26F5666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13784" y="1979025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図 9" descr="prewitt.jpg">
            <a:extLst>
              <a:ext uri="{FF2B5EF4-FFF2-40B4-BE49-F238E27FC236}">
                <a16:creationId xmlns:a16="http://schemas.microsoft.com/office/drawing/2014/main" id="{4B522BE5-CB01-484D-B620-41E1B26B47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47" t="43975" r="8258" b="51861"/>
          <a:stretch/>
        </p:blipFill>
        <p:spPr>
          <a:xfrm>
            <a:off x="4995079" y="1964169"/>
            <a:ext cx="3960000" cy="19700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5ED0AC5-48CC-410F-940D-39077F47F388}"/>
              </a:ext>
            </a:extLst>
          </p:cNvPr>
          <p:cNvSpPr txBox="1"/>
          <p:nvPr/>
        </p:nvSpPr>
        <p:spPr>
          <a:xfrm>
            <a:off x="1776490" y="59928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9934CC-39CE-4F75-A4A5-F06E170D067F}"/>
              </a:ext>
            </a:extLst>
          </p:cNvPr>
          <p:cNvSpPr txBox="1"/>
          <p:nvPr/>
        </p:nvSpPr>
        <p:spPr>
          <a:xfrm>
            <a:off x="6218118" y="59958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25626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ラプラシアンフィルタ</a:t>
            </a:r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26243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161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90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22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60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201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954144" y="5056553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変化が大きい部分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エッジ</a:t>
            </a:r>
            <a:r>
              <a:rPr kumimoji="1" lang="en-US" altLang="ja-JP" sz="2400" dirty="0"/>
              <a:t>)</a:t>
            </a:r>
          </a:p>
          <a:p>
            <a:r>
              <a:rPr kumimoji="1" lang="ja-JP" altLang="en-US" sz="2400" dirty="0" err="1"/>
              <a:t>の抽</a:t>
            </a:r>
            <a:r>
              <a:rPr kumimoji="1" lang="ja-JP" altLang="en-US" sz="2400" dirty="0"/>
              <a:t>出を確認できる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044EA72-51AD-44BC-A006-3D83174F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759" y="1690827"/>
            <a:ext cx="3901778" cy="312751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84FF920-EDEE-47E7-9608-F5BAEDA83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927" y="1769232"/>
            <a:ext cx="2099480" cy="20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6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842306"/>
            <a:ext cx="4303320" cy="430332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aphicFrame>
        <p:nvGraphicFramePr>
          <p:cNvPr id="13" name="グラフ 12"/>
          <p:cNvGraphicFramePr/>
          <p:nvPr>
            <p:extLst>
              <p:ext uri="{D42A27DB-BD31-4B8C-83A1-F6EECF244321}">
                <p14:modId xmlns:p14="http://schemas.microsoft.com/office/powerpoint/2010/main" val="1657351773"/>
              </p:ext>
            </p:extLst>
          </p:nvPr>
        </p:nvGraphicFramePr>
        <p:xfrm>
          <a:off x="4730751" y="1920816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890856753"/>
              </p:ext>
            </p:extLst>
          </p:nvPr>
        </p:nvGraphicFramePr>
        <p:xfrm>
          <a:off x="66675" y="192081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9C6357DB-54C9-4AD8-B836-BAE9D8B69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1917602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A1A270A-4F51-4F4D-B0C4-B9823269A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1" y="1920816"/>
            <a:ext cx="4307232" cy="3822523"/>
          </a:xfrm>
          <a:prstGeom prst="rect">
            <a:avLst/>
          </a:prstGeom>
        </p:spPr>
      </p:pic>
      <p:pic>
        <p:nvPicPr>
          <p:cNvPr id="8" name="Google Shape;112;p16" descr="mini.jpg">
            <a:extLst>
              <a:ext uri="{FF2B5EF4-FFF2-40B4-BE49-F238E27FC236}">
                <a16:creationId xmlns:a16="http://schemas.microsoft.com/office/drawing/2014/main" id="{97A7DB4F-63AE-4084-AA57-3330D19B5B6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70936" y="1730288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図 8" descr="laplacian.jpg">
            <a:extLst>
              <a:ext uri="{FF2B5EF4-FFF2-40B4-BE49-F238E27FC236}">
                <a16:creationId xmlns:a16="http://schemas.microsoft.com/office/drawing/2014/main" id="{65615C33-DC5D-4876-B0AA-0A01612909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006" t="10122" r="10067" b="85998"/>
          <a:stretch/>
        </p:blipFill>
        <p:spPr>
          <a:xfrm>
            <a:off x="5189725" y="1743936"/>
            <a:ext cx="3708000" cy="18000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7B701F-19B0-4B38-B327-441B8B194CC1}"/>
              </a:ext>
            </a:extLst>
          </p:cNvPr>
          <p:cNvSpPr txBox="1"/>
          <p:nvPr/>
        </p:nvSpPr>
        <p:spPr>
          <a:xfrm>
            <a:off x="1817434" y="573353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69662A-FB0B-4892-B789-9A41EE630D67}"/>
              </a:ext>
            </a:extLst>
          </p:cNvPr>
          <p:cNvSpPr txBox="1"/>
          <p:nvPr/>
        </p:nvSpPr>
        <p:spPr>
          <a:xfrm>
            <a:off x="6245414" y="57365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発表の流れ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今回の課題の概要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平滑化フィルタ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微分フィルタ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Prewitt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ラプラシアンフィルタ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鮮鋭化フィルタ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B9E2C00-AD86-46DF-B086-2DFDCB9E2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鮮鋭化フィルタ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画像のエッジや輪郭を強調するフィルタ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00000"/>
            <a:ext cx="4303320" cy="43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607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鮮鋭化フィルタ</a:t>
            </a:r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26243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239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255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254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182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101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40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954144" y="505655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変化の強調が確認できる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98D5FE-684F-477D-92A3-E6349656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44" y="1769232"/>
            <a:ext cx="3901778" cy="312751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A9E2DA7-6158-4FAD-BB72-DFE7DBE72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46" y="1769232"/>
            <a:ext cx="2097427" cy="20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8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799460"/>
            <a:ext cx="4303320" cy="43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278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73251895"/>
              </p:ext>
            </p:extLst>
          </p:nvPr>
        </p:nvGraphicFramePr>
        <p:xfrm>
          <a:off x="4730750" y="1941931"/>
          <a:ext cx="432048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A8BB3FEB-2AAB-4585-A607-DA181790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DB18F6-AFFA-4095-8FD8-56B88FA0D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6211EDF-13FF-4E13-B3C2-BEFC5A8C9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9" name="Google Shape;165;p23">
            <a:extLst>
              <a:ext uri="{FF2B5EF4-FFF2-40B4-BE49-F238E27FC236}">
                <a16:creationId xmlns:a16="http://schemas.microsoft.com/office/drawing/2014/main" id="{B7ABB714-7433-4B03-A6EC-7A160A1A0F21}"/>
              </a:ext>
            </a:extLst>
          </p:cNvPr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7"/>
          <a:srcRect l="10217" t="44205" r="11002" b="52249"/>
          <a:stretch/>
        </p:blipFill>
        <p:spPr>
          <a:xfrm>
            <a:off x="395784" y="1753929"/>
            <a:ext cx="3998913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sharpening.jpg">
            <a:extLst>
              <a:ext uri="{FF2B5EF4-FFF2-40B4-BE49-F238E27FC236}">
                <a16:creationId xmlns:a16="http://schemas.microsoft.com/office/drawing/2014/main" id="{4CABE730-D6EE-4E11-9973-23ADA5F8B0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962" t="46471" r="10510" b="49769"/>
          <a:stretch/>
        </p:blipFill>
        <p:spPr>
          <a:xfrm>
            <a:off x="5090615" y="1747667"/>
            <a:ext cx="3807725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7852C9-B8E9-46A0-8C06-1F60F84EC343}"/>
              </a:ext>
            </a:extLst>
          </p:cNvPr>
          <p:cNvSpPr txBox="1"/>
          <p:nvPr/>
        </p:nvSpPr>
        <p:spPr>
          <a:xfrm>
            <a:off x="1776490" y="574748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4136BF-FB4C-4E36-BD9B-7C1D72E6632C}"/>
              </a:ext>
            </a:extLst>
          </p:cNvPr>
          <p:cNvSpPr txBox="1"/>
          <p:nvPr/>
        </p:nvSpPr>
        <p:spPr>
          <a:xfrm>
            <a:off x="6204470" y="57505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1" y="3518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kumimoji="1" lang="ja-JP" altLang="en-US" dirty="0">
                <a:latin typeface="+mj-ea"/>
                <a:ea typeface="+mj-ea"/>
              </a:rPr>
              <a:t>ラプラシアンと鮮鋭化比較</a:t>
            </a:r>
            <a:endParaRPr dirty="0">
              <a:latin typeface="+mj-ea"/>
              <a:ea typeface="+mj-ea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402203137"/>
              </p:ext>
            </p:extLst>
          </p:nvPr>
        </p:nvGraphicFramePr>
        <p:xfrm>
          <a:off x="4730751" y="1941931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A4A9481E-D1DE-4215-BC25-6F2DD759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DC929-793F-4D62-8109-89614D610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" y="1928239"/>
            <a:ext cx="4517528" cy="3822523"/>
          </a:xfrm>
          <a:prstGeom prst="rect">
            <a:avLst/>
          </a:prstGeom>
        </p:spPr>
      </p:pic>
      <p:pic>
        <p:nvPicPr>
          <p:cNvPr id="9" name="図 8" descr="sharpening.jpg">
            <a:extLst>
              <a:ext uri="{FF2B5EF4-FFF2-40B4-BE49-F238E27FC236}">
                <a16:creationId xmlns:a16="http://schemas.microsoft.com/office/drawing/2014/main" id="{147F4F11-3005-4EF2-A49B-779690EB3F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62" t="46471" r="10510" b="49769"/>
          <a:stretch/>
        </p:blipFill>
        <p:spPr>
          <a:xfrm>
            <a:off x="5090615" y="1748239"/>
            <a:ext cx="3807725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1C61398-7425-4E8E-8BD5-B598C4CDAB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561" t="42609" r="10115" b="53816"/>
          <a:stretch/>
        </p:blipFill>
        <p:spPr>
          <a:xfrm>
            <a:off x="419478" y="1740809"/>
            <a:ext cx="3993773" cy="1800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FB7975-4C1A-427F-B94D-A4589859E75C}"/>
              </a:ext>
            </a:extLst>
          </p:cNvPr>
          <p:cNvSpPr txBox="1"/>
          <p:nvPr/>
        </p:nvSpPr>
        <p:spPr>
          <a:xfrm>
            <a:off x="1243587" y="57477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ラプラシアン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A29A67-E3B1-49AF-991A-2D465E92BD2A}"/>
              </a:ext>
            </a:extLst>
          </p:cNvPr>
          <p:cNvSpPr txBox="1"/>
          <p:nvPr/>
        </p:nvSpPr>
        <p:spPr>
          <a:xfrm>
            <a:off x="6376063" y="5750762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鮮鋭化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ja-JP" altLang="en-US" dirty="0">
                <a:latin typeface="+mn-ea"/>
                <a:ea typeface="+mn-ea"/>
              </a:rPr>
              <a:t>端の部分の処理や、フィルタサイズの変更などの機能を実装することができなかった。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レポート提出までに未完成の部分を実装したい</a:t>
            </a: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F2D9D0-2DAA-41EB-B509-4B12A9E50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28650" y="35187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課題概要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sz="3200" dirty="0">
                <a:latin typeface="+mn-ea"/>
                <a:ea typeface="+mn-ea"/>
              </a:rPr>
              <a:t>各種フィルタ処理を行うプログラムの作成</a:t>
            </a:r>
            <a:endParaRPr sz="32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読み込むファイルはコマンドライン引数で指定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どのフィルタ処理を行うかは実行後に選択できるようにする。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実装するフィルタの数、種類は、次ページの</a:t>
            </a:r>
            <a:br>
              <a:rPr lang="en-US" altLang="ja-JP" sz="2800" dirty="0">
                <a:latin typeface="+mn-ea"/>
                <a:ea typeface="+mn-ea"/>
              </a:rPr>
            </a:br>
            <a:r>
              <a:rPr lang="ja-JP" sz="2800" dirty="0">
                <a:latin typeface="+mn-ea"/>
                <a:ea typeface="+mn-ea"/>
              </a:rPr>
              <a:t>考察課題を踏まえて決定する。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結果は、画面に表示するかファイルに保存するか選択できるようにする。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AF289B-C377-4F9A-B2E8-F92C53100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28650" y="325371"/>
            <a:ext cx="7886700" cy="1325700"/>
          </a:xfrm>
        </p:spPr>
        <p:txBody>
          <a:bodyPr/>
          <a:lstStyle/>
          <a:p>
            <a:pPr lvl="0"/>
            <a:r>
              <a:rPr lang="ja-JP" altLang="en-US" dirty="0">
                <a:latin typeface="+mj-ea"/>
                <a:ea typeface="+mj-ea"/>
              </a:rPr>
              <a:t>課題概要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ja-JP" altLang="en-US" dirty="0">
                <a:latin typeface="+mn-ea"/>
                <a:ea typeface="+mn-ea"/>
              </a:rPr>
              <a:t>平滑化フィルタ、微分フィルタ、鮮鋭化フィルタについて、講義で学習したそれぞれの処理方法、または異なる重み係数行列を用いた場合に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ついて処理結果の違いを比較・検討・考察せよ。</a:t>
            </a:r>
          </a:p>
          <a:p>
            <a:pPr lvl="0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63289F1-3D75-4097-BA0F-C112337357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平滑化フィルタ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画像から雑音を取り除くためのフィルタ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→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平均値フィルタ、局所加重平均フィルタ、</a:t>
            </a:r>
            <a:endParaRPr lang="en-US" altLang="ja-JP"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メディアンフィルタなど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今回は平均値フィルタを使用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28651" y="33862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04" name="Google Shape;104;p15" descr="smooth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49" y="1825625"/>
            <a:ext cx="4307233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B870A65-FE3E-4259-8BCB-5417707F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9" y="1769232"/>
            <a:ext cx="2099481" cy="209948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39067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180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87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63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47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DC7DA35-8140-4E7A-8332-F48B5ECFF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86" y="1769232"/>
            <a:ext cx="4005419" cy="3359187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806486" y="5624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平滑化が確認できる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336730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B870A65-FE3E-4259-8BCB-5417707F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9" y="1769232"/>
            <a:ext cx="2099481" cy="209948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3947117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7184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806486" y="562468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正常な処理が確認できる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72BACDC-7A62-4F6C-8A68-BC4156E4A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61362"/>
              </p:ext>
            </p:extLst>
          </p:nvPr>
        </p:nvGraphicFramePr>
        <p:xfrm>
          <a:off x="332095" y="5734882"/>
          <a:ext cx="1756011" cy="794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337">
                  <a:extLst>
                    <a:ext uri="{9D8B030D-6E8A-4147-A177-3AD203B41FA5}">
                      <a16:colId xmlns:a16="http://schemas.microsoft.com/office/drawing/2014/main" val="3580736296"/>
                    </a:ext>
                  </a:extLst>
                </a:gridCol>
                <a:gridCol w="585337">
                  <a:extLst>
                    <a:ext uri="{9D8B030D-6E8A-4147-A177-3AD203B41FA5}">
                      <a16:colId xmlns:a16="http://schemas.microsoft.com/office/drawing/2014/main" val="1650809283"/>
                    </a:ext>
                  </a:extLst>
                </a:gridCol>
                <a:gridCol w="585337">
                  <a:extLst>
                    <a:ext uri="{9D8B030D-6E8A-4147-A177-3AD203B41FA5}">
                      <a16:colId xmlns:a16="http://schemas.microsoft.com/office/drawing/2014/main" val="180492871"/>
                    </a:ext>
                  </a:extLst>
                </a:gridCol>
              </a:tblGrid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96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51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1100369"/>
                  </a:ext>
                </a:extLst>
              </a:tr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159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114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77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150442"/>
                  </a:ext>
                </a:extLst>
              </a:tr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206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177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140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382181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CF96438-1781-4A0C-B008-62BBBDC08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39186"/>
              </p:ext>
            </p:extLst>
          </p:nvPr>
        </p:nvGraphicFramePr>
        <p:xfrm>
          <a:off x="335134" y="4408782"/>
          <a:ext cx="1752972" cy="790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3974635734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169841945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276072065"/>
                    </a:ext>
                  </a:extLst>
                </a:gridCol>
              </a:tblGrid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103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76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56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533776"/>
                  </a:ext>
                </a:extLst>
              </a:tr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151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119</a:t>
                      </a:r>
                      <a:endParaRPr lang="en-US" altLang="ja-JP" sz="16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87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7878251"/>
                  </a:ext>
                </a:extLst>
              </a:tr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191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166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132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5467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1E2359-C6D9-4E3E-98B1-F0686D25B388}"/>
              </a:ext>
            </a:extLst>
          </p:cNvPr>
          <p:cNvSpPr txBox="1"/>
          <p:nvPr/>
        </p:nvSpPr>
        <p:spPr>
          <a:xfrm>
            <a:off x="4612944" y="1685850"/>
            <a:ext cx="4374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元画像の画素</a:t>
            </a:r>
            <a:r>
              <a:rPr kumimoji="1" lang="en-US" altLang="ja-JP" sz="2400" dirty="0"/>
              <a:t>3x3</a:t>
            </a:r>
            <a:r>
              <a:rPr kumimoji="1" lang="ja-JP" altLang="en-US" sz="2400" dirty="0"/>
              <a:t>を処理すると</a:t>
            </a:r>
            <a:endParaRPr kumimoji="1" lang="en-US" altLang="ja-JP" sz="2400" dirty="0"/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(  96  +56  +51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+159+114+77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+206+177+140)/9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=1076/9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=</a:t>
            </a:r>
            <a:r>
              <a:rPr kumimoji="1" lang="en-US" altLang="ja-JP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119</a:t>
            </a:r>
            <a:r>
              <a:rPr kumimoji="1" lang="en-US" altLang="ja-JP" sz="2400" dirty="0">
                <a:latin typeface="Cambria Math" panose="02040503050406030204" pitchFamily="18" charset="0"/>
              </a:rPr>
              <a:t>.55555…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0C71DC-FD2D-48A3-A350-1555076550BB}"/>
              </a:ext>
            </a:extLst>
          </p:cNvPr>
          <p:cNvSpPr/>
          <p:nvPr/>
        </p:nvSpPr>
        <p:spPr>
          <a:xfrm>
            <a:off x="1144021" y="2388014"/>
            <a:ext cx="668740" cy="66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0A0B32-9EB9-4B74-9B03-9BCDDD2DBA2E}"/>
              </a:ext>
            </a:extLst>
          </p:cNvPr>
          <p:cNvSpPr/>
          <p:nvPr/>
        </p:nvSpPr>
        <p:spPr>
          <a:xfrm>
            <a:off x="3497122" y="2583192"/>
            <a:ext cx="271076" cy="259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73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/>
          </a:p>
        </p:txBody>
      </p:sp>
      <p:pic>
        <p:nvPicPr>
          <p:cNvPr id="111" name="Google Shape;111;p16" descr="smooth_mini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50" y="1834564"/>
            <a:ext cx="4293980" cy="43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Google Shape;112;p16" descr="mini.jp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29"/>
            <a:ext cx="4303320" cy="43166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502</Words>
  <Application>Microsoft Office PowerPoint</Application>
  <PresentationFormat>画面に合わせる (4:3)</PresentationFormat>
  <Paragraphs>133</Paragraphs>
  <Slides>26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ＭＳ Ｐゴシック</vt:lpstr>
      <vt:lpstr>ＭＳ Ｐゴシック</vt:lpstr>
      <vt:lpstr>Yu Gothic</vt:lpstr>
      <vt:lpstr>Arial</vt:lpstr>
      <vt:lpstr>Calibri</vt:lpstr>
      <vt:lpstr>Cambria Math</vt:lpstr>
      <vt:lpstr>Office テーマ</vt:lpstr>
      <vt:lpstr>ソフトウェア 基礎実験</vt:lpstr>
      <vt:lpstr>発表の流れ</vt:lpstr>
      <vt:lpstr>課題概要</vt:lpstr>
      <vt:lpstr>課題概要</vt:lpstr>
      <vt:lpstr>平滑化フィルタ</vt:lpstr>
      <vt:lpstr>実行結果（平均値フィルタ）</vt:lpstr>
      <vt:lpstr>実行結果（平均値フィルタ）</vt:lpstr>
      <vt:lpstr>実行結果（平均値フィルタ）</vt:lpstr>
      <vt:lpstr>実行結果（平均値フィルタ）</vt:lpstr>
      <vt:lpstr>実行結果（平均値フィルタ）</vt:lpstr>
      <vt:lpstr>微分フィルタ</vt:lpstr>
      <vt:lpstr>実行結果（Prewittのオペレータ）</vt:lpstr>
      <vt:lpstr>実行結果（Prewittのオペレータ）</vt:lpstr>
      <vt:lpstr>実行結果（Prewittのオペレータ）</vt:lpstr>
      <vt:lpstr>実行結果（Prewittのオペレータ）</vt:lpstr>
      <vt:lpstr>実行結果（ラプラシアンフィルタ）</vt:lpstr>
      <vt:lpstr>実行結果（ラプラシアンフィルタ）</vt:lpstr>
      <vt:lpstr>実行結果（ラプラシアンフィルタ）</vt:lpstr>
      <vt:lpstr>実行結果（ラプラシアンフィルタ）</vt:lpstr>
      <vt:lpstr>鮮鋭化フィルタ</vt:lpstr>
      <vt:lpstr>実行結果（鮮鋭化フィルタ）</vt:lpstr>
      <vt:lpstr>実行結果（鮮鋭化フィルタ）</vt:lpstr>
      <vt:lpstr>実行結果（鮮鋭化フィルタ）</vt:lpstr>
      <vt:lpstr>実行結果（鮮鋭化フィルタ）</vt:lpstr>
      <vt:lpstr>ラプラシアンと鮮鋭化比較</vt:lpstr>
      <vt:lpstr>所感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ソフトウェア基礎実験</dc:title>
  <cp:lastModifiedBy>administrator</cp:lastModifiedBy>
  <cp:revision>44</cp:revision>
  <dcterms:modified xsi:type="dcterms:W3CDTF">2019-06-16T13:43:43Z</dcterms:modified>
</cp:coreProperties>
</file>