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20.xml" ContentType="application/vnd.openxmlformats-officedocument.presentationml.notesSlide+xml"/>
  <Override PartName="/ppt/charts/chart10.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69" r:id="rId2"/>
    <p:sldId id="270" r:id="rId3"/>
    <p:sldId id="271" r:id="rId4"/>
    <p:sldId id="272" r:id="rId5"/>
    <p:sldId id="257" r:id="rId6"/>
    <p:sldId id="258" r:id="rId7"/>
    <p:sldId id="259" r:id="rId8"/>
    <p:sldId id="268" r:id="rId9"/>
    <p:sldId id="260" r:id="rId10"/>
    <p:sldId id="261" r:id="rId11"/>
    <p:sldId id="275" r:id="rId12"/>
    <p:sldId id="262" r:id="rId13"/>
    <p:sldId id="263" r:id="rId14"/>
    <p:sldId id="276" r:id="rId15"/>
    <p:sldId id="264" r:id="rId16"/>
    <p:sldId id="265" r:id="rId17"/>
    <p:sldId id="266" r:id="rId18"/>
    <p:sldId id="277" r:id="rId19"/>
    <p:sldId id="274" r:id="rId20"/>
    <p:sldId id="278" r:id="rId21"/>
    <p:sldId id="267" r:id="rId22"/>
    <p:sldId id="273"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guide id="3" pos="2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94482" autoAdjust="0"/>
  </p:normalViewPr>
  <p:slideViewPr>
    <p:cSldViewPr snapToGrid="0" snapToObjects="1">
      <p:cViewPr varScale="1">
        <p:scale>
          <a:sx n="110" d="100"/>
          <a:sy n="110" d="100"/>
        </p:scale>
        <p:origin x="-1644" y="-84"/>
      </p:cViewPr>
      <p:guideLst>
        <p:guide orient="horz" pos="2160"/>
        <p:guide pos="2880"/>
        <p:guide pos="29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yosuke\Documents\GitHub\IN4_exp\exp_c\slide\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spPr>
            <a:ln w="50800">
              <a:solidFill>
                <a:schemeClr val="tx1"/>
              </a:solidFill>
            </a:ln>
          </c:spPr>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dLbls/>
        <c:marker val="1"/>
        <c:axId val="60648832"/>
        <c:axId val="60667008"/>
      </c:lineChart>
      <c:catAx>
        <c:axId val="60648832"/>
        <c:scaling>
          <c:orientation val="minMax"/>
        </c:scaling>
        <c:axPos val="b"/>
        <c:tickLblPos val="nextTo"/>
        <c:crossAx val="60667008"/>
        <c:crosses val="autoZero"/>
        <c:auto val="1"/>
        <c:lblAlgn val="ctr"/>
        <c:lblOffset val="100"/>
      </c:catAx>
      <c:valAx>
        <c:axId val="60667008"/>
        <c:scaling>
          <c:orientation val="minMax"/>
        </c:scaling>
        <c:axPos val="l"/>
        <c:majorGridlines/>
        <c:numFmt formatCode="General" sourceLinked="1"/>
        <c:tickLblPos val="nextTo"/>
        <c:crossAx val="60648832"/>
        <c:crosses val="autoZero"/>
        <c:crossBetween val="between"/>
      </c:valAx>
    </c:plotArea>
    <c:plotVisOnly val="1"/>
    <c:dispBlanksAs val="gap"/>
  </c:chart>
  <c:spPr>
    <a:gradFill>
      <a:gsLst>
        <a:gs pos="0">
          <a:srgbClr val="5B9BD5">
            <a:tint val="66000"/>
            <a:satMod val="160000"/>
          </a:srgbClr>
        </a:gs>
        <a:gs pos="44000">
          <a:srgbClr val="5B9BD5">
            <a:tint val="44500"/>
            <a:satMod val="160000"/>
          </a:srgbClr>
        </a:gs>
        <a:gs pos="100000">
          <a:srgbClr val="5B9BD5">
            <a:tint val="23500"/>
            <a:satMod val="160000"/>
          </a:srgbClr>
        </a:gs>
      </a:gsLst>
      <a:lin ang="5400000" scaled="0"/>
    </a:gradFill>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marker>
            <c:symbol val="none"/>
          </c:marker>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marker>
            <c:symbol val="none"/>
          </c:marker>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marker>
            <c:symbol val="none"/>
          </c:marker>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spPr>
            <a:ln w="50800"/>
          </c:spPr>
          <c:marker>
            <c:symbol val="none"/>
          </c:marker>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spPr>
            <a:ln w="50800">
              <a:solidFill>
                <a:schemeClr val="accent2"/>
              </a:solidFill>
            </a:ln>
          </c:spPr>
          <c:marker>
            <c:symbol val="none"/>
          </c:marker>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marker>
            <c:symbol val="none"/>
          </c:marker>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spPr>
            <a:ln w="50800">
              <a:solidFill>
                <a:srgbClr val="FF0000"/>
              </a:solidFill>
            </a:ln>
          </c:spPr>
          <c:marker>
            <c:symbol val="none"/>
          </c:marker>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spPr>
            <a:ln w="50800"/>
          </c:spPr>
          <c:marker>
            <c:symbol val="none"/>
          </c:marker>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dLbls/>
        <c:marker val="1"/>
        <c:axId val="82232832"/>
        <c:axId val="82234368"/>
      </c:lineChart>
      <c:catAx>
        <c:axId val="82232832"/>
        <c:scaling>
          <c:orientation val="minMax"/>
        </c:scaling>
        <c:axPos val="b"/>
        <c:tickLblPos val="nextTo"/>
        <c:crossAx val="82234368"/>
        <c:crosses val="autoZero"/>
        <c:auto val="1"/>
        <c:lblAlgn val="ctr"/>
        <c:lblOffset val="100"/>
      </c:catAx>
      <c:valAx>
        <c:axId val="82234368"/>
        <c:scaling>
          <c:orientation val="minMax"/>
        </c:scaling>
        <c:axPos val="l"/>
        <c:majorGridlines/>
        <c:numFmt formatCode="General" sourceLinked="1"/>
        <c:tickLblPos val="nextTo"/>
        <c:crossAx val="82232832"/>
        <c:crosses val="autoZero"/>
        <c:crossBetween val="between"/>
      </c:valAx>
      <c:spPr>
        <a:noFill/>
      </c:spPr>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30"/>
    </c:view3D>
    <c:plotArea>
      <c:layout/>
      <c:surface3DChart>
        <c:ser>
          <c:idx val="0"/>
          <c:order val="0"/>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82299904"/>
        <c:axId val="82322176"/>
        <c:axId val="82259456"/>
      </c:surface3DChart>
      <c:catAx>
        <c:axId val="82299904"/>
        <c:scaling>
          <c:orientation val="minMax"/>
        </c:scaling>
        <c:axPos val="b"/>
        <c:tickLblPos val="nextTo"/>
        <c:crossAx val="82322176"/>
        <c:crosses val="autoZero"/>
        <c:auto val="1"/>
        <c:lblAlgn val="ctr"/>
        <c:lblOffset val="100"/>
      </c:catAx>
      <c:valAx>
        <c:axId val="82322176"/>
        <c:scaling>
          <c:orientation val="minMax"/>
        </c:scaling>
        <c:axPos val="l"/>
        <c:majorGridlines/>
        <c:numFmt formatCode="General" sourceLinked="1"/>
        <c:tickLblPos val="nextTo"/>
        <c:crossAx val="82299904"/>
        <c:crosses val="autoZero"/>
        <c:crossBetween val="midCat"/>
      </c:valAx>
      <c:serAx>
        <c:axId val="82259456"/>
        <c:scaling>
          <c:orientation val="minMax"/>
        </c:scaling>
        <c:delete val="1"/>
        <c:axPos val="b"/>
        <c:tickLblPos val="none"/>
        <c:crossAx val="82322176"/>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ja-JP"/>
  <c:chart>
    <c:view3D>
      <c:rotX val="50"/>
      <c:rotY val="0"/>
      <c:perspective val="20"/>
    </c:view3D>
    <c:plotArea>
      <c:layout/>
      <c:surface3DChart>
        <c:ser>
          <c:idx val="0"/>
          <c:order val="0"/>
          <c:val>
            <c:numRef>
              <c:f>Sheet1!$A$61:$J$61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val>
            <c:numRef>
              <c:f>Sheet1!$A$62:$J$62</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2"/>
          <c:order val="2"/>
          <c:val>
            <c:numRef>
              <c:f>Sheet1!$A$63:$J$63</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3"/>
          <c:order val="3"/>
          <c:val>
            <c:numRef>
              <c:f>Sheet1!$A$64:$J$64</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4"/>
          <c:order val="4"/>
          <c:val>
            <c:numRef>
              <c:f>Sheet1!$A$65:$J$65</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5"/>
          <c:order val="5"/>
          <c:val>
            <c:numRef>
              <c:f>Sheet1!$A$66:$J$66</c:f>
              <c:numCache>
                <c:formatCode>General</c:formatCode>
                <c:ptCount val="10"/>
                <c:pt idx="0">
                  <c:v>0</c:v>
                </c:pt>
                <c:pt idx="1">
                  <c:v>170</c:v>
                </c:pt>
                <c:pt idx="2">
                  <c:v>170</c:v>
                </c:pt>
                <c:pt idx="3">
                  <c:v>255</c:v>
                </c:pt>
                <c:pt idx="4">
                  <c:v>0</c:v>
                </c:pt>
                <c:pt idx="5">
                  <c:v>0</c:v>
                </c:pt>
                <c:pt idx="6">
                  <c:v>255</c:v>
                </c:pt>
                <c:pt idx="7">
                  <c:v>170</c:v>
                </c:pt>
                <c:pt idx="8">
                  <c:v>170</c:v>
                </c:pt>
                <c:pt idx="9">
                  <c:v>0</c:v>
                </c:pt>
              </c:numCache>
            </c:numRef>
          </c:val>
        </c:ser>
        <c:ser>
          <c:idx val="6"/>
          <c:order val="6"/>
          <c:val>
            <c:numRef>
              <c:f>Sheet1!$A$67:$J$67</c:f>
              <c:numCache>
                <c:formatCode>General</c:formatCode>
                <c:ptCount val="10"/>
                <c:pt idx="0">
                  <c:v>0</c:v>
                </c:pt>
                <c:pt idx="1">
                  <c:v>170</c:v>
                </c:pt>
                <c:pt idx="2">
                  <c:v>170</c:v>
                </c:pt>
                <c:pt idx="3">
                  <c:v>170</c:v>
                </c:pt>
                <c:pt idx="4">
                  <c:v>255</c:v>
                </c:pt>
                <c:pt idx="5">
                  <c:v>255</c:v>
                </c:pt>
                <c:pt idx="6">
                  <c:v>170</c:v>
                </c:pt>
                <c:pt idx="7">
                  <c:v>170</c:v>
                </c:pt>
                <c:pt idx="8">
                  <c:v>170</c:v>
                </c:pt>
                <c:pt idx="9">
                  <c:v>0</c:v>
                </c:pt>
              </c:numCache>
            </c:numRef>
          </c:val>
        </c:ser>
        <c:ser>
          <c:idx val="7"/>
          <c:order val="7"/>
          <c:val>
            <c:numRef>
              <c:f>Sheet1!$A$68:$J$68</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8"/>
          <c:order val="8"/>
          <c:val>
            <c:numRef>
              <c:f>Sheet1!$A$69:$J$69</c:f>
              <c:numCache>
                <c:formatCode>General</c:formatCode>
                <c:ptCount val="10"/>
                <c:pt idx="0">
                  <c:v>0</c:v>
                </c:pt>
                <c:pt idx="1">
                  <c:v>170</c:v>
                </c:pt>
                <c:pt idx="2">
                  <c:v>170</c:v>
                </c:pt>
                <c:pt idx="3">
                  <c:v>170</c:v>
                </c:pt>
                <c:pt idx="4">
                  <c:v>170</c:v>
                </c:pt>
                <c:pt idx="5">
                  <c:v>170</c:v>
                </c:pt>
                <c:pt idx="6">
                  <c:v>170</c:v>
                </c:pt>
                <c:pt idx="7">
                  <c:v>170</c:v>
                </c:pt>
                <c:pt idx="8">
                  <c:v>170</c:v>
                </c:pt>
                <c:pt idx="9">
                  <c:v>0</c:v>
                </c:pt>
              </c:numCache>
            </c:numRef>
          </c:val>
        </c:ser>
        <c:ser>
          <c:idx val="9"/>
          <c:order val="9"/>
          <c:val>
            <c:numRef>
              <c:f>Sheet1!$A$70:$J$70</c:f>
              <c:numCache>
                <c:formatCode>General</c:formatCode>
                <c:ptCount val="10"/>
                <c:pt idx="0">
                  <c:v>0</c:v>
                </c:pt>
                <c:pt idx="1">
                  <c:v>0</c:v>
                </c:pt>
                <c:pt idx="2">
                  <c:v>0</c:v>
                </c:pt>
                <c:pt idx="3">
                  <c:v>0</c:v>
                </c:pt>
                <c:pt idx="4">
                  <c:v>0</c:v>
                </c:pt>
                <c:pt idx="5">
                  <c:v>0</c:v>
                </c:pt>
                <c:pt idx="6">
                  <c:v>0</c:v>
                </c:pt>
                <c:pt idx="7">
                  <c:v>0</c:v>
                </c:pt>
                <c:pt idx="8">
                  <c:v>0</c:v>
                </c:pt>
                <c:pt idx="9">
                  <c:v>0</c:v>
                </c:pt>
              </c:numCache>
            </c:numRef>
          </c:val>
        </c:ser>
        <c:bandFmts/>
        <c:axId val="82371328"/>
        <c:axId val="82372864"/>
        <c:axId val="82355520"/>
      </c:surface3DChart>
      <c:catAx>
        <c:axId val="82371328"/>
        <c:scaling>
          <c:orientation val="minMax"/>
        </c:scaling>
        <c:axPos val="b"/>
        <c:tickLblPos val="nextTo"/>
        <c:crossAx val="82372864"/>
        <c:crosses val="autoZero"/>
        <c:auto val="1"/>
        <c:lblAlgn val="ctr"/>
        <c:lblOffset val="100"/>
      </c:catAx>
      <c:valAx>
        <c:axId val="82372864"/>
        <c:scaling>
          <c:orientation val="minMax"/>
        </c:scaling>
        <c:axPos val="l"/>
        <c:majorGridlines/>
        <c:numFmt formatCode="General" sourceLinked="1"/>
        <c:tickLblPos val="nextTo"/>
        <c:crossAx val="82371328"/>
        <c:crosses val="autoZero"/>
        <c:crossBetween val="midCat"/>
      </c:valAx>
      <c:serAx>
        <c:axId val="82355520"/>
        <c:scaling>
          <c:orientation val="minMax"/>
        </c:scaling>
        <c:delete val="1"/>
        <c:axPos val="b"/>
        <c:tickLblPos val="none"/>
        <c:crossAx val="82372864"/>
        <c:crosses val="autoZero"/>
      </c:serAx>
    </c:plotArea>
    <c:legend>
      <c:legendPos val="r"/>
      <c:layout/>
      <c:txPr>
        <a:bodyPr/>
        <a:lstStyle/>
        <a:p>
          <a:pPr rtl="0">
            <a:defRPr/>
          </a:pPr>
          <a:endParaRPr lang="ja-JP"/>
        </a:p>
      </c:txPr>
    </c:legend>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Sheet1!$L$2:$U$2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Sheet1!$L$3:$U$3</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2"/>
          <c:order val="2"/>
          <c:marker>
            <c:symbol val="none"/>
          </c:marker>
          <c:val>
            <c:numRef>
              <c:f>Sheet1!$L$4:$U$4</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3"/>
          <c:order val="3"/>
          <c:marker>
            <c:symbol val="none"/>
          </c:marker>
          <c:val>
            <c:numRef>
              <c:f>Sheet1!$L$5:$U$5</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4"/>
          <c:order val="4"/>
          <c:marker>
            <c:symbol val="none"/>
          </c:marker>
          <c:val>
            <c:numRef>
              <c:f>Sheet1!$L$6:$U$6</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5"/>
          <c:order val="5"/>
          <c:marker>
            <c:symbol val="none"/>
          </c:marker>
          <c:val>
            <c:numRef>
              <c:f>Sheet1!$L$7:$U$7</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6"/>
          <c:order val="6"/>
          <c:marker>
            <c:symbol val="none"/>
          </c:marker>
          <c:val>
            <c:numRef>
              <c:f>Sheet1!$L$8:$U$8</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7"/>
          <c:order val="7"/>
          <c:spPr>
            <a:ln w="50800"/>
          </c:spPr>
          <c:marker>
            <c:symbol val="none"/>
          </c:marker>
          <c:val>
            <c:numRef>
              <c:f>Sheet1!$L$9:$U$9</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8"/>
          <c:order val="8"/>
          <c:spPr>
            <a:ln>
              <a:noFill/>
            </a:ln>
          </c:spPr>
          <c:marker>
            <c:symbol val="none"/>
          </c:marker>
          <c:val>
            <c:numRef>
              <c:f>Sheet1!$L$10:$U$10</c:f>
              <c:numCache>
                <c:formatCode>General</c:formatCode>
                <c:ptCount val="10"/>
                <c:pt idx="0">
                  <c:v>0</c:v>
                </c:pt>
                <c:pt idx="1">
                  <c:v>0</c:v>
                </c:pt>
                <c:pt idx="2">
                  <c:v>0</c:v>
                </c:pt>
                <c:pt idx="3">
                  <c:v>0</c:v>
                </c:pt>
                <c:pt idx="4">
                  <c:v>85</c:v>
                </c:pt>
                <c:pt idx="5">
                  <c:v>170</c:v>
                </c:pt>
                <c:pt idx="6">
                  <c:v>255</c:v>
                </c:pt>
                <c:pt idx="7">
                  <c:v>255</c:v>
                </c:pt>
                <c:pt idx="8">
                  <c:v>255</c:v>
                </c:pt>
                <c:pt idx="9">
                  <c:v>0</c:v>
                </c:pt>
              </c:numCache>
            </c:numRef>
          </c:val>
        </c:ser>
        <c:ser>
          <c:idx val="9"/>
          <c:order val="9"/>
          <c:spPr>
            <a:ln w="50800"/>
          </c:spPr>
          <c:marker>
            <c:symbol val="none"/>
          </c:marker>
          <c:val>
            <c:numRef>
              <c:f>Sheet1!$L$11:$U$11</c:f>
              <c:numCache>
                <c:formatCode>General</c:formatCode>
                <c:ptCount val="10"/>
                <c:pt idx="0">
                  <c:v>0</c:v>
                </c:pt>
                <c:pt idx="1">
                  <c:v>0</c:v>
                </c:pt>
                <c:pt idx="2">
                  <c:v>0</c:v>
                </c:pt>
                <c:pt idx="3">
                  <c:v>0</c:v>
                </c:pt>
                <c:pt idx="4">
                  <c:v>0</c:v>
                </c:pt>
                <c:pt idx="5">
                  <c:v>0</c:v>
                </c:pt>
                <c:pt idx="6">
                  <c:v>0</c:v>
                </c:pt>
                <c:pt idx="7">
                  <c:v>0</c:v>
                </c:pt>
                <c:pt idx="8">
                  <c:v>0</c:v>
                </c:pt>
                <c:pt idx="9">
                  <c:v>0</c:v>
                </c:pt>
              </c:numCache>
            </c:numRef>
          </c:val>
        </c:ser>
        <c:dLbls/>
        <c:marker val="1"/>
        <c:axId val="60812288"/>
        <c:axId val="60699392"/>
      </c:lineChart>
      <c:catAx>
        <c:axId val="60812288"/>
        <c:scaling>
          <c:orientation val="minMax"/>
        </c:scaling>
        <c:axPos val="b"/>
        <c:tickLblPos val="nextTo"/>
        <c:crossAx val="60699392"/>
        <c:crosses val="autoZero"/>
        <c:auto val="1"/>
        <c:lblAlgn val="ctr"/>
        <c:lblOffset val="100"/>
      </c:catAx>
      <c:valAx>
        <c:axId val="60699392"/>
        <c:scaling>
          <c:orientation val="minMax"/>
        </c:scaling>
        <c:axPos val="l"/>
        <c:majorGridlines/>
        <c:numFmt formatCode="General" sourceLinked="1"/>
        <c:tickLblPos val="nextTo"/>
        <c:crossAx val="60812288"/>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Sheet1!$A$32:$J$32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Sheet1!$A$33:$J$33</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2"/>
          <c:order val="2"/>
          <c:marker>
            <c:symbol val="none"/>
          </c:marker>
          <c:val>
            <c:numRef>
              <c:f>Sheet1!$A$34:$J$34</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3"/>
          <c:order val="3"/>
          <c:marker>
            <c:symbol val="none"/>
          </c:marker>
          <c:val>
            <c:numRef>
              <c:f>Sheet1!$A$35:$J$35</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4"/>
          <c:order val="4"/>
          <c:marker>
            <c:symbol val="none"/>
          </c:marker>
          <c:val>
            <c:numRef>
              <c:f>Sheet1!$A$36:$J$36</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5"/>
          <c:order val="5"/>
          <c:marker>
            <c:symbol val="none"/>
          </c:marker>
          <c:val>
            <c:numRef>
              <c:f>Sheet1!$A$37:$J$37</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6"/>
          <c:order val="6"/>
          <c:marker>
            <c:symbol val="none"/>
          </c:marker>
          <c:val>
            <c:numRef>
              <c:f>Sheet1!$A$38:$J$38</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7"/>
          <c:order val="7"/>
          <c:spPr>
            <a:ln w="50800"/>
          </c:spPr>
          <c:marker>
            <c:symbol val="none"/>
          </c:marker>
          <c:val>
            <c:numRef>
              <c:f>Sheet1!$A$39:$J$39</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8"/>
          <c:order val="8"/>
          <c:spPr>
            <a:ln>
              <a:noFill/>
            </a:ln>
          </c:spPr>
          <c:marker>
            <c:symbol val="none"/>
          </c:marker>
          <c:val>
            <c:numRef>
              <c:f>Sheet1!$A$40:$J$40</c:f>
              <c:numCache>
                <c:formatCode>General</c:formatCode>
                <c:ptCount val="10"/>
                <c:pt idx="0">
                  <c:v>0</c:v>
                </c:pt>
                <c:pt idx="1">
                  <c:v>0</c:v>
                </c:pt>
                <c:pt idx="2">
                  <c:v>0</c:v>
                </c:pt>
                <c:pt idx="3">
                  <c:v>0</c:v>
                </c:pt>
                <c:pt idx="4">
                  <c:v>255</c:v>
                </c:pt>
                <c:pt idx="5">
                  <c:v>255</c:v>
                </c:pt>
                <c:pt idx="6">
                  <c:v>0</c:v>
                </c:pt>
                <c:pt idx="7">
                  <c:v>0</c:v>
                </c:pt>
                <c:pt idx="8">
                  <c:v>0</c:v>
                </c:pt>
                <c:pt idx="9">
                  <c:v>0</c:v>
                </c:pt>
              </c:numCache>
            </c:numRef>
          </c:val>
        </c:ser>
        <c:ser>
          <c:idx val="9"/>
          <c:order val="9"/>
          <c:spPr>
            <a:ln w="50800"/>
          </c:spPr>
          <c:marker>
            <c:symbol val="none"/>
          </c:marker>
          <c:val>
            <c:numRef>
              <c:f>Sheet1!$A$41:$J$41</c:f>
              <c:numCache>
                <c:formatCode>General</c:formatCode>
                <c:ptCount val="10"/>
                <c:pt idx="0">
                  <c:v>0</c:v>
                </c:pt>
                <c:pt idx="1">
                  <c:v>0</c:v>
                </c:pt>
                <c:pt idx="2">
                  <c:v>0</c:v>
                </c:pt>
                <c:pt idx="3">
                  <c:v>0</c:v>
                </c:pt>
                <c:pt idx="4">
                  <c:v>0</c:v>
                </c:pt>
                <c:pt idx="5">
                  <c:v>0</c:v>
                </c:pt>
                <c:pt idx="6">
                  <c:v>0</c:v>
                </c:pt>
                <c:pt idx="7">
                  <c:v>0</c:v>
                </c:pt>
                <c:pt idx="8">
                  <c:v>0</c:v>
                </c:pt>
                <c:pt idx="9">
                  <c:v>0</c:v>
                </c:pt>
              </c:numCache>
            </c:numRef>
          </c:val>
        </c:ser>
        <c:dLbls/>
        <c:marker val="1"/>
        <c:axId val="81554432"/>
        <c:axId val="81572608"/>
      </c:lineChart>
      <c:catAx>
        <c:axId val="81554432"/>
        <c:scaling>
          <c:orientation val="minMax"/>
        </c:scaling>
        <c:axPos val="b"/>
        <c:tickLblPos val="nextTo"/>
        <c:crossAx val="81572608"/>
        <c:crosses val="autoZero"/>
        <c:auto val="1"/>
        <c:lblAlgn val="ctr"/>
        <c:lblOffset val="100"/>
      </c:catAx>
      <c:valAx>
        <c:axId val="81572608"/>
        <c:scaling>
          <c:orientation val="minMax"/>
        </c:scaling>
        <c:axPos val="l"/>
        <c:majorGridlines/>
        <c:numFmt formatCode="General" sourceLinked="1"/>
        <c:tickLblPos val="nextTo"/>
        <c:crossAx val="81554432"/>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spPr>
            <a:ln w="50800">
              <a:solidFill>
                <a:schemeClr val="tx1"/>
              </a:solidFill>
            </a:ln>
          </c:spPr>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dLbls/>
        <c:marker val="1"/>
        <c:axId val="81627776"/>
        <c:axId val="81645952"/>
      </c:lineChart>
      <c:catAx>
        <c:axId val="81627776"/>
        <c:scaling>
          <c:orientation val="minMax"/>
        </c:scaling>
        <c:axPos val="b"/>
        <c:tickLblPos val="nextTo"/>
        <c:crossAx val="81645952"/>
        <c:crosses val="autoZero"/>
        <c:auto val="1"/>
        <c:lblAlgn val="ctr"/>
        <c:lblOffset val="100"/>
      </c:catAx>
      <c:valAx>
        <c:axId val="81645952"/>
        <c:scaling>
          <c:orientation val="minMax"/>
        </c:scaling>
        <c:axPos val="l"/>
        <c:majorGridlines/>
        <c:numFmt formatCode="General" sourceLinked="1"/>
        <c:tickLblPos val="nextTo"/>
        <c:crossAx val="81627776"/>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Sheet1!$L$32:$U$32</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Sheet1!$L$33:$U$33</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2"/>
          <c:order val="2"/>
          <c:marker>
            <c:symbol val="none"/>
          </c:marker>
          <c:val>
            <c:numRef>
              <c:f>Sheet1!$L$34:$U$34</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3"/>
          <c:order val="3"/>
          <c:marker>
            <c:symbol val="none"/>
          </c:marker>
          <c:val>
            <c:numRef>
              <c:f>Sheet1!$L$35:$U$35</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4"/>
          <c:order val="4"/>
          <c:marker>
            <c:symbol val="none"/>
          </c:marker>
          <c:val>
            <c:numRef>
              <c:f>Sheet1!$L$36:$U$36</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5"/>
          <c:order val="5"/>
          <c:marker>
            <c:symbol val="none"/>
          </c:marker>
          <c:val>
            <c:numRef>
              <c:f>Sheet1!$L$37:$U$37</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6"/>
          <c:order val="6"/>
          <c:marker>
            <c:symbol val="none"/>
          </c:marker>
          <c:val>
            <c:numRef>
              <c:f>Sheet1!$L$38:$U$38</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7"/>
          <c:order val="7"/>
          <c:marker>
            <c:symbol val="none"/>
          </c:marker>
          <c:val>
            <c:numRef>
              <c:f>Sheet1!$L$39:$U$39</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8"/>
          <c:order val="8"/>
          <c:spPr>
            <a:ln w="50800">
              <a:solidFill>
                <a:schemeClr val="accent2"/>
              </a:solidFill>
            </a:ln>
          </c:spPr>
          <c:marker>
            <c:symbol val="none"/>
          </c:marker>
          <c:val>
            <c:numRef>
              <c:f>Sheet1!$L$40:$U$40</c:f>
              <c:numCache>
                <c:formatCode>General</c:formatCode>
                <c:ptCount val="10"/>
                <c:pt idx="0">
                  <c:v>0</c:v>
                </c:pt>
                <c:pt idx="1">
                  <c:v>127</c:v>
                </c:pt>
                <c:pt idx="2">
                  <c:v>127</c:v>
                </c:pt>
                <c:pt idx="3">
                  <c:v>127</c:v>
                </c:pt>
                <c:pt idx="4">
                  <c:v>255</c:v>
                </c:pt>
                <c:pt idx="5">
                  <c:v>0</c:v>
                </c:pt>
                <c:pt idx="6">
                  <c:v>127</c:v>
                </c:pt>
                <c:pt idx="7">
                  <c:v>127</c:v>
                </c:pt>
                <c:pt idx="8">
                  <c:v>127</c:v>
                </c:pt>
                <c:pt idx="9">
                  <c:v>0</c:v>
                </c:pt>
              </c:numCache>
            </c:numRef>
          </c:val>
        </c:ser>
        <c:ser>
          <c:idx val="9"/>
          <c:order val="9"/>
          <c:marker>
            <c:symbol val="none"/>
          </c:marker>
          <c:val>
            <c:numRef>
              <c:f>Sheet1!$L$41:$U$41</c:f>
              <c:numCache>
                <c:formatCode>General</c:formatCode>
                <c:ptCount val="10"/>
                <c:pt idx="0">
                  <c:v>0</c:v>
                </c:pt>
                <c:pt idx="1">
                  <c:v>0</c:v>
                </c:pt>
                <c:pt idx="2">
                  <c:v>0</c:v>
                </c:pt>
                <c:pt idx="3">
                  <c:v>0</c:v>
                </c:pt>
                <c:pt idx="4">
                  <c:v>0</c:v>
                </c:pt>
                <c:pt idx="5">
                  <c:v>0</c:v>
                </c:pt>
                <c:pt idx="6">
                  <c:v>0</c:v>
                </c:pt>
                <c:pt idx="7">
                  <c:v>0</c:v>
                </c:pt>
                <c:pt idx="8">
                  <c:v>0</c:v>
                </c:pt>
                <c:pt idx="9">
                  <c:v>0</c:v>
                </c:pt>
              </c:numCache>
            </c:numRef>
          </c:val>
        </c:ser>
        <c:dLbls/>
        <c:marker val="1"/>
        <c:axId val="81742464"/>
        <c:axId val="81756544"/>
      </c:lineChart>
      <c:catAx>
        <c:axId val="81742464"/>
        <c:scaling>
          <c:orientation val="minMax"/>
        </c:scaling>
        <c:axPos val="b"/>
        <c:tickLblPos val="nextTo"/>
        <c:crossAx val="81756544"/>
        <c:crosses val="autoZero"/>
        <c:auto val="1"/>
        <c:lblAlgn val="ctr"/>
        <c:lblOffset val="100"/>
      </c:catAx>
      <c:valAx>
        <c:axId val="81756544"/>
        <c:scaling>
          <c:orientation val="minMax"/>
        </c:scaling>
        <c:axPos val="l"/>
        <c:majorGridlines/>
        <c:numFmt formatCode="General" sourceLinked="1"/>
        <c:tickLblPos val="nextTo"/>
        <c:crossAx val="81742464"/>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Sheet1!$A$2:$J$2</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1"/>
          <c:order val="1"/>
          <c:marker>
            <c:symbol val="none"/>
          </c:marker>
          <c:val>
            <c:numRef>
              <c:f>Sheet1!$A$3:$J$3</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2"/>
          <c:order val="2"/>
          <c:marker>
            <c:symbol val="none"/>
          </c:marker>
          <c:val>
            <c:numRef>
              <c:f>Sheet1!$A$4:$J$4</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3"/>
          <c:order val="3"/>
          <c:marker>
            <c:symbol val="none"/>
          </c:marker>
          <c:val>
            <c:numRef>
              <c:f>Sheet1!$A$5:$J$5</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4"/>
          <c:order val="4"/>
          <c:marker>
            <c:symbol val="none"/>
          </c:marker>
          <c:val>
            <c:numRef>
              <c:f>Sheet1!$A$6:$J$6</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5"/>
          <c:order val="5"/>
          <c:marker>
            <c:symbol val="none"/>
          </c:marker>
          <c:val>
            <c:numRef>
              <c:f>Sheet1!$A$7:$J$7</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6"/>
          <c:order val="6"/>
          <c:marker>
            <c:symbol val="none"/>
          </c:marker>
          <c:val>
            <c:numRef>
              <c:f>Sheet1!$A$8:$J$8</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7"/>
          <c:order val="7"/>
          <c:marker>
            <c:symbol val="none"/>
          </c:marker>
          <c:val>
            <c:numRef>
              <c:f>Sheet1!$A$9:$J$9</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8"/>
          <c:order val="8"/>
          <c:marker>
            <c:symbol val="none"/>
          </c:marker>
          <c:val>
            <c:numRef>
              <c:f>Sheet1!$A$10:$J$10</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ser>
          <c:idx val="9"/>
          <c:order val="9"/>
          <c:spPr>
            <a:ln w="50800">
              <a:solidFill>
                <a:schemeClr val="tx1"/>
              </a:solidFill>
            </a:ln>
          </c:spPr>
          <c:marker>
            <c:symbol val="none"/>
          </c:marker>
          <c:val>
            <c:numRef>
              <c:f>Sheet1!$A$11:$J$11</c:f>
              <c:numCache>
                <c:formatCode>General</c:formatCode>
                <c:ptCount val="10"/>
                <c:pt idx="0">
                  <c:v>0</c:v>
                </c:pt>
                <c:pt idx="1">
                  <c:v>0</c:v>
                </c:pt>
                <c:pt idx="2">
                  <c:v>0</c:v>
                </c:pt>
                <c:pt idx="3">
                  <c:v>0</c:v>
                </c:pt>
                <c:pt idx="4">
                  <c:v>0</c:v>
                </c:pt>
                <c:pt idx="5">
                  <c:v>255</c:v>
                </c:pt>
                <c:pt idx="6">
                  <c:v>255</c:v>
                </c:pt>
                <c:pt idx="7">
                  <c:v>255</c:v>
                </c:pt>
                <c:pt idx="8">
                  <c:v>255</c:v>
                </c:pt>
                <c:pt idx="9">
                  <c:v>255</c:v>
                </c:pt>
              </c:numCache>
            </c:numRef>
          </c:val>
        </c:ser>
        <c:dLbls/>
        <c:marker val="1"/>
        <c:axId val="81844480"/>
        <c:axId val="81854464"/>
      </c:lineChart>
      <c:catAx>
        <c:axId val="81844480"/>
        <c:scaling>
          <c:orientation val="minMax"/>
        </c:scaling>
        <c:axPos val="b"/>
        <c:tickLblPos val="nextTo"/>
        <c:crossAx val="81854464"/>
        <c:crosses val="autoZero"/>
        <c:auto val="1"/>
        <c:lblAlgn val="ctr"/>
        <c:lblOffset val="100"/>
      </c:catAx>
      <c:valAx>
        <c:axId val="81854464"/>
        <c:scaling>
          <c:orientation val="minMax"/>
        </c:scaling>
        <c:axPos val="l"/>
        <c:majorGridlines/>
        <c:numFmt formatCode="General" sourceLinked="1"/>
        <c:tickLblPos val="nextTo"/>
        <c:crossAx val="8184448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spPr>
            <a:ln w="50800"/>
          </c:spPr>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spPr>
            <a:ln w="50800">
              <a:solidFill>
                <a:schemeClr val="accent4"/>
              </a:solidFill>
            </a:ln>
          </c:spPr>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spPr>
            <a:ln w="50800">
              <a:solidFill>
                <a:srgbClr val="FF0000"/>
              </a:solidFill>
            </a:ln>
          </c:spPr>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spPr>
            <a:ln w="50800"/>
          </c:spPr>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dLbls/>
        <c:marker val="1"/>
        <c:axId val="81942784"/>
        <c:axId val="81956864"/>
      </c:lineChart>
      <c:catAx>
        <c:axId val="81942784"/>
        <c:scaling>
          <c:orientation val="minMax"/>
        </c:scaling>
        <c:axPos val="b"/>
        <c:tickLblPos val="nextTo"/>
        <c:crossAx val="81956864"/>
        <c:crosses val="autoZero"/>
        <c:auto val="1"/>
        <c:lblAlgn val="ctr"/>
        <c:lblOffset val="100"/>
      </c:catAx>
      <c:valAx>
        <c:axId val="81956864"/>
        <c:scaling>
          <c:orientation val="minMax"/>
        </c:scaling>
        <c:axPos val="l"/>
        <c:majorGridlines/>
        <c:numFmt formatCode="General" sourceLinked="1"/>
        <c:tickLblPos val="nextTo"/>
        <c:crossAx val="81942784"/>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Sheet1!$A$108:$J$108</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1"/>
          <c:order val="1"/>
          <c:marker>
            <c:symbol val="none"/>
          </c:marker>
          <c:val>
            <c:numRef>
              <c:f>Sheet1!$A$109:$J$109</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2"/>
          <c:order val="2"/>
          <c:marker>
            <c:symbol val="none"/>
          </c:marker>
          <c:val>
            <c:numRef>
              <c:f>Sheet1!$A$110:$J$110</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3"/>
          <c:order val="3"/>
          <c:marker>
            <c:symbol val="none"/>
          </c:marker>
          <c:val>
            <c:numRef>
              <c:f>Sheet1!$A$111:$J$111</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4"/>
          <c:order val="4"/>
          <c:marker>
            <c:symbol val="none"/>
          </c:marker>
          <c:val>
            <c:numRef>
              <c:f>Sheet1!$A$112:$J$112</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5"/>
          <c:order val="5"/>
          <c:spPr>
            <a:ln w="50800"/>
          </c:spPr>
          <c:marker>
            <c:symbol val="none"/>
          </c:marker>
          <c:val>
            <c:numRef>
              <c:f>Sheet1!$A$113:$J$113</c:f>
              <c:numCache>
                <c:formatCode>General</c:formatCode>
                <c:ptCount val="10"/>
                <c:pt idx="0">
                  <c:v>100</c:v>
                </c:pt>
                <c:pt idx="1">
                  <c:v>100</c:v>
                </c:pt>
                <c:pt idx="2">
                  <c:v>100</c:v>
                </c:pt>
                <c:pt idx="3">
                  <c:v>100</c:v>
                </c:pt>
                <c:pt idx="4">
                  <c:v>200</c:v>
                </c:pt>
                <c:pt idx="5">
                  <c:v>200</c:v>
                </c:pt>
                <c:pt idx="6">
                  <c:v>100</c:v>
                </c:pt>
                <c:pt idx="7">
                  <c:v>100</c:v>
                </c:pt>
                <c:pt idx="8">
                  <c:v>100</c:v>
                </c:pt>
                <c:pt idx="9">
                  <c:v>100</c:v>
                </c:pt>
              </c:numCache>
            </c:numRef>
          </c:val>
        </c:ser>
        <c:ser>
          <c:idx val="6"/>
          <c:order val="6"/>
          <c:marker>
            <c:symbol val="none"/>
          </c:marker>
          <c:val>
            <c:numRef>
              <c:f>Sheet1!$A$114:$J$114</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7"/>
          <c:order val="7"/>
          <c:marker>
            <c:symbol val="none"/>
          </c:marker>
          <c:val>
            <c:numRef>
              <c:f>Sheet1!$A$115:$J$115</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8"/>
          <c:order val="8"/>
          <c:marker>
            <c:symbol val="none"/>
          </c:marker>
          <c:val>
            <c:numRef>
              <c:f>Sheet1!$A$116:$J$116</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ser>
          <c:idx val="9"/>
          <c:order val="9"/>
          <c:spPr>
            <a:ln w="50800"/>
          </c:spPr>
          <c:marker>
            <c:symbol val="none"/>
          </c:marker>
          <c:val>
            <c:numRef>
              <c:f>Sheet1!$A$117:$J$117</c:f>
              <c:numCache>
                <c:formatCode>General</c:formatCode>
                <c:ptCount val="10"/>
                <c:pt idx="0">
                  <c:v>100</c:v>
                </c:pt>
                <c:pt idx="1">
                  <c:v>100</c:v>
                </c:pt>
                <c:pt idx="2">
                  <c:v>100</c:v>
                </c:pt>
                <c:pt idx="3">
                  <c:v>100</c:v>
                </c:pt>
                <c:pt idx="4">
                  <c:v>100</c:v>
                </c:pt>
                <c:pt idx="5">
                  <c:v>100</c:v>
                </c:pt>
                <c:pt idx="6">
                  <c:v>100</c:v>
                </c:pt>
                <c:pt idx="7">
                  <c:v>100</c:v>
                </c:pt>
                <c:pt idx="8">
                  <c:v>100</c:v>
                </c:pt>
                <c:pt idx="9">
                  <c:v>100</c:v>
                </c:pt>
              </c:numCache>
            </c:numRef>
          </c:val>
        </c:ser>
        <c:dLbls/>
        <c:marker val="1"/>
        <c:axId val="82085760"/>
        <c:axId val="82087296"/>
      </c:lineChart>
      <c:catAx>
        <c:axId val="82085760"/>
        <c:scaling>
          <c:orientation val="minMax"/>
        </c:scaling>
        <c:axPos val="b"/>
        <c:tickLblPos val="nextTo"/>
        <c:crossAx val="82087296"/>
        <c:crosses val="autoZero"/>
        <c:auto val="1"/>
        <c:lblAlgn val="ctr"/>
        <c:lblOffset val="100"/>
      </c:catAx>
      <c:valAx>
        <c:axId val="82087296"/>
        <c:scaling>
          <c:orientation val="minMax"/>
          <c:max val="300"/>
        </c:scaling>
        <c:axPos val="l"/>
        <c:majorGridlines/>
        <c:numFmt formatCode="General" sourceLinked="1"/>
        <c:tickLblPos val="nextTo"/>
        <c:crossAx val="82085760"/>
        <c:crosses val="autoZero"/>
        <c:crossBetween val="between"/>
      </c:valAx>
    </c:plotArea>
    <c:plotVisOnly val="1"/>
    <c:dispBlanksAs val="gap"/>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marker>
            <c:symbol val="none"/>
          </c:marker>
          <c:val>
            <c:numRef>
              <c:f>Sheet1!$L$61:$U$61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marker>
            <c:symbol val="none"/>
          </c:marker>
          <c:val>
            <c:numRef>
              <c:f>Sheet1!$L$62:$U$62</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2"/>
          <c:order val="2"/>
          <c:marker>
            <c:symbol val="none"/>
          </c:marker>
          <c:val>
            <c:numRef>
              <c:f>Sheet1!$L$63:$U$63</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3"/>
          <c:order val="3"/>
          <c:marker>
            <c:symbol val="none"/>
          </c:marker>
          <c:val>
            <c:numRef>
              <c:f>Sheet1!$L$64:$U$64</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4"/>
          <c:order val="4"/>
          <c:marker>
            <c:symbol val="none"/>
          </c:marker>
          <c:val>
            <c:numRef>
              <c:f>Sheet1!$L$65:$U$65</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5"/>
          <c:order val="5"/>
          <c:spPr>
            <a:ln w="50800"/>
          </c:spPr>
          <c:marker>
            <c:symbol val="none"/>
          </c:marker>
          <c:val>
            <c:numRef>
              <c:f>Sheet1!$L$66:$U$66</c:f>
              <c:numCache>
                <c:formatCode>General</c:formatCode>
                <c:ptCount val="10"/>
                <c:pt idx="0">
                  <c:v>0</c:v>
                </c:pt>
                <c:pt idx="1">
                  <c:v>100</c:v>
                </c:pt>
                <c:pt idx="2">
                  <c:v>100</c:v>
                </c:pt>
                <c:pt idx="3">
                  <c:v>0</c:v>
                </c:pt>
                <c:pt idx="4">
                  <c:v>255</c:v>
                </c:pt>
                <c:pt idx="5">
                  <c:v>255</c:v>
                </c:pt>
                <c:pt idx="6">
                  <c:v>0</c:v>
                </c:pt>
                <c:pt idx="7">
                  <c:v>100</c:v>
                </c:pt>
                <c:pt idx="8">
                  <c:v>100</c:v>
                </c:pt>
                <c:pt idx="9">
                  <c:v>0</c:v>
                </c:pt>
              </c:numCache>
            </c:numRef>
          </c:val>
        </c:ser>
        <c:ser>
          <c:idx val="6"/>
          <c:order val="6"/>
          <c:spPr>
            <a:ln w="50800">
              <a:solidFill>
                <a:schemeClr val="accent2"/>
              </a:solidFill>
            </a:ln>
          </c:spPr>
          <c:marker>
            <c:symbol val="none"/>
          </c:marker>
          <c:val>
            <c:numRef>
              <c:f>Sheet1!$L$67:$U$67</c:f>
              <c:numCache>
                <c:formatCode>General</c:formatCode>
                <c:ptCount val="10"/>
                <c:pt idx="0">
                  <c:v>0</c:v>
                </c:pt>
                <c:pt idx="1">
                  <c:v>100</c:v>
                </c:pt>
                <c:pt idx="2">
                  <c:v>100</c:v>
                </c:pt>
                <c:pt idx="3">
                  <c:v>100</c:v>
                </c:pt>
                <c:pt idx="4">
                  <c:v>0</c:v>
                </c:pt>
                <c:pt idx="5">
                  <c:v>0</c:v>
                </c:pt>
                <c:pt idx="6">
                  <c:v>100</c:v>
                </c:pt>
                <c:pt idx="7">
                  <c:v>100</c:v>
                </c:pt>
                <c:pt idx="8">
                  <c:v>100</c:v>
                </c:pt>
                <c:pt idx="9">
                  <c:v>0</c:v>
                </c:pt>
              </c:numCache>
            </c:numRef>
          </c:val>
        </c:ser>
        <c:ser>
          <c:idx val="7"/>
          <c:order val="7"/>
          <c:marker>
            <c:symbol val="none"/>
          </c:marker>
          <c:val>
            <c:numRef>
              <c:f>Sheet1!$L$68:$U$68</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8"/>
          <c:order val="8"/>
          <c:spPr>
            <a:ln w="50800">
              <a:solidFill>
                <a:srgbClr val="FF0000"/>
              </a:solidFill>
            </a:ln>
          </c:spPr>
          <c:marker>
            <c:symbol val="none"/>
          </c:marker>
          <c:val>
            <c:numRef>
              <c:f>Sheet1!$L$69:$U$69</c:f>
              <c:numCache>
                <c:formatCode>General</c:formatCode>
                <c:ptCount val="10"/>
                <c:pt idx="0">
                  <c:v>0</c:v>
                </c:pt>
                <c:pt idx="1">
                  <c:v>100</c:v>
                </c:pt>
                <c:pt idx="2">
                  <c:v>100</c:v>
                </c:pt>
                <c:pt idx="3">
                  <c:v>100</c:v>
                </c:pt>
                <c:pt idx="4">
                  <c:v>100</c:v>
                </c:pt>
                <c:pt idx="5">
                  <c:v>100</c:v>
                </c:pt>
                <c:pt idx="6">
                  <c:v>100</c:v>
                </c:pt>
                <c:pt idx="7">
                  <c:v>100</c:v>
                </c:pt>
                <c:pt idx="8">
                  <c:v>100</c:v>
                </c:pt>
                <c:pt idx="9">
                  <c:v>0</c:v>
                </c:pt>
              </c:numCache>
            </c:numRef>
          </c:val>
        </c:ser>
        <c:ser>
          <c:idx val="9"/>
          <c:order val="9"/>
          <c:spPr>
            <a:ln w="50800"/>
          </c:spPr>
          <c:marker>
            <c:symbol val="none"/>
          </c:marker>
          <c:val>
            <c:numRef>
              <c:f>Sheet1!$L$70:$U$70</c:f>
              <c:numCache>
                <c:formatCode>General</c:formatCode>
                <c:ptCount val="10"/>
                <c:pt idx="0">
                  <c:v>0</c:v>
                </c:pt>
                <c:pt idx="1">
                  <c:v>0</c:v>
                </c:pt>
                <c:pt idx="2">
                  <c:v>0</c:v>
                </c:pt>
                <c:pt idx="3">
                  <c:v>0</c:v>
                </c:pt>
                <c:pt idx="4">
                  <c:v>0</c:v>
                </c:pt>
                <c:pt idx="5">
                  <c:v>0</c:v>
                </c:pt>
                <c:pt idx="6">
                  <c:v>0</c:v>
                </c:pt>
                <c:pt idx="7">
                  <c:v>0</c:v>
                </c:pt>
                <c:pt idx="8">
                  <c:v>0</c:v>
                </c:pt>
                <c:pt idx="9">
                  <c:v>0</c:v>
                </c:pt>
              </c:numCache>
            </c:numRef>
          </c:val>
        </c:ser>
        <c:dLbls/>
        <c:marker val="1"/>
        <c:axId val="82151296"/>
        <c:axId val="82152832"/>
      </c:lineChart>
      <c:catAx>
        <c:axId val="82151296"/>
        <c:scaling>
          <c:orientation val="minMax"/>
        </c:scaling>
        <c:axPos val="b"/>
        <c:tickLblPos val="nextTo"/>
        <c:crossAx val="82152832"/>
        <c:crosses val="autoZero"/>
        <c:auto val="1"/>
        <c:lblAlgn val="ctr"/>
        <c:lblOffset val="100"/>
      </c:catAx>
      <c:valAx>
        <c:axId val="82152832"/>
        <c:scaling>
          <c:orientation val="minMax"/>
        </c:scaling>
        <c:axPos val="l"/>
        <c:majorGridlines/>
        <c:numFmt formatCode="General" sourceLinked="1"/>
        <c:tickLblPos val="nextTo"/>
        <c:crossAx val="82151296"/>
        <c:crosses val="autoZero"/>
        <c:crossBetween val="between"/>
      </c:valAx>
    </c:plotArea>
    <c:plotVisOnly val="1"/>
    <c:dispBlanksAs val="zero"/>
  </c:chart>
  <c:spPr>
    <a:gradFill>
      <a:gsLst>
        <a:gs pos="0">
          <a:srgbClr val="5B9BD5">
            <a:tint val="66000"/>
            <a:satMod val="160000"/>
          </a:srgbClr>
        </a:gs>
        <a:gs pos="50000">
          <a:srgbClr val="5B9BD5">
            <a:tint val="44500"/>
            <a:satMod val="160000"/>
          </a:srgbClr>
        </a:gs>
        <a:gs pos="100000">
          <a:srgbClr val="5B9BD5">
            <a:tint val="23500"/>
            <a:satMod val="160000"/>
          </a:srgbClr>
        </a:gs>
      </a:gsLst>
      <a:lin ang="5400000" scaled="0"/>
    </a:gra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&lt;#&gt;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1473783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703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91374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58928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716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3398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754549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19552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66033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690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137496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80109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7381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8949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76017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4967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70747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4255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802409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39075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96840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96710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dirty="0" smtClean="0">
                <a:latin typeface="+mj-ea"/>
                <a:ea typeface="+mj-ea"/>
              </a:rPr>
              <a:t>ソフトウェア</a:t>
            </a:r>
            <a:r>
              <a:rPr lang="en-US" altLang="ja-JP" dirty="0" smtClean="0">
                <a:latin typeface="+mj-ea"/>
                <a:ea typeface="+mj-ea"/>
              </a:rPr>
              <a:t/>
            </a:r>
            <a:br>
              <a:rPr lang="en-US" altLang="ja-JP" dirty="0" smtClean="0">
                <a:latin typeface="+mj-ea"/>
                <a:ea typeface="+mj-ea"/>
              </a:rPr>
            </a:br>
            <a:r>
              <a:rPr lang="ja-JP" dirty="0" smtClean="0">
                <a:latin typeface="+mj-ea"/>
                <a:ea typeface="+mj-ea"/>
              </a:rPr>
              <a:t>基礎</a:t>
            </a:r>
            <a:r>
              <a:rPr lang="ja-JP" dirty="0">
                <a:latin typeface="+mj-ea"/>
                <a:ea typeface="+mj-ea"/>
              </a:rPr>
              <a:t>実験</a:t>
            </a:r>
            <a:endParaRPr dirty="0">
              <a:latin typeface="+mj-ea"/>
              <a:ea typeface="+mj-ea"/>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latin typeface="+mn-ea"/>
                <a:ea typeface="+mn-ea"/>
              </a:rPr>
              <a:t>3班　</a:t>
            </a:r>
            <a:r>
              <a:rPr lang="ja-JP" dirty="0" smtClean="0">
                <a:latin typeface="+mn-ea"/>
                <a:ea typeface="+mn-ea"/>
              </a:rPr>
              <a:t>J</a:t>
            </a:r>
            <a:r>
              <a:rPr lang="ja-JP" altLang="en-US" dirty="0" smtClean="0">
                <a:latin typeface="+mn-ea"/>
                <a:ea typeface="+mn-ea"/>
              </a:rPr>
              <a:t>班</a:t>
            </a:r>
            <a:r>
              <a:rPr lang="en-US" altLang="ja-JP" dirty="0" smtClean="0">
                <a:latin typeface="+mn-ea"/>
                <a:ea typeface="+mn-ea"/>
              </a:rPr>
              <a:t>	</a:t>
            </a:r>
            <a:r>
              <a:rPr lang="ja-JP" dirty="0" smtClean="0">
                <a:latin typeface="+mn-ea"/>
                <a:ea typeface="+mn-ea"/>
              </a:rPr>
              <a:t>20番</a:t>
            </a:r>
            <a:r>
              <a:rPr lang="ja-JP" dirty="0">
                <a:latin typeface="+mn-ea"/>
                <a:ea typeface="+mn-ea"/>
              </a:rPr>
              <a:t>　高橋涼介</a:t>
            </a:r>
            <a:endParaRPr dirty="0">
              <a:latin typeface="+mn-ea"/>
              <a:ea typeface="+mn-ea"/>
            </a:endParaRPr>
          </a:p>
          <a:p>
            <a:pPr marL="0" lvl="0" indent="0" algn="ctr" rtl="0">
              <a:lnSpc>
                <a:spcPct val="90000"/>
              </a:lnSpc>
              <a:spcBef>
                <a:spcPts val="1000"/>
              </a:spcBef>
              <a:spcAft>
                <a:spcPts val="0"/>
              </a:spcAft>
              <a:buClr>
                <a:schemeClr val="dk1"/>
              </a:buClr>
              <a:buSzPts val="2400"/>
              <a:buNone/>
            </a:pPr>
            <a:r>
              <a:rPr lang="ja-JP" dirty="0">
                <a:latin typeface="+mn-ea"/>
                <a:ea typeface="+mn-ea"/>
              </a:rPr>
              <a:t>　　　　　　</a:t>
            </a:r>
            <a:r>
              <a:rPr lang="en-US" altLang="ja-JP" dirty="0" smtClean="0">
                <a:latin typeface="+mn-ea"/>
                <a:ea typeface="+mn-ea"/>
              </a:rPr>
              <a:t>	</a:t>
            </a:r>
            <a:r>
              <a:rPr lang="ja-JP" dirty="0" smtClean="0">
                <a:latin typeface="+mn-ea"/>
                <a:ea typeface="+mn-ea"/>
              </a:rPr>
              <a:t>21番</a:t>
            </a:r>
            <a:r>
              <a:rPr lang="ja-JP" dirty="0">
                <a:latin typeface="+mn-ea"/>
                <a:ea typeface="+mn-ea"/>
              </a:rPr>
              <a:t>　田村千津</a:t>
            </a:r>
            <a:endParaRPr dirty="0">
              <a:latin typeface="+mn-ea"/>
              <a:ea typeface="+mn-ea"/>
            </a:endParaRPr>
          </a:p>
          <a:p>
            <a:pPr marL="0" lvl="0" indent="0" algn="ctr" rtl="0">
              <a:lnSpc>
                <a:spcPct val="90000"/>
              </a:lnSpc>
              <a:spcBef>
                <a:spcPts val="1000"/>
              </a:spcBef>
              <a:spcAft>
                <a:spcPts val="0"/>
              </a:spcAft>
              <a:buClr>
                <a:schemeClr val="dk1"/>
              </a:buClr>
              <a:buSzPts val="2400"/>
              <a:buNone/>
            </a:pPr>
            <a:r>
              <a:rPr lang="ja-JP" dirty="0">
                <a:latin typeface="+mn-ea"/>
                <a:ea typeface="+mn-ea"/>
              </a:rPr>
              <a:t>　　　　　</a:t>
            </a:r>
            <a:r>
              <a:rPr lang="en-US" altLang="ja-JP" dirty="0" smtClean="0">
                <a:latin typeface="+mn-ea"/>
                <a:ea typeface="+mn-ea"/>
              </a:rPr>
              <a:t>	</a:t>
            </a:r>
            <a:r>
              <a:rPr lang="ja-JP" dirty="0" smtClean="0">
                <a:latin typeface="+mn-ea"/>
                <a:ea typeface="+mn-ea"/>
              </a:rPr>
              <a:t>22番</a:t>
            </a:r>
            <a:r>
              <a:rPr lang="ja-JP" dirty="0">
                <a:latin typeface="+mn-ea"/>
                <a:ea typeface="+mn-ea"/>
              </a:rPr>
              <a:t>　千葉圭祐</a:t>
            </a:r>
            <a:endParaRPr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68680" y="1860130"/>
            <a:ext cx="4303320" cy="4320000"/>
          </a:xfrm>
          <a:prstGeom prst="rect">
            <a:avLst/>
          </a:prstGeom>
          <a:noFill/>
          <a:ln>
            <a:noFill/>
          </a:ln>
        </p:spPr>
      </p:pic>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pic>
        <p:nvPicPr>
          <p:cNvPr id="6" name="図 5" descr="prewitt.jpg"/>
          <p:cNvPicPr>
            <a:picLocks noChangeAspect="1"/>
          </p:cNvPicPr>
          <p:nvPr/>
        </p:nvPicPr>
        <p:blipFill>
          <a:blip r:embed="rId4"/>
          <a:stretch>
            <a:fillRect/>
          </a:stretch>
        </p:blipFill>
        <p:spPr>
          <a:xfrm>
            <a:off x="4730750" y="1860130"/>
            <a:ext cx="4320000" cy="4320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pic>
        <p:nvPicPr>
          <p:cNvPr id="6" name="図 5" descr="prewitt.jpg"/>
          <p:cNvPicPr>
            <a:picLocks noChangeAspect="1"/>
          </p:cNvPicPr>
          <p:nvPr/>
        </p:nvPicPr>
        <p:blipFill>
          <a:blip r:embed="rId3"/>
          <a:stretch>
            <a:fillRect/>
          </a:stretch>
        </p:blipFill>
        <p:spPr>
          <a:xfrm>
            <a:off x="4730750" y="1860130"/>
            <a:ext cx="4277566" cy="4277566"/>
          </a:xfrm>
          <a:prstGeom prst="rect">
            <a:avLst/>
          </a:prstGeom>
          <a:ln>
            <a:solidFill>
              <a:srgbClr val="5B9BD5"/>
            </a:solidFill>
          </a:ln>
        </p:spPr>
      </p:pic>
      <p:sp>
        <p:nvSpPr>
          <p:cNvPr id="2" name="テキスト プレースホルダー 1"/>
          <p:cNvSpPr>
            <a:spLocks noGrp="1"/>
          </p:cNvSpPr>
          <p:nvPr>
            <p:ph type="body" idx="1"/>
          </p:nvPr>
        </p:nvSpPr>
        <p:spPr/>
        <p:txBody>
          <a:bodyPr/>
          <a:lstStyle/>
          <a:p>
            <a:endParaRPr kumimoji="1" lang="ja-JP" altLang="en-US" dirty="0"/>
          </a:p>
        </p:txBody>
      </p:sp>
      <p:pic>
        <p:nvPicPr>
          <p:cNvPr id="7" name="Google Shape;126;p18"/>
          <p:cNvPicPr preferRelativeResize="0">
            <a:picLocks noGrp="1" noChangeAspect="1"/>
          </p:cNvPicPr>
          <p:nvPr>
            <p:ph type="body" idx="1"/>
          </p:nvPr>
        </p:nvPicPr>
        <p:blipFill>
          <a:blip r:embed="rId4"/>
          <a:stretch>
            <a:fillRect/>
          </a:stretch>
        </p:blipFill>
        <p:spPr>
          <a:xfrm>
            <a:off x="268680" y="1860130"/>
            <a:ext cx="4320000" cy="4320000"/>
          </a:xfrm>
          <a:prstGeom prst="rect">
            <a:avLst/>
          </a:prstGeom>
          <a:noFill/>
          <a:ln>
            <a:solidFill>
              <a:srgbClr val="5B9BD5"/>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graphicFrame>
        <p:nvGraphicFramePr>
          <p:cNvPr id="7" name="グラフ 6"/>
          <p:cNvGraphicFramePr/>
          <p:nvPr>
            <p:extLst>
              <p:ext uri="{D42A27DB-BD31-4B8C-83A1-F6EECF244321}">
                <p14:modId xmlns:p14="http://schemas.microsoft.com/office/powerpoint/2010/main" xmlns="" val="160719230"/>
              </p:ext>
            </p:extLst>
          </p:nvPr>
        </p:nvGraphicFramePr>
        <p:xfrm>
          <a:off x="4604171" y="2179608"/>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p:nvPr>
            <p:extLst>
              <p:ext uri="{D42A27DB-BD31-4B8C-83A1-F6EECF244321}">
                <p14:modId xmlns:p14="http://schemas.microsoft.com/office/powerpoint/2010/main" xmlns="" val="592282748"/>
              </p:ext>
            </p:extLst>
          </p:nvPr>
        </p:nvGraphicFramePr>
        <p:xfrm>
          <a:off x="32171" y="2179608"/>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rotWithShape="1">
          <a:blip r:embed="rId3">
            <a:alphaModFix/>
          </a:blip>
          <a:srcRect/>
          <a:stretch/>
        </p:blipFill>
        <p:spPr>
          <a:xfrm>
            <a:off x="268680" y="1825626"/>
            <a:ext cx="4303320" cy="4320000"/>
          </a:xfrm>
          <a:prstGeom prst="rect">
            <a:avLst/>
          </a:prstGeom>
          <a:noFill/>
          <a:ln>
            <a:no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pic>
        <p:nvPicPr>
          <p:cNvPr id="6" name="図 5" descr="laplacian.jpg"/>
          <p:cNvPicPr>
            <a:picLocks noChangeAspect="1"/>
          </p:cNvPicPr>
          <p:nvPr/>
        </p:nvPicPr>
        <p:blipFill>
          <a:blip r:embed="rId4"/>
          <a:stretch>
            <a:fillRect/>
          </a:stretch>
        </p:blipFill>
        <p:spPr>
          <a:xfrm>
            <a:off x="4730750" y="1825626"/>
            <a:ext cx="4320000" cy="4320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noChangeAspect="1"/>
          </p:cNvPicPr>
          <p:nvPr>
            <p:ph type="body" idx="1"/>
          </p:nvPr>
        </p:nvPicPr>
        <p:blipFill>
          <a:blip r:embed="rId3"/>
          <a:stretch>
            <a:fillRect/>
          </a:stretch>
        </p:blipFill>
        <p:spPr>
          <a:xfrm>
            <a:off x="268680" y="1842306"/>
            <a:ext cx="4303320" cy="4303320"/>
          </a:xfrm>
          <a:prstGeom prst="rect">
            <a:avLst/>
          </a:prstGeom>
          <a:noFill/>
          <a:ln>
            <a:solidFill>
              <a:srgbClr val="5B9BD5"/>
            </a:solidFill>
          </a:ln>
        </p:spPr>
      </p:pic>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pic>
        <p:nvPicPr>
          <p:cNvPr id="6" name="図 5" descr="laplacian.jpg"/>
          <p:cNvPicPr>
            <a:picLocks noChangeAspect="1"/>
          </p:cNvPicPr>
          <p:nvPr/>
        </p:nvPicPr>
        <p:blipFill>
          <a:blip r:embed="rId4"/>
          <a:stretch>
            <a:fillRect/>
          </a:stretch>
        </p:blipFill>
        <p:spPr>
          <a:xfrm>
            <a:off x="4730750" y="1825626"/>
            <a:ext cx="4320000" cy="4320000"/>
          </a:xfrm>
          <a:prstGeom prst="rect">
            <a:avLst/>
          </a:prstGeom>
          <a:ln>
            <a:solidFill>
              <a:srgbClr val="5B9BD5"/>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graphicFrame>
        <p:nvGraphicFramePr>
          <p:cNvPr id="13" name="グラフ 12"/>
          <p:cNvGraphicFramePr/>
          <p:nvPr>
            <p:extLst>
              <p:ext uri="{D42A27DB-BD31-4B8C-83A1-F6EECF244321}">
                <p14:modId xmlns:p14="http://schemas.microsoft.com/office/powerpoint/2010/main" xmlns="" val="1657351773"/>
              </p:ext>
            </p:extLst>
          </p:nvPr>
        </p:nvGraphicFramePr>
        <p:xfrm>
          <a:off x="4730751" y="1920816"/>
          <a:ext cx="4307232"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グラフ 14"/>
          <p:cNvGraphicFramePr/>
          <p:nvPr>
            <p:extLst>
              <p:ext uri="{D42A27DB-BD31-4B8C-83A1-F6EECF244321}">
                <p14:modId xmlns:p14="http://schemas.microsoft.com/office/powerpoint/2010/main" xmlns="" val="890856753"/>
              </p:ext>
            </p:extLst>
          </p:nvPr>
        </p:nvGraphicFramePr>
        <p:xfrm>
          <a:off x="66675" y="1920816"/>
          <a:ext cx="4505325"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画像のエッジや輪郭を強調する</a:t>
            </a:r>
            <a:r>
              <a:rPr lang="ja-JP" dirty="0" smtClean="0">
                <a:latin typeface="MS PGothic"/>
                <a:ea typeface="MS PGothic"/>
                <a:cs typeface="MS PGothic"/>
                <a:sym typeface="MS PGothic"/>
              </a:rPr>
              <a:t>フィルタ</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en-US" altLang="ja-JP" dirty="0">
                <a:latin typeface="MS PGothic"/>
                <a:ea typeface="MS PGothic"/>
                <a:cs typeface="MS PGothic"/>
                <a:sym typeface="MS PGothic"/>
              </a:rPr>
              <a:t/>
            </a:r>
            <a:br>
              <a:rPr lang="en-US" alt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endParaRPr dirty="0">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rotWithShape="1">
          <a:blip r:embed="rId3">
            <a:alphaModFix/>
          </a:blip>
          <a:srcRect/>
          <a:stretch/>
        </p:blipFill>
        <p:spPr>
          <a:xfrm>
            <a:off x="268680" y="1800000"/>
            <a:ext cx="4303320" cy="432505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17</a:t>
            </a:fld>
            <a:endParaRPr/>
          </a:p>
        </p:txBody>
      </p:sp>
      <p:pic>
        <p:nvPicPr>
          <p:cNvPr id="9" name="図 8" descr="sharpening.jpg"/>
          <p:cNvPicPr>
            <a:picLocks noChangeAspect="1"/>
          </p:cNvPicPr>
          <p:nvPr/>
        </p:nvPicPr>
        <p:blipFill>
          <a:blip r:embed="rId4"/>
          <a:stretch>
            <a:fillRect/>
          </a:stretch>
        </p:blipFill>
        <p:spPr>
          <a:xfrm>
            <a:off x="4730750" y="1786070"/>
            <a:ext cx="4320000" cy="4320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noChangeAspect="1"/>
          </p:cNvPicPr>
          <p:nvPr>
            <p:ph type="body" idx="1"/>
          </p:nvPr>
        </p:nvPicPr>
        <p:blipFill>
          <a:blip r:embed="rId3"/>
          <a:stretch>
            <a:fillRect/>
          </a:stretch>
        </p:blipFill>
        <p:spPr>
          <a:xfrm>
            <a:off x="268680" y="1799460"/>
            <a:ext cx="4303320" cy="4303320"/>
          </a:xfrm>
          <a:prstGeom prst="rect">
            <a:avLst/>
          </a:prstGeom>
          <a:noFill/>
          <a:ln>
            <a:noFill/>
          </a:ln>
        </p:spPr>
      </p:pic>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18</a:t>
            </a:fld>
            <a:endParaRPr/>
          </a:p>
        </p:txBody>
      </p:sp>
      <p:pic>
        <p:nvPicPr>
          <p:cNvPr id="9" name="図 8" descr="sharpening.jpg"/>
          <p:cNvPicPr>
            <a:picLocks noChangeAspect="1"/>
          </p:cNvPicPr>
          <p:nvPr/>
        </p:nvPicPr>
        <p:blipFill>
          <a:blip r:embed="rId4"/>
          <a:stretch>
            <a:fillRect/>
          </a:stretch>
        </p:blipFill>
        <p:spPr>
          <a:xfrm>
            <a:off x="4730750" y="1782780"/>
            <a:ext cx="4320000" cy="4320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19</a:t>
            </a:fld>
            <a:endParaRPr/>
          </a:p>
        </p:txBody>
      </p:sp>
      <p:graphicFrame>
        <p:nvGraphicFramePr>
          <p:cNvPr id="8" name="グラフ 7"/>
          <p:cNvGraphicFramePr/>
          <p:nvPr>
            <p:extLst>
              <p:ext uri="{D42A27DB-BD31-4B8C-83A1-F6EECF244321}">
                <p14:modId xmlns:p14="http://schemas.microsoft.com/office/powerpoint/2010/main" xmlns="" val="373251895"/>
              </p:ext>
            </p:extLst>
          </p:nvPr>
        </p:nvGraphicFramePr>
        <p:xfrm>
          <a:off x="4730750" y="1941931"/>
          <a:ext cx="432048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グラフ 9"/>
          <p:cNvGraphicFramePr/>
          <p:nvPr>
            <p:extLst>
              <p:ext uri="{D42A27DB-BD31-4B8C-83A1-F6EECF244321}">
                <p14:modId xmlns:p14="http://schemas.microsoft.com/office/powerpoint/2010/main" xmlns="" val="1681444403"/>
              </p:ext>
            </p:extLst>
          </p:nvPr>
        </p:nvGraphicFramePr>
        <p:xfrm>
          <a:off x="26503" y="1941932"/>
          <a:ext cx="4545497" cy="380999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j-ea"/>
                <a:ea typeface="+mj-ea"/>
              </a:rPr>
              <a:t>発表の流れ</a:t>
            </a:r>
            <a:endParaRPr dirty="0">
              <a:latin typeface="+mj-ea"/>
              <a:ea typeface="+mj-ea"/>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800"/>
              <a:buChar char="•"/>
            </a:pPr>
            <a:r>
              <a:rPr lang="ja-JP" dirty="0">
                <a:latin typeface="+mn-ea"/>
                <a:ea typeface="+mn-ea"/>
              </a:rPr>
              <a:t>今回の課題の概要</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平滑化フィルタ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微分フィルタ</a:t>
            </a:r>
            <a:endParaRPr dirty="0">
              <a:latin typeface="+mn-ea"/>
              <a:ea typeface="+mn-ea"/>
            </a:endParaRPr>
          </a:p>
          <a:p>
            <a:pPr marL="685800" lvl="1" indent="-228600" algn="l" rtl="0">
              <a:lnSpc>
                <a:spcPct val="100000"/>
              </a:lnSpc>
              <a:spcBef>
                <a:spcPts val="500"/>
              </a:spcBef>
              <a:spcAft>
                <a:spcPts val="0"/>
              </a:spcAft>
              <a:buClr>
                <a:schemeClr val="dk1"/>
              </a:buClr>
              <a:buSzPts val="2400"/>
              <a:buChar char="•"/>
            </a:pPr>
            <a:r>
              <a:rPr lang="ja-JP" dirty="0">
                <a:latin typeface="+mn-ea"/>
                <a:ea typeface="+mn-ea"/>
              </a:rPr>
              <a:t>Prewitt</a:t>
            </a:r>
            <a:endParaRPr dirty="0">
              <a:latin typeface="+mn-ea"/>
              <a:ea typeface="+mn-ea"/>
            </a:endParaRPr>
          </a:p>
          <a:p>
            <a:pPr marL="685800" lvl="1" indent="-228600" algn="l" rtl="0">
              <a:lnSpc>
                <a:spcPct val="100000"/>
              </a:lnSpc>
              <a:spcBef>
                <a:spcPts val="500"/>
              </a:spcBef>
              <a:spcAft>
                <a:spcPts val="0"/>
              </a:spcAft>
              <a:buClr>
                <a:schemeClr val="dk1"/>
              </a:buClr>
              <a:buSzPts val="2400"/>
              <a:buChar char="•"/>
            </a:pPr>
            <a:r>
              <a:rPr lang="ja-JP" dirty="0">
                <a:latin typeface="+mn-ea"/>
                <a:ea typeface="+mn-ea"/>
              </a:rPr>
              <a:t>ラプラシアンフィルタ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鮮鋭化フィルタ</a:t>
            </a:r>
            <a:endParaRPr dirty="0">
              <a:latin typeface="+mn-ea"/>
              <a:ea typeface="+mn-ea"/>
            </a:endParaRPr>
          </a:p>
          <a:p>
            <a:pPr marL="228600" lvl="0" indent="-228600" algn="l" rtl="0">
              <a:lnSpc>
                <a:spcPct val="100000"/>
              </a:lnSpc>
              <a:spcBef>
                <a:spcPts val="1000"/>
              </a:spcBef>
              <a:spcAft>
                <a:spcPts val="0"/>
              </a:spcAft>
              <a:buClr>
                <a:schemeClr val="dk1"/>
              </a:buClr>
              <a:buSzPts val="2800"/>
              <a:buChar char="•"/>
            </a:pPr>
            <a:r>
              <a:rPr lang="ja-JP" dirty="0">
                <a:latin typeface="+mn-ea"/>
                <a:ea typeface="+mn-ea"/>
              </a:rPr>
              <a:t>所感</a:t>
            </a:r>
            <a:endParaRPr dirty="0">
              <a:latin typeface="+mn-ea"/>
              <a:ea typeface="+mn-ea"/>
            </a:endParaRPr>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1" y="351875"/>
            <a:ext cx="7886700" cy="1325700"/>
          </a:xfrm>
          <a:prstGeom prst="rect">
            <a:avLst/>
          </a:prstGeom>
          <a:noFill/>
          <a:ln>
            <a:noFill/>
          </a:ln>
        </p:spPr>
        <p:txBody>
          <a:bodyPr spcFirstLastPara="1" wrap="square" lIns="91425" tIns="45700" rIns="91425" bIns="45700" anchor="ctr" anchorCtr="0">
            <a:noAutofit/>
          </a:bodyPr>
          <a:lstStyle/>
          <a:p>
            <a:pPr lvl="0">
              <a:buSzPts val="4400"/>
            </a:pPr>
            <a:r>
              <a:rPr kumimoji="1" lang="ja-JP" altLang="en-US" dirty="0" smtClean="0">
                <a:latin typeface="+mj-ea"/>
                <a:ea typeface="+mj-ea"/>
              </a:rPr>
              <a:t>ラプラシアンと先鋭化比較</a:t>
            </a:r>
            <a:endParaRPr dirty="0">
              <a:latin typeface="+mj-ea"/>
              <a:ea typeface="+mj-ea"/>
              <a:cs typeface="MS PGothic"/>
              <a:sym typeface="MS PGothic"/>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20</a:t>
            </a:fld>
            <a:endParaRPr/>
          </a:p>
        </p:txBody>
      </p:sp>
      <p:graphicFrame>
        <p:nvGraphicFramePr>
          <p:cNvPr id="7" name="グラフ 6"/>
          <p:cNvGraphicFramePr/>
          <p:nvPr>
            <p:extLst>
              <p:ext uri="{D42A27DB-BD31-4B8C-83A1-F6EECF244321}">
                <p14:modId xmlns:p14="http://schemas.microsoft.com/office/powerpoint/2010/main" xmlns="" val="1402203137"/>
              </p:ext>
            </p:extLst>
          </p:nvPr>
        </p:nvGraphicFramePr>
        <p:xfrm>
          <a:off x="4730751" y="1941931"/>
          <a:ext cx="4307232"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ext uri="{D42A27DB-BD31-4B8C-83A1-F6EECF244321}">
                <p14:modId xmlns:p14="http://schemas.microsoft.com/office/powerpoint/2010/main" xmlns="" val="556686192"/>
              </p:ext>
            </p:extLst>
          </p:nvPr>
        </p:nvGraphicFramePr>
        <p:xfrm>
          <a:off x="26504" y="1941931"/>
          <a:ext cx="4545497"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1" y="325371"/>
            <a:ext cx="7886700" cy="1325700"/>
          </a:xfrm>
        </p:spPr>
        <p:txBody>
          <a:bodyPr/>
          <a:lstStyle/>
          <a:p>
            <a:r>
              <a:rPr kumimoji="1" lang="ja-JP" altLang="en-US" dirty="0" smtClean="0">
                <a:latin typeface="+mj-ea"/>
                <a:ea typeface="+mj-ea"/>
              </a:rPr>
              <a:t>ラプラシアンと先鋭化比較</a:t>
            </a:r>
            <a:endParaRPr kumimoji="1" lang="ja-JP" altLang="en-US" dirty="0">
              <a:latin typeface="+mj-ea"/>
              <a:ea typeface="+mj-ea"/>
            </a:endParaRPr>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21</a:t>
            </a:fld>
            <a:endParaRPr lang="en-US"/>
          </a:p>
        </p:txBody>
      </p:sp>
      <p:graphicFrame>
        <p:nvGraphicFramePr>
          <p:cNvPr id="6" name="グラフ 5"/>
          <p:cNvGraphicFramePr/>
          <p:nvPr>
            <p:extLst>
              <p:ext uri="{D42A27DB-BD31-4B8C-83A1-F6EECF244321}">
                <p14:modId xmlns:p14="http://schemas.microsoft.com/office/powerpoint/2010/main" xmlns="" val="1428061558"/>
              </p:ext>
            </p:extLst>
          </p:nvPr>
        </p:nvGraphicFramePr>
        <p:xfrm>
          <a:off x="4612797" y="1957946"/>
          <a:ext cx="4505325" cy="3847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p:nvPr>
            <p:extLst>
              <p:ext uri="{D42A27DB-BD31-4B8C-83A1-F6EECF244321}">
                <p14:modId xmlns:p14="http://schemas.microsoft.com/office/powerpoint/2010/main" xmlns="" val="1035266957"/>
              </p:ext>
            </p:extLst>
          </p:nvPr>
        </p:nvGraphicFramePr>
        <p:xfrm>
          <a:off x="53635" y="1957947"/>
          <a:ext cx="4492487" cy="38478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n-ea"/>
                <a:ea typeface="+mn-ea"/>
              </a:rPr>
              <a:t>所感</a:t>
            </a:r>
            <a:endParaRPr dirty="0">
              <a:latin typeface="+mn-ea"/>
              <a:ea typeface="+mn-ea"/>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635000" indent="-457200">
              <a:lnSpc>
                <a:spcPct val="100000"/>
              </a:lnSpc>
              <a:spcBef>
                <a:spcPts val="0"/>
              </a:spcBef>
              <a:buSzPts val="2800"/>
            </a:pPr>
            <a:r>
              <a:rPr lang="ja-JP" altLang="en-US" dirty="0" smtClean="0">
                <a:latin typeface="+mn-ea"/>
                <a:ea typeface="+mn-ea"/>
              </a:rPr>
              <a:t>端の部分の処理や、フィルタサイズの変更などの機能を実装することができなかった。</a:t>
            </a:r>
            <a:r>
              <a:rPr lang="en-US" altLang="ja-JP" dirty="0">
                <a:latin typeface="+mn-ea"/>
                <a:ea typeface="+mn-ea"/>
              </a:rPr>
              <a:t/>
            </a:r>
            <a:br>
              <a:rPr lang="en-US" altLang="ja-JP" dirty="0">
                <a:latin typeface="+mn-ea"/>
                <a:ea typeface="+mn-ea"/>
              </a:rPr>
            </a:br>
            <a:r>
              <a:rPr lang="ja-JP" altLang="en-US" dirty="0" smtClean="0">
                <a:latin typeface="+mn-ea"/>
                <a:ea typeface="+mn-ea"/>
              </a:rPr>
              <a:t>レポート提出までに未完成の部分を実装したい</a:t>
            </a:r>
            <a:endParaRPr lang="en-US" altLang="ja-JP" dirty="0" smtClean="0">
              <a:latin typeface="+mn-ea"/>
              <a:ea typeface="+mn-ea"/>
            </a:endParaRPr>
          </a:p>
          <a:p>
            <a:pPr marL="635000" indent="-457200">
              <a:lnSpc>
                <a:spcPct val="100000"/>
              </a:lnSpc>
              <a:spcBef>
                <a:spcPts val="0"/>
              </a:spcBef>
              <a:buSzPts val="2800"/>
            </a:pPr>
            <a:endParaRPr lang="en-US" altLang="ja-JP" dirty="0" smtClean="0">
              <a:latin typeface="+mn-ea"/>
              <a:ea typeface="+mn-ea"/>
            </a:endParaRPr>
          </a:p>
          <a:p>
            <a:pPr marL="635000" indent="-457200">
              <a:lnSpc>
                <a:spcPct val="100000"/>
              </a:lnSpc>
              <a:spcBef>
                <a:spcPts val="0"/>
              </a:spcBef>
              <a:buSzPts val="2800"/>
            </a:pPr>
            <a:endParaRPr lang="en-US" altLang="ja-JP" dirty="0">
              <a:latin typeface="+mn-ea"/>
              <a:ea typeface="+mn-ea"/>
            </a:endParaRPr>
          </a:p>
          <a:p>
            <a:pPr marL="635000" indent="-457200">
              <a:lnSpc>
                <a:spcPct val="100000"/>
              </a:lnSpc>
              <a:spcBef>
                <a:spcPts val="0"/>
              </a:spcBef>
              <a:buSzPts val="2800"/>
            </a:pPr>
            <a:endParaRPr lang="en-US" altLang="ja-JP" dirty="0" smtClean="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51872"/>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dirty="0">
                <a:latin typeface="+mj-ea"/>
                <a:ea typeface="+mj-ea"/>
              </a:rPr>
              <a:t>課題概要</a:t>
            </a:r>
            <a:endParaRPr dirty="0">
              <a:latin typeface="+mj-ea"/>
              <a:ea typeface="+mj-ea"/>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3200"/>
              <a:buChar char="•"/>
            </a:pPr>
            <a:r>
              <a:rPr lang="ja-JP" sz="3200" dirty="0">
                <a:latin typeface="+mn-ea"/>
                <a:ea typeface="+mn-ea"/>
              </a:rPr>
              <a:t>各種フィルタ処理を行うプログラムの作成</a:t>
            </a:r>
            <a:endParaRPr sz="32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読み込むファイルはコマンドライン引数で指定</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どのフィルタ処理を行うかは実行後</a:t>
            </a:r>
            <a:r>
              <a:rPr lang="ja-JP" sz="2800" dirty="0" smtClean="0">
                <a:latin typeface="+mn-ea"/>
                <a:ea typeface="+mn-ea"/>
              </a:rPr>
              <a:t>に選択</a:t>
            </a:r>
            <a:r>
              <a:rPr lang="ja-JP" sz="2800" dirty="0">
                <a:latin typeface="+mn-ea"/>
                <a:ea typeface="+mn-ea"/>
              </a:rPr>
              <a:t>できるようにする。</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実装するフィルタの数、種類は</a:t>
            </a:r>
            <a:r>
              <a:rPr lang="ja-JP" sz="2800" dirty="0" smtClean="0">
                <a:latin typeface="+mn-ea"/>
                <a:ea typeface="+mn-ea"/>
              </a:rPr>
              <a:t>、次</a:t>
            </a:r>
            <a:r>
              <a:rPr lang="ja-JP" sz="2800" dirty="0">
                <a:latin typeface="+mn-ea"/>
                <a:ea typeface="+mn-ea"/>
              </a:rPr>
              <a:t>ページの考察課題を踏まえて決定する。</a:t>
            </a:r>
            <a:endParaRPr sz="2800" dirty="0">
              <a:latin typeface="+mn-ea"/>
              <a:ea typeface="+mn-ea"/>
            </a:endParaRPr>
          </a:p>
          <a:p>
            <a:pPr marL="685800" lvl="1" indent="-228600" algn="l" rtl="0">
              <a:lnSpc>
                <a:spcPct val="100000"/>
              </a:lnSpc>
              <a:spcBef>
                <a:spcPts val="500"/>
              </a:spcBef>
              <a:spcAft>
                <a:spcPts val="0"/>
              </a:spcAft>
              <a:buClr>
                <a:schemeClr val="dk1"/>
              </a:buClr>
              <a:buSzPts val="2800"/>
              <a:buChar char="•"/>
            </a:pPr>
            <a:r>
              <a:rPr lang="ja-JP" sz="2800" dirty="0">
                <a:latin typeface="+mn-ea"/>
                <a:ea typeface="+mn-ea"/>
              </a:rPr>
              <a:t>結果は、画面に表示する</a:t>
            </a:r>
            <a:r>
              <a:rPr lang="ja-JP" sz="2800" dirty="0" smtClean="0">
                <a:latin typeface="+mn-ea"/>
                <a:ea typeface="+mn-ea"/>
              </a:rPr>
              <a:t>かファイルに保存</a:t>
            </a:r>
            <a:r>
              <a:rPr lang="ja-JP" sz="2800" dirty="0">
                <a:latin typeface="+mn-ea"/>
                <a:ea typeface="+mn-ea"/>
              </a:rPr>
              <a:t>するか選択できるようにする。</a:t>
            </a:r>
            <a:endParaRPr sz="2800" dirty="0">
              <a:latin typeface="+mn-ea"/>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25371"/>
            <a:ext cx="7886700" cy="1325700"/>
          </a:xfrm>
        </p:spPr>
        <p:txBody>
          <a:bodyPr/>
          <a:lstStyle/>
          <a:p>
            <a:pPr lvl="0"/>
            <a:r>
              <a:rPr lang="ja-JP" altLang="en-US" dirty="0" smtClean="0">
                <a:latin typeface="+mj-ea"/>
                <a:ea typeface="+mj-ea"/>
              </a:rPr>
              <a:t>課題概要</a:t>
            </a:r>
            <a:endParaRPr lang="ja-JP" altLang="en-US" dirty="0">
              <a:latin typeface="+mj-ea"/>
              <a:ea typeface="+mj-ea"/>
            </a:endParaRPr>
          </a:p>
        </p:txBody>
      </p:sp>
      <p:sp>
        <p:nvSpPr>
          <p:cNvPr id="103" name="Google Shape;103;p16"/>
          <p:cNvSpPr txBox="1">
            <a:spLocks noGrp="1"/>
          </p:cNvSpPr>
          <p:nvPr>
            <p:ph type="body" idx="1"/>
          </p:nvPr>
        </p:nvSpPr>
        <p:spPr/>
        <p:txBody>
          <a:bodyPr/>
          <a:lstStyle/>
          <a:p>
            <a:pPr lvl="0">
              <a:lnSpc>
                <a:spcPct val="100000"/>
              </a:lnSpc>
            </a:pPr>
            <a:r>
              <a:rPr lang="ja-JP" altLang="en-US" dirty="0" smtClean="0">
                <a:latin typeface="+mn-ea"/>
                <a:ea typeface="+mn-ea"/>
              </a:rPr>
              <a:t>平滑化フィルタ、微分フィルタ、鮮鋭化フィルタについて、講義で学習したそれぞれの処理方法、または異なる重み係数行列を用いた場合について処理結果の違いを比較・検討・考察せよ。</a:t>
            </a:r>
          </a:p>
          <a:p>
            <a:pPr lvl="0"/>
            <a:endParaRPr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画像から雑音を取り除くためのフィルタ</a:t>
            </a:r>
            <a:br>
              <a:rPr lang="ja-JP" dirty="0">
                <a:latin typeface="MS PGothic"/>
                <a:ea typeface="MS PGothic"/>
                <a:cs typeface="MS PGothic"/>
                <a:sym typeface="MS PGothic"/>
              </a:rPr>
            </a:br>
            <a:r>
              <a:rPr lang="ja-JP" dirty="0" smtClean="0">
                <a:latin typeface="MS PGothic"/>
                <a:ea typeface="MS PGothic"/>
                <a:cs typeface="MS PGothic"/>
                <a:sym typeface="MS PGothic"/>
              </a:rPr>
              <a:t>→</a:t>
            </a: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平均値</a:t>
            </a:r>
            <a:r>
              <a:rPr lang="ja-JP" dirty="0">
                <a:latin typeface="MS PGothic"/>
                <a:ea typeface="MS PGothic"/>
                <a:cs typeface="MS PGothic"/>
                <a:sym typeface="MS PGothic"/>
              </a:rPr>
              <a:t>フィルタ、局所加重平均フィルタ</a:t>
            </a:r>
            <a:r>
              <a:rPr lang="ja-JP" dirty="0" smtClean="0">
                <a:latin typeface="MS PGothic"/>
                <a:ea typeface="MS PGothic"/>
                <a:cs typeface="MS PGothic"/>
                <a:sym typeface="MS PGothic"/>
              </a:rPr>
              <a:t>、</a:t>
            </a:r>
            <a:endParaRPr lang="en-US" altLang="ja-JP" dirty="0" smtClean="0">
              <a:latin typeface="MS PGothic"/>
              <a:ea typeface="MS PGothic"/>
              <a:cs typeface="MS PGothic"/>
              <a:sym typeface="MS PGothic"/>
            </a:endParaRPr>
          </a:p>
          <a:p>
            <a:pPr marL="228600" lvl="0" indent="-228600" algn="l" rtl="0">
              <a:lnSpc>
                <a:spcPct val="90000"/>
              </a:lnSpc>
              <a:spcBef>
                <a:spcPts val="0"/>
              </a:spcBef>
              <a:spcAft>
                <a:spcPts val="0"/>
              </a:spcAft>
              <a:buClr>
                <a:schemeClr val="dk1"/>
              </a:buClr>
              <a:buSzPts val="2800"/>
              <a:buNone/>
            </a:pPr>
            <a:r>
              <a:rPr lang="en-US" altLang="ja-JP" dirty="0" smtClean="0">
                <a:latin typeface="MS PGothic"/>
                <a:ea typeface="MS PGothic"/>
                <a:cs typeface="MS PGothic"/>
                <a:sym typeface="MS PGothic"/>
              </a:rPr>
              <a:t>		</a:t>
            </a:r>
            <a:r>
              <a:rPr lang="ja-JP" dirty="0" smtClean="0">
                <a:latin typeface="MS PGothic"/>
                <a:ea typeface="MS PGothic"/>
                <a:cs typeface="MS PGothic"/>
                <a:sym typeface="MS PGothic"/>
              </a:rPr>
              <a:t>メディアンフィルタ</a:t>
            </a:r>
            <a:r>
              <a:rPr lang="ja-JP" dirty="0">
                <a:latin typeface="MS PGothic"/>
                <a:ea typeface="MS PGothic"/>
                <a:cs typeface="MS PGothic"/>
                <a:sym typeface="MS PGothic"/>
              </a:rPr>
              <a:t>など</a:t>
            </a:r>
            <a:br>
              <a:rPr lang="ja-JP" dirty="0">
                <a:latin typeface="MS PGothic"/>
                <a:ea typeface="MS PGothic"/>
                <a:cs typeface="MS PGothic"/>
                <a:sym typeface="MS PGothic"/>
              </a:rPr>
            </a:br>
            <a:r>
              <a:rPr lang="ja-JP" dirty="0">
                <a:latin typeface="MS PGothic"/>
                <a:ea typeface="MS PGothic"/>
                <a:cs typeface="MS PGothic"/>
                <a:sym typeface="MS PGothic"/>
              </a:rPr>
              <a:t/>
            </a:r>
            <a:br>
              <a:rPr lang="ja-JP" dirty="0">
                <a:latin typeface="MS PGothic"/>
                <a:ea typeface="MS PGothic"/>
                <a:cs typeface="MS PGothic"/>
                <a:sym typeface="MS PGothic"/>
              </a:rPr>
            </a:br>
            <a:r>
              <a:rPr lang="ja-JP" dirty="0">
                <a:latin typeface="MS PGothic"/>
                <a:ea typeface="MS PGothic"/>
                <a:cs typeface="MS PGothic"/>
                <a:sym typeface="MS PGothic"/>
              </a:rPr>
              <a:t>今回は平均値フィルタを使用</a:t>
            </a:r>
            <a:endParaRPr dirty="0">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dirty="0"/>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1" y="338622"/>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dirty="0">
                <a:latin typeface="MS PGothic"/>
                <a:ea typeface="MS PGothic"/>
                <a:cs typeface="MS PGothic"/>
                <a:sym typeface="MS PGothic"/>
              </a:rPr>
              <a:t>実行結果（平均値フィルタ）</a:t>
            </a:r>
            <a:endParaRPr dirty="0">
              <a:latin typeface="MS PGothic"/>
              <a:ea typeface="MS PGothic"/>
              <a:cs typeface="MS PGothic"/>
              <a:sym typeface="MS PGothic"/>
            </a:endParaRPr>
          </a:p>
        </p:txBody>
      </p:sp>
      <p:pic>
        <p:nvPicPr>
          <p:cNvPr id="104" name="Google Shape;104;p15" descr="smooth.jpg"/>
          <p:cNvPicPr preferRelativeResize="0">
            <a:picLocks noGrp="1"/>
          </p:cNvPicPr>
          <p:nvPr>
            <p:ph type="body" idx="2"/>
          </p:nvPr>
        </p:nvPicPr>
        <p:blipFill rotWithShape="1">
          <a:blip r:embed="rId3">
            <a:alphaModFix/>
          </a:blip>
          <a:srcRect/>
          <a:stretch/>
        </p:blipFill>
        <p:spPr>
          <a:xfrm>
            <a:off x="4730749" y="1825625"/>
            <a:ext cx="4307233" cy="43512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
        <p:nvSpPr>
          <p:cNvPr id="2" name="テキスト プレースホルダー 1"/>
          <p:cNvSpPr>
            <a:spLocks noGrp="1"/>
          </p:cNvSpPr>
          <p:nvPr>
            <p:ph type="body" idx="1"/>
          </p:nvPr>
        </p:nvSpPr>
        <p:spPr/>
        <p:txBody>
          <a:bodyPr/>
          <a:lstStyle/>
          <a:p>
            <a:endParaRPr kumimoji="1" lang="ja-JP" altLang="en-US" dirty="0"/>
          </a:p>
        </p:txBody>
      </p:sp>
      <p:pic>
        <p:nvPicPr>
          <p:cNvPr id="7" name="Google Shape;126;p18"/>
          <p:cNvPicPr preferRelativeResize="0">
            <a:picLocks noGrp="1" noChangeAspect="1"/>
          </p:cNvPicPr>
          <p:nvPr>
            <p:ph type="body" idx="1"/>
          </p:nvPr>
        </p:nvPicPr>
        <p:blipFill rotWithShape="1">
          <a:blip r:embed="rId4">
            <a:alphaModFix/>
          </a:blip>
          <a:srcRect/>
          <a:stretch/>
        </p:blipFill>
        <p:spPr>
          <a:xfrm>
            <a:off x="268680" y="1860130"/>
            <a:ext cx="4303320" cy="4320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4730750" y="1834564"/>
            <a:ext cx="4293980" cy="4367824"/>
          </a:xfrm>
          <a:prstGeom prst="rect">
            <a:avLst/>
          </a:prstGeom>
          <a:noFill/>
          <a:ln>
            <a:noFill/>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
        <p:nvSpPr>
          <p:cNvPr id="2" name="テキスト プレースホルダー 1"/>
          <p:cNvSpPr>
            <a:spLocks noGrp="1"/>
          </p:cNvSpPr>
          <p:nvPr>
            <p:ph type="body" idx="1"/>
          </p:nvPr>
        </p:nvSpPr>
        <p:spPr/>
        <p:txBody>
          <a:bodyPr/>
          <a:lstStyle/>
          <a:p>
            <a:endParaRPr kumimoji="1" lang="ja-JP" altLang="en-US"/>
          </a:p>
        </p:txBody>
      </p:sp>
      <p:pic>
        <p:nvPicPr>
          <p:cNvPr id="7" name="Google Shape;112;p16" descr="mini.jpg"/>
          <p:cNvPicPr preferRelativeResize="0">
            <a:picLocks/>
          </p:cNvPicPr>
          <p:nvPr/>
        </p:nvPicPr>
        <p:blipFill rotWithShape="1">
          <a:blip r:embed="rId4">
            <a:alphaModFix/>
          </a:blip>
          <a:srcRect/>
          <a:stretch/>
        </p:blipFill>
        <p:spPr>
          <a:xfrm>
            <a:off x="268680" y="1860129"/>
            <a:ext cx="4303320" cy="4316695"/>
          </a:xfrm>
          <a:prstGeom prst="rect">
            <a:avLst/>
          </a:prstGeom>
          <a:no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sp>
        <p:nvSpPr>
          <p:cNvPr id="113" name="Google Shape;113;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graphicFrame>
        <p:nvGraphicFramePr>
          <p:cNvPr id="8" name="グラフ 7"/>
          <p:cNvGraphicFramePr/>
          <p:nvPr>
            <p:extLst>
              <p:ext uri="{D42A27DB-BD31-4B8C-83A1-F6EECF244321}">
                <p14:modId xmlns:p14="http://schemas.microsoft.com/office/powerpoint/2010/main" xmlns="" val="922535448"/>
              </p:ext>
            </p:extLst>
          </p:nvPr>
        </p:nvGraphicFramePr>
        <p:xfrm>
          <a:off x="66675" y="2257246"/>
          <a:ext cx="4505325" cy="381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グラフ 23"/>
          <p:cNvGraphicFramePr/>
          <p:nvPr>
            <p:extLst>
              <p:ext uri="{D42A27DB-BD31-4B8C-83A1-F6EECF244321}">
                <p14:modId xmlns:p14="http://schemas.microsoft.com/office/powerpoint/2010/main" xmlns="" val="1829283508"/>
              </p:ext>
            </p:extLst>
          </p:nvPr>
        </p:nvGraphicFramePr>
        <p:xfrm>
          <a:off x="4730752" y="2257246"/>
          <a:ext cx="4320484" cy="381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dirty="0">
                <a:latin typeface="MS PGothic"/>
                <a:ea typeface="MS PGothic"/>
                <a:cs typeface="MS PGothic"/>
                <a:sym typeface="MS PGothic"/>
              </a:rPr>
              <a:t>輪郭線や濃度が急激に変化するエッジ部など</a:t>
            </a:r>
            <a:r>
              <a:rPr lang="ja-JP" dirty="0" smtClean="0">
                <a:latin typeface="MS PGothic"/>
                <a:ea typeface="MS PGothic"/>
                <a:cs typeface="MS PGothic"/>
                <a:sym typeface="MS PGothic"/>
              </a:rPr>
              <a:t>を</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ja-JP" dirty="0" smtClean="0">
                <a:latin typeface="MS PGothic"/>
                <a:ea typeface="MS PGothic"/>
                <a:cs typeface="MS PGothic"/>
                <a:sym typeface="MS PGothic"/>
              </a:rPr>
              <a:t>強調</a:t>
            </a:r>
            <a:r>
              <a:rPr lang="ja-JP" dirty="0">
                <a:latin typeface="MS PGothic"/>
                <a:ea typeface="MS PGothic"/>
                <a:cs typeface="MS PGothic"/>
                <a:sym typeface="MS PGothic"/>
              </a:rPr>
              <a:t>する</a:t>
            </a:r>
            <a:r>
              <a:rPr lang="ja-JP" dirty="0" smtClean="0">
                <a:latin typeface="MS PGothic"/>
                <a:ea typeface="MS PGothic"/>
                <a:cs typeface="MS PGothic"/>
                <a:sym typeface="MS PGothic"/>
              </a:rPr>
              <a:t>フィルタ</a:t>
            </a: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en-US" altLang="ja-JP" dirty="0" smtClean="0">
                <a:latin typeface="MS PGothic"/>
                <a:ea typeface="MS PGothic"/>
                <a:cs typeface="MS PGothic"/>
                <a:sym typeface="MS PGothic"/>
              </a:rPr>
              <a:t/>
            </a:r>
            <a:br>
              <a:rPr lang="en-US" altLang="ja-JP" dirty="0" smtClean="0">
                <a:latin typeface="MS PGothic"/>
                <a:ea typeface="MS PGothic"/>
                <a:cs typeface="MS PGothic"/>
                <a:sym typeface="MS PGothic"/>
              </a:rPr>
            </a:br>
            <a:r>
              <a:rPr lang="ja-JP" altLang="en-US" dirty="0" smtClean="0">
                <a:latin typeface="MS PGothic"/>
                <a:ea typeface="MS PGothic"/>
                <a:cs typeface="MS PGothic"/>
                <a:sym typeface="MS PGothic"/>
              </a:rPr>
              <a:t>今回はラプラシアンフィルタ、</a:t>
            </a:r>
            <a:r>
              <a:rPr lang="en-US" altLang="ja-JP" dirty="0" smtClean="0">
                <a:latin typeface="MS PGothic"/>
                <a:ea typeface="MS PGothic"/>
                <a:cs typeface="MS PGothic"/>
                <a:sym typeface="MS PGothic"/>
              </a:rPr>
              <a:t>Prewitt</a:t>
            </a:r>
            <a:r>
              <a:rPr lang="ja-JP" altLang="en-US" dirty="0" smtClean="0">
                <a:latin typeface="MS PGothic"/>
                <a:ea typeface="MS PGothic"/>
                <a:cs typeface="MS PGothic"/>
                <a:sym typeface="MS PGothic"/>
              </a:rPr>
              <a:t>のオペレータを使用</a:t>
            </a:r>
            <a:r>
              <a:rPr lang="ja-JP" dirty="0">
                <a:latin typeface="MS PGothic"/>
                <a:ea typeface="MS PGothic"/>
                <a:cs typeface="MS PGothic"/>
                <a:sym typeface="MS PGothic"/>
              </a:rPr>
              <a:t/>
            </a:r>
            <a:br>
              <a:rPr lang="ja-JP" dirty="0">
                <a:latin typeface="MS PGothic"/>
                <a:ea typeface="MS PGothic"/>
                <a:cs typeface="MS PGothic"/>
                <a:sym typeface="MS PGothic"/>
              </a:rPr>
            </a:br>
            <a:endParaRPr dirty="0">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288</Words>
  <Application>Microsoft Office PowerPoint</Application>
  <PresentationFormat>画面に合わせる (4:3)</PresentationFormat>
  <Paragraphs>61</Paragraphs>
  <Slides>22</Slides>
  <Notes>21</Notes>
  <HiddenSlides>0</HiddenSlides>
  <MMClips>0</MMClips>
  <ScaleCrop>false</ScaleCrop>
  <HeadingPairs>
    <vt:vector size="4" baseType="variant">
      <vt:variant>
        <vt:lpstr>テーマ</vt:lpstr>
      </vt:variant>
      <vt:variant>
        <vt:i4>1</vt:i4>
      </vt:variant>
      <vt:variant>
        <vt:lpstr>スライド タイトル</vt:lpstr>
      </vt:variant>
      <vt:variant>
        <vt:i4>22</vt:i4>
      </vt:variant>
    </vt:vector>
  </HeadingPairs>
  <TitlesOfParts>
    <vt:vector size="23" baseType="lpstr">
      <vt:lpstr>Office テーマ</vt:lpstr>
      <vt:lpstr>ソフトウェア 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実行結果（Prewittのオペレータ）</vt:lpstr>
      <vt:lpstr>実行結果（ラプラシアンフィルタ）</vt:lpstr>
      <vt:lpstr>実行結果（ラプラシアンフィルタ）</vt:lpstr>
      <vt:lpstr>実行結果（ラプラシアンフィルタ）</vt:lpstr>
      <vt:lpstr>鮮鋭化フィルタ</vt:lpstr>
      <vt:lpstr>実行結果（鮮鋭化フィルタ）</vt:lpstr>
      <vt:lpstr>実行結果（鮮鋭化フィルタ）</vt:lpstr>
      <vt:lpstr>実行結果（鮮鋭化フィルタ）</vt:lpstr>
      <vt:lpstr>ラプラシアンと先鋭化比較</vt:lpstr>
      <vt:lpstr>ラプラシアンと先鋭化比較</vt:lpstr>
      <vt:lpstr>所感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ryosuke</cp:lastModifiedBy>
  <cp:revision>20</cp:revision>
  <dcterms:modified xsi:type="dcterms:W3CDTF">2019-05-20T17:08:29Z</dcterms:modified>
</cp:coreProperties>
</file>