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2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482" autoAdjust="0"/>
  </p:normalViewPr>
  <p:slideViewPr>
    <p:cSldViewPr snapToGrid="0" snapToObjects="1">
      <p:cViewPr varScale="1">
        <p:scale>
          <a:sx n="97" d="100"/>
          <a:sy n="97" d="100"/>
        </p:scale>
        <p:origin x="336" y="184"/>
      </p:cViewPr>
      <p:guideLst>
        <p:guide orient="horz" pos="2160"/>
        <p:guide pos="2880"/>
        <p:guide pos="29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786709680"/>
        <c:axId val="-786705808"/>
      </c:lineChart>
      <c:catAx>
        <c:axId val="-786709680"/>
        <c:scaling>
          <c:orientation val="minMax"/>
        </c:scaling>
        <c:delete val="0"/>
        <c:axPos val="b"/>
        <c:majorTickMark val="out"/>
        <c:minorTickMark val="none"/>
        <c:tickLblPos val="nextTo"/>
        <c:crossAx val="-786705808"/>
        <c:crosses val="autoZero"/>
        <c:auto val="1"/>
        <c:lblAlgn val="ctr"/>
        <c:lblOffset val="100"/>
        <c:noMultiLvlLbl val="0"/>
      </c:catAx>
      <c:valAx>
        <c:axId val="-786705808"/>
        <c:scaling>
          <c:orientation val="minMax"/>
        </c:scaling>
        <c:delete val="0"/>
        <c:axPos val="l"/>
        <c:majorGridlines/>
        <c:numFmt formatCode="General" sourceLinked="1"/>
        <c:majorTickMark val="out"/>
        <c:minorTickMark val="none"/>
        <c:tickLblPos val="nextTo"/>
        <c:crossAx val="-786709680"/>
        <c:crosses val="autoZero"/>
        <c:crossBetween val="between"/>
      </c:valAx>
    </c:plotArea>
    <c:plotVisOnly val="1"/>
    <c:dispBlanksAs val="gap"/>
    <c:showDLblsOverMax val="0"/>
  </c:chart>
  <c:spPr>
    <a:gradFill>
      <a:gsLst>
        <a:gs pos="0">
          <a:srgbClr val="5B9BD5">
            <a:tint val="66000"/>
            <a:satMod val="160000"/>
          </a:srgbClr>
        </a:gs>
        <a:gs pos="44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Sheet1!$A$61:$J$61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Sheet1!$A$62:$J$62</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2"/>
          <c:order val="2"/>
          <c:marker>
            <c:symbol val="none"/>
          </c:marker>
          <c:val>
            <c:numRef>
              <c:f>Sheet1!$A$63:$J$63</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3"/>
          <c:order val="3"/>
          <c:marker>
            <c:symbol val="none"/>
          </c:marker>
          <c:val>
            <c:numRef>
              <c:f>Sheet1!$A$64:$J$64</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mooth val="0"/>
        </c:ser>
        <c:ser>
          <c:idx val="4"/>
          <c:order val="4"/>
          <c:marker>
            <c:symbol val="none"/>
          </c:marker>
          <c:val>
            <c:numRef>
              <c:f>Sheet1!$A$65:$J$65</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mooth val="0"/>
        </c:ser>
        <c:ser>
          <c:idx val="5"/>
          <c:order val="5"/>
          <c:spPr>
            <a:ln w="50800"/>
          </c:spPr>
          <c:marker>
            <c:symbol val="none"/>
          </c:marker>
          <c:val>
            <c:numRef>
              <c:f>Sheet1!$A$66:$J$66</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mooth val="0"/>
        </c:ser>
        <c:ser>
          <c:idx val="6"/>
          <c:order val="6"/>
          <c:spPr>
            <a:ln w="50800">
              <a:solidFill>
                <a:schemeClr val="accent2"/>
              </a:solidFill>
            </a:ln>
          </c:spPr>
          <c:marker>
            <c:symbol val="none"/>
          </c:marker>
          <c:val>
            <c:numRef>
              <c:f>Sheet1!$A$67:$J$67</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mooth val="0"/>
        </c:ser>
        <c:ser>
          <c:idx val="7"/>
          <c:order val="7"/>
          <c:marker>
            <c:symbol val="none"/>
          </c:marker>
          <c:val>
            <c:numRef>
              <c:f>Sheet1!$A$68:$J$68</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8"/>
          <c:order val="8"/>
          <c:spPr>
            <a:ln w="50800">
              <a:solidFill>
                <a:srgbClr val="FF0000"/>
              </a:solidFill>
            </a:ln>
          </c:spPr>
          <c:marker>
            <c:symbol val="none"/>
          </c:marker>
          <c:val>
            <c:numRef>
              <c:f>Sheet1!$A$69:$J$69</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mooth val="0"/>
        </c:ser>
        <c:ser>
          <c:idx val="9"/>
          <c:order val="9"/>
          <c:spPr>
            <a:ln w="50800"/>
          </c:spPr>
          <c:marker>
            <c:symbol val="none"/>
          </c:marker>
          <c:val>
            <c:numRef>
              <c:f>Sheet1!$A$70:$J$70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33666048"/>
        <c:axId val="-833678048"/>
      </c:lineChart>
      <c:catAx>
        <c:axId val="-833666048"/>
        <c:scaling>
          <c:orientation val="minMax"/>
        </c:scaling>
        <c:delete val="0"/>
        <c:axPos val="b"/>
        <c:majorTickMark val="out"/>
        <c:minorTickMark val="none"/>
        <c:tickLblPos val="nextTo"/>
        <c:crossAx val="-833678048"/>
        <c:crosses val="autoZero"/>
        <c:auto val="1"/>
        <c:lblAlgn val="ctr"/>
        <c:lblOffset val="100"/>
        <c:noMultiLvlLbl val="0"/>
      </c:catAx>
      <c:valAx>
        <c:axId val="-833678048"/>
        <c:scaling>
          <c:orientation val="minMax"/>
        </c:scaling>
        <c:delete val="0"/>
        <c:axPos val="l"/>
        <c:majorGridlines/>
        <c:numFmt formatCode="General" sourceLinked="1"/>
        <c:majorTickMark val="out"/>
        <c:minorTickMark val="none"/>
        <c:tickLblPos val="nextTo"/>
        <c:crossAx val="-833666048"/>
        <c:crosses val="autoZero"/>
        <c:crossBetween val="between"/>
      </c:valAx>
      <c:spPr>
        <a:noFill/>
      </c:spPr>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50"/>
      <c:rotY val="0"/>
      <c:rAngAx val="0"/>
    </c:view3D>
    <c:floor>
      <c:thickness val="0"/>
    </c:floor>
    <c:sideWall>
      <c:thickness val="0"/>
    </c:sideWall>
    <c:backWall>
      <c:thickness val="0"/>
    </c:backWall>
    <c:plotArea>
      <c:layout/>
      <c:surface3DChart>
        <c:wireframe val="0"/>
        <c:ser>
          <c:idx val="0"/>
          <c:order val="0"/>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2"/>
          <c:order val="2"/>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3"/>
          <c:order val="3"/>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er>
        <c:ser>
          <c:idx val="4"/>
          <c:order val="4"/>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er>
        <c:ser>
          <c:idx val="5"/>
          <c:order val="5"/>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er>
        <c:ser>
          <c:idx val="6"/>
          <c:order val="6"/>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er>
        <c:ser>
          <c:idx val="7"/>
          <c:order val="7"/>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8"/>
          <c:order val="8"/>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er>
        <c:ser>
          <c:idx val="9"/>
          <c:order val="9"/>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bandFmts/>
        <c:axId val="-833724672"/>
        <c:axId val="-847570080"/>
        <c:axId val="-847591808"/>
      </c:surface3DChart>
      <c:catAx>
        <c:axId val="-833724672"/>
        <c:scaling>
          <c:orientation val="minMax"/>
        </c:scaling>
        <c:delete val="0"/>
        <c:axPos val="b"/>
        <c:majorTickMark val="out"/>
        <c:minorTickMark val="none"/>
        <c:tickLblPos val="nextTo"/>
        <c:crossAx val="-847570080"/>
        <c:crosses val="autoZero"/>
        <c:auto val="1"/>
        <c:lblAlgn val="ctr"/>
        <c:lblOffset val="100"/>
        <c:noMultiLvlLbl val="0"/>
      </c:catAx>
      <c:valAx>
        <c:axId val="-847570080"/>
        <c:scaling>
          <c:orientation val="minMax"/>
        </c:scaling>
        <c:delete val="0"/>
        <c:axPos val="l"/>
        <c:majorGridlines/>
        <c:numFmt formatCode="General" sourceLinked="1"/>
        <c:majorTickMark val="out"/>
        <c:minorTickMark val="none"/>
        <c:tickLblPos val="nextTo"/>
        <c:crossAx val="-833724672"/>
        <c:crosses val="autoZero"/>
        <c:crossBetween val="midCat"/>
      </c:valAx>
      <c:serAx>
        <c:axId val="-847591808"/>
        <c:scaling>
          <c:orientation val="minMax"/>
        </c:scaling>
        <c:delete val="1"/>
        <c:axPos val="b"/>
        <c:majorTickMark val="out"/>
        <c:minorTickMark val="none"/>
        <c:tickLblPos val="none"/>
        <c:crossAx val="-847570080"/>
        <c:crosses val="autoZero"/>
      </c:serAx>
    </c:plotArea>
    <c:legend>
      <c:legendPos val="r"/>
      <c:layout/>
      <c:overlay val="0"/>
      <c:txPr>
        <a:bodyPr/>
        <a:lstStyle/>
        <a:p>
          <a:pPr rtl="0">
            <a:defRPr/>
          </a:pPr>
          <a:endParaRPr lang="ja-JP"/>
        </a:p>
      </c:txPr>
    </c:legend>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50"/>
      <c:rotY val="0"/>
      <c:rAngAx val="0"/>
      <c:perspective val="20"/>
    </c:view3D>
    <c:floor>
      <c:thickness val="0"/>
    </c:floor>
    <c:sideWall>
      <c:thickness val="0"/>
    </c:sideWall>
    <c:backWall>
      <c:thickness val="0"/>
    </c:backWall>
    <c:plotArea>
      <c:layout/>
      <c:surface3DChart>
        <c:wireframe val="0"/>
        <c:ser>
          <c:idx val="0"/>
          <c:order val="0"/>
          <c:val>
            <c:numRef>
              <c:f>Sheet1!$A$61:$J$61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val>
            <c:numRef>
              <c:f>Sheet1!$A$62:$J$62</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2"/>
          <c:order val="2"/>
          <c:val>
            <c:numRef>
              <c:f>Sheet1!$A$63:$J$63</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3"/>
          <c:order val="3"/>
          <c:val>
            <c:numRef>
              <c:f>Sheet1!$A$64:$J$64</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er>
        <c:ser>
          <c:idx val="4"/>
          <c:order val="4"/>
          <c:val>
            <c:numRef>
              <c:f>Sheet1!$A$65:$J$65</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er>
        <c:ser>
          <c:idx val="5"/>
          <c:order val="5"/>
          <c:val>
            <c:numRef>
              <c:f>Sheet1!$A$66:$J$66</c:f>
              <c:numCache>
                <c:formatCode>General</c:formatCode>
                <c:ptCount val="10"/>
                <c:pt idx="0">
                  <c:v>0.0</c:v>
                </c:pt>
                <c:pt idx="1">
                  <c:v>170.0</c:v>
                </c:pt>
                <c:pt idx="2">
                  <c:v>170.0</c:v>
                </c:pt>
                <c:pt idx="3">
                  <c:v>255.0</c:v>
                </c:pt>
                <c:pt idx="4">
                  <c:v>0.0</c:v>
                </c:pt>
                <c:pt idx="5">
                  <c:v>0.0</c:v>
                </c:pt>
                <c:pt idx="6">
                  <c:v>255.0</c:v>
                </c:pt>
                <c:pt idx="7">
                  <c:v>170.0</c:v>
                </c:pt>
                <c:pt idx="8">
                  <c:v>170.0</c:v>
                </c:pt>
                <c:pt idx="9">
                  <c:v>0.0</c:v>
                </c:pt>
              </c:numCache>
            </c:numRef>
          </c:val>
        </c:ser>
        <c:ser>
          <c:idx val="6"/>
          <c:order val="6"/>
          <c:val>
            <c:numRef>
              <c:f>Sheet1!$A$67:$J$67</c:f>
              <c:numCache>
                <c:formatCode>General</c:formatCode>
                <c:ptCount val="10"/>
                <c:pt idx="0">
                  <c:v>0.0</c:v>
                </c:pt>
                <c:pt idx="1">
                  <c:v>170.0</c:v>
                </c:pt>
                <c:pt idx="2">
                  <c:v>170.0</c:v>
                </c:pt>
                <c:pt idx="3">
                  <c:v>170.0</c:v>
                </c:pt>
                <c:pt idx="4">
                  <c:v>255.0</c:v>
                </c:pt>
                <c:pt idx="5">
                  <c:v>255.0</c:v>
                </c:pt>
                <c:pt idx="6">
                  <c:v>170.0</c:v>
                </c:pt>
                <c:pt idx="7">
                  <c:v>170.0</c:v>
                </c:pt>
                <c:pt idx="8">
                  <c:v>170.0</c:v>
                </c:pt>
                <c:pt idx="9">
                  <c:v>0.0</c:v>
                </c:pt>
              </c:numCache>
            </c:numRef>
          </c:val>
        </c:ser>
        <c:ser>
          <c:idx val="7"/>
          <c:order val="7"/>
          <c:val>
            <c:numRef>
              <c:f>Sheet1!$A$68:$J$68</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8"/>
          <c:order val="8"/>
          <c:val>
            <c:numRef>
              <c:f>Sheet1!$A$69:$J$69</c:f>
              <c:numCache>
                <c:formatCode>General</c:formatCode>
                <c:ptCount val="10"/>
                <c:pt idx="0">
                  <c:v>0.0</c:v>
                </c:pt>
                <c:pt idx="1">
                  <c:v>170.0</c:v>
                </c:pt>
                <c:pt idx="2">
                  <c:v>170.0</c:v>
                </c:pt>
                <c:pt idx="3">
                  <c:v>170.0</c:v>
                </c:pt>
                <c:pt idx="4">
                  <c:v>170.0</c:v>
                </c:pt>
                <c:pt idx="5">
                  <c:v>170.0</c:v>
                </c:pt>
                <c:pt idx="6">
                  <c:v>170.0</c:v>
                </c:pt>
                <c:pt idx="7">
                  <c:v>170.0</c:v>
                </c:pt>
                <c:pt idx="8">
                  <c:v>170.0</c:v>
                </c:pt>
                <c:pt idx="9">
                  <c:v>0.0</c:v>
                </c:pt>
              </c:numCache>
            </c:numRef>
          </c:val>
        </c:ser>
        <c:ser>
          <c:idx val="9"/>
          <c:order val="9"/>
          <c:val>
            <c:numRef>
              <c:f>Sheet1!$A$70:$J$70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bandFmts/>
        <c:axId val="-800045792"/>
        <c:axId val="-847762944"/>
        <c:axId val="-847784480"/>
      </c:surface3DChart>
      <c:catAx>
        <c:axId val="-800045792"/>
        <c:scaling>
          <c:orientation val="minMax"/>
        </c:scaling>
        <c:delete val="0"/>
        <c:axPos val="b"/>
        <c:majorTickMark val="out"/>
        <c:minorTickMark val="none"/>
        <c:tickLblPos val="nextTo"/>
        <c:crossAx val="-847762944"/>
        <c:crosses val="autoZero"/>
        <c:auto val="1"/>
        <c:lblAlgn val="ctr"/>
        <c:lblOffset val="100"/>
        <c:noMultiLvlLbl val="0"/>
      </c:catAx>
      <c:valAx>
        <c:axId val="-847762944"/>
        <c:scaling>
          <c:orientation val="minMax"/>
        </c:scaling>
        <c:delete val="0"/>
        <c:axPos val="l"/>
        <c:majorGridlines/>
        <c:numFmt formatCode="General" sourceLinked="1"/>
        <c:majorTickMark val="out"/>
        <c:minorTickMark val="none"/>
        <c:tickLblPos val="nextTo"/>
        <c:crossAx val="-800045792"/>
        <c:crosses val="autoZero"/>
        <c:crossBetween val="midCat"/>
      </c:valAx>
      <c:serAx>
        <c:axId val="-847784480"/>
        <c:scaling>
          <c:orientation val="minMax"/>
        </c:scaling>
        <c:delete val="1"/>
        <c:axPos val="b"/>
        <c:majorTickMark val="out"/>
        <c:minorTickMark val="none"/>
        <c:tickLblPos val="none"/>
        <c:crossAx val="-847762944"/>
        <c:crosses val="autoZero"/>
      </c:serAx>
    </c:plotArea>
    <c:legend>
      <c:legendPos val="r"/>
      <c:layout/>
      <c:overlay val="0"/>
      <c:txPr>
        <a:bodyPr/>
        <a:lstStyle/>
        <a:p>
          <a:pPr rtl="0">
            <a:defRPr/>
          </a:pPr>
          <a:endParaRPr lang="ja-JP"/>
        </a:p>
      </c:txPr>
    </c:legend>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Sheet1!$L$2:$U$2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Sheet1!$L$3:$U$3</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2"/>
          <c:order val="2"/>
          <c:marker>
            <c:symbol val="none"/>
          </c:marker>
          <c:val>
            <c:numRef>
              <c:f>Sheet1!$L$4:$U$4</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3"/>
          <c:order val="3"/>
          <c:marker>
            <c:symbol val="none"/>
          </c:marker>
          <c:val>
            <c:numRef>
              <c:f>Sheet1!$L$5:$U$5</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4"/>
          <c:order val="4"/>
          <c:marker>
            <c:symbol val="none"/>
          </c:marker>
          <c:val>
            <c:numRef>
              <c:f>Sheet1!$L$6:$U$6</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5"/>
          <c:order val="5"/>
          <c:marker>
            <c:symbol val="none"/>
          </c:marker>
          <c:val>
            <c:numRef>
              <c:f>Sheet1!$L$7:$U$7</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6"/>
          <c:order val="6"/>
          <c:marker>
            <c:symbol val="none"/>
          </c:marker>
          <c:val>
            <c:numRef>
              <c:f>Sheet1!$L$8:$U$8</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7"/>
          <c:order val="7"/>
          <c:spPr>
            <a:ln w="50800"/>
          </c:spPr>
          <c:marker>
            <c:symbol val="none"/>
          </c:marker>
          <c:val>
            <c:numRef>
              <c:f>Sheet1!$L$9:$U$9</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8"/>
          <c:order val="8"/>
          <c:spPr>
            <a:ln>
              <a:noFill/>
            </a:ln>
          </c:spPr>
          <c:marker>
            <c:symbol val="none"/>
          </c:marker>
          <c:val>
            <c:numRef>
              <c:f>Sheet1!$L$10:$U$10</c:f>
              <c:numCache>
                <c:formatCode>General</c:formatCode>
                <c:ptCount val="10"/>
                <c:pt idx="0">
                  <c:v>0.0</c:v>
                </c:pt>
                <c:pt idx="1">
                  <c:v>0.0</c:v>
                </c:pt>
                <c:pt idx="2">
                  <c:v>0.0</c:v>
                </c:pt>
                <c:pt idx="3">
                  <c:v>0.0</c:v>
                </c:pt>
                <c:pt idx="4">
                  <c:v>85.0</c:v>
                </c:pt>
                <c:pt idx="5">
                  <c:v>170.0</c:v>
                </c:pt>
                <c:pt idx="6">
                  <c:v>255.0</c:v>
                </c:pt>
                <c:pt idx="7">
                  <c:v>255.0</c:v>
                </c:pt>
                <c:pt idx="8">
                  <c:v>255.0</c:v>
                </c:pt>
                <c:pt idx="9">
                  <c:v>0.0</c:v>
                </c:pt>
              </c:numCache>
            </c:numRef>
          </c:val>
          <c:smooth val="0"/>
        </c:ser>
        <c:ser>
          <c:idx val="9"/>
          <c:order val="9"/>
          <c:spPr>
            <a:ln w="50800"/>
          </c:spPr>
          <c:marker>
            <c:symbol val="none"/>
          </c:marker>
          <c:val>
            <c:numRef>
              <c:f>Sheet1!$L$11:$U$11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35384832"/>
        <c:axId val="-835381024"/>
      </c:lineChart>
      <c:catAx>
        <c:axId val="-835384832"/>
        <c:scaling>
          <c:orientation val="minMax"/>
        </c:scaling>
        <c:delete val="0"/>
        <c:axPos val="b"/>
        <c:majorTickMark val="out"/>
        <c:minorTickMark val="none"/>
        <c:tickLblPos val="nextTo"/>
        <c:crossAx val="-835381024"/>
        <c:crosses val="autoZero"/>
        <c:auto val="1"/>
        <c:lblAlgn val="ctr"/>
        <c:lblOffset val="100"/>
        <c:noMultiLvlLbl val="0"/>
      </c:catAx>
      <c:valAx>
        <c:axId val="-835381024"/>
        <c:scaling>
          <c:orientation val="minMax"/>
        </c:scaling>
        <c:delete val="0"/>
        <c:axPos val="l"/>
        <c:majorGridlines/>
        <c:numFmt formatCode="General" sourceLinked="1"/>
        <c:majorTickMark val="out"/>
        <c:minorTickMark val="none"/>
        <c:tickLblPos val="nextTo"/>
        <c:crossAx val="-835384832"/>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Sheet1!$A$32:$J$32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Sheet1!$A$33:$J$33</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2"/>
          <c:order val="2"/>
          <c:marker>
            <c:symbol val="none"/>
          </c:marker>
          <c:val>
            <c:numRef>
              <c:f>Sheet1!$A$34:$J$34</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3"/>
          <c:order val="3"/>
          <c:marker>
            <c:symbol val="none"/>
          </c:marker>
          <c:val>
            <c:numRef>
              <c:f>Sheet1!$A$35:$J$35</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4"/>
          <c:order val="4"/>
          <c:marker>
            <c:symbol val="none"/>
          </c:marker>
          <c:val>
            <c:numRef>
              <c:f>Sheet1!$A$36:$J$36</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5"/>
          <c:order val="5"/>
          <c:marker>
            <c:symbol val="none"/>
          </c:marker>
          <c:val>
            <c:numRef>
              <c:f>Sheet1!$A$37:$J$37</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6"/>
          <c:order val="6"/>
          <c:marker>
            <c:symbol val="none"/>
          </c:marker>
          <c:val>
            <c:numRef>
              <c:f>Sheet1!$A$38:$J$38</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7"/>
          <c:order val="7"/>
          <c:spPr>
            <a:ln w="50800"/>
          </c:spPr>
          <c:marker>
            <c:symbol val="none"/>
          </c:marker>
          <c:val>
            <c:numRef>
              <c:f>Sheet1!$A$39:$J$39</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8"/>
          <c:order val="8"/>
          <c:spPr>
            <a:ln>
              <a:noFill/>
            </a:ln>
          </c:spPr>
          <c:marker>
            <c:symbol val="none"/>
          </c:marker>
          <c:val>
            <c:numRef>
              <c:f>Sheet1!$A$40:$J$40</c:f>
              <c:numCache>
                <c:formatCode>General</c:formatCode>
                <c:ptCount val="10"/>
                <c:pt idx="0">
                  <c:v>0.0</c:v>
                </c:pt>
                <c:pt idx="1">
                  <c:v>0.0</c:v>
                </c:pt>
                <c:pt idx="2">
                  <c:v>0.0</c:v>
                </c:pt>
                <c:pt idx="3">
                  <c:v>0.0</c:v>
                </c:pt>
                <c:pt idx="4">
                  <c:v>255.0</c:v>
                </c:pt>
                <c:pt idx="5">
                  <c:v>255.0</c:v>
                </c:pt>
                <c:pt idx="6">
                  <c:v>0.0</c:v>
                </c:pt>
                <c:pt idx="7">
                  <c:v>0.0</c:v>
                </c:pt>
                <c:pt idx="8">
                  <c:v>0.0</c:v>
                </c:pt>
                <c:pt idx="9">
                  <c:v>0.0</c:v>
                </c:pt>
              </c:numCache>
            </c:numRef>
          </c:val>
          <c:smooth val="0"/>
        </c:ser>
        <c:ser>
          <c:idx val="9"/>
          <c:order val="9"/>
          <c:spPr>
            <a:ln w="50800"/>
          </c:spPr>
          <c:marker>
            <c:symbol val="none"/>
          </c:marker>
          <c:val>
            <c:numRef>
              <c:f>Sheet1!$A$41:$J$41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786545712"/>
        <c:axId val="-786541840"/>
      </c:lineChart>
      <c:catAx>
        <c:axId val="-786545712"/>
        <c:scaling>
          <c:orientation val="minMax"/>
        </c:scaling>
        <c:delete val="0"/>
        <c:axPos val="b"/>
        <c:majorTickMark val="out"/>
        <c:minorTickMark val="none"/>
        <c:tickLblPos val="nextTo"/>
        <c:crossAx val="-786541840"/>
        <c:crosses val="autoZero"/>
        <c:auto val="1"/>
        <c:lblAlgn val="ctr"/>
        <c:lblOffset val="100"/>
        <c:noMultiLvlLbl val="0"/>
      </c:catAx>
      <c:valAx>
        <c:axId val="-786541840"/>
        <c:scaling>
          <c:orientation val="minMax"/>
        </c:scaling>
        <c:delete val="0"/>
        <c:axPos val="l"/>
        <c:majorGridlines/>
        <c:numFmt formatCode="General" sourceLinked="1"/>
        <c:majorTickMark val="out"/>
        <c:minorTickMark val="none"/>
        <c:tickLblPos val="nextTo"/>
        <c:crossAx val="-786545712"/>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786459008"/>
        <c:axId val="-786455136"/>
      </c:lineChart>
      <c:catAx>
        <c:axId val="-786459008"/>
        <c:scaling>
          <c:orientation val="minMax"/>
        </c:scaling>
        <c:delete val="0"/>
        <c:axPos val="b"/>
        <c:majorTickMark val="out"/>
        <c:minorTickMark val="none"/>
        <c:tickLblPos val="nextTo"/>
        <c:crossAx val="-786455136"/>
        <c:crosses val="autoZero"/>
        <c:auto val="1"/>
        <c:lblAlgn val="ctr"/>
        <c:lblOffset val="100"/>
        <c:noMultiLvlLbl val="0"/>
      </c:catAx>
      <c:valAx>
        <c:axId val="-786455136"/>
        <c:scaling>
          <c:orientation val="minMax"/>
        </c:scaling>
        <c:delete val="0"/>
        <c:axPos val="l"/>
        <c:majorGridlines/>
        <c:numFmt formatCode="General" sourceLinked="1"/>
        <c:majorTickMark val="out"/>
        <c:minorTickMark val="none"/>
        <c:tickLblPos val="nextTo"/>
        <c:crossAx val="-786459008"/>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Sheet1!$L$32:$U$32</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Sheet1!$L$33:$U$33</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2"/>
          <c:order val="2"/>
          <c:marker>
            <c:symbol val="none"/>
          </c:marker>
          <c:val>
            <c:numRef>
              <c:f>Sheet1!$L$34:$U$34</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3"/>
          <c:order val="3"/>
          <c:marker>
            <c:symbol val="none"/>
          </c:marker>
          <c:val>
            <c:numRef>
              <c:f>Sheet1!$L$35:$U$35</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4"/>
          <c:order val="4"/>
          <c:marker>
            <c:symbol val="none"/>
          </c:marker>
          <c:val>
            <c:numRef>
              <c:f>Sheet1!$L$36:$U$36</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5"/>
          <c:order val="5"/>
          <c:marker>
            <c:symbol val="none"/>
          </c:marker>
          <c:val>
            <c:numRef>
              <c:f>Sheet1!$L$37:$U$37</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6"/>
          <c:order val="6"/>
          <c:marker>
            <c:symbol val="none"/>
          </c:marker>
          <c:val>
            <c:numRef>
              <c:f>Sheet1!$L$38:$U$38</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7"/>
          <c:order val="7"/>
          <c:marker>
            <c:symbol val="none"/>
          </c:marker>
          <c:val>
            <c:numRef>
              <c:f>Sheet1!$L$39:$U$39</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8"/>
          <c:order val="8"/>
          <c:spPr>
            <a:ln w="50800">
              <a:solidFill>
                <a:schemeClr val="accent2"/>
              </a:solidFill>
            </a:ln>
          </c:spPr>
          <c:marker>
            <c:symbol val="none"/>
          </c:marker>
          <c:val>
            <c:numRef>
              <c:f>Sheet1!$L$40:$U$40</c:f>
              <c:numCache>
                <c:formatCode>General</c:formatCode>
                <c:ptCount val="10"/>
                <c:pt idx="0">
                  <c:v>0.0</c:v>
                </c:pt>
                <c:pt idx="1">
                  <c:v>127.0</c:v>
                </c:pt>
                <c:pt idx="2">
                  <c:v>127.0</c:v>
                </c:pt>
                <c:pt idx="3">
                  <c:v>127.0</c:v>
                </c:pt>
                <c:pt idx="4">
                  <c:v>255.0</c:v>
                </c:pt>
                <c:pt idx="5">
                  <c:v>0.0</c:v>
                </c:pt>
                <c:pt idx="6">
                  <c:v>127.0</c:v>
                </c:pt>
                <c:pt idx="7">
                  <c:v>127.0</c:v>
                </c:pt>
                <c:pt idx="8">
                  <c:v>127.0</c:v>
                </c:pt>
                <c:pt idx="9">
                  <c:v>0.0</c:v>
                </c:pt>
              </c:numCache>
            </c:numRef>
          </c:val>
          <c:smooth val="0"/>
        </c:ser>
        <c:ser>
          <c:idx val="9"/>
          <c:order val="9"/>
          <c:marker>
            <c:symbol val="none"/>
          </c:marker>
          <c:val>
            <c:numRef>
              <c:f>Sheet1!$L$41:$U$41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47365344"/>
        <c:axId val="-847361536"/>
      </c:lineChart>
      <c:catAx>
        <c:axId val="-847365344"/>
        <c:scaling>
          <c:orientation val="minMax"/>
        </c:scaling>
        <c:delete val="0"/>
        <c:axPos val="b"/>
        <c:majorTickMark val="out"/>
        <c:minorTickMark val="none"/>
        <c:tickLblPos val="nextTo"/>
        <c:crossAx val="-847361536"/>
        <c:crosses val="autoZero"/>
        <c:auto val="1"/>
        <c:lblAlgn val="ctr"/>
        <c:lblOffset val="100"/>
        <c:noMultiLvlLbl val="0"/>
      </c:catAx>
      <c:valAx>
        <c:axId val="-847361536"/>
        <c:scaling>
          <c:orientation val="minMax"/>
        </c:scaling>
        <c:delete val="0"/>
        <c:axPos val="l"/>
        <c:majorGridlines/>
        <c:numFmt formatCode="General" sourceLinked="1"/>
        <c:majorTickMark val="out"/>
        <c:minorTickMark val="none"/>
        <c:tickLblPos val="nextTo"/>
        <c:crossAx val="-847365344"/>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Sheet1!$A$2:$J$2</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1"/>
          <c:order val="1"/>
          <c:marker>
            <c:symbol val="none"/>
          </c:marker>
          <c:val>
            <c:numRef>
              <c:f>Sheet1!$A$3:$J$3</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2"/>
          <c:order val="2"/>
          <c:marker>
            <c:symbol val="none"/>
          </c:marker>
          <c:val>
            <c:numRef>
              <c:f>Sheet1!$A$4:$J$4</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3"/>
          <c:order val="3"/>
          <c:marker>
            <c:symbol val="none"/>
          </c:marker>
          <c:val>
            <c:numRef>
              <c:f>Sheet1!$A$5:$J$5</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4"/>
          <c:order val="4"/>
          <c:marker>
            <c:symbol val="none"/>
          </c:marker>
          <c:val>
            <c:numRef>
              <c:f>Sheet1!$A$6:$J$6</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5"/>
          <c:order val="5"/>
          <c:marker>
            <c:symbol val="none"/>
          </c:marker>
          <c:val>
            <c:numRef>
              <c:f>Sheet1!$A$7:$J$7</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6"/>
          <c:order val="6"/>
          <c:marker>
            <c:symbol val="none"/>
          </c:marker>
          <c:val>
            <c:numRef>
              <c:f>Sheet1!$A$8:$J$8</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7"/>
          <c:order val="7"/>
          <c:marker>
            <c:symbol val="none"/>
          </c:marker>
          <c:val>
            <c:numRef>
              <c:f>Sheet1!$A$9:$J$9</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8"/>
          <c:order val="8"/>
          <c:marker>
            <c:symbol val="none"/>
          </c:marker>
          <c:val>
            <c:numRef>
              <c:f>Sheet1!$A$10:$J$10</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ser>
          <c:idx val="9"/>
          <c:order val="9"/>
          <c:spPr>
            <a:ln w="50800">
              <a:solidFill>
                <a:schemeClr val="tx1"/>
              </a:solidFill>
            </a:ln>
          </c:spPr>
          <c:marker>
            <c:symbol val="none"/>
          </c:marker>
          <c:val>
            <c:numRef>
              <c:f>Sheet1!$A$11:$J$11</c:f>
              <c:numCache>
                <c:formatCode>General</c:formatCode>
                <c:ptCount val="10"/>
                <c:pt idx="0">
                  <c:v>0.0</c:v>
                </c:pt>
                <c:pt idx="1">
                  <c:v>0.0</c:v>
                </c:pt>
                <c:pt idx="2">
                  <c:v>0.0</c:v>
                </c:pt>
                <c:pt idx="3">
                  <c:v>0.0</c:v>
                </c:pt>
                <c:pt idx="4">
                  <c:v>0.0</c:v>
                </c:pt>
                <c:pt idx="5">
                  <c:v>255.0</c:v>
                </c:pt>
                <c:pt idx="6">
                  <c:v>255.0</c:v>
                </c:pt>
                <c:pt idx="7">
                  <c:v>255.0</c:v>
                </c:pt>
                <c:pt idx="8">
                  <c:v>255.0</c:v>
                </c:pt>
                <c:pt idx="9">
                  <c:v>255.0</c:v>
                </c:pt>
              </c:numCache>
            </c:numRef>
          </c:val>
          <c:smooth val="0"/>
        </c:ser>
        <c:dLbls>
          <c:showLegendKey val="0"/>
          <c:showVal val="0"/>
          <c:showCatName val="0"/>
          <c:showSerName val="0"/>
          <c:showPercent val="0"/>
          <c:showBubbleSize val="0"/>
        </c:dLbls>
        <c:smooth val="0"/>
        <c:axId val="-835580528"/>
        <c:axId val="-835598448"/>
      </c:lineChart>
      <c:catAx>
        <c:axId val="-835580528"/>
        <c:scaling>
          <c:orientation val="minMax"/>
        </c:scaling>
        <c:delete val="0"/>
        <c:axPos val="b"/>
        <c:majorTickMark val="out"/>
        <c:minorTickMark val="none"/>
        <c:tickLblPos val="nextTo"/>
        <c:crossAx val="-835598448"/>
        <c:crosses val="autoZero"/>
        <c:auto val="1"/>
        <c:lblAlgn val="ctr"/>
        <c:lblOffset val="100"/>
        <c:noMultiLvlLbl val="0"/>
      </c:catAx>
      <c:valAx>
        <c:axId val="-835598448"/>
        <c:scaling>
          <c:orientation val="minMax"/>
        </c:scaling>
        <c:delete val="0"/>
        <c:axPos val="l"/>
        <c:majorGridlines/>
        <c:numFmt formatCode="General" sourceLinked="1"/>
        <c:majorTickMark val="out"/>
        <c:minorTickMark val="none"/>
        <c:tickLblPos val="nextTo"/>
        <c:crossAx val="-835580528"/>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2"/>
          <c:order val="2"/>
          <c:marker>
            <c:symbol val="none"/>
          </c:marker>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3"/>
          <c:order val="3"/>
          <c:marker>
            <c:symbol val="none"/>
          </c:marker>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4"/>
          <c:order val="4"/>
          <c:marker>
            <c:symbol val="none"/>
          </c:marker>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5"/>
          <c:order val="5"/>
          <c:spPr>
            <a:ln w="50800"/>
          </c:spPr>
          <c:marker>
            <c:symbol val="none"/>
          </c:marker>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6"/>
          <c:order val="6"/>
          <c:spPr>
            <a:ln w="50800">
              <a:solidFill>
                <a:schemeClr val="accent4"/>
              </a:solidFill>
            </a:ln>
          </c:spPr>
          <c:marker>
            <c:symbol val="none"/>
          </c:marker>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7"/>
          <c:order val="7"/>
          <c:marker>
            <c:symbol val="none"/>
          </c:marker>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8"/>
          <c:order val="8"/>
          <c:spPr>
            <a:ln w="50800">
              <a:solidFill>
                <a:srgbClr val="FF0000"/>
              </a:solidFill>
            </a:ln>
          </c:spPr>
          <c:marker>
            <c:symbol val="none"/>
          </c:marker>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9"/>
          <c:order val="9"/>
          <c:spPr>
            <a:ln w="50800"/>
          </c:spPr>
          <c:marker>
            <c:symbol val="none"/>
          </c:marker>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53784512"/>
        <c:axId val="-853799440"/>
      </c:lineChart>
      <c:catAx>
        <c:axId val="-853784512"/>
        <c:scaling>
          <c:orientation val="minMax"/>
        </c:scaling>
        <c:delete val="0"/>
        <c:axPos val="b"/>
        <c:majorTickMark val="out"/>
        <c:minorTickMark val="none"/>
        <c:tickLblPos val="nextTo"/>
        <c:crossAx val="-853799440"/>
        <c:crosses val="autoZero"/>
        <c:auto val="1"/>
        <c:lblAlgn val="ctr"/>
        <c:lblOffset val="100"/>
        <c:noMultiLvlLbl val="0"/>
      </c:catAx>
      <c:valAx>
        <c:axId val="-853799440"/>
        <c:scaling>
          <c:orientation val="minMax"/>
        </c:scaling>
        <c:delete val="0"/>
        <c:axPos val="l"/>
        <c:majorGridlines/>
        <c:numFmt formatCode="General" sourceLinked="1"/>
        <c:majorTickMark val="out"/>
        <c:minorTickMark val="none"/>
        <c:tickLblPos val="nextTo"/>
        <c:crossAx val="-853784512"/>
        <c:crosses val="autoZero"/>
        <c:crossBetween val="between"/>
      </c:valAx>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Sheet1!$A$108:$J$108</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1"/>
          <c:order val="1"/>
          <c:marker>
            <c:symbol val="none"/>
          </c:marker>
          <c:val>
            <c:numRef>
              <c:f>Sheet1!$A$109:$J$109</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2"/>
          <c:order val="2"/>
          <c:marker>
            <c:symbol val="none"/>
          </c:marker>
          <c:val>
            <c:numRef>
              <c:f>Sheet1!$A$110:$J$110</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3"/>
          <c:order val="3"/>
          <c:marker>
            <c:symbol val="none"/>
          </c:marker>
          <c:val>
            <c:numRef>
              <c:f>Sheet1!$A$111:$J$111</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4"/>
          <c:order val="4"/>
          <c:marker>
            <c:symbol val="none"/>
          </c:marker>
          <c:val>
            <c:numRef>
              <c:f>Sheet1!$A$112:$J$112</c:f>
              <c:numCache>
                <c:formatCode>General</c:formatCode>
                <c:ptCount val="10"/>
                <c:pt idx="0">
                  <c:v>100.0</c:v>
                </c:pt>
                <c:pt idx="1">
                  <c:v>100.0</c:v>
                </c:pt>
                <c:pt idx="2">
                  <c:v>100.0</c:v>
                </c:pt>
                <c:pt idx="3">
                  <c:v>100.0</c:v>
                </c:pt>
                <c:pt idx="4">
                  <c:v>200.0</c:v>
                </c:pt>
                <c:pt idx="5">
                  <c:v>200.0</c:v>
                </c:pt>
                <c:pt idx="6">
                  <c:v>100.0</c:v>
                </c:pt>
                <c:pt idx="7">
                  <c:v>100.0</c:v>
                </c:pt>
                <c:pt idx="8">
                  <c:v>100.0</c:v>
                </c:pt>
                <c:pt idx="9">
                  <c:v>100.0</c:v>
                </c:pt>
              </c:numCache>
            </c:numRef>
          </c:val>
          <c:smooth val="0"/>
        </c:ser>
        <c:ser>
          <c:idx val="5"/>
          <c:order val="5"/>
          <c:spPr>
            <a:ln w="50800"/>
          </c:spPr>
          <c:marker>
            <c:symbol val="none"/>
          </c:marker>
          <c:val>
            <c:numRef>
              <c:f>Sheet1!$A$113:$J$113</c:f>
              <c:numCache>
                <c:formatCode>General</c:formatCode>
                <c:ptCount val="10"/>
                <c:pt idx="0">
                  <c:v>100.0</c:v>
                </c:pt>
                <c:pt idx="1">
                  <c:v>100.0</c:v>
                </c:pt>
                <c:pt idx="2">
                  <c:v>100.0</c:v>
                </c:pt>
                <c:pt idx="3">
                  <c:v>100.0</c:v>
                </c:pt>
                <c:pt idx="4">
                  <c:v>200.0</c:v>
                </c:pt>
                <c:pt idx="5">
                  <c:v>200.0</c:v>
                </c:pt>
                <c:pt idx="6">
                  <c:v>100.0</c:v>
                </c:pt>
                <c:pt idx="7">
                  <c:v>100.0</c:v>
                </c:pt>
                <c:pt idx="8">
                  <c:v>100.0</c:v>
                </c:pt>
                <c:pt idx="9">
                  <c:v>100.0</c:v>
                </c:pt>
              </c:numCache>
            </c:numRef>
          </c:val>
          <c:smooth val="0"/>
        </c:ser>
        <c:ser>
          <c:idx val="6"/>
          <c:order val="6"/>
          <c:marker>
            <c:symbol val="none"/>
          </c:marker>
          <c:val>
            <c:numRef>
              <c:f>Sheet1!$A$114:$J$114</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7"/>
          <c:order val="7"/>
          <c:marker>
            <c:symbol val="none"/>
          </c:marker>
          <c:val>
            <c:numRef>
              <c:f>Sheet1!$A$115:$J$115</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8"/>
          <c:order val="8"/>
          <c:marker>
            <c:symbol val="none"/>
          </c:marker>
          <c:val>
            <c:numRef>
              <c:f>Sheet1!$A$116:$J$116</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ser>
          <c:idx val="9"/>
          <c:order val="9"/>
          <c:spPr>
            <a:ln w="50800"/>
          </c:spPr>
          <c:marker>
            <c:symbol val="none"/>
          </c:marker>
          <c:val>
            <c:numRef>
              <c:f>Sheet1!$A$117:$J$117</c:f>
              <c:numCache>
                <c:formatCode>General</c:formatCode>
                <c:ptCount val="10"/>
                <c:pt idx="0">
                  <c:v>100.0</c:v>
                </c:pt>
                <c:pt idx="1">
                  <c:v>100.0</c:v>
                </c:pt>
                <c:pt idx="2">
                  <c:v>100.0</c:v>
                </c:pt>
                <c:pt idx="3">
                  <c:v>100.0</c:v>
                </c:pt>
                <c:pt idx="4">
                  <c:v>100.0</c:v>
                </c:pt>
                <c:pt idx="5">
                  <c:v>100.0</c:v>
                </c:pt>
                <c:pt idx="6">
                  <c:v>100.0</c:v>
                </c:pt>
                <c:pt idx="7">
                  <c:v>100.0</c:v>
                </c:pt>
                <c:pt idx="8">
                  <c:v>100.0</c:v>
                </c:pt>
                <c:pt idx="9">
                  <c:v>100.0</c:v>
                </c:pt>
              </c:numCache>
            </c:numRef>
          </c:val>
          <c:smooth val="0"/>
        </c:ser>
        <c:dLbls>
          <c:showLegendKey val="0"/>
          <c:showVal val="0"/>
          <c:showCatName val="0"/>
          <c:showSerName val="0"/>
          <c:showPercent val="0"/>
          <c:showBubbleSize val="0"/>
        </c:dLbls>
        <c:smooth val="0"/>
        <c:axId val="-854003520"/>
        <c:axId val="-854040256"/>
      </c:lineChart>
      <c:catAx>
        <c:axId val="-854003520"/>
        <c:scaling>
          <c:orientation val="minMax"/>
        </c:scaling>
        <c:delete val="0"/>
        <c:axPos val="b"/>
        <c:majorTickMark val="out"/>
        <c:minorTickMark val="none"/>
        <c:tickLblPos val="nextTo"/>
        <c:crossAx val="-854040256"/>
        <c:crosses val="autoZero"/>
        <c:auto val="1"/>
        <c:lblAlgn val="ctr"/>
        <c:lblOffset val="100"/>
        <c:noMultiLvlLbl val="0"/>
      </c:catAx>
      <c:valAx>
        <c:axId val="-854040256"/>
        <c:scaling>
          <c:orientation val="minMax"/>
          <c:max val="300.0"/>
        </c:scaling>
        <c:delete val="0"/>
        <c:axPos val="l"/>
        <c:majorGridlines/>
        <c:numFmt formatCode="General" sourceLinked="1"/>
        <c:majorTickMark val="out"/>
        <c:minorTickMark val="none"/>
        <c:tickLblPos val="nextTo"/>
        <c:crossAx val="-854003520"/>
        <c:crosses val="autoZero"/>
        <c:crossBetween val="between"/>
      </c:valAx>
    </c:plotArea>
    <c:plotVisOnly val="1"/>
    <c:dispBlanksAs val="gap"/>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Sheet1!$L$61:$U$61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ser>
          <c:idx val="1"/>
          <c:order val="1"/>
          <c:marker>
            <c:symbol val="none"/>
          </c:marker>
          <c:val>
            <c:numRef>
              <c:f>Sheet1!$L$62:$U$62</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2"/>
          <c:order val="2"/>
          <c:marker>
            <c:symbol val="none"/>
          </c:marker>
          <c:val>
            <c:numRef>
              <c:f>Sheet1!$L$63:$U$63</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3"/>
          <c:order val="3"/>
          <c:marker>
            <c:symbol val="none"/>
          </c:marker>
          <c:val>
            <c:numRef>
              <c:f>Sheet1!$L$64:$U$64</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4"/>
          <c:order val="4"/>
          <c:marker>
            <c:symbol val="none"/>
          </c:marker>
          <c:val>
            <c:numRef>
              <c:f>Sheet1!$L$65:$U$65</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5"/>
          <c:order val="5"/>
          <c:spPr>
            <a:ln w="50800"/>
          </c:spPr>
          <c:marker>
            <c:symbol val="none"/>
          </c:marker>
          <c:val>
            <c:numRef>
              <c:f>Sheet1!$L$66:$U$66</c:f>
              <c:numCache>
                <c:formatCode>General</c:formatCode>
                <c:ptCount val="10"/>
                <c:pt idx="0">
                  <c:v>0.0</c:v>
                </c:pt>
                <c:pt idx="1">
                  <c:v>100.0</c:v>
                </c:pt>
                <c:pt idx="2">
                  <c:v>100.0</c:v>
                </c:pt>
                <c:pt idx="3">
                  <c:v>0.0</c:v>
                </c:pt>
                <c:pt idx="4">
                  <c:v>255.0</c:v>
                </c:pt>
                <c:pt idx="5">
                  <c:v>255.0</c:v>
                </c:pt>
                <c:pt idx="6">
                  <c:v>0.0</c:v>
                </c:pt>
                <c:pt idx="7">
                  <c:v>100.0</c:v>
                </c:pt>
                <c:pt idx="8">
                  <c:v>100.0</c:v>
                </c:pt>
                <c:pt idx="9">
                  <c:v>0.0</c:v>
                </c:pt>
              </c:numCache>
            </c:numRef>
          </c:val>
          <c:smooth val="0"/>
        </c:ser>
        <c:ser>
          <c:idx val="6"/>
          <c:order val="6"/>
          <c:spPr>
            <a:ln w="50800">
              <a:solidFill>
                <a:schemeClr val="accent2"/>
              </a:solidFill>
            </a:ln>
          </c:spPr>
          <c:marker>
            <c:symbol val="none"/>
          </c:marker>
          <c:val>
            <c:numRef>
              <c:f>Sheet1!$L$67:$U$67</c:f>
              <c:numCache>
                <c:formatCode>General</c:formatCode>
                <c:ptCount val="10"/>
                <c:pt idx="0">
                  <c:v>0.0</c:v>
                </c:pt>
                <c:pt idx="1">
                  <c:v>100.0</c:v>
                </c:pt>
                <c:pt idx="2">
                  <c:v>100.0</c:v>
                </c:pt>
                <c:pt idx="3">
                  <c:v>100.0</c:v>
                </c:pt>
                <c:pt idx="4">
                  <c:v>0.0</c:v>
                </c:pt>
                <c:pt idx="5">
                  <c:v>0.0</c:v>
                </c:pt>
                <c:pt idx="6">
                  <c:v>100.0</c:v>
                </c:pt>
                <c:pt idx="7">
                  <c:v>100.0</c:v>
                </c:pt>
                <c:pt idx="8">
                  <c:v>100.0</c:v>
                </c:pt>
                <c:pt idx="9">
                  <c:v>0.0</c:v>
                </c:pt>
              </c:numCache>
            </c:numRef>
          </c:val>
          <c:smooth val="0"/>
        </c:ser>
        <c:ser>
          <c:idx val="7"/>
          <c:order val="7"/>
          <c:marker>
            <c:symbol val="none"/>
          </c:marker>
          <c:val>
            <c:numRef>
              <c:f>Sheet1!$L$68:$U$68</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8"/>
          <c:order val="8"/>
          <c:spPr>
            <a:ln w="50800">
              <a:solidFill>
                <a:srgbClr val="FF0000"/>
              </a:solidFill>
            </a:ln>
          </c:spPr>
          <c:marker>
            <c:symbol val="none"/>
          </c:marker>
          <c:val>
            <c:numRef>
              <c:f>Sheet1!$L$69:$U$69</c:f>
              <c:numCache>
                <c:formatCode>General</c:formatCode>
                <c:ptCount val="10"/>
                <c:pt idx="0">
                  <c:v>0.0</c:v>
                </c:pt>
                <c:pt idx="1">
                  <c:v>100.0</c:v>
                </c:pt>
                <c:pt idx="2">
                  <c:v>100.0</c:v>
                </c:pt>
                <c:pt idx="3">
                  <c:v>100.0</c:v>
                </c:pt>
                <c:pt idx="4">
                  <c:v>100.0</c:v>
                </c:pt>
                <c:pt idx="5">
                  <c:v>100.0</c:v>
                </c:pt>
                <c:pt idx="6">
                  <c:v>100.0</c:v>
                </c:pt>
                <c:pt idx="7">
                  <c:v>100.0</c:v>
                </c:pt>
                <c:pt idx="8">
                  <c:v>100.0</c:v>
                </c:pt>
                <c:pt idx="9">
                  <c:v>0.0</c:v>
                </c:pt>
              </c:numCache>
            </c:numRef>
          </c:val>
          <c:smooth val="0"/>
        </c:ser>
        <c:ser>
          <c:idx val="9"/>
          <c:order val="9"/>
          <c:spPr>
            <a:ln w="50800"/>
          </c:spPr>
          <c:marker>
            <c:symbol val="none"/>
          </c:marker>
          <c:val>
            <c:numRef>
              <c:f>Sheet1!$L$70:$U$70</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mooth val="0"/>
        </c:ser>
        <c:dLbls>
          <c:showLegendKey val="0"/>
          <c:showVal val="0"/>
          <c:showCatName val="0"/>
          <c:showSerName val="0"/>
          <c:showPercent val="0"/>
          <c:showBubbleSize val="0"/>
        </c:dLbls>
        <c:smooth val="0"/>
        <c:axId val="-834085728"/>
        <c:axId val="-834650304"/>
      </c:lineChart>
      <c:catAx>
        <c:axId val="-834085728"/>
        <c:scaling>
          <c:orientation val="minMax"/>
        </c:scaling>
        <c:delete val="0"/>
        <c:axPos val="b"/>
        <c:majorTickMark val="out"/>
        <c:minorTickMark val="none"/>
        <c:tickLblPos val="nextTo"/>
        <c:crossAx val="-834650304"/>
        <c:crosses val="autoZero"/>
        <c:auto val="1"/>
        <c:lblAlgn val="ctr"/>
        <c:lblOffset val="100"/>
        <c:noMultiLvlLbl val="0"/>
      </c:catAx>
      <c:valAx>
        <c:axId val="-834650304"/>
        <c:scaling>
          <c:orientation val="minMax"/>
        </c:scaling>
        <c:delete val="0"/>
        <c:axPos val="l"/>
        <c:majorGridlines/>
        <c:numFmt formatCode="General" sourceLinked="1"/>
        <c:majorTickMark val="out"/>
        <c:minorTickMark val="none"/>
        <c:tickLblPos val="nextTo"/>
        <c:crossAx val="-834085728"/>
        <c:crosses val="autoZero"/>
        <c:crossBetween val="between"/>
      </c:valAx>
    </c:plotArea>
    <c:plotVisOnly val="1"/>
    <c:dispBlanksAs val="zero"/>
    <c:showDLblsOverMax val="0"/>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7378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74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92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6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9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54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55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33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0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49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0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81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4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17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6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47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55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40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0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4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71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e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jpe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9.jpe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1.xml"/><Relationship Id="rId3" Type="http://schemas.openxmlformats.org/officeDocument/2006/relationships/chart" Target="../charts/char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dirty="0" smtClean="0">
                <a:latin typeface="+mj-ea"/>
                <a:ea typeface="+mj-ea"/>
              </a:rPr>
              <a:t>ソフトウェア</a:t>
            </a:r>
            <a:r>
              <a:rPr lang="en-US" altLang="ja-JP" dirty="0" smtClean="0">
                <a:latin typeface="+mj-ea"/>
                <a:ea typeface="+mj-ea"/>
              </a:rPr>
              <a:t/>
            </a:r>
            <a:br>
              <a:rPr lang="en-US" altLang="ja-JP" dirty="0" smtClean="0">
                <a:latin typeface="+mj-ea"/>
                <a:ea typeface="+mj-ea"/>
              </a:rPr>
            </a:br>
            <a:r>
              <a:rPr lang="ja-JP" dirty="0" smtClean="0">
                <a:latin typeface="+mj-ea"/>
                <a:ea typeface="+mj-ea"/>
              </a:rPr>
              <a:t>基礎</a:t>
            </a:r>
            <a:r>
              <a:rPr lang="ja-JP" dirty="0">
                <a:latin typeface="+mj-ea"/>
                <a:ea typeface="+mj-ea"/>
              </a:rPr>
              <a:t>実験</a:t>
            </a:r>
            <a:endParaRPr dirty="0">
              <a:latin typeface="+mj-ea"/>
              <a:ea typeface="+mj-ea"/>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latin typeface="+mn-ea"/>
                <a:ea typeface="+mn-ea"/>
              </a:rPr>
              <a:t>3班　</a:t>
            </a:r>
            <a:r>
              <a:rPr lang="ja-JP" dirty="0" smtClean="0">
                <a:latin typeface="+mn-ea"/>
                <a:ea typeface="+mn-ea"/>
              </a:rPr>
              <a:t>J</a:t>
            </a:r>
            <a:r>
              <a:rPr lang="ja-JP" altLang="en-US" dirty="0" smtClean="0">
                <a:latin typeface="+mn-ea"/>
                <a:ea typeface="+mn-ea"/>
              </a:rPr>
              <a:t>班</a:t>
            </a:r>
            <a:r>
              <a:rPr lang="en-US" altLang="ja-JP" dirty="0" smtClean="0">
                <a:latin typeface="+mn-ea"/>
                <a:ea typeface="+mn-ea"/>
              </a:rPr>
              <a:t>	</a:t>
            </a:r>
            <a:r>
              <a:rPr lang="ja-JP" dirty="0" smtClean="0">
                <a:latin typeface="+mn-ea"/>
                <a:ea typeface="+mn-ea"/>
              </a:rPr>
              <a:t>20番</a:t>
            </a:r>
            <a:r>
              <a:rPr lang="ja-JP" dirty="0">
                <a:latin typeface="+mn-ea"/>
                <a:ea typeface="+mn-ea"/>
              </a:rPr>
              <a:t>　高橋涼介</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21番</a:t>
            </a:r>
            <a:r>
              <a:rPr lang="ja-JP" dirty="0">
                <a:latin typeface="+mn-ea"/>
                <a:ea typeface="+mn-ea"/>
              </a:rPr>
              <a:t>　田村千津</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22番</a:t>
            </a:r>
            <a:r>
              <a:rPr lang="ja-JP" dirty="0">
                <a:latin typeface="+mn-ea"/>
                <a:ea typeface="+mn-ea"/>
              </a:rPr>
              <a:t>　千葉圭祐</a:t>
            </a:r>
            <a:endParaRPr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68680"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730750" y="1860130"/>
            <a:ext cx="4320000" cy="432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3"/>
          <a:stretch>
            <a:fillRect/>
          </a:stretch>
        </p:blipFill>
        <p:spPr>
          <a:xfrm>
            <a:off x="4730750" y="1860130"/>
            <a:ext cx="4277566" cy="4277566"/>
          </a:xfrm>
          <a:prstGeom prst="rect">
            <a:avLst/>
          </a:prstGeom>
          <a:ln>
            <a:solidFill>
              <a:srgbClr val="5B9BD5"/>
            </a:solidFill>
          </a:ln>
        </p:spPr>
      </p:pic>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a:blip r:embed="rId4"/>
          <a:stretch>
            <a:fillRect/>
          </a:stretch>
        </p:blipFill>
        <p:spPr>
          <a:xfrm>
            <a:off x="268680" y="1860130"/>
            <a:ext cx="4320000" cy="4320000"/>
          </a:xfrm>
          <a:prstGeom prst="rect">
            <a:avLst/>
          </a:prstGeom>
          <a:noFill/>
          <a:ln>
            <a:solidFill>
              <a:srgbClr val="5B9BD5"/>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extLst>
              <p:ext uri="{D42A27DB-BD31-4B8C-83A1-F6EECF244321}">
                <p14:modId xmlns:p14="http://schemas.microsoft.com/office/powerpoint/2010/main" val="160719230"/>
              </p:ext>
            </p:extLst>
          </p:nvPr>
        </p:nvGraphicFramePr>
        <p:xfrm>
          <a:off x="4730750"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extLst>
              <p:ext uri="{D42A27DB-BD31-4B8C-83A1-F6EECF244321}">
                <p14:modId xmlns:p14="http://schemas.microsoft.com/office/powerpoint/2010/main" val="592282748"/>
              </p:ext>
            </p:extLst>
          </p:nvPr>
        </p:nvGraphicFramePr>
        <p:xfrm>
          <a:off x="66675"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268680"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268680" y="184230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a:ln>
            <a:solidFill>
              <a:srgbClr val="5B9BD5"/>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extLst>
              <p:ext uri="{D42A27DB-BD31-4B8C-83A1-F6EECF244321}">
                <p14:modId xmlns:p14="http://schemas.microsoft.com/office/powerpoint/2010/main" val="1657351773"/>
              </p:ext>
            </p:extLst>
          </p:nvPr>
        </p:nvGraphicFramePr>
        <p:xfrm>
          <a:off x="4730751" y="1920816"/>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extLst>
              <p:ext uri="{D42A27DB-BD31-4B8C-83A1-F6EECF244321}">
                <p14:modId xmlns:p14="http://schemas.microsoft.com/office/powerpoint/2010/main" val="890856753"/>
              </p:ext>
            </p:extLst>
          </p:nvPr>
        </p:nvGraphicFramePr>
        <p:xfrm>
          <a:off x="66675"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画像のエッジや輪郭を強調する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a:latin typeface="MS PGothic"/>
                <a:ea typeface="MS PGothic"/>
                <a:cs typeface="MS PGothic"/>
                <a:sym typeface="MS PGothic"/>
              </a:rPr>
              <a:t/>
            </a:r>
            <a:br>
              <a:rPr lang="en-US" alt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268680" y="1800000"/>
            <a:ext cx="4303320" cy="432505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730750" y="1786070"/>
            <a:ext cx="4320000" cy="432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268680"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730750" y="1782780"/>
            <a:ext cx="4320000" cy="432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extLst>
              <p:ext uri="{D42A27DB-BD31-4B8C-83A1-F6EECF244321}">
                <p14:modId xmlns:p14="http://schemas.microsoft.com/office/powerpoint/2010/main" val="574619531"/>
              </p:ext>
            </p:extLst>
          </p:nvPr>
        </p:nvGraphicFramePr>
        <p:xfrm>
          <a:off x="4730750"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val="1681444403"/>
              </p:ext>
            </p:extLst>
          </p:nvPr>
        </p:nvGraphicFramePr>
        <p:xfrm>
          <a:off x="26503" y="1941932"/>
          <a:ext cx="4545497" cy="38099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発表の流れ</a:t>
            </a:r>
            <a:endParaRPr dirty="0">
              <a:latin typeface="+mj-ea"/>
              <a:ea typeface="+mj-ea"/>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ja-JP" dirty="0">
                <a:latin typeface="+mn-ea"/>
                <a:ea typeface="+mn-ea"/>
              </a:rPr>
              <a:t>今回の課題の概要</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平滑化フィルタ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微分フィルタ</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Prewitt</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ラプラシアンフィルタ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鮮鋭化フィルタ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所感</a:t>
            </a:r>
            <a:endParaRPr dirty="0">
              <a:latin typeface="+mn-ea"/>
              <a:ea typeface="+mn-ea"/>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1" y="351875"/>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latin typeface="+mj-ea"/>
                <a:ea typeface="+mj-ea"/>
              </a:rPr>
              <a:t>ラプラシアンと先鋭化比較</a:t>
            </a:r>
            <a:endParaRPr dirty="0">
              <a:latin typeface="+mj-ea"/>
              <a:ea typeface="+mj-ea"/>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extLst>
              <p:ext uri="{D42A27DB-BD31-4B8C-83A1-F6EECF244321}">
                <p14:modId xmlns:p14="http://schemas.microsoft.com/office/powerpoint/2010/main" val="1946569141"/>
              </p:ext>
            </p:extLst>
          </p:nvPr>
        </p:nvGraphicFramePr>
        <p:xfrm>
          <a:off x="4730750" y="1941931"/>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556686192"/>
              </p:ext>
            </p:extLst>
          </p:nvPr>
        </p:nvGraphicFramePr>
        <p:xfrm>
          <a:off x="26504" y="1941931"/>
          <a:ext cx="4545497"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1" y="325371"/>
            <a:ext cx="7886700" cy="1325700"/>
          </a:xfrm>
        </p:spPr>
        <p:txBody>
          <a:bodyPr/>
          <a:lstStyle/>
          <a:p>
            <a:r>
              <a:rPr kumimoji="1" lang="ja-JP" altLang="en-US" dirty="0" smtClean="0">
                <a:latin typeface="+mj-ea"/>
                <a:ea typeface="+mj-ea"/>
              </a:rPr>
              <a:t>ラプラシアンと先鋭化比較</a:t>
            </a:r>
            <a:endParaRPr kumimoji="1" lang="ja-JP" altLang="en-US" dirty="0">
              <a:latin typeface="+mj-ea"/>
              <a:ea typeface="+mj-ea"/>
            </a:endParaRPr>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extLst>
              <p:ext uri="{D42A27DB-BD31-4B8C-83A1-F6EECF244321}">
                <p14:modId xmlns:p14="http://schemas.microsoft.com/office/powerpoint/2010/main" val="1428061558"/>
              </p:ext>
            </p:extLst>
          </p:nvPr>
        </p:nvGraphicFramePr>
        <p:xfrm>
          <a:off x="4730750" y="2001077"/>
          <a:ext cx="4505325" cy="3847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extLst>
              <p:ext uri="{D42A27DB-BD31-4B8C-83A1-F6EECF244321}">
                <p14:modId xmlns:p14="http://schemas.microsoft.com/office/powerpoint/2010/main" val="1035266957"/>
              </p:ext>
            </p:extLst>
          </p:nvPr>
        </p:nvGraphicFramePr>
        <p:xfrm>
          <a:off x="79513" y="2001077"/>
          <a:ext cx="4492487" cy="38478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n-ea"/>
                <a:ea typeface="+mn-ea"/>
              </a:rPr>
              <a:t>所感</a:t>
            </a:r>
            <a:endParaRPr dirty="0">
              <a:latin typeface="+mn-ea"/>
              <a:ea typeface="+mn-ea"/>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635000" indent="-457200">
              <a:lnSpc>
                <a:spcPct val="100000"/>
              </a:lnSpc>
              <a:spcBef>
                <a:spcPts val="0"/>
              </a:spcBef>
              <a:buSzPts val="2800"/>
            </a:pPr>
            <a:r>
              <a:rPr lang="ja-JP" altLang="en-US" dirty="0" smtClean="0">
                <a:latin typeface="+mn-ea"/>
                <a:ea typeface="+mn-ea"/>
              </a:rPr>
              <a:t>端の部分の処理や、フィルタサイズの変更などの機能を実装することができなかった。</a:t>
            </a:r>
            <a:r>
              <a:rPr lang="en-US" altLang="ja-JP" dirty="0">
                <a:latin typeface="+mn-ea"/>
                <a:ea typeface="+mn-ea"/>
              </a:rPr>
              <a:t/>
            </a:r>
            <a:br>
              <a:rPr lang="en-US" altLang="ja-JP" dirty="0">
                <a:latin typeface="+mn-ea"/>
                <a:ea typeface="+mn-ea"/>
              </a:rPr>
            </a:br>
            <a:r>
              <a:rPr lang="ja-JP" altLang="en-US" dirty="0" smtClean="0">
                <a:latin typeface="+mn-ea"/>
                <a:ea typeface="+mn-ea"/>
              </a:rPr>
              <a:t>レポート提出までに未完成の部分を実装したい</a:t>
            </a:r>
            <a:endParaRPr lang="en-US" altLang="ja-JP" dirty="0" smtClean="0">
              <a:latin typeface="+mn-ea"/>
              <a:ea typeface="+mn-ea"/>
            </a:endParaRPr>
          </a:p>
          <a:p>
            <a:pPr marL="635000" indent="-457200">
              <a:lnSpc>
                <a:spcPct val="100000"/>
              </a:lnSpc>
              <a:spcBef>
                <a:spcPts val="0"/>
              </a:spcBef>
              <a:buSzPts val="2800"/>
            </a:pPr>
            <a:endParaRPr lang="en-US" altLang="ja-JP" dirty="0" smtClean="0">
              <a:latin typeface="+mn-ea"/>
              <a:ea typeface="+mn-ea"/>
            </a:endParaRPr>
          </a:p>
          <a:p>
            <a:pPr marL="635000" indent="-457200">
              <a:lnSpc>
                <a:spcPct val="100000"/>
              </a:lnSpc>
              <a:spcBef>
                <a:spcPts val="0"/>
              </a:spcBef>
              <a:buSzPts val="2800"/>
            </a:pPr>
            <a:endParaRPr lang="en-US" altLang="ja-JP" dirty="0">
              <a:latin typeface="+mn-ea"/>
              <a:ea typeface="+mn-ea"/>
            </a:endParaRPr>
          </a:p>
          <a:p>
            <a:pPr marL="635000" indent="-457200">
              <a:lnSpc>
                <a:spcPct val="100000"/>
              </a:lnSpc>
              <a:spcBef>
                <a:spcPts val="0"/>
              </a:spcBef>
              <a:buSzPts val="2800"/>
            </a:pPr>
            <a:endParaRPr lang="en-US" altLang="ja-JP" dirty="0" smtClean="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5187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課題概要</a:t>
            </a:r>
            <a:endParaRPr dirty="0">
              <a:latin typeface="+mj-ea"/>
              <a:ea typeface="+mj-ea"/>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3200"/>
              <a:buChar char="•"/>
            </a:pPr>
            <a:r>
              <a:rPr lang="ja-JP" sz="3200" dirty="0">
                <a:latin typeface="+mn-ea"/>
                <a:ea typeface="+mn-ea"/>
              </a:rPr>
              <a:t>各種フィルタ処理を行うプログラムの作成</a:t>
            </a:r>
            <a:endParaRPr sz="32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読み込むファイルはコマンドライン引数で指定</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どのフィルタ処理を行うかは実行後</a:t>
            </a:r>
            <a:r>
              <a:rPr lang="ja-JP" sz="2800" dirty="0" smtClean="0">
                <a:latin typeface="+mn-ea"/>
                <a:ea typeface="+mn-ea"/>
              </a:rPr>
              <a:t>に選択</a:t>
            </a:r>
            <a:r>
              <a:rPr lang="ja-JP" sz="2800" dirty="0">
                <a:latin typeface="+mn-ea"/>
                <a:ea typeface="+mn-ea"/>
              </a:rPr>
              <a:t>できるようにする。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実装するフィルタの数、種類は</a:t>
            </a:r>
            <a:r>
              <a:rPr lang="ja-JP" sz="2800" dirty="0" smtClean="0">
                <a:latin typeface="+mn-ea"/>
                <a:ea typeface="+mn-ea"/>
              </a:rPr>
              <a:t>、次</a:t>
            </a:r>
            <a:r>
              <a:rPr lang="ja-JP" sz="2800" dirty="0">
                <a:latin typeface="+mn-ea"/>
                <a:ea typeface="+mn-ea"/>
              </a:rPr>
              <a:t>ページの考察課題を踏まえて決定する。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結果は、画面に表示する</a:t>
            </a:r>
            <a:r>
              <a:rPr lang="ja-JP" sz="2800" dirty="0" smtClean="0">
                <a:latin typeface="+mn-ea"/>
                <a:ea typeface="+mn-ea"/>
              </a:rPr>
              <a:t>かファイルに保存</a:t>
            </a:r>
            <a:r>
              <a:rPr lang="ja-JP" sz="2800" dirty="0">
                <a:latin typeface="+mn-ea"/>
                <a:ea typeface="+mn-ea"/>
              </a:rPr>
              <a:t>するか選択できるようにする。</a:t>
            </a:r>
            <a:endParaRPr sz="2800"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25371"/>
            <a:ext cx="7886700" cy="1325700"/>
          </a:xfrm>
        </p:spPr>
        <p:txBody>
          <a:bodyPr/>
          <a:lstStyle/>
          <a:p>
            <a:pPr lvl="0"/>
            <a:r>
              <a:rPr lang="ja-JP" altLang="en-US" dirty="0" smtClean="0">
                <a:latin typeface="+mj-ea"/>
                <a:ea typeface="+mj-ea"/>
              </a:rPr>
              <a:t>課題概要</a:t>
            </a:r>
            <a:endParaRPr lang="ja-JP" altLang="en-US" dirty="0">
              <a:latin typeface="+mj-ea"/>
              <a:ea typeface="+mj-ea"/>
            </a:endParaRPr>
          </a:p>
        </p:txBody>
      </p:sp>
      <p:sp>
        <p:nvSpPr>
          <p:cNvPr id="103" name="Google Shape;103;p16"/>
          <p:cNvSpPr txBox="1">
            <a:spLocks noGrp="1"/>
          </p:cNvSpPr>
          <p:nvPr>
            <p:ph type="body" idx="1"/>
          </p:nvPr>
        </p:nvSpPr>
        <p:spPr/>
        <p:txBody>
          <a:bodyPr/>
          <a:lstStyle/>
          <a:p>
            <a:pPr lvl="0">
              <a:lnSpc>
                <a:spcPct val="100000"/>
              </a:lnSpc>
            </a:pPr>
            <a:r>
              <a:rPr lang="ja-JP" altLang="en-US" dirty="0" smtClean="0">
                <a:latin typeface="+mn-ea"/>
                <a:ea typeface="+mn-ea"/>
              </a:rPr>
              <a:t>平滑化フィルタ、微分フィルタ、鮮鋭化フィルタについて、講義で学習したそれぞれの処理方法、または異なる重み係数行列を用いた場合について処理結果の違いを比較・検討・考察せよ。</a:t>
            </a:r>
          </a:p>
          <a:p>
            <a:pPr lvl="0"/>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1" y="33862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dirty="0">
                <a:latin typeface="MS PGothic"/>
                <a:ea typeface="MS PGothic"/>
                <a:cs typeface="MS PGothic"/>
                <a:sym typeface="MS PGothic"/>
              </a:rPr>
              <a:t>実行結果（平均値フィルタ）</a:t>
            </a:r>
            <a:endParaRPr dirty="0">
              <a:latin typeface="MS PGothic"/>
              <a:ea typeface="MS PGothic"/>
              <a:cs typeface="MS PGothic"/>
              <a:sym typeface="MS PGothic"/>
            </a:endParaRPr>
          </a:p>
        </p:txBody>
      </p:sp>
      <p:pic>
        <p:nvPicPr>
          <p:cNvPr id="104" name="Google Shape;104;p15" descr="smooth.jpg"/>
          <p:cNvPicPr preferRelativeResize="0">
            <a:picLocks noGrp="1"/>
          </p:cNvPicPr>
          <p:nvPr>
            <p:ph type="body" idx="2"/>
          </p:nvPr>
        </p:nvPicPr>
        <p:blipFill rotWithShape="1">
          <a:blip r:embed="rId3">
            <a:alphaModFix/>
          </a:blip>
          <a:srcRect/>
          <a:stretch/>
        </p:blipFill>
        <p:spPr>
          <a:xfrm>
            <a:off x="4730749" y="1825625"/>
            <a:ext cx="4307233" cy="43512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rotWithShape="1">
          <a:blip r:embed="rId4">
            <a:alphaModFix/>
          </a:blip>
          <a:srcRect/>
          <a:stretch/>
        </p:blipFill>
        <p:spPr>
          <a:xfrm>
            <a:off x="268680" y="1860130"/>
            <a:ext cx="4303320" cy="4320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4730750" y="1834564"/>
            <a:ext cx="4293980" cy="4367824"/>
          </a:xfrm>
          <a:prstGeom prst="rect">
            <a:avLst/>
          </a:prstGeom>
          <a:noFill/>
          <a:ln>
            <a:noFill/>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
        <p:nvSpPr>
          <p:cNvPr id="2" name="テキスト プレースホルダー 1"/>
          <p:cNvSpPr>
            <a:spLocks noGrp="1"/>
          </p:cNvSpPr>
          <p:nvPr>
            <p:ph type="body" idx="1"/>
          </p:nvPr>
        </p:nvSpPr>
        <p:spPr/>
        <p:txBody>
          <a:bodyPr/>
          <a:lstStyle/>
          <a:p>
            <a:endParaRPr kumimoji="1" lang="ja-JP" altLang="en-US"/>
          </a:p>
        </p:txBody>
      </p:sp>
      <p:pic>
        <p:nvPicPr>
          <p:cNvPr id="7" name="Google Shape;112;p16" descr="mini.jpg"/>
          <p:cNvPicPr preferRelativeResize="0">
            <a:picLocks/>
          </p:cNvPicPr>
          <p:nvPr/>
        </p:nvPicPr>
        <p:blipFill rotWithShape="1">
          <a:blip r:embed="rId4">
            <a:alphaModFix/>
          </a:blip>
          <a:srcRect/>
          <a:stretch/>
        </p:blipFill>
        <p:spPr>
          <a:xfrm>
            <a:off x="268680" y="1860129"/>
            <a:ext cx="4303320" cy="4316695"/>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extLst>
              <p:ext uri="{D42A27DB-BD31-4B8C-83A1-F6EECF244321}">
                <p14:modId xmlns:p14="http://schemas.microsoft.com/office/powerpoint/2010/main" val="922535448"/>
              </p:ext>
            </p:extLst>
          </p:nvPr>
        </p:nvGraphicFramePr>
        <p:xfrm>
          <a:off x="66675"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extLst>
              <p:ext uri="{D42A27DB-BD31-4B8C-83A1-F6EECF244321}">
                <p14:modId xmlns:p14="http://schemas.microsoft.com/office/powerpoint/2010/main" val="1829283508"/>
              </p:ext>
            </p:extLst>
          </p:nvPr>
        </p:nvGraphicFramePr>
        <p:xfrm>
          <a:off x="4730752" y="2257246"/>
          <a:ext cx="4320484"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輪郭線や濃度が急激に変化するエッジ部など</a:t>
            </a:r>
            <a:r>
              <a:rPr lang="ja-JP" dirty="0" smtClean="0">
                <a:latin typeface="MS PGothic"/>
                <a:ea typeface="MS PGothic"/>
                <a:cs typeface="MS PGothic"/>
                <a:sym typeface="MS PGothic"/>
              </a:rPr>
              <a:t>を</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dirty="0" smtClean="0">
                <a:latin typeface="MS PGothic"/>
                <a:ea typeface="MS PGothic"/>
                <a:cs typeface="MS PGothic"/>
                <a:sym typeface="MS PGothic"/>
              </a:rPr>
              <a:t>強調</a:t>
            </a:r>
            <a:r>
              <a:rPr lang="ja-JP" dirty="0">
                <a:latin typeface="MS PGothic"/>
                <a:ea typeface="MS PGothic"/>
                <a:cs typeface="MS PGothic"/>
                <a:sym typeface="MS PGothic"/>
              </a:rPr>
              <a:t>するフィルタ</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288</Words>
  <Application>Microsoft Macintosh PowerPoint</Application>
  <PresentationFormat>画面に合わせる (4:3)</PresentationFormat>
  <Paragraphs>61</Paragraphs>
  <Slides>22</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Calibri</vt:lpstr>
      <vt:lpstr>MS PGothic</vt:lpstr>
      <vt:lpstr>ＭＳ Ｐゴシック</vt:lpstr>
      <vt:lpstr>Arial</vt:lpstr>
      <vt:lpstr>Office テーマ</vt:lpstr>
      <vt:lpstr>ソフトウェア 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ラプラシアンと先鋭化比較</vt:lpstr>
      <vt:lpstr>ラプラシアンと先鋭化比較</vt:lpstr>
      <vt:lpstr>所感</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 ．</cp:lastModifiedBy>
  <cp:revision>18</cp:revision>
  <dcterms:modified xsi:type="dcterms:W3CDTF">2019-05-20T16:54:22Z</dcterms:modified>
</cp:coreProperties>
</file>