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3922AF-8D77-4634-ABE5-D0EC2AEC35C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B46D027C-EC80-47B6-AF5F-6C0D394764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168B8F1D-BE8A-4B32-B980-41BCE296888C}"/>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5" name="Segnaposto piè di pagina 4">
            <a:extLst>
              <a:ext uri="{FF2B5EF4-FFF2-40B4-BE49-F238E27FC236}">
                <a16:creationId xmlns:a16="http://schemas.microsoft.com/office/drawing/2014/main" id="{C1A1C9DF-DCAF-4498-B308-35094275DD54}"/>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06C5B46B-B4F8-45EA-996B-8EDAB826AA84}"/>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9583316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04176F-9FE5-4EA5-BB56-0EF9CFD9C1D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7333F35A-583A-4360-84F5-A4CF9998FC1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847129F8-357F-41F0-B8C2-54A4022B3E48}"/>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5" name="Segnaposto piè di pagina 4">
            <a:extLst>
              <a:ext uri="{FF2B5EF4-FFF2-40B4-BE49-F238E27FC236}">
                <a16:creationId xmlns:a16="http://schemas.microsoft.com/office/drawing/2014/main" id="{B8037CBF-E281-4829-B048-74B560ED947D}"/>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6F1221F2-B17E-4565-B902-EF074388BEC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768004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E86F610-54DC-442D-B848-711BEDBE0FD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79EE4BB9-045C-4F7D-979B-30C2C4E5BD7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779331E9-009F-4F3A-98F8-1EB4E9BBE444}"/>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5" name="Segnaposto piè di pagina 4">
            <a:extLst>
              <a:ext uri="{FF2B5EF4-FFF2-40B4-BE49-F238E27FC236}">
                <a16:creationId xmlns:a16="http://schemas.microsoft.com/office/drawing/2014/main" id="{4D0D76F9-E122-4E23-9F71-C22ED1178347}"/>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3BC2A99D-D9EF-4C99-88AD-D221A828FE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40242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D128D-F500-407D-B854-8A66A76D7BCD}"/>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7D42ABCF-FDF5-4EF8-8DD7-18E878201B6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4B2D6B2D-09D6-455F-95F5-DA300A7A5AEF}"/>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5" name="Segnaposto piè di pagina 4">
            <a:extLst>
              <a:ext uri="{FF2B5EF4-FFF2-40B4-BE49-F238E27FC236}">
                <a16:creationId xmlns:a16="http://schemas.microsoft.com/office/drawing/2014/main" id="{3C38EC59-D9CE-4103-9E87-409778CF10F0}"/>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CAF2F7FD-B66C-4173-A4E3-02BF54F142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102895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DD6981-9F3A-4214-8C29-79B37800B80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A679D3D0-2E43-4332-B07B-5A4E77D9D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2BB277E-BFD5-4721-AD08-6261874374F8}"/>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5" name="Segnaposto piè di pagina 4">
            <a:extLst>
              <a:ext uri="{FF2B5EF4-FFF2-40B4-BE49-F238E27FC236}">
                <a16:creationId xmlns:a16="http://schemas.microsoft.com/office/drawing/2014/main" id="{06C14BE2-1915-4425-8065-94F3474663B2}"/>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08216641-1AB6-46E0-A678-A23A249CA9D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329062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048016-8DD0-433A-83C6-57B90AD62C5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89061672-4777-42C8-BC81-282E0C8A1F9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04485D6D-1764-483A-B69E-9B8355EFAC9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72598444-6917-4E05-94FB-3063682966CF}"/>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6" name="Segnaposto piè di pagina 5">
            <a:extLst>
              <a:ext uri="{FF2B5EF4-FFF2-40B4-BE49-F238E27FC236}">
                <a16:creationId xmlns:a16="http://schemas.microsoft.com/office/drawing/2014/main" id="{F94BE48B-9B32-4E69-BA79-B009AF579907}"/>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A1763B5D-308A-4213-B14C-BC327424DF6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133027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8F8DB3-573D-48E7-AB77-E8DB0131D22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D8BBFF14-3126-4F8F-9C16-DF166FDC3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F1AAA5C-DC31-4BA6-B662-1E50C45E747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E2640852-F4DC-4EF5-BD25-A0753958A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24FC46B-7F9F-4DFB-A738-6109448DE4C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A2E883AE-3511-427B-A89B-F23C95B8DF15}"/>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8" name="Segnaposto piè di pagina 7">
            <a:extLst>
              <a:ext uri="{FF2B5EF4-FFF2-40B4-BE49-F238E27FC236}">
                <a16:creationId xmlns:a16="http://schemas.microsoft.com/office/drawing/2014/main" id="{F7C97144-EE01-47DD-88A2-7AA600EC05ED}"/>
              </a:ext>
            </a:extLst>
          </p:cNvPr>
          <p:cNvSpPr>
            <a:spLocks noGrp="1"/>
          </p:cNvSpPr>
          <p:nvPr>
            <p:ph type="ftr" sz="quarter" idx="11"/>
          </p:nvPr>
        </p:nvSpPr>
        <p:spPr/>
        <p:txBody>
          <a:bodyPr/>
          <a:lstStyle/>
          <a:p>
            <a:endParaRPr lang="en-US" dirty="0"/>
          </a:p>
        </p:txBody>
      </p:sp>
      <p:sp>
        <p:nvSpPr>
          <p:cNvPr id="9" name="Segnaposto numero diapositiva 8">
            <a:extLst>
              <a:ext uri="{FF2B5EF4-FFF2-40B4-BE49-F238E27FC236}">
                <a16:creationId xmlns:a16="http://schemas.microsoft.com/office/drawing/2014/main" id="{17DF933B-8BA3-401F-8E5D-91DBFC594AD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777393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C81D8-C612-4597-9291-6A15E4AF60EB}"/>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9156A892-681C-495F-B313-C1603ED37930}"/>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4" name="Segnaposto piè di pagina 3">
            <a:extLst>
              <a:ext uri="{FF2B5EF4-FFF2-40B4-BE49-F238E27FC236}">
                <a16:creationId xmlns:a16="http://schemas.microsoft.com/office/drawing/2014/main" id="{C6C5BEDD-5AB0-4012-ADC0-7AE775EA70E7}"/>
              </a:ext>
            </a:extLst>
          </p:cNvPr>
          <p:cNvSpPr>
            <a:spLocks noGrp="1"/>
          </p:cNvSpPr>
          <p:nvPr>
            <p:ph type="ftr" sz="quarter" idx="11"/>
          </p:nvPr>
        </p:nvSpPr>
        <p:spPr/>
        <p:txBody>
          <a:bodyPr/>
          <a:lstStyle/>
          <a:p>
            <a:endParaRPr lang="en-US" dirty="0"/>
          </a:p>
        </p:txBody>
      </p:sp>
      <p:sp>
        <p:nvSpPr>
          <p:cNvPr id="5" name="Segnaposto numero diapositiva 4">
            <a:extLst>
              <a:ext uri="{FF2B5EF4-FFF2-40B4-BE49-F238E27FC236}">
                <a16:creationId xmlns:a16="http://schemas.microsoft.com/office/drawing/2014/main" id="{DA2D6E39-B6B3-45F0-A99E-95D2082294B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521448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277D6F3-79F3-4311-B71F-B28DBB1A018B}"/>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3" name="Segnaposto piè di pagina 2">
            <a:extLst>
              <a:ext uri="{FF2B5EF4-FFF2-40B4-BE49-F238E27FC236}">
                <a16:creationId xmlns:a16="http://schemas.microsoft.com/office/drawing/2014/main" id="{FFA18421-BA8F-4AF9-ACD1-45E55057AB2A}"/>
              </a:ext>
            </a:extLst>
          </p:cNvPr>
          <p:cNvSpPr>
            <a:spLocks noGrp="1"/>
          </p:cNvSpPr>
          <p:nvPr>
            <p:ph type="ftr" sz="quarter" idx="11"/>
          </p:nvPr>
        </p:nvSpPr>
        <p:spPr/>
        <p:txBody>
          <a:bodyPr/>
          <a:lstStyle/>
          <a:p>
            <a:endParaRPr lang="en-US" dirty="0"/>
          </a:p>
        </p:txBody>
      </p:sp>
      <p:sp>
        <p:nvSpPr>
          <p:cNvPr id="4" name="Segnaposto numero diapositiva 3">
            <a:extLst>
              <a:ext uri="{FF2B5EF4-FFF2-40B4-BE49-F238E27FC236}">
                <a16:creationId xmlns:a16="http://schemas.microsoft.com/office/drawing/2014/main" id="{786D1F73-C49D-4CAC-AD2E-0B73B24A5C7D}"/>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8422275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A48C9D-25EC-49EF-8B68-376D3A28325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809F92D-6B62-40D4-BD48-459944E09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927780C8-2E4C-43A7-9B98-4B9E359E2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D842B5F-69DD-4ADA-B3C4-F7A22430F77E}"/>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6" name="Segnaposto piè di pagina 5">
            <a:extLst>
              <a:ext uri="{FF2B5EF4-FFF2-40B4-BE49-F238E27FC236}">
                <a16:creationId xmlns:a16="http://schemas.microsoft.com/office/drawing/2014/main" id="{4F30F735-C837-451B-B2A8-39A034418CE3}"/>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1954E141-161C-4E83-8C75-5251645B9B8B}"/>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126508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35C89-4FB6-48F7-A1CF-F7B693C6A47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F8809709-BE72-4141-9632-903CB96FC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EF8751E3-5898-42B1-8BE9-FDBAE8A0B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C396081-305C-4B7E-BACC-C58AF960735C}"/>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6" name="Segnaposto piè di pagina 5">
            <a:extLst>
              <a:ext uri="{FF2B5EF4-FFF2-40B4-BE49-F238E27FC236}">
                <a16:creationId xmlns:a16="http://schemas.microsoft.com/office/drawing/2014/main" id="{C535261E-6682-4DF3-A3C7-2B0638797B8E}"/>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6202E0FB-D939-4925-98C0-DD811C50BBD2}"/>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21253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66F6EAD-4141-4862-A6B0-63D4155DA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1B702FC5-C783-49AF-9E21-8AEFD7953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D1DDC10-8F1C-4552-AE3A-DAFE87F6C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6/2/2020</a:t>
            </a:fld>
            <a:endParaRPr lang="en-US" dirty="0"/>
          </a:p>
        </p:txBody>
      </p:sp>
      <p:sp>
        <p:nvSpPr>
          <p:cNvPr id="5" name="Segnaposto piè di pagina 4">
            <a:extLst>
              <a:ext uri="{FF2B5EF4-FFF2-40B4-BE49-F238E27FC236}">
                <a16:creationId xmlns:a16="http://schemas.microsoft.com/office/drawing/2014/main" id="{6C5B36B8-FBEA-4F25-A2BF-2DE96B25C2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a:extLst>
              <a:ext uri="{FF2B5EF4-FFF2-40B4-BE49-F238E27FC236}">
                <a16:creationId xmlns:a16="http://schemas.microsoft.com/office/drawing/2014/main" id="{53AC73B7-D5E6-4E88-80B8-2F2BE3F83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2373851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D8C6C7-C4AC-4388-9199-C07CD87C3613}"/>
              </a:ext>
            </a:extLst>
          </p:cNvPr>
          <p:cNvPicPr>
            <a:picLocks noChangeAspect="1"/>
          </p:cNvPicPr>
          <p:nvPr/>
        </p:nvPicPr>
        <p:blipFill rotWithShape="1">
          <a:blip r:embed="rId2"/>
          <a:srcRect r="9089" b="2807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F6AD104-10DF-4785-951B-55380B3B47ED}"/>
              </a:ext>
            </a:extLst>
          </p:cNvPr>
          <p:cNvSpPr>
            <a:spLocks noGrp="1"/>
          </p:cNvSpPr>
          <p:nvPr>
            <p:ph type="ctrTitle"/>
          </p:nvPr>
        </p:nvSpPr>
        <p:spPr>
          <a:xfrm>
            <a:off x="477981" y="1122363"/>
            <a:ext cx="4023360" cy="3204134"/>
          </a:xfrm>
        </p:spPr>
        <p:txBody>
          <a:bodyPr anchor="b">
            <a:normAutofit/>
          </a:bodyPr>
          <a:lstStyle/>
          <a:p>
            <a:pPr algn="l"/>
            <a:r>
              <a:rPr lang="it-IT" sz="4800"/>
              <a:t>Coursera capstone project</a:t>
            </a:r>
            <a:endParaRPr lang="en-GB" sz="4800"/>
          </a:p>
        </p:txBody>
      </p:sp>
      <p:sp>
        <p:nvSpPr>
          <p:cNvPr id="3" name="Sottotitolo 2">
            <a:extLst>
              <a:ext uri="{FF2B5EF4-FFF2-40B4-BE49-F238E27FC236}">
                <a16:creationId xmlns:a16="http://schemas.microsoft.com/office/drawing/2014/main" id="{8B43D618-520E-44CD-9D8D-B8696F934839}"/>
              </a:ext>
            </a:extLst>
          </p:cNvPr>
          <p:cNvSpPr>
            <a:spLocks noGrp="1"/>
          </p:cNvSpPr>
          <p:nvPr>
            <p:ph type="subTitle" idx="1"/>
          </p:nvPr>
        </p:nvSpPr>
        <p:spPr>
          <a:xfrm>
            <a:off x="477980" y="4872922"/>
            <a:ext cx="4023359" cy="1208141"/>
          </a:xfrm>
        </p:spPr>
        <p:txBody>
          <a:bodyPr>
            <a:normAutofit/>
          </a:bodyPr>
          <a:lstStyle/>
          <a:p>
            <a:pPr algn="l"/>
            <a:r>
              <a:rPr lang="it-IT" sz="2000"/>
              <a:t>Battle of Neighbourhoods</a:t>
            </a:r>
            <a:endParaRPr lang="en-GB"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83300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olo 1">
            <a:extLst>
              <a:ext uri="{FF2B5EF4-FFF2-40B4-BE49-F238E27FC236}">
                <a16:creationId xmlns:a16="http://schemas.microsoft.com/office/drawing/2014/main" id="{794AF49B-B2B6-4005-A71E-9FB55DCA7980}"/>
              </a:ext>
            </a:extLst>
          </p:cNvPr>
          <p:cNvSpPr>
            <a:spLocks noGrp="1"/>
          </p:cNvSpPr>
          <p:nvPr>
            <p:ph type="title"/>
          </p:nvPr>
        </p:nvSpPr>
        <p:spPr>
          <a:xfrm>
            <a:off x="801340" y="802955"/>
            <a:ext cx="4977976" cy="1454051"/>
          </a:xfrm>
        </p:spPr>
        <p:txBody>
          <a:bodyPr>
            <a:normAutofit/>
          </a:bodyPr>
          <a:lstStyle/>
          <a:p>
            <a:r>
              <a:rPr lang="it-IT">
                <a:solidFill>
                  <a:srgbClr val="000000"/>
                </a:solidFill>
              </a:rPr>
              <a:t>A food comparison</a:t>
            </a:r>
            <a:endParaRPr lang="en-GB">
              <a:solidFill>
                <a:srgbClr val="000000"/>
              </a:solidFill>
            </a:endParaRPr>
          </a:p>
        </p:txBody>
      </p:sp>
      <p:sp>
        <p:nvSpPr>
          <p:cNvPr id="3" name="Segnaposto contenuto 2">
            <a:extLst>
              <a:ext uri="{FF2B5EF4-FFF2-40B4-BE49-F238E27FC236}">
                <a16:creationId xmlns:a16="http://schemas.microsoft.com/office/drawing/2014/main" id="{90E055FA-D92A-4B2C-A0EB-6DC39CF72E30}"/>
              </a:ext>
            </a:extLst>
          </p:cNvPr>
          <p:cNvSpPr>
            <a:spLocks noGrp="1"/>
          </p:cNvSpPr>
          <p:nvPr>
            <p:ph idx="1"/>
          </p:nvPr>
        </p:nvSpPr>
        <p:spPr>
          <a:xfrm>
            <a:off x="797809" y="2421682"/>
            <a:ext cx="4977578" cy="3639289"/>
          </a:xfrm>
        </p:spPr>
        <p:txBody>
          <a:bodyPr anchor="ctr">
            <a:normAutofit/>
          </a:bodyPr>
          <a:lstStyle/>
          <a:p>
            <a:pPr marL="0" indent="0">
              <a:buNone/>
            </a:pPr>
            <a:r>
              <a:rPr lang="it-IT" sz="2000" dirty="0" err="1">
                <a:solidFill>
                  <a:srgbClr val="000000"/>
                </a:solidFill>
              </a:rPr>
              <a:t>There</a:t>
            </a:r>
            <a:r>
              <a:rPr lang="it-IT" sz="2000" dirty="0">
                <a:solidFill>
                  <a:srgbClr val="000000"/>
                </a:solidFill>
              </a:rPr>
              <a:t> are more pizza places in Surat or </a:t>
            </a:r>
            <a:r>
              <a:rPr lang="it-IT" sz="2000" dirty="0" err="1">
                <a:solidFill>
                  <a:srgbClr val="000000"/>
                </a:solidFill>
              </a:rPr>
              <a:t>indian</a:t>
            </a:r>
            <a:r>
              <a:rPr lang="it-IT" sz="2000" dirty="0">
                <a:solidFill>
                  <a:srgbClr val="000000"/>
                </a:solidFill>
              </a:rPr>
              <a:t> </a:t>
            </a:r>
            <a:r>
              <a:rPr lang="it-IT" sz="2000" dirty="0" err="1">
                <a:solidFill>
                  <a:srgbClr val="000000"/>
                </a:solidFill>
              </a:rPr>
              <a:t>restaurants</a:t>
            </a:r>
            <a:r>
              <a:rPr lang="it-IT" sz="2000" dirty="0">
                <a:solidFill>
                  <a:srgbClr val="000000"/>
                </a:solidFill>
              </a:rPr>
              <a:t> in Milan?</a:t>
            </a:r>
          </a:p>
          <a:p>
            <a:pPr marL="0" indent="0">
              <a:buNone/>
            </a:pPr>
            <a:endParaRPr lang="it-IT" sz="2000" dirty="0">
              <a:solidFill>
                <a:srgbClr val="000000"/>
              </a:solidFill>
            </a:endParaRPr>
          </a:p>
          <a:p>
            <a:pPr marL="0" indent="0">
              <a:buNone/>
            </a:pPr>
            <a:r>
              <a:rPr lang="it-IT" sz="2000" dirty="0" err="1">
                <a:solidFill>
                  <a:srgbClr val="000000"/>
                </a:solidFill>
              </a:rPr>
              <a:t>This</a:t>
            </a:r>
            <a:r>
              <a:rPr lang="it-IT" sz="2000" dirty="0">
                <a:solidFill>
                  <a:srgbClr val="000000"/>
                </a:solidFill>
              </a:rPr>
              <a:t> </a:t>
            </a:r>
            <a:r>
              <a:rPr lang="it-IT" sz="2000" dirty="0" err="1">
                <a:solidFill>
                  <a:srgbClr val="000000"/>
                </a:solidFill>
              </a:rPr>
              <a:t>research</a:t>
            </a:r>
            <a:r>
              <a:rPr lang="it-IT" sz="2000" dirty="0">
                <a:solidFill>
                  <a:srgbClr val="000000"/>
                </a:solidFill>
              </a:rPr>
              <a:t> </a:t>
            </a:r>
            <a:r>
              <a:rPr lang="it-IT" sz="2000" dirty="0" err="1">
                <a:solidFill>
                  <a:srgbClr val="000000"/>
                </a:solidFill>
              </a:rPr>
              <a:t>wants</a:t>
            </a:r>
            <a:r>
              <a:rPr lang="it-IT" sz="2000" dirty="0">
                <a:solidFill>
                  <a:srgbClr val="000000"/>
                </a:solidFill>
              </a:rPr>
              <a:t> to </a:t>
            </a:r>
            <a:r>
              <a:rPr lang="it-IT" sz="2000" dirty="0" err="1">
                <a:solidFill>
                  <a:srgbClr val="000000"/>
                </a:solidFill>
              </a:rPr>
              <a:t>find</a:t>
            </a:r>
            <a:r>
              <a:rPr lang="it-IT" sz="2000" dirty="0">
                <a:solidFill>
                  <a:srgbClr val="000000"/>
                </a:solidFill>
              </a:rPr>
              <a:t>:</a:t>
            </a:r>
          </a:p>
          <a:p>
            <a:pPr>
              <a:buFontTx/>
              <a:buChar char="-"/>
            </a:pPr>
            <a:r>
              <a:rPr lang="it-IT" sz="2000" dirty="0">
                <a:solidFill>
                  <a:srgbClr val="000000"/>
                </a:solidFill>
              </a:rPr>
              <a:t>How </a:t>
            </a:r>
            <a:r>
              <a:rPr lang="it-IT" sz="2000" dirty="0" err="1">
                <a:solidFill>
                  <a:srgbClr val="000000"/>
                </a:solidFill>
              </a:rPr>
              <a:t>many</a:t>
            </a:r>
            <a:r>
              <a:rPr lang="it-IT" sz="2000" dirty="0">
                <a:solidFill>
                  <a:srgbClr val="000000"/>
                </a:solidFill>
              </a:rPr>
              <a:t> pizza places are </a:t>
            </a:r>
            <a:r>
              <a:rPr lang="it-IT" sz="2000" dirty="0" err="1">
                <a:solidFill>
                  <a:srgbClr val="000000"/>
                </a:solidFill>
              </a:rPr>
              <a:t>there</a:t>
            </a:r>
            <a:r>
              <a:rPr lang="it-IT" sz="2000" dirty="0">
                <a:solidFill>
                  <a:srgbClr val="000000"/>
                </a:solidFill>
              </a:rPr>
              <a:t> in Surat</a:t>
            </a:r>
          </a:p>
          <a:p>
            <a:pPr>
              <a:buFontTx/>
              <a:buChar char="-"/>
            </a:pPr>
            <a:r>
              <a:rPr lang="it-IT" sz="2000" dirty="0">
                <a:solidFill>
                  <a:srgbClr val="000000"/>
                </a:solidFill>
              </a:rPr>
              <a:t>How </a:t>
            </a:r>
            <a:r>
              <a:rPr lang="it-IT" sz="2000" dirty="0" err="1">
                <a:solidFill>
                  <a:srgbClr val="000000"/>
                </a:solidFill>
              </a:rPr>
              <a:t>many</a:t>
            </a:r>
            <a:r>
              <a:rPr lang="it-IT" sz="2000" dirty="0">
                <a:solidFill>
                  <a:srgbClr val="000000"/>
                </a:solidFill>
              </a:rPr>
              <a:t> </a:t>
            </a:r>
            <a:r>
              <a:rPr lang="it-IT" sz="2000" dirty="0" err="1">
                <a:solidFill>
                  <a:srgbClr val="000000"/>
                </a:solidFill>
              </a:rPr>
              <a:t>indian</a:t>
            </a:r>
            <a:r>
              <a:rPr lang="it-IT" sz="2000" dirty="0">
                <a:solidFill>
                  <a:srgbClr val="000000"/>
                </a:solidFill>
              </a:rPr>
              <a:t> </a:t>
            </a:r>
            <a:r>
              <a:rPr lang="it-IT" sz="2000" dirty="0" err="1">
                <a:solidFill>
                  <a:srgbClr val="000000"/>
                </a:solidFill>
              </a:rPr>
              <a:t>restaurants</a:t>
            </a:r>
            <a:r>
              <a:rPr lang="it-IT" sz="2000" dirty="0">
                <a:solidFill>
                  <a:srgbClr val="000000"/>
                </a:solidFill>
              </a:rPr>
              <a:t> </a:t>
            </a:r>
            <a:r>
              <a:rPr lang="it-IT" sz="2000" dirty="0" err="1">
                <a:solidFill>
                  <a:srgbClr val="000000"/>
                </a:solidFill>
              </a:rPr>
              <a:t>there</a:t>
            </a:r>
            <a:r>
              <a:rPr lang="it-IT" sz="2000" dirty="0">
                <a:solidFill>
                  <a:srgbClr val="000000"/>
                </a:solidFill>
              </a:rPr>
              <a:t> are in Milan</a:t>
            </a:r>
          </a:p>
          <a:p>
            <a:pPr>
              <a:buFontTx/>
              <a:buChar char="-"/>
            </a:pPr>
            <a:r>
              <a:rPr lang="it-IT" sz="2000" dirty="0">
                <a:solidFill>
                  <a:srgbClr val="000000"/>
                </a:solidFill>
              </a:rPr>
              <a:t>Making a </a:t>
            </a:r>
            <a:r>
              <a:rPr lang="it-IT" sz="2000" dirty="0" err="1">
                <a:solidFill>
                  <a:srgbClr val="000000"/>
                </a:solidFill>
              </a:rPr>
              <a:t>comparison</a:t>
            </a:r>
            <a:r>
              <a:rPr lang="it-IT" sz="2000" dirty="0">
                <a:solidFill>
                  <a:srgbClr val="000000"/>
                </a:solidFill>
              </a:rPr>
              <a:t> of </a:t>
            </a:r>
            <a:r>
              <a:rPr lang="it-IT" sz="2000" dirty="0" err="1">
                <a:solidFill>
                  <a:srgbClr val="000000"/>
                </a:solidFill>
              </a:rPr>
              <a:t>both</a:t>
            </a:r>
            <a:r>
              <a:rPr lang="it-IT" sz="2000" dirty="0">
                <a:solidFill>
                  <a:srgbClr val="000000"/>
                </a:solidFill>
              </a:rPr>
              <a:t> the cities</a:t>
            </a:r>
          </a:p>
          <a:p>
            <a:pPr>
              <a:buFontTx/>
              <a:buChar char="-"/>
            </a:pPr>
            <a:endParaRPr lang="en-GB" sz="20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B0DCEEF6-39C1-4AF5-9E4E-1E6A8B6CA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52007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olo 1">
            <a:extLst>
              <a:ext uri="{FF2B5EF4-FFF2-40B4-BE49-F238E27FC236}">
                <a16:creationId xmlns:a16="http://schemas.microsoft.com/office/drawing/2014/main" id="{B9C75AFD-F5F6-4C33-AC09-1F21109BB6C4}"/>
              </a:ext>
            </a:extLst>
          </p:cNvPr>
          <p:cNvSpPr>
            <a:spLocks noGrp="1"/>
          </p:cNvSpPr>
          <p:nvPr>
            <p:ph type="title"/>
          </p:nvPr>
        </p:nvSpPr>
        <p:spPr>
          <a:xfrm>
            <a:off x="804998" y="798445"/>
            <a:ext cx="4803636" cy="1311664"/>
          </a:xfrm>
        </p:spPr>
        <p:txBody>
          <a:bodyPr>
            <a:normAutofit/>
          </a:bodyPr>
          <a:lstStyle/>
          <a:p>
            <a:r>
              <a:rPr lang="it-IT" dirty="0">
                <a:solidFill>
                  <a:srgbClr val="000000"/>
                </a:solidFill>
              </a:rPr>
              <a:t>Surat</a:t>
            </a:r>
            <a:endParaRPr lang="en-GB" dirty="0">
              <a:solidFill>
                <a:srgbClr val="000000"/>
              </a:solidFill>
            </a:endParaRPr>
          </a:p>
        </p:txBody>
      </p:sp>
      <p:sp>
        <p:nvSpPr>
          <p:cNvPr id="3" name="Segnaposto contenuto 2">
            <a:extLst>
              <a:ext uri="{FF2B5EF4-FFF2-40B4-BE49-F238E27FC236}">
                <a16:creationId xmlns:a16="http://schemas.microsoft.com/office/drawing/2014/main" id="{6FEFE0EF-D2BF-4607-A6E3-29FF982318CB}"/>
              </a:ext>
            </a:extLst>
          </p:cNvPr>
          <p:cNvSpPr>
            <a:spLocks noGrp="1"/>
          </p:cNvSpPr>
          <p:nvPr>
            <p:ph idx="1"/>
          </p:nvPr>
        </p:nvSpPr>
        <p:spPr>
          <a:xfrm>
            <a:off x="804997" y="2272143"/>
            <a:ext cx="4706803" cy="3788830"/>
          </a:xfrm>
        </p:spPr>
        <p:txBody>
          <a:bodyPr anchor="ctr">
            <a:normAutofit/>
          </a:bodyPr>
          <a:lstStyle/>
          <a:p>
            <a:pPr marL="0" indent="0" algn="just">
              <a:buNone/>
            </a:pPr>
            <a:r>
              <a:rPr lang="en-GB" sz="2000" dirty="0">
                <a:solidFill>
                  <a:srgbClr val="000000"/>
                </a:solidFill>
              </a:rPr>
              <a:t>Surat is a city in Gujarat, India. It is located towards the southern part of the coastline. Surat has a population of 33441435 with a density of 10226 ab/km². Surat is called the diamond city as it is the hub for diamond cutting and polishing.</a:t>
            </a:r>
            <a:endParaRPr lang="it-IT" sz="2000" dirty="0">
              <a:solidFill>
                <a:srgbClr val="000000"/>
              </a:solidFill>
            </a:endParaRPr>
          </a:p>
          <a:p>
            <a:pPr marL="0" indent="0">
              <a:buNone/>
            </a:pPr>
            <a:endParaRPr lang="en-GB" sz="2000" dirty="0">
              <a:solidFill>
                <a:srgbClr val="000000"/>
              </a:solidFill>
            </a:endParaRPr>
          </a:p>
        </p:txBody>
      </p:sp>
      <p:sp>
        <p:nvSpPr>
          <p:cNvPr id="4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8063A33A-D356-41C0-8A41-0AE50DEB4B06}"/>
              </a:ext>
            </a:extLst>
          </p:cNvPr>
          <p:cNvPicPr>
            <a:picLocks noChangeAspect="1"/>
          </p:cNvPicPr>
          <p:nvPr/>
        </p:nvPicPr>
        <p:blipFill rotWithShape="1">
          <a:blip r:embed="rId3"/>
          <a:srcRect r="6056" b="3"/>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41921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5" name="Titolo 1">
            <a:extLst>
              <a:ext uri="{FF2B5EF4-FFF2-40B4-BE49-F238E27FC236}">
                <a16:creationId xmlns:a16="http://schemas.microsoft.com/office/drawing/2014/main" id="{1F525E8D-7727-49EB-A136-2566294BBEB0}"/>
              </a:ext>
            </a:extLst>
          </p:cNvPr>
          <p:cNvSpPr txBox="1">
            <a:spLocks/>
          </p:cNvSpPr>
          <p:nvPr/>
        </p:nvSpPr>
        <p:spPr>
          <a:xfrm>
            <a:off x="804998" y="798445"/>
            <a:ext cx="4803636" cy="1311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dirty="0">
                <a:solidFill>
                  <a:srgbClr val="000000"/>
                </a:solidFill>
              </a:rPr>
              <a:t>Milan</a:t>
            </a:r>
          </a:p>
        </p:txBody>
      </p:sp>
      <p:sp>
        <p:nvSpPr>
          <p:cNvPr id="6" name="Segnaposto contenuto 3">
            <a:extLst>
              <a:ext uri="{FF2B5EF4-FFF2-40B4-BE49-F238E27FC236}">
                <a16:creationId xmlns:a16="http://schemas.microsoft.com/office/drawing/2014/main" id="{AB7C1031-4803-41F9-A09E-1D73AD239EBB}"/>
              </a:ext>
            </a:extLst>
          </p:cNvPr>
          <p:cNvSpPr txBox="1">
            <a:spLocks/>
          </p:cNvSpPr>
          <p:nvPr/>
        </p:nvSpPr>
        <p:spPr>
          <a:xfrm>
            <a:off x="804997" y="2272143"/>
            <a:ext cx="4706803" cy="378883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000000"/>
                </a:solidFill>
              </a:rPr>
              <a:t>One of the most famous cities of Europe, is located in northwest of Italy, has a population of 1390434 and a density of 7653,62 ab/km^2. It’s considered the capital of fashion and the region is general has the most famous companies of Italy.</a:t>
            </a:r>
          </a:p>
        </p:txBody>
      </p:sp>
      <p:sp>
        <p:nvSpPr>
          <p:cNvPr id="3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magine 6">
            <a:extLst>
              <a:ext uri="{FF2B5EF4-FFF2-40B4-BE49-F238E27FC236}">
                <a16:creationId xmlns:a16="http://schemas.microsoft.com/office/drawing/2014/main" id="{40CBFB75-2C7E-4EAB-A87F-99B17BD8FF9E}"/>
              </a:ext>
            </a:extLst>
          </p:cNvPr>
          <p:cNvPicPr>
            <a:picLocks noChangeAspect="1"/>
          </p:cNvPicPr>
          <p:nvPr/>
        </p:nvPicPr>
        <p:blipFill rotWithShape="1">
          <a:blip r:embed="rId3"/>
          <a:srcRect r="3" b="8518"/>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39271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B8F20417-5E58-4124-9FA2-49D6C4D8DC2C}"/>
              </a:ext>
            </a:extLst>
          </p:cNvPr>
          <p:cNvSpPr>
            <a:spLocks noGrp="1"/>
          </p:cNvSpPr>
          <p:nvPr>
            <p:ph type="title"/>
          </p:nvPr>
        </p:nvSpPr>
        <p:spPr>
          <a:xfrm>
            <a:off x="6094105" y="802955"/>
            <a:ext cx="4977976" cy="1454051"/>
          </a:xfrm>
        </p:spPr>
        <p:txBody>
          <a:bodyPr>
            <a:normAutofit/>
          </a:bodyPr>
          <a:lstStyle/>
          <a:p>
            <a:r>
              <a:rPr lang="it-IT" dirty="0">
                <a:solidFill>
                  <a:srgbClr val="000000"/>
                </a:solidFill>
              </a:rPr>
              <a:t>The data</a:t>
            </a:r>
            <a:endParaRPr lang="en-GB"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1868E4C9-D355-4E1C-BFBE-E6D417D591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Segnaposto contenuto 2">
            <a:extLst>
              <a:ext uri="{FF2B5EF4-FFF2-40B4-BE49-F238E27FC236}">
                <a16:creationId xmlns:a16="http://schemas.microsoft.com/office/drawing/2014/main" id="{C4B3D22E-27C5-42EA-9530-B5CA34D1DC1D}"/>
              </a:ext>
            </a:extLst>
          </p:cNvPr>
          <p:cNvSpPr>
            <a:spLocks noGrp="1"/>
          </p:cNvSpPr>
          <p:nvPr>
            <p:ph idx="1"/>
          </p:nvPr>
        </p:nvSpPr>
        <p:spPr>
          <a:xfrm>
            <a:off x="6090574" y="2421682"/>
            <a:ext cx="4977578" cy="3639289"/>
          </a:xfrm>
        </p:spPr>
        <p:txBody>
          <a:bodyPr anchor="ctr">
            <a:normAutofit/>
          </a:bodyPr>
          <a:lstStyle/>
          <a:p>
            <a:pPr marL="0" indent="0">
              <a:buNone/>
            </a:pPr>
            <a:r>
              <a:rPr lang="it-IT" sz="2000" dirty="0" err="1">
                <a:solidFill>
                  <a:srgbClr val="000000"/>
                </a:solidFill>
              </a:rPr>
              <a:t>Foursquare</a:t>
            </a:r>
            <a:r>
              <a:rPr lang="it-IT" sz="2000" dirty="0">
                <a:solidFill>
                  <a:srgbClr val="000000"/>
                </a:solidFill>
              </a:rPr>
              <a:t> API </a:t>
            </a:r>
            <a:r>
              <a:rPr lang="it-IT" sz="2000" dirty="0" err="1">
                <a:solidFill>
                  <a:srgbClr val="000000"/>
                </a:solidFill>
              </a:rPr>
              <a:t>let</a:t>
            </a:r>
            <a:r>
              <a:rPr lang="it-IT" sz="2000" dirty="0">
                <a:solidFill>
                  <a:srgbClr val="000000"/>
                </a:solidFill>
              </a:rPr>
              <a:t> </a:t>
            </a:r>
            <a:r>
              <a:rPr lang="it-IT" sz="2000" dirty="0" err="1">
                <a:solidFill>
                  <a:srgbClr val="000000"/>
                </a:solidFill>
              </a:rPr>
              <a:t>us</a:t>
            </a:r>
            <a:r>
              <a:rPr lang="it-IT" sz="2000" dirty="0">
                <a:solidFill>
                  <a:srgbClr val="000000"/>
                </a:solidFill>
              </a:rPr>
              <a:t> </a:t>
            </a:r>
            <a:r>
              <a:rPr lang="it-IT" sz="2000" dirty="0" err="1">
                <a:solidFill>
                  <a:srgbClr val="000000"/>
                </a:solidFill>
              </a:rPr>
              <a:t>having</a:t>
            </a:r>
            <a:r>
              <a:rPr lang="it-IT" sz="2000" dirty="0">
                <a:solidFill>
                  <a:srgbClr val="000000"/>
                </a:solidFill>
              </a:rPr>
              <a:t> access to a </a:t>
            </a:r>
            <a:r>
              <a:rPr lang="it-IT" sz="2000" dirty="0" err="1">
                <a:solidFill>
                  <a:srgbClr val="000000"/>
                </a:solidFill>
              </a:rPr>
              <a:t>great</a:t>
            </a:r>
            <a:r>
              <a:rPr lang="it-IT" sz="2000" dirty="0">
                <a:solidFill>
                  <a:srgbClr val="000000"/>
                </a:solidFill>
              </a:rPr>
              <a:t> </a:t>
            </a:r>
            <a:r>
              <a:rPr lang="it-IT" sz="2000" dirty="0" err="1">
                <a:solidFill>
                  <a:srgbClr val="000000"/>
                </a:solidFill>
              </a:rPr>
              <a:t>quantity</a:t>
            </a:r>
            <a:r>
              <a:rPr lang="it-IT" sz="2000" dirty="0">
                <a:solidFill>
                  <a:srgbClr val="000000"/>
                </a:solidFill>
              </a:rPr>
              <a:t> of data </a:t>
            </a:r>
            <a:r>
              <a:rPr lang="it-IT" sz="2000" dirty="0" err="1">
                <a:solidFill>
                  <a:srgbClr val="000000"/>
                </a:solidFill>
              </a:rPr>
              <a:t>using</a:t>
            </a:r>
            <a:r>
              <a:rPr lang="it-IT" sz="2000" dirty="0">
                <a:solidFill>
                  <a:srgbClr val="000000"/>
                </a:solidFill>
              </a:rPr>
              <a:t> </a:t>
            </a:r>
            <a:r>
              <a:rPr lang="it-IT" sz="2000" dirty="0" err="1">
                <a:solidFill>
                  <a:srgbClr val="000000"/>
                </a:solidFill>
              </a:rPr>
              <a:t>our</a:t>
            </a:r>
            <a:r>
              <a:rPr lang="it-IT" sz="2000" dirty="0">
                <a:solidFill>
                  <a:srgbClr val="000000"/>
                </a:solidFill>
              </a:rPr>
              <a:t> </a:t>
            </a:r>
            <a:r>
              <a:rPr lang="it-IT" sz="2000" dirty="0" err="1">
                <a:solidFill>
                  <a:srgbClr val="000000"/>
                </a:solidFill>
              </a:rPr>
              <a:t>research</a:t>
            </a:r>
            <a:r>
              <a:rPr lang="it-IT" sz="2000" dirty="0">
                <a:solidFill>
                  <a:srgbClr val="000000"/>
                </a:solidFill>
              </a:rPr>
              <a:t> query. In </a:t>
            </a:r>
            <a:r>
              <a:rPr lang="it-IT" sz="2000" dirty="0" err="1">
                <a:solidFill>
                  <a:srgbClr val="000000"/>
                </a:solidFill>
              </a:rPr>
              <a:t>this</a:t>
            </a:r>
            <a:r>
              <a:rPr lang="it-IT" sz="2000" dirty="0">
                <a:solidFill>
                  <a:srgbClr val="000000"/>
                </a:solidFill>
              </a:rPr>
              <a:t> case I </a:t>
            </a:r>
            <a:r>
              <a:rPr lang="it-IT" sz="2000" dirty="0" err="1">
                <a:solidFill>
                  <a:srgbClr val="000000"/>
                </a:solidFill>
              </a:rPr>
              <a:t>looked</a:t>
            </a:r>
            <a:r>
              <a:rPr lang="it-IT" sz="2000" dirty="0">
                <a:solidFill>
                  <a:srgbClr val="000000"/>
                </a:solidFill>
              </a:rPr>
              <a:t> for </a:t>
            </a:r>
            <a:r>
              <a:rPr lang="it-IT" sz="2000" dirty="0" err="1">
                <a:solidFill>
                  <a:srgbClr val="000000"/>
                </a:solidFill>
              </a:rPr>
              <a:t>all</a:t>
            </a:r>
            <a:r>
              <a:rPr lang="it-IT" sz="2000" dirty="0">
                <a:solidFill>
                  <a:srgbClr val="000000"/>
                </a:solidFill>
              </a:rPr>
              <a:t> the places </a:t>
            </a:r>
            <a:r>
              <a:rPr lang="it-IT" sz="2000" dirty="0" err="1">
                <a:solidFill>
                  <a:srgbClr val="000000"/>
                </a:solidFill>
              </a:rPr>
              <a:t>that</a:t>
            </a:r>
            <a:r>
              <a:rPr lang="it-IT" sz="2000" dirty="0">
                <a:solidFill>
                  <a:srgbClr val="000000"/>
                </a:solidFill>
              </a:rPr>
              <a:t> </a:t>
            </a:r>
            <a:r>
              <a:rPr lang="it-IT" sz="2000" dirty="0" err="1">
                <a:solidFill>
                  <a:srgbClr val="000000"/>
                </a:solidFill>
              </a:rPr>
              <a:t>have</a:t>
            </a:r>
            <a:r>
              <a:rPr lang="it-IT" sz="2000" dirty="0">
                <a:solidFill>
                  <a:srgbClr val="000000"/>
                </a:solidFill>
              </a:rPr>
              <a:t> the name ‘pizza’ in </a:t>
            </a:r>
            <a:r>
              <a:rPr lang="it-IT" sz="2000" dirty="0" err="1">
                <a:solidFill>
                  <a:srgbClr val="000000"/>
                </a:solidFill>
              </a:rPr>
              <a:t>it</a:t>
            </a:r>
            <a:r>
              <a:rPr lang="it-IT" sz="2000" dirty="0">
                <a:solidFill>
                  <a:srgbClr val="000000"/>
                </a:solidFill>
              </a:rPr>
              <a:t> in the city of Surat, </a:t>
            </a:r>
            <a:r>
              <a:rPr lang="it-IT" sz="2000" dirty="0" err="1">
                <a:solidFill>
                  <a:srgbClr val="000000"/>
                </a:solidFill>
              </a:rPr>
              <a:t>while</a:t>
            </a:r>
            <a:r>
              <a:rPr lang="it-IT" sz="2000" dirty="0">
                <a:solidFill>
                  <a:srgbClr val="000000"/>
                </a:solidFill>
              </a:rPr>
              <a:t> in Milan i </a:t>
            </a:r>
            <a:r>
              <a:rPr lang="it-IT" sz="2000" dirty="0" err="1">
                <a:solidFill>
                  <a:srgbClr val="000000"/>
                </a:solidFill>
              </a:rPr>
              <a:t>looked</a:t>
            </a:r>
            <a:r>
              <a:rPr lang="it-IT" sz="2000" dirty="0">
                <a:solidFill>
                  <a:srgbClr val="000000"/>
                </a:solidFill>
              </a:rPr>
              <a:t> for </a:t>
            </a:r>
            <a:r>
              <a:rPr lang="it-IT" sz="2000" dirty="0" err="1">
                <a:solidFill>
                  <a:srgbClr val="000000"/>
                </a:solidFill>
              </a:rPr>
              <a:t>all</a:t>
            </a:r>
            <a:r>
              <a:rPr lang="it-IT" sz="2000" dirty="0">
                <a:solidFill>
                  <a:srgbClr val="000000"/>
                </a:solidFill>
              </a:rPr>
              <a:t> the places with ‘</a:t>
            </a:r>
            <a:r>
              <a:rPr lang="it-IT" sz="2000" dirty="0" err="1">
                <a:solidFill>
                  <a:srgbClr val="000000"/>
                </a:solidFill>
              </a:rPr>
              <a:t>indian</a:t>
            </a:r>
            <a:r>
              <a:rPr lang="it-IT" sz="2000" dirty="0">
                <a:solidFill>
                  <a:srgbClr val="000000"/>
                </a:solidFill>
              </a:rPr>
              <a:t>’ in </a:t>
            </a:r>
            <a:r>
              <a:rPr lang="it-IT" sz="2000" dirty="0" err="1">
                <a:solidFill>
                  <a:srgbClr val="000000"/>
                </a:solidFill>
              </a:rPr>
              <a:t>it</a:t>
            </a:r>
            <a:r>
              <a:rPr lang="it-IT" sz="2000" dirty="0">
                <a:solidFill>
                  <a:srgbClr val="000000"/>
                </a:solidFill>
              </a:rPr>
              <a:t>.</a:t>
            </a:r>
          </a:p>
          <a:p>
            <a:pPr marL="0" indent="0">
              <a:buNone/>
            </a:pPr>
            <a:endParaRPr lang="it-IT" sz="2000" dirty="0">
              <a:solidFill>
                <a:srgbClr val="000000"/>
              </a:solidFill>
            </a:endParaRPr>
          </a:p>
          <a:p>
            <a:pPr marL="0" indent="0">
              <a:buNone/>
            </a:pPr>
            <a:r>
              <a:rPr lang="en-US" sz="2000" dirty="0">
                <a:solidFill>
                  <a:srgbClr val="000000"/>
                </a:solidFill>
              </a:rPr>
              <a:t>Having</a:t>
            </a:r>
            <a:r>
              <a:rPr lang="it-IT" sz="2000" dirty="0">
                <a:solidFill>
                  <a:srgbClr val="000000"/>
                </a:solidFill>
              </a:rPr>
              <a:t> </a:t>
            </a:r>
            <a:r>
              <a:rPr lang="it-IT" sz="2000" dirty="0" err="1">
                <a:solidFill>
                  <a:srgbClr val="000000"/>
                </a:solidFill>
              </a:rPr>
              <a:t>all</a:t>
            </a:r>
            <a:r>
              <a:rPr lang="it-IT" sz="2000" dirty="0">
                <a:solidFill>
                  <a:srgbClr val="000000"/>
                </a:solidFill>
              </a:rPr>
              <a:t> </a:t>
            </a:r>
            <a:r>
              <a:rPr lang="it-IT" sz="2000" dirty="0" err="1">
                <a:solidFill>
                  <a:srgbClr val="000000"/>
                </a:solidFill>
              </a:rPr>
              <a:t>these</a:t>
            </a:r>
            <a:r>
              <a:rPr lang="it-IT" sz="2000" dirty="0">
                <a:solidFill>
                  <a:srgbClr val="000000"/>
                </a:solidFill>
              </a:rPr>
              <a:t> data, I </a:t>
            </a:r>
            <a:r>
              <a:rPr lang="it-IT" sz="2000" dirty="0" err="1">
                <a:solidFill>
                  <a:srgbClr val="000000"/>
                </a:solidFill>
              </a:rPr>
              <a:t>created</a:t>
            </a:r>
            <a:r>
              <a:rPr lang="it-IT" sz="2000" dirty="0">
                <a:solidFill>
                  <a:srgbClr val="000000"/>
                </a:solidFill>
              </a:rPr>
              <a:t> a </a:t>
            </a:r>
            <a:r>
              <a:rPr lang="it-IT" sz="2000" dirty="0" err="1">
                <a:solidFill>
                  <a:srgbClr val="000000"/>
                </a:solidFill>
              </a:rPr>
              <a:t>dataframe</a:t>
            </a:r>
            <a:r>
              <a:rPr lang="it-IT" sz="2000" dirty="0">
                <a:solidFill>
                  <a:srgbClr val="000000"/>
                </a:solidFill>
              </a:rPr>
              <a:t> </a:t>
            </a:r>
            <a:r>
              <a:rPr lang="it-IT" sz="2000" dirty="0" err="1">
                <a:solidFill>
                  <a:srgbClr val="000000"/>
                </a:solidFill>
              </a:rPr>
              <a:t>that</a:t>
            </a:r>
            <a:r>
              <a:rPr lang="it-IT" sz="2000" dirty="0">
                <a:solidFill>
                  <a:srgbClr val="000000"/>
                </a:solidFill>
              </a:rPr>
              <a:t> </a:t>
            </a:r>
            <a:r>
              <a:rPr lang="it-IT" sz="2000" dirty="0" err="1">
                <a:solidFill>
                  <a:srgbClr val="000000"/>
                </a:solidFill>
              </a:rPr>
              <a:t>is</a:t>
            </a:r>
            <a:r>
              <a:rPr lang="it-IT" sz="2000" dirty="0">
                <a:solidFill>
                  <a:srgbClr val="000000"/>
                </a:solidFill>
              </a:rPr>
              <a:t> possibile to </a:t>
            </a:r>
            <a:r>
              <a:rPr lang="it-IT" sz="2000" dirty="0" err="1">
                <a:solidFill>
                  <a:srgbClr val="000000"/>
                </a:solidFill>
              </a:rPr>
              <a:t>analyze</a:t>
            </a:r>
            <a:r>
              <a:rPr lang="it-IT" sz="2000" dirty="0">
                <a:solidFill>
                  <a:srgbClr val="000000"/>
                </a:solidFill>
              </a:rPr>
              <a:t> and </a:t>
            </a:r>
            <a:r>
              <a:rPr lang="it-IT" sz="2000" dirty="0" err="1">
                <a:solidFill>
                  <a:srgbClr val="000000"/>
                </a:solidFill>
              </a:rPr>
              <a:t>visualise</a:t>
            </a:r>
            <a:r>
              <a:rPr lang="it-IT" sz="2000" dirty="0">
                <a:solidFill>
                  <a:srgbClr val="000000"/>
                </a:solidFill>
              </a:rPr>
              <a:t> </a:t>
            </a:r>
            <a:r>
              <a:rPr lang="it-IT" sz="2000" dirty="0" err="1">
                <a:solidFill>
                  <a:srgbClr val="000000"/>
                </a:solidFill>
              </a:rPr>
              <a:t>using</a:t>
            </a:r>
            <a:r>
              <a:rPr lang="it-IT" sz="2000" dirty="0">
                <a:solidFill>
                  <a:srgbClr val="000000"/>
                </a:solidFill>
              </a:rPr>
              <a:t> the </a:t>
            </a:r>
            <a:r>
              <a:rPr lang="it-IT" sz="2000" dirty="0" err="1">
                <a:solidFill>
                  <a:srgbClr val="000000"/>
                </a:solidFill>
              </a:rPr>
              <a:t>folium</a:t>
            </a:r>
            <a:r>
              <a:rPr lang="it-IT" sz="2000" dirty="0">
                <a:solidFill>
                  <a:srgbClr val="000000"/>
                </a:solidFill>
              </a:rPr>
              <a:t> </a:t>
            </a:r>
            <a:r>
              <a:rPr lang="en-US" sz="2000" dirty="0" err="1">
                <a:solidFill>
                  <a:srgbClr val="000000"/>
                </a:solidFill>
              </a:rPr>
              <a:t>lybrary</a:t>
            </a:r>
            <a:r>
              <a:rPr lang="it-IT" sz="2000" dirty="0">
                <a:solidFill>
                  <a:srgbClr val="000000"/>
                </a:solidFill>
              </a:rPr>
              <a:t>. </a:t>
            </a:r>
            <a:endParaRPr lang="en-GB" sz="2000" dirty="0">
              <a:solidFill>
                <a:srgbClr val="000000"/>
              </a:solidFill>
            </a:endParaRPr>
          </a:p>
        </p:txBody>
      </p:sp>
    </p:spTree>
    <p:extLst>
      <p:ext uri="{BB962C8B-B14F-4D97-AF65-F5344CB8AC3E}">
        <p14:creationId xmlns:p14="http://schemas.microsoft.com/office/powerpoint/2010/main" val="251006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ADAEEE41-F5DF-44E2-928C-AA0F1FF9D445}"/>
              </a:ext>
            </a:extLst>
          </p:cNvPr>
          <p:cNvSpPr>
            <a:spLocks noGrp="1"/>
          </p:cNvSpPr>
          <p:nvPr>
            <p:ph type="title"/>
          </p:nvPr>
        </p:nvSpPr>
        <p:spPr>
          <a:xfrm>
            <a:off x="6094105" y="802955"/>
            <a:ext cx="4977976" cy="1454051"/>
          </a:xfrm>
        </p:spPr>
        <p:txBody>
          <a:bodyPr>
            <a:normAutofit/>
          </a:bodyPr>
          <a:lstStyle/>
          <a:p>
            <a:r>
              <a:rPr lang="it-IT">
                <a:solidFill>
                  <a:srgbClr val="000000"/>
                </a:solidFill>
              </a:rPr>
              <a:t>Surat</a:t>
            </a:r>
            <a:endParaRPr lang="en-GB">
              <a:solidFill>
                <a:srgbClr val="000000"/>
              </a:solidFill>
            </a:endParaRPr>
          </a:p>
        </p:txBody>
      </p:sp>
      <p:sp>
        <p:nvSpPr>
          <p:cNvPr id="1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352A5B76-AF5C-4991-9E60-F45ED3B853C8}"/>
              </a:ext>
            </a:extLst>
          </p:cNvPr>
          <p:cNvPicPr>
            <a:picLocks noChangeAspect="1"/>
          </p:cNvPicPr>
          <p:nvPr/>
        </p:nvPicPr>
        <p:blipFill rotWithShape="1">
          <a:blip r:embed="rId3">
            <a:alphaModFix/>
          </a:blip>
          <a:srcRect l="29096" r="31492"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Segnaposto contenuto 2">
            <a:extLst>
              <a:ext uri="{FF2B5EF4-FFF2-40B4-BE49-F238E27FC236}">
                <a16:creationId xmlns:a16="http://schemas.microsoft.com/office/drawing/2014/main" id="{0A3E542D-1962-44FE-9720-FDC2A9A83815}"/>
              </a:ext>
            </a:extLst>
          </p:cNvPr>
          <p:cNvSpPr>
            <a:spLocks noGrp="1"/>
          </p:cNvSpPr>
          <p:nvPr>
            <p:ph idx="1"/>
          </p:nvPr>
        </p:nvSpPr>
        <p:spPr>
          <a:xfrm>
            <a:off x="6094104" y="2257006"/>
            <a:ext cx="4977578" cy="3178286"/>
          </a:xfrm>
        </p:spPr>
        <p:txBody>
          <a:bodyPr anchor="ctr">
            <a:normAutofit/>
          </a:bodyPr>
          <a:lstStyle/>
          <a:p>
            <a:pPr marL="0" indent="0">
              <a:buNone/>
            </a:pPr>
            <a:r>
              <a:rPr lang="it-IT" sz="2000" dirty="0" err="1">
                <a:solidFill>
                  <a:srgbClr val="000000"/>
                </a:solidFill>
              </a:rPr>
              <a:t>These</a:t>
            </a:r>
            <a:r>
              <a:rPr lang="it-IT" sz="2000" dirty="0">
                <a:solidFill>
                  <a:srgbClr val="000000"/>
                </a:solidFill>
              </a:rPr>
              <a:t> are </a:t>
            </a:r>
            <a:r>
              <a:rPr lang="it-IT" sz="2000" dirty="0" err="1">
                <a:solidFill>
                  <a:srgbClr val="000000"/>
                </a:solidFill>
              </a:rPr>
              <a:t>all</a:t>
            </a:r>
            <a:r>
              <a:rPr lang="it-IT" sz="2000" dirty="0">
                <a:solidFill>
                  <a:srgbClr val="000000"/>
                </a:solidFill>
              </a:rPr>
              <a:t> the entries in a 5km </a:t>
            </a:r>
            <a:r>
              <a:rPr lang="it-IT" sz="2000" dirty="0" err="1">
                <a:solidFill>
                  <a:srgbClr val="000000"/>
                </a:solidFill>
              </a:rPr>
              <a:t>radius</a:t>
            </a:r>
            <a:r>
              <a:rPr lang="it-IT" sz="2000" dirty="0">
                <a:solidFill>
                  <a:srgbClr val="000000"/>
                </a:solidFill>
              </a:rPr>
              <a:t>, and </a:t>
            </a:r>
            <a:r>
              <a:rPr lang="it-IT" sz="2000" dirty="0" err="1">
                <a:solidFill>
                  <a:srgbClr val="000000"/>
                </a:solidFill>
              </a:rPr>
              <a:t>is</a:t>
            </a:r>
            <a:r>
              <a:rPr lang="it-IT" sz="2000" dirty="0">
                <a:solidFill>
                  <a:srgbClr val="000000"/>
                </a:solidFill>
              </a:rPr>
              <a:t> </a:t>
            </a:r>
            <a:r>
              <a:rPr lang="it-IT" sz="2000" dirty="0" err="1">
                <a:solidFill>
                  <a:srgbClr val="000000"/>
                </a:solidFill>
              </a:rPr>
              <a:t>kinda</a:t>
            </a:r>
            <a:r>
              <a:rPr lang="it-IT" sz="2000" dirty="0">
                <a:solidFill>
                  <a:srgbClr val="000000"/>
                </a:solidFill>
              </a:rPr>
              <a:t> </a:t>
            </a:r>
            <a:r>
              <a:rPr lang="it-IT" sz="2000" dirty="0" err="1">
                <a:solidFill>
                  <a:srgbClr val="000000"/>
                </a:solidFill>
              </a:rPr>
              <a:t>surprising</a:t>
            </a:r>
            <a:r>
              <a:rPr lang="it-IT" sz="2000" dirty="0">
                <a:solidFill>
                  <a:srgbClr val="000000"/>
                </a:solidFill>
              </a:rPr>
              <a:t> to </a:t>
            </a:r>
            <a:r>
              <a:rPr lang="it-IT" sz="2000" dirty="0" err="1">
                <a:solidFill>
                  <a:srgbClr val="000000"/>
                </a:solidFill>
              </a:rPr>
              <a:t>have</a:t>
            </a:r>
            <a:r>
              <a:rPr lang="it-IT" sz="2000" dirty="0">
                <a:solidFill>
                  <a:srgbClr val="000000"/>
                </a:solidFill>
              </a:rPr>
              <a:t> </a:t>
            </a:r>
            <a:r>
              <a:rPr lang="it-IT" sz="2000" dirty="0" err="1">
                <a:solidFill>
                  <a:srgbClr val="000000"/>
                </a:solidFill>
              </a:rPr>
              <a:t>obrained</a:t>
            </a:r>
            <a:r>
              <a:rPr lang="it-IT" sz="2000" dirty="0">
                <a:solidFill>
                  <a:srgbClr val="000000"/>
                </a:solidFill>
              </a:rPr>
              <a:t> just 36 </a:t>
            </a:r>
            <a:r>
              <a:rPr lang="it-IT" sz="2000" dirty="0" err="1">
                <a:solidFill>
                  <a:srgbClr val="000000"/>
                </a:solidFill>
              </a:rPr>
              <a:t>results</a:t>
            </a:r>
            <a:r>
              <a:rPr lang="it-IT" sz="2000" dirty="0">
                <a:solidFill>
                  <a:srgbClr val="000000"/>
                </a:solidFill>
              </a:rPr>
              <a:t> in </a:t>
            </a:r>
            <a:r>
              <a:rPr lang="it-IT" sz="2000" dirty="0" err="1">
                <a:solidFill>
                  <a:srgbClr val="000000"/>
                </a:solidFill>
              </a:rPr>
              <a:t>such</a:t>
            </a:r>
            <a:r>
              <a:rPr lang="it-IT" sz="2000" dirty="0">
                <a:solidFill>
                  <a:srgbClr val="000000"/>
                </a:solidFill>
              </a:rPr>
              <a:t> a big city. The </a:t>
            </a:r>
            <a:r>
              <a:rPr lang="it-IT" sz="2000" dirty="0" err="1">
                <a:solidFill>
                  <a:srgbClr val="000000"/>
                </a:solidFill>
              </a:rPr>
              <a:t>reason</a:t>
            </a:r>
            <a:r>
              <a:rPr lang="it-IT" sz="2000" dirty="0">
                <a:solidFill>
                  <a:srgbClr val="000000"/>
                </a:solidFill>
              </a:rPr>
              <a:t> </a:t>
            </a:r>
            <a:r>
              <a:rPr lang="it-IT" sz="2000" dirty="0" err="1">
                <a:solidFill>
                  <a:srgbClr val="000000"/>
                </a:solidFill>
              </a:rPr>
              <a:t>is</a:t>
            </a:r>
            <a:r>
              <a:rPr lang="it-IT" sz="2000" dirty="0">
                <a:solidFill>
                  <a:srgbClr val="000000"/>
                </a:solidFill>
              </a:rPr>
              <a:t> </a:t>
            </a:r>
            <a:r>
              <a:rPr lang="it-IT" sz="2000" dirty="0" err="1">
                <a:solidFill>
                  <a:srgbClr val="000000"/>
                </a:solidFill>
              </a:rPr>
              <a:t>probably</a:t>
            </a:r>
            <a:r>
              <a:rPr lang="it-IT" sz="2000" dirty="0">
                <a:solidFill>
                  <a:srgbClr val="000000"/>
                </a:solidFill>
              </a:rPr>
              <a:t> </a:t>
            </a:r>
            <a:r>
              <a:rPr lang="it-IT" sz="2000" dirty="0" err="1">
                <a:solidFill>
                  <a:srgbClr val="000000"/>
                </a:solidFill>
              </a:rPr>
              <a:t>linked</a:t>
            </a:r>
            <a:r>
              <a:rPr lang="it-IT" sz="2000" dirty="0">
                <a:solidFill>
                  <a:srgbClr val="000000"/>
                </a:solidFill>
              </a:rPr>
              <a:t> to the </a:t>
            </a:r>
            <a:r>
              <a:rPr lang="it-IT" sz="2000" dirty="0" err="1">
                <a:solidFill>
                  <a:srgbClr val="000000"/>
                </a:solidFill>
              </a:rPr>
              <a:t>fact</a:t>
            </a:r>
            <a:r>
              <a:rPr lang="it-IT" sz="2000" dirty="0">
                <a:solidFill>
                  <a:srgbClr val="000000"/>
                </a:solidFill>
              </a:rPr>
              <a:t> </a:t>
            </a:r>
            <a:r>
              <a:rPr lang="it-IT" sz="2000" dirty="0" err="1">
                <a:solidFill>
                  <a:srgbClr val="000000"/>
                </a:solidFill>
              </a:rPr>
              <a:t>that</a:t>
            </a:r>
            <a:r>
              <a:rPr lang="it-IT" sz="2000" dirty="0">
                <a:solidFill>
                  <a:srgbClr val="000000"/>
                </a:solidFill>
              </a:rPr>
              <a:t> pizza </a:t>
            </a:r>
            <a:r>
              <a:rPr lang="it-IT" sz="2000" dirty="0" err="1">
                <a:solidFill>
                  <a:srgbClr val="000000"/>
                </a:solidFill>
              </a:rPr>
              <a:t>is</a:t>
            </a:r>
            <a:r>
              <a:rPr lang="it-IT" sz="2000" dirty="0">
                <a:solidFill>
                  <a:srgbClr val="000000"/>
                </a:solidFill>
              </a:rPr>
              <a:t> </a:t>
            </a:r>
            <a:r>
              <a:rPr lang="it-IT" sz="2000" dirty="0" err="1">
                <a:solidFill>
                  <a:srgbClr val="000000"/>
                </a:solidFill>
              </a:rPr>
              <a:t>sold</a:t>
            </a:r>
            <a:r>
              <a:rPr lang="it-IT" sz="2000" dirty="0">
                <a:solidFill>
                  <a:srgbClr val="000000"/>
                </a:solidFill>
              </a:rPr>
              <a:t> in </a:t>
            </a:r>
            <a:r>
              <a:rPr lang="it-IT" sz="2000" dirty="0" err="1">
                <a:solidFill>
                  <a:srgbClr val="000000"/>
                </a:solidFill>
              </a:rPr>
              <a:t>bars</a:t>
            </a:r>
            <a:r>
              <a:rPr lang="it-IT" sz="2000" dirty="0">
                <a:solidFill>
                  <a:srgbClr val="000000"/>
                </a:solidFill>
              </a:rPr>
              <a:t>, </a:t>
            </a:r>
            <a:r>
              <a:rPr lang="it-IT" sz="2000" dirty="0" err="1">
                <a:solidFill>
                  <a:srgbClr val="000000"/>
                </a:solidFill>
              </a:rPr>
              <a:t>that</a:t>
            </a:r>
            <a:r>
              <a:rPr lang="it-IT" sz="2000" dirty="0">
                <a:solidFill>
                  <a:srgbClr val="000000"/>
                </a:solidFill>
              </a:rPr>
              <a:t> </a:t>
            </a:r>
            <a:r>
              <a:rPr lang="it-IT" sz="2000" dirty="0" err="1">
                <a:solidFill>
                  <a:srgbClr val="000000"/>
                </a:solidFill>
              </a:rPr>
              <a:t>got</a:t>
            </a:r>
            <a:r>
              <a:rPr lang="it-IT" sz="2000" dirty="0">
                <a:solidFill>
                  <a:srgbClr val="000000"/>
                </a:solidFill>
              </a:rPr>
              <a:t> </a:t>
            </a:r>
            <a:r>
              <a:rPr lang="it-IT" sz="2000" dirty="0" err="1">
                <a:solidFill>
                  <a:srgbClr val="000000"/>
                </a:solidFill>
              </a:rPr>
              <a:t>excluded</a:t>
            </a:r>
            <a:r>
              <a:rPr lang="it-IT" sz="2000" dirty="0">
                <a:solidFill>
                  <a:srgbClr val="000000"/>
                </a:solidFill>
              </a:rPr>
              <a:t> from </a:t>
            </a:r>
            <a:r>
              <a:rPr lang="it-IT" sz="2000" dirty="0" err="1">
                <a:solidFill>
                  <a:srgbClr val="000000"/>
                </a:solidFill>
              </a:rPr>
              <a:t>our</a:t>
            </a:r>
            <a:r>
              <a:rPr lang="it-IT" sz="2000" dirty="0">
                <a:solidFill>
                  <a:srgbClr val="000000"/>
                </a:solidFill>
              </a:rPr>
              <a:t> </a:t>
            </a:r>
            <a:r>
              <a:rPr lang="it-IT" sz="2000" dirty="0" err="1">
                <a:solidFill>
                  <a:srgbClr val="000000"/>
                </a:solidFill>
              </a:rPr>
              <a:t>research</a:t>
            </a:r>
            <a:r>
              <a:rPr lang="it-IT" sz="2000" dirty="0">
                <a:solidFill>
                  <a:srgbClr val="000000"/>
                </a:solidFill>
              </a:rPr>
              <a:t>.</a:t>
            </a:r>
          </a:p>
          <a:p>
            <a:pPr marL="0" indent="0">
              <a:buNone/>
            </a:pPr>
            <a:endParaRPr lang="it-IT" sz="2000" dirty="0">
              <a:solidFill>
                <a:srgbClr val="000000"/>
              </a:solidFill>
            </a:endParaRPr>
          </a:p>
          <a:p>
            <a:pPr marL="0" indent="0">
              <a:buNone/>
            </a:pPr>
            <a:endParaRPr lang="en-GB" sz="2000" dirty="0">
              <a:solidFill>
                <a:srgbClr val="000000"/>
              </a:solidFill>
            </a:endParaRPr>
          </a:p>
        </p:txBody>
      </p:sp>
    </p:spTree>
    <p:extLst>
      <p:ext uri="{BB962C8B-B14F-4D97-AF65-F5344CB8AC3E}">
        <p14:creationId xmlns:p14="http://schemas.microsoft.com/office/powerpoint/2010/main" val="40027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9BA50109-DCB3-45EA-AC8A-76814DF3FBB4}"/>
              </a:ext>
            </a:extLst>
          </p:cNvPr>
          <p:cNvSpPr>
            <a:spLocks noGrp="1"/>
          </p:cNvSpPr>
          <p:nvPr>
            <p:ph type="title"/>
          </p:nvPr>
        </p:nvSpPr>
        <p:spPr>
          <a:xfrm>
            <a:off x="6094105" y="802955"/>
            <a:ext cx="4977976" cy="1454051"/>
          </a:xfrm>
        </p:spPr>
        <p:txBody>
          <a:bodyPr>
            <a:normAutofit/>
          </a:bodyPr>
          <a:lstStyle/>
          <a:p>
            <a:r>
              <a:rPr lang="it-IT">
                <a:solidFill>
                  <a:srgbClr val="000000"/>
                </a:solidFill>
              </a:rPr>
              <a:t>Milan</a:t>
            </a:r>
            <a:endParaRPr lang="en-GB">
              <a:solidFill>
                <a:srgbClr val="000000"/>
              </a:solidFill>
            </a:endParaRPr>
          </a:p>
        </p:txBody>
      </p:sp>
      <p:sp>
        <p:nvSpPr>
          <p:cNvPr id="1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A0C034C5-B005-436F-8FDD-A9415395E8C2}"/>
              </a:ext>
            </a:extLst>
          </p:cNvPr>
          <p:cNvPicPr>
            <a:picLocks noChangeAspect="1"/>
          </p:cNvPicPr>
          <p:nvPr/>
        </p:nvPicPr>
        <p:blipFill rotWithShape="1">
          <a:blip r:embed="rId3">
            <a:alphaModFix/>
          </a:blip>
          <a:srcRect l="22524" r="33525"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Segnaposto contenuto 2">
            <a:extLst>
              <a:ext uri="{FF2B5EF4-FFF2-40B4-BE49-F238E27FC236}">
                <a16:creationId xmlns:a16="http://schemas.microsoft.com/office/drawing/2014/main" id="{B9FABAE3-ACF6-4632-AE0B-84D3E1901927}"/>
              </a:ext>
            </a:extLst>
          </p:cNvPr>
          <p:cNvSpPr>
            <a:spLocks noGrp="1"/>
          </p:cNvSpPr>
          <p:nvPr>
            <p:ph idx="1"/>
          </p:nvPr>
        </p:nvSpPr>
        <p:spPr>
          <a:xfrm>
            <a:off x="6094503" y="2257006"/>
            <a:ext cx="4977578" cy="2631971"/>
          </a:xfrm>
        </p:spPr>
        <p:txBody>
          <a:bodyPr anchor="ctr">
            <a:normAutofit/>
          </a:bodyPr>
          <a:lstStyle/>
          <a:p>
            <a:pPr marL="0" indent="0">
              <a:buNone/>
            </a:pPr>
            <a:r>
              <a:rPr lang="it-IT" sz="2000" dirty="0">
                <a:solidFill>
                  <a:srgbClr val="000000"/>
                </a:solidFill>
              </a:rPr>
              <a:t>In the </a:t>
            </a:r>
            <a:r>
              <a:rPr lang="it-IT" sz="2000" dirty="0" err="1">
                <a:solidFill>
                  <a:srgbClr val="000000"/>
                </a:solidFill>
              </a:rPr>
              <a:t>same</a:t>
            </a:r>
            <a:r>
              <a:rPr lang="it-IT" sz="2000" dirty="0">
                <a:solidFill>
                  <a:srgbClr val="000000"/>
                </a:solidFill>
              </a:rPr>
              <a:t> </a:t>
            </a:r>
            <a:r>
              <a:rPr lang="it-IT" sz="2000" dirty="0" err="1">
                <a:solidFill>
                  <a:srgbClr val="000000"/>
                </a:solidFill>
              </a:rPr>
              <a:t>radius</a:t>
            </a:r>
            <a:r>
              <a:rPr lang="it-IT" sz="2000" dirty="0">
                <a:solidFill>
                  <a:srgbClr val="000000"/>
                </a:solidFill>
              </a:rPr>
              <a:t> </a:t>
            </a:r>
            <a:r>
              <a:rPr lang="it-IT" sz="2000" dirty="0" err="1">
                <a:solidFill>
                  <a:srgbClr val="000000"/>
                </a:solidFill>
              </a:rPr>
              <a:t>we</a:t>
            </a:r>
            <a:r>
              <a:rPr lang="it-IT" sz="2000" dirty="0">
                <a:solidFill>
                  <a:srgbClr val="000000"/>
                </a:solidFill>
              </a:rPr>
              <a:t> </a:t>
            </a:r>
            <a:r>
              <a:rPr lang="it-IT" sz="2000" dirty="0" err="1">
                <a:solidFill>
                  <a:srgbClr val="000000"/>
                </a:solidFill>
              </a:rPr>
              <a:t>found</a:t>
            </a:r>
            <a:r>
              <a:rPr lang="it-IT" sz="2000" dirty="0">
                <a:solidFill>
                  <a:srgbClr val="000000"/>
                </a:solidFill>
              </a:rPr>
              <a:t> 41 places, </a:t>
            </a:r>
            <a:r>
              <a:rPr lang="it-IT" sz="2000" dirty="0" err="1">
                <a:solidFill>
                  <a:srgbClr val="000000"/>
                </a:solidFill>
              </a:rPr>
              <a:t>that</a:t>
            </a:r>
            <a:r>
              <a:rPr lang="it-IT" sz="2000" dirty="0">
                <a:solidFill>
                  <a:srgbClr val="000000"/>
                </a:solidFill>
              </a:rPr>
              <a:t> </a:t>
            </a:r>
            <a:r>
              <a:rPr lang="it-IT" sz="2000" dirty="0" err="1">
                <a:solidFill>
                  <a:srgbClr val="000000"/>
                </a:solidFill>
              </a:rPr>
              <a:t>is</a:t>
            </a:r>
            <a:r>
              <a:rPr lang="it-IT" sz="2000" dirty="0">
                <a:solidFill>
                  <a:srgbClr val="000000"/>
                </a:solidFill>
              </a:rPr>
              <a:t> </a:t>
            </a:r>
            <a:r>
              <a:rPr lang="it-IT" sz="2000" dirty="0" err="1">
                <a:solidFill>
                  <a:srgbClr val="000000"/>
                </a:solidFill>
              </a:rPr>
              <a:t>quite</a:t>
            </a:r>
            <a:r>
              <a:rPr lang="it-IT" sz="2000" dirty="0">
                <a:solidFill>
                  <a:srgbClr val="000000"/>
                </a:solidFill>
              </a:rPr>
              <a:t> </a:t>
            </a:r>
            <a:r>
              <a:rPr lang="it-IT" sz="2000" dirty="0" err="1">
                <a:solidFill>
                  <a:srgbClr val="000000"/>
                </a:solidFill>
              </a:rPr>
              <a:t>surprising</a:t>
            </a:r>
            <a:r>
              <a:rPr lang="it-IT" sz="2000" dirty="0">
                <a:solidFill>
                  <a:srgbClr val="000000"/>
                </a:solidFill>
              </a:rPr>
              <a:t> </a:t>
            </a:r>
            <a:r>
              <a:rPr lang="it-IT" sz="2000" dirty="0" err="1">
                <a:solidFill>
                  <a:srgbClr val="000000"/>
                </a:solidFill>
              </a:rPr>
              <a:t>knowing</a:t>
            </a:r>
            <a:r>
              <a:rPr lang="it-IT" sz="2000" dirty="0">
                <a:solidFill>
                  <a:srgbClr val="000000"/>
                </a:solidFill>
              </a:rPr>
              <a:t> </a:t>
            </a:r>
            <a:r>
              <a:rPr lang="it-IT" sz="2000" dirty="0" err="1">
                <a:solidFill>
                  <a:srgbClr val="000000"/>
                </a:solidFill>
              </a:rPr>
              <a:t>that</a:t>
            </a:r>
            <a:r>
              <a:rPr lang="it-IT" sz="2000" dirty="0">
                <a:solidFill>
                  <a:srgbClr val="000000"/>
                </a:solidFill>
              </a:rPr>
              <a:t> the city </a:t>
            </a:r>
            <a:r>
              <a:rPr lang="it-IT" sz="2000" dirty="0" err="1">
                <a:solidFill>
                  <a:srgbClr val="000000"/>
                </a:solidFill>
              </a:rPr>
              <a:t>is</a:t>
            </a:r>
            <a:r>
              <a:rPr lang="it-IT" sz="2000" dirty="0">
                <a:solidFill>
                  <a:srgbClr val="000000"/>
                </a:solidFill>
              </a:rPr>
              <a:t> </a:t>
            </a:r>
            <a:r>
              <a:rPr lang="it-IT" sz="2000" dirty="0" err="1">
                <a:solidFill>
                  <a:srgbClr val="000000"/>
                </a:solidFill>
              </a:rPr>
              <a:t>smaller</a:t>
            </a:r>
            <a:r>
              <a:rPr lang="it-IT" sz="2000" dirty="0">
                <a:solidFill>
                  <a:srgbClr val="000000"/>
                </a:solidFill>
              </a:rPr>
              <a:t> </a:t>
            </a:r>
            <a:r>
              <a:rPr lang="it-IT" sz="2000" dirty="0" err="1">
                <a:solidFill>
                  <a:srgbClr val="000000"/>
                </a:solidFill>
              </a:rPr>
              <a:t>than</a:t>
            </a:r>
            <a:r>
              <a:rPr lang="it-IT" sz="2000" dirty="0">
                <a:solidFill>
                  <a:srgbClr val="000000"/>
                </a:solidFill>
              </a:rPr>
              <a:t> </a:t>
            </a:r>
            <a:r>
              <a:rPr lang="it-IT" sz="2000" dirty="0" err="1">
                <a:solidFill>
                  <a:srgbClr val="000000"/>
                </a:solidFill>
              </a:rPr>
              <a:t>surat</a:t>
            </a:r>
            <a:r>
              <a:rPr lang="it-IT" sz="2000" dirty="0">
                <a:solidFill>
                  <a:srgbClr val="000000"/>
                </a:solidFill>
              </a:rPr>
              <a:t>. The </a:t>
            </a:r>
            <a:r>
              <a:rPr lang="it-IT" sz="2000" dirty="0" err="1">
                <a:solidFill>
                  <a:srgbClr val="000000"/>
                </a:solidFill>
              </a:rPr>
              <a:t>reason</a:t>
            </a:r>
            <a:r>
              <a:rPr lang="it-IT" sz="2000" dirty="0">
                <a:solidFill>
                  <a:srgbClr val="000000"/>
                </a:solidFill>
              </a:rPr>
              <a:t> </a:t>
            </a:r>
            <a:r>
              <a:rPr lang="it-IT" sz="2000" dirty="0" err="1">
                <a:solidFill>
                  <a:srgbClr val="000000"/>
                </a:solidFill>
              </a:rPr>
              <a:t>is</a:t>
            </a:r>
            <a:r>
              <a:rPr lang="it-IT" sz="2000" dirty="0">
                <a:solidFill>
                  <a:srgbClr val="000000"/>
                </a:solidFill>
              </a:rPr>
              <a:t> the </a:t>
            </a:r>
            <a:r>
              <a:rPr lang="it-IT" sz="2000" dirty="0" err="1">
                <a:solidFill>
                  <a:srgbClr val="000000"/>
                </a:solidFill>
              </a:rPr>
              <a:t>same</a:t>
            </a:r>
            <a:r>
              <a:rPr lang="it-IT" sz="2000" dirty="0">
                <a:solidFill>
                  <a:srgbClr val="000000"/>
                </a:solidFill>
              </a:rPr>
              <a:t>, </a:t>
            </a:r>
            <a:r>
              <a:rPr lang="it-IT" sz="2000" dirty="0" err="1">
                <a:solidFill>
                  <a:srgbClr val="000000"/>
                </a:solidFill>
              </a:rPr>
              <a:t>because</a:t>
            </a:r>
            <a:r>
              <a:rPr lang="it-IT" sz="2000" dirty="0">
                <a:solidFill>
                  <a:srgbClr val="000000"/>
                </a:solidFill>
              </a:rPr>
              <a:t> </a:t>
            </a:r>
            <a:r>
              <a:rPr lang="it-IT" sz="2000" dirty="0" err="1">
                <a:solidFill>
                  <a:srgbClr val="000000"/>
                </a:solidFill>
              </a:rPr>
              <a:t>obviously</a:t>
            </a:r>
            <a:r>
              <a:rPr lang="it-IT" sz="2000" dirty="0">
                <a:solidFill>
                  <a:srgbClr val="000000"/>
                </a:solidFill>
              </a:rPr>
              <a:t> </a:t>
            </a:r>
            <a:r>
              <a:rPr lang="it-IT" sz="2000" dirty="0" err="1">
                <a:solidFill>
                  <a:srgbClr val="000000"/>
                </a:solidFill>
              </a:rPr>
              <a:t>not</a:t>
            </a:r>
            <a:r>
              <a:rPr lang="it-IT" sz="2000" dirty="0">
                <a:solidFill>
                  <a:srgbClr val="000000"/>
                </a:solidFill>
              </a:rPr>
              <a:t> </a:t>
            </a:r>
            <a:r>
              <a:rPr lang="it-IT" sz="2000" dirty="0" err="1">
                <a:solidFill>
                  <a:srgbClr val="000000"/>
                </a:solidFill>
              </a:rPr>
              <a:t>all</a:t>
            </a:r>
            <a:r>
              <a:rPr lang="it-IT" sz="2000" dirty="0">
                <a:solidFill>
                  <a:srgbClr val="000000"/>
                </a:solidFill>
              </a:rPr>
              <a:t> </a:t>
            </a:r>
            <a:r>
              <a:rPr lang="it-IT" sz="2000" dirty="0" err="1">
                <a:solidFill>
                  <a:srgbClr val="000000"/>
                </a:solidFill>
              </a:rPr>
              <a:t>indian</a:t>
            </a:r>
            <a:r>
              <a:rPr lang="it-IT" sz="2000" dirty="0">
                <a:solidFill>
                  <a:srgbClr val="000000"/>
                </a:solidFill>
              </a:rPr>
              <a:t> </a:t>
            </a:r>
            <a:r>
              <a:rPr lang="it-IT" sz="2000" dirty="0" err="1">
                <a:solidFill>
                  <a:srgbClr val="000000"/>
                </a:solidFill>
              </a:rPr>
              <a:t>restaurants</a:t>
            </a:r>
            <a:r>
              <a:rPr lang="it-IT" sz="2000" dirty="0">
                <a:solidFill>
                  <a:srgbClr val="000000"/>
                </a:solidFill>
              </a:rPr>
              <a:t> </a:t>
            </a:r>
            <a:r>
              <a:rPr lang="it-IT" sz="2000" dirty="0" err="1">
                <a:solidFill>
                  <a:srgbClr val="000000"/>
                </a:solidFill>
              </a:rPr>
              <a:t>have</a:t>
            </a:r>
            <a:r>
              <a:rPr lang="it-IT" sz="2000" dirty="0">
                <a:solidFill>
                  <a:srgbClr val="000000"/>
                </a:solidFill>
              </a:rPr>
              <a:t> the word ‘</a:t>
            </a:r>
            <a:r>
              <a:rPr lang="it-IT" sz="2000" dirty="0" err="1">
                <a:solidFill>
                  <a:srgbClr val="000000"/>
                </a:solidFill>
              </a:rPr>
              <a:t>indian</a:t>
            </a:r>
            <a:r>
              <a:rPr lang="it-IT" sz="2000" dirty="0">
                <a:solidFill>
                  <a:srgbClr val="000000"/>
                </a:solidFill>
              </a:rPr>
              <a:t>’ in </a:t>
            </a:r>
            <a:r>
              <a:rPr lang="it-IT" sz="2000" dirty="0" err="1">
                <a:solidFill>
                  <a:srgbClr val="000000"/>
                </a:solidFill>
              </a:rPr>
              <a:t>their</a:t>
            </a:r>
            <a:r>
              <a:rPr lang="it-IT" sz="2000" dirty="0">
                <a:solidFill>
                  <a:srgbClr val="000000"/>
                </a:solidFill>
              </a:rPr>
              <a:t> name.</a:t>
            </a:r>
            <a:endParaRPr lang="en-GB" sz="2000" dirty="0">
              <a:solidFill>
                <a:srgbClr val="000000"/>
              </a:solidFill>
            </a:endParaRPr>
          </a:p>
        </p:txBody>
      </p:sp>
    </p:spTree>
    <p:extLst>
      <p:ext uri="{BB962C8B-B14F-4D97-AF65-F5344CB8AC3E}">
        <p14:creationId xmlns:p14="http://schemas.microsoft.com/office/powerpoint/2010/main" val="216445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9A9A4FB5-3C79-4535-946E-0AD2A5A3DA54}"/>
              </a:ext>
            </a:extLst>
          </p:cNvPr>
          <p:cNvSpPr>
            <a:spLocks noGrp="1"/>
          </p:cNvSpPr>
          <p:nvPr>
            <p:ph type="title"/>
          </p:nvPr>
        </p:nvSpPr>
        <p:spPr>
          <a:xfrm>
            <a:off x="640080" y="1243013"/>
            <a:ext cx="3855720" cy="4371974"/>
          </a:xfrm>
        </p:spPr>
        <p:txBody>
          <a:bodyPr>
            <a:normAutofit/>
          </a:bodyPr>
          <a:lstStyle/>
          <a:p>
            <a:r>
              <a:rPr lang="it-IT">
                <a:solidFill>
                  <a:srgbClr val="FFFFFF"/>
                </a:solidFill>
              </a:rPr>
              <a:t>Making further analyses	</a:t>
            </a:r>
            <a:endParaRPr lang="en-GB">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D40B8B9-9CC6-413D-8872-452D073FC5B1}"/>
              </a:ext>
            </a:extLst>
          </p:cNvPr>
          <p:cNvSpPr>
            <a:spLocks noGrp="1"/>
          </p:cNvSpPr>
          <p:nvPr>
            <p:ph idx="1"/>
          </p:nvPr>
        </p:nvSpPr>
        <p:spPr>
          <a:xfrm>
            <a:off x="6172200" y="804672"/>
            <a:ext cx="5221224" cy="5230368"/>
          </a:xfrm>
        </p:spPr>
        <p:txBody>
          <a:bodyPr anchor="ctr">
            <a:normAutofit/>
          </a:bodyPr>
          <a:lstStyle/>
          <a:p>
            <a:pPr marL="0" indent="0">
              <a:buNone/>
            </a:pPr>
            <a:r>
              <a:rPr lang="it-IT" sz="2400" dirty="0">
                <a:solidFill>
                  <a:srgbClr val="000000"/>
                </a:solidFill>
              </a:rPr>
              <a:t>Using the cluster </a:t>
            </a:r>
            <a:r>
              <a:rPr lang="it-IT" sz="2400" dirty="0" err="1">
                <a:solidFill>
                  <a:srgbClr val="000000"/>
                </a:solidFill>
              </a:rPr>
              <a:t>function</a:t>
            </a:r>
            <a:r>
              <a:rPr lang="it-IT" sz="2400" dirty="0">
                <a:solidFill>
                  <a:srgbClr val="000000"/>
                </a:solidFill>
              </a:rPr>
              <a:t> </a:t>
            </a:r>
            <a:r>
              <a:rPr lang="it-IT" sz="2400" dirty="0" err="1">
                <a:solidFill>
                  <a:srgbClr val="000000"/>
                </a:solidFill>
              </a:rPr>
              <a:t>we</a:t>
            </a:r>
            <a:r>
              <a:rPr lang="it-IT" sz="2400" dirty="0">
                <a:solidFill>
                  <a:srgbClr val="000000"/>
                </a:solidFill>
              </a:rPr>
              <a:t> can create clusters of places </a:t>
            </a:r>
            <a:r>
              <a:rPr lang="it-IT" sz="2400" dirty="0" err="1">
                <a:solidFill>
                  <a:srgbClr val="000000"/>
                </a:solidFill>
              </a:rPr>
              <a:t>that</a:t>
            </a:r>
            <a:r>
              <a:rPr lang="it-IT" sz="2400" dirty="0">
                <a:solidFill>
                  <a:srgbClr val="000000"/>
                </a:solidFill>
              </a:rPr>
              <a:t> are </a:t>
            </a:r>
            <a:r>
              <a:rPr lang="it-IT" sz="2400" dirty="0" err="1">
                <a:solidFill>
                  <a:srgbClr val="000000"/>
                </a:solidFill>
              </a:rPr>
              <a:t>nearby</a:t>
            </a:r>
            <a:r>
              <a:rPr lang="it-IT" sz="2400" dirty="0">
                <a:solidFill>
                  <a:srgbClr val="000000"/>
                </a:solidFill>
              </a:rPr>
              <a:t> in </a:t>
            </a:r>
            <a:r>
              <a:rPr lang="it-IT" sz="2400" dirty="0" err="1">
                <a:solidFill>
                  <a:srgbClr val="000000"/>
                </a:solidFill>
              </a:rPr>
              <a:t>order</a:t>
            </a:r>
            <a:r>
              <a:rPr lang="it-IT" sz="2400" dirty="0">
                <a:solidFill>
                  <a:srgbClr val="000000"/>
                </a:solidFill>
              </a:rPr>
              <a:t> to locate the </a:t>
            </a:r>
            <a:r>
              <a:rPr lang="it-IT" sz="2400" dirty="0" err="1">
                <a:solidFill>
                  <a:srgbClr val="000000"/>
                </a:solidFill>
              </a:rPr>
              <a:t>bigger</a:t>
            </a:r>
            <a:r>
              <a:rPr lang="it-IT" sz="2400" dirty="0">
                <a:solidFill>
                  <a:srgbClr val="000000"/>
                </a:solidFill>
              </a:rPr>
              <a:t> </a:t>
            </a:r>
            <a:r>
              <a:rPr lang="it-IT" sz="2400" dirty="0" err="1">
                <a:solidFill>
                  <a:srgbClr val="000000"/>
                </a:solidFill>
              </a:rPr>
              <a:t>concentration</a:t>
            </a:r>
            <a:r>
              <a:rPr lang="it-IT" sz="2400" dirty="0">
                <a:solidFill>
                  <a:srgbClr val="000000"/>
                </a:solidFill>
              </a:rPr>
              <a:t>.</a:t>
            </a:r>
          </a:p>
          <a:p>
            <a:pPr marL="0" indent="0">
              <a:buNone/>
            </a:pPr>
            <a:r>
              <a:rPr lang="it-IT" sz="2400" dirty="0">
                <a:solidFill>
                  <a:srgbClr val="000000"/>
                </a:solidFill>
              </a:rPr>
              <a:t> </a:t>
            </a:r>
            <a:endParaRPr lang="en-GB" sz="2400" dirty="0">
              <a:solidFill>
                <a:srgbClr val="000000"/>
              </a:solidFill>
            </a:endParaRPr>
          </a:p>
        </p:txBody>
      </p:sp>
    </p:spTree>
    <p:extLst>
      <p:ext uri="{BB962C8B-B14F-4D97-AF65-F5344CB8AC3E}">
        <p14:creationId xmlns:p14="http://schemas.microsoft.com/office/powerpoint/2010/main" val="9102899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91D66A-5960-42BB-9AC0-7E2B57D07118}"/>
              </a:ext>
            </a:extLst>
          </p:cNvPr>
          <p:cNvSpPr>
            <a:spLocks noGrp="1"/>
          </p:cNvSpPr>
          <p:nvPr>
            <p:ph type="title"/>
          </p:nvPr>
        </p:nvSpPr>
        <p:spPr>
          <a:xfrm>
            <a:off x="990600" y="4642583"/>
            <a:ext cx="10210800" cy="1099845"/>
          </a:xfrm>
        </p:spPr>
        <p:txBody>
          <a:bodyPr vert="horz" lIns="91440" tIns="45720" rIns="91440" bIns="45720" rtlCol="0" anchor="b">
            <a:normAutofit fontScale="90000"/>
          </a:bodyPr>
          <a:lstStyle/>
          <a:p>
            <a:pPr algn="just"/>
            <a:r>
              <a:rPr lang="en-US" sz="2800" kern="1200" dirty="0">
                <a:solidFill>
                  <a:schemeClr val="tx1"/>
                </a:solidFill>
                <a:latin typeface="+mn-lt"/>
                <a:ea typeface="+mj-ea"/>
                <a:cs typeface="+mj-cs"/>
              </a:rPr>
              <a:t>As easily expected, the higher concentration of places is </a:t>
            </a:r>
            <a:r>
              <a:rPr lang="en-US" sz="2800" dirty="0">
                <a:latin typeface="+mn-lt"/>
              </a:rPr>
              <a:t>nearby the city center, but to find optimal areas we should look also if they are nearby places with high concentration of people like offices or universities.</a:t>
            </a:r>
            <a:endParaRPr lang="en-US" sz="2800" kern="1200" dirty="0">
              <a:solidFill>
                <a:schemeClr val="tx1"/>
              </a:solidFill>
              <a:latin typeface="+mn-lt"/>
              <a:ea typeface="+mj-ea"/>
              <a:cs typeface="+mj-cs"/>
            </a:endParaRPr>
          </a:p>
        </p:txBody>
      </p:sp>
      <p:sp>
        <p:nvSpPr>
          <p:cNvPr id="10" name="Rectangle 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D46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B7511254-A05E-4E15-ABEE-9CE803485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2BC9879B-30A5-459A-9C1A-7AF1734C55C5}"/>
              </a:ext>
            </a:extLst>
          </p:cNvPr>
          <p:cNvPicPr>
            <a:picLocks noGrp="1" noChangeAspect="1"/>
          </p:cNvPicPr>
          <p:nvPr>
            <p:ph idx="1"/>
          </p:nvPr>
        </p:nvPicPr>
        <p:blipFill rotWithShape="1">
          <a:blip r:embed="rId2"/>
          <a:srcRect t="978" r="1" b="1"/>
          <a:stretch/>
        </p:blipFill>
        <p:spPr>
          <a:xfrm>
            <a:off x="641604" y="640080"/>
            <a:ext cx="5276732" cy="3291840"/>
          </a:xfrm>
          <a:prstGeom prst="rect">
            <a:avLst/>
          </a:prstGeom>
        </p:spPr>
      </p:pic>
      <p:pic>
        <p:nvPicPr>
          <p:cNvPr id="4" name="Immagine 3">
            <a:extLst>
              <a:ext uri="{FF2B5EF4-FFF2-40B4-BE49-F238E27FC236}">
                <a16:creationId xmlns:a16="http://schemas.microsoft.com/office/drawing/2014/main" id="{047F9F79-B36C-4E3B-95D0-44A19CC5F642}"/>
              </a:ext>
            </a:extLst>
          </p:cNvPr>
          <p:cNvPicPr>
            <a:picLocks noChangeAspect="1"/>
          </p:cNvPicPr>
          <p:nvPr/>
        </p:nvPicPr>
        <p:blipFill rotWithShape="1">
          <a:blip r:embed="rId3"/>
          <a:srcRect r="1" b="8930"/>
          <a:stretch/>
        </p:blipFill>
        <p:spPr>
          <a:xfrm>
            <a:off x="6273664" y="640080"/>
            <a:ext cx="5276732" cy="3291840"/>
          </a:xfrm>
          <a:prstGeom prst="rect">
            <a:avLst/>
          </a:prstGeom>
        </p:spPr>
      </p:pic>
    </p:spTree>
    <p:extLst>
      <p:ext uri="{BB962C8B-B14F-4D97-AF65-F5344CB8AC3E}">
        <p14:creationId xmlns:p14="http://schemas.microsoft.com/office/powerpoint/2010/main" val="275227505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395</Words>
  <Application>Microsoft Office PowerPoint</Application>
  <PresentationFormat>Widescreen</PresentationFormat>
  <Paragraphs>25</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Tema di Office</vt:lpstr>
      <vt:lpstr>Coursera capstone project</vt:lpstr>
      <vt:lpstr>A food comparison</vt:lpstr>
      <vt:lpstr>Surat</vt:lpstr>
      <vt:lpstr>Presentazione standard di PowerPoint</vt:lpstr>
      <vt:lpstr>The data</vt:lpstr>
      <vt:lpstr>Surat</vt:lpstr>
      <vt:lpstr>Milan</vt:lpstr>
      <vt:lpstr>Making further analyses </vt:lpstr>
      <vt:lpstr>As easily expected, the higher concentration of places is nearby the city center, but to find optimal areas we should look also if they are nearby places with high concentration of people like offices or universities.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Alberto Tam</dc:creator>
  <cp:lastModifiedBy>Alberto Tam</cp:lastModifiedBy>
  <cp:revision>5</cp:revision>
  <dcterms:created xsi:type="dcterms:W3CDTF">2020-06-02T15:28:22Z</dcterms:created>
  <dcterms:modified xsi:type="dcterms:W3CDTF">2020-06-02T15:46:55Z</dcterms:modified>
</cp:coreProperties>
</file>