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5"/>
  </p:notesMasterIdLst>
  <p:handoutMasterIdLst>
    <p:handoutMasterId r:id="rId26"/>
  </p:handoutMasterIdLst>
  <p:sldIdLst>
    <p:sldId id="459" r:id="rId2"/>
    <p:sldId id="344" r:id="rId3"/>
    <p:sldId id="437" r:id="rId4"/>
    <p:sldId id="438" r:id="rId5"/>
    <p:sldId id="442" r:id="rId6"/>
    <p:sldId id="439" r:id="rId7"/>
    <p:sldId id="440" r:id="rId8"/>
    <p:sldId id="441" r:id="rId9"/>
    <p:sldId id="388" r:id="rId10"/>
    <p:sldId id="443" r:id="rId11"/>
    <p:sldId id="444" r:id="rId12"/>
    <p:sldId id="445" r:id="rId13"/>
    <p:sldId id="446" r:id="rId14"/>
    <p:sldId id="448" r:id="rId15"/>
    <p:sldId id="449" r:id="rId16"/>
    <p:sldId id="450" r:id="rId17"/>
    <p:sldId id="451" r:id="rId18"/>
    <p:sldId id="454" r:id="rId19"/>
    <p:sldId id="455" r:id="rId20"/>
    <p:sldId id="456" r:id="rId21"/>
    <p:sldId id="457" r:id="rId22"/>
    <p:sldId id="458" r:id="rId23"/>
    <p:sldId id="460" r:id="rId2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5023" autoAdjust="0"/>
  </p:normalViewPr>
  <p:slideViewPr>
    <p:cSldViewPr snapToGrid="0" showGuides="1">
      <p:cViewPr varScale="1">
        <p:scale>
          <a:sx n="85" d="100"/>
          <a:sy n="85" d="100"/>
        </p:scale>
        <p:origin x="898" y="7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 or illustration scene art</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title image or illustration scene art</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6350197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1"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9"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hasCustomPrompt="1"/>
          </p:nvPr>
        </p:nvSpPr>
        <p:spPr>
          <a:xfrm>
            <a:off x="6954855" y="963000"/>
            <a:ext cx="4932000" cy="4932000"/>
          </a:xfrm>
        </p:spPr>
        <p:txBody>
          <a:bodyPr/>
          <a:lstStyle>
            <a:lvl1pPr marL="0" marR="0" indent="0" algn="ctr" defTabSz="1088558" rtl="0" eaLnBrk="1" fontAlgn="auto" latinLnBrk="0" hangingPunct="1">
              <a:lnSpc>
                <a:spcPct val="100000"/>
              </a:lnSpc>
              <a:spcBef>
                <a:spcPts val="1800"/>
              </a:spcBef>
              <a:spcAft>
                <a:spcPts val="0"/>
              </a:spcAft>
              <a:buClr>
                <a:schemeClr val="accent1"/>
              </a:buClr>
              <a:buSzPct val="80000"/>
              <a:buFontTx/>
              <a:buNone/>
              <a:tabLst/>
              <a:defRPr/>
            </a:lvl1pPr>
          </a:lstStyle>
          <a:p>
            <a:pPr marL="0" marR="0" lvl="0" indent="0" algn="l" defTabSz="1088558" rtl="0" eaLnBrk="1" fontAlgn="auto" latinLnBrk="0" hangingPunct="1">
              <a:lnSpc>
                <a:spcPct val="100000"/>
              </a:lnSpc>
              <a:spcBef>
                <a:spcPts val="1800"/>
              </a:spcBef>
              <a:spcAft>
                <a:spcPts val="0"/>
              </a:spcAft>
              <a:buClr>
                <a:schemeClr val="accent1"/>
              </a:buClr>
              <a:buSzPct val="80000"/>
              <a:buFontTx/>
              <a:buNone/>
              <a:tabLst/>
              <a:defRPr/>
            </a:pPr>
            <a:r>
              <a:rPr lang="en-US" dirty="0"/>
              <a:t>Click to insert pictogram</a:t>
            </a:r>
          </a:p>
          <a:p>
            <a:endParaRPr lang="de-DE" dirty="0"/>
          </a:p>
        </p:txBody>
      </p:sp>
      <p:pic>
        <p:nvPicPr>
          <p:cNvPr id="17"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r>
              <a:rPr lang="en-US" dirty="0"/>
              <a:t>Click to insert image or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8080/test.html" TargetMode="External"/><Relationship Id="rId2" Type="http://schemas.openxmlformats.org/officeDocument/2006/relationships/hyperlink" Target="http://localhost:8080/demo.html" TargetMode="External"/><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3630706" y="5011341"/>
            <a:ext cx="7153835" cy="1846659"/>
          </a:xfrm>
        </p:spPr>
        <p:txBody>
          <a:bodyPr/>
          <a:lstStyle/>
          <a:p>
            <a:r>
              <a:rPr lang="en-US" sz="4000" dirty="0"/>
              <a:t>Node.js Presentation</a:t>
            </a:r>
            <a:r>
              <a:rPr lang="en-US" sz="4000" dirty="0">
                <a:solidFill>
                  <a:schemeClr val="accent1"/>
                </a:solidFill>
              </a:rPr>
              <a:t/>
            </a:r>
            <a:br>
              <a:rPr lang="en-US" sz="4000" dirty="0">
                <a:solidFill>
                  <a:schemeClr val="accent1"/>
                </a:solidFill>
              </a:rPr>
            </a:br>
            <a:endParaRPr lang="el-GR"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003" y="846054"/>
            <a:ext cx="6331080" cy="3878345"/>
          </a:xfrm>
          <a:prstGeom prst="rect">
            <a:avLst/>
          </a:prstGeom>
        </p:spPr>
      </p:pic>
    </p:spTree>
    <p:extLst>
      <p:ext uri="{BB962C8B-B14F-4D97-AF65-F5344CB8AC3E}">
        <p14:creationId xmlns:p14="http://schemas.microsoft.com/office/powerpoint/2010/main" val="10838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1" y="1235958"/>
            <a:ext cx="3624380" cy="4998083"/>
          </a:xfrm>
        </p:spPr>
        <p:txBody>
          <a:bodyPr/>
          <a:lstStyle/>
          <a:p>
            <a:pPr algn="ctr"/>
            <a:r>
              <a:rPr lang="en-US" sz="1800" dirty="0"/>
              <a:t>Here we have a simple example where we create local a server.</a:t>
            </a:r>
          </a:p>
          <a:p>
            <a:pPr algn="ctr"/>
            <a:r>
              <a:rPr lang="en-US" sz="1800" dirty="0"/>
              <a:t>We execute the App.js as you see in the terminal and then we search in our browser the:</a:t>
            </a:r>
            <a:br>
              <a:rPr lang="en-US" sz="1800" dirty="0"/>
            </a:br>
            <a:r>
              <a:rPr lang="en-US" sz="1800" dirty="0"/>
              <a:t/>
            </a:r>
            <a:br>
              <a:rPr lang="en-US" sz="1800" dirty="0"/>
            </a:br>
            <a:r>
              <a:rPr lang="en-US" sz="1800" dirty="0">
                <a:hlinkClick r:id="rId2"/>
              </a:rPr>
              <a:t>http://localhost:8080/demo.html</a:t>
            </a:r>
            <a:endParaRPr lang="en-US" sz="1800" dirty="0"/>
          </a:p>
          <a:p>
            <a:pPr algn="ctr"/>
            <a:r>
              <a:rPr lang="en-US" sz="1800" dirty="0"/>
              <a:t>Or</a:t>
            </a:r>
          </a:p>
          <a:p>
            <a:pPr algn="ctr"/>
            <a:r>
              <a:rPr lang="en-US" sz="1800" dirty="0">
                <a:hlinkClick r:id="rId3"/>
              </a:rPr>
              <a:t>http://localhost:8080/test.html</a:t>
            </a:r>
            <a:endParaRPr lang="en-US" sz="1800" dirty="0"/>
          </a:p>
          <a:p>
            <a:pPr algn="ctr"/>
            <a:r>
              <a:rPr lang="en-US" sz="1800" dirty="0"/>
              <a:t>These are the two html files in our directory.</a:t>
            </a:r>
          </a:p>
          <a:p>
            <a:pPr algn="ctr"/>
            <a:r>
              <a:rPr lang="en-US" sz="1800"/>
              <a:t>With </a:t>
            </a:r>
            <a:r>
              <a:rPr lang="en-US" sz="1800" dirty="0">
                <a:solidFill>
                  <a:schemeClr val="accent3">
                    <a:lumMod val="75000"/>
                  </a:schemeClr>
                </a:solidFill>
              </a:rPr>
              <a:t>listen(8080) </a:t>
            </a:r>
            <a:r>
              <a:rPr lang="en-US" sz="1800" dirty="0">
                <a:solidFill>
                  <a:schemeClr val="tx1">
                    <a:lumMod val="95000"/>
                    <a:lumOff val="5000"/>
                  </a:schemeClr>
                </a:solidFill>
              </a:rPr>
              <a:t>we simply choose our localhost</a:t>
            </a:r>
          </a:p>
        </p:txBody>
      </p:sp>
      <p:sp>
        <p:nvSpPr>
          <p:cNvPr id="4" name="Title 3"/>
          <p:cNvSpPr>
            <a:spLocks noGrp="1"/>
          </p:cNvSpPr>
          <p:nvPr>
            <p:ph type="title"/>
          </p:nvPr>
        </p:nvSpPr>
        <p:spPr/>
        <p:txBody>
          <a:bodyPr/>
          <a:lstStyle/>
          <a:p>
            <a:r>
              <a:rPr lang="en-US" dirty="0"/>
              <a:t>Example of Local Server</a:t>
            </a:r>
            <a:endParaRPr lang="el-GR" dirty="0"/>
          </a:p>
        </p:txBody>
      </p:sp>
      <p:pic>
        <p:nvPicPr>
          <p:cNvPr id="8" name="Picture Placeholder 7"/>
          <p:cNvPicPr>
            <a:picLocks noGrp="1" noChangeAspect="1"/>
          </p:cNvPicPr>
          <p:nvPr>
            <p:ph type="pic" sz="quarter" idx="13"/>
          </p:nvPr>
        </p:nvPicPr>
        <p:blipFill>
          <a:blip r:embed="rId4"/>
          <a:srcRect l="3100" r="3100"/>
          <a:stretch>
            <a:fillRect/>
          </a:stretch>
        </p:blipFill>
        <p:spPr>
          <a:xfrm>
            <a:off x="4260394" y="1620000"/>
            <a:ext cx="7789933" cy="4230000"/>
          </a:xfrm>
          <a:prstGeom prst="rect">
            <a:avLst/>
          </a:prstGeom>
        </p:spPr>
      </p:pic>
      <p:sp>
        <p:nvSpPr>
          <p:cNvPr id="9" name="Arrow: Right 8"/>
          <p:cNvSpPr/>
          <p:nvPr/>
        </p:nvSpPr>
        <p:spPr bwMode="gray">
          <a:xfrm rot="10800000">
            <a:off x="5093466" y="2598345"/>
            <a:ext cx="456942" cy="226336"/>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l-GR"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Arrow: Right 9"/>
          <p:cNvSpPr/>
          <p:nvPr/>
        </p:nvSpPr>
        <p:spPr bwMode="gray">
          <a:xfrm rot="10800000">
            <a:off x="5093465" y="2942376"/>
            <a:ext cx="475221" cy="23539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l-GR"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Arrow: Right 10"/>
          <p:cNvSpPr/>
          <p:nvPr/>
        </p:nvSpPr>
        <p:spPr bwMode="gray">
          <a:xfrm rot="10800000">
            <a:off x="8727540" y="5196690"/>
            <a:ext cx="639721" cy="31687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l-GR"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Arrow: Down 11"/>
          <p:cNvSpPr/>
          <p:nvPr/>
        </p:nvSpPr>
        <p:spPr bwMode="gray">
          <a:xfrm rot="5400000">
            <a:off x="7283080" y="3898519"/>
            <a:ext cx="297184" cy="599975"/>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l-GR"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37031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504000"/>
            <a:ext cx="11186477" cy="369332"/>
          </a:xfrm>
        </p:spPr>
        <p:txBody>
          <a:bodyPr/>
          <a:lstStyle/>
          <a:p>
            <a:r>
              <a:rPr lang="en-US" dirty="0"/>
              <a:t>Example of Local Server</a:t>
            </a:r>
            <a:endParaRPr lang="el-GR" dirty="0"/>
          </a:p>
        </p:txBody>
      </p:sp>
      <p:sp>
        <p:nvSpPr>
          <p:cNvPr id="3" name="Text Placeholder 2"/>
          <p:cNvSpPr>
            <a:spLocks noGrp="1"/>
          </p:cNvSpPr>
          <p:nvPr>
            <p:ph type="body" sz="quarter" idx="10"/>
          </p:nvPr>
        </p:nvSpPr>
        <p:spPr>
          <a:xfrm>
            <a:off x="504000" y="4769999"/>
            <a:ext cx="5328000" cy="1485945"/>
          </a:xfrm>
        </p:spPr>
        <p:txBody>
          <a:bodyPr/>
          <a:lstStyle/>
          <a:p>
            <a:r>
              <a:rPr lang="en-US" dirty="0"/>
              <a:t>This is the </a:t>
            </a:r>
            <a:r>
              <a:rPr lang="en-US" dirty="0">
                <a:solidFill>
                  <a:schemeClr val="accent3">
                    <a:lumMod val="75000"/>
                  </a:schemeClr>
                </a:solidFill>
              </a:rPr>
              <a:t>demo.html</a:t>
            </a:r>
            <a:r>
              <a:rPr lang="en-US" dirty="0"/>
              <a:t> file of our directory as you see in the previous slide.</a:t>
            </a:r>
            <a:endParaRPr lang="el-GR" dirty="0"/>
          </a:p>
        </p:txBody>
      </p:sp>
      <p:pic>
        <p:nvPicPr>
          <p:cNvPr id="8" name="Picture Placeholder 7"/>
          <p:cNvPicPr>
            <a:picLocks noGrp="1" noChangeAspect="1"/>
          </p:cNvPicPr>
          <p:nvPr>
            <p:ph type="pic" sz="quarter" idx="12"/>
          </p:nvPr>
        </p:nvPicPr>
        <p:blipFill>
          <a:blip r:embed="rId2"/>
          <a:srcRect l="964" r="964"/>
          <a:stretch>
            <a:fillRect/>
          </a:stretch>
        </p:blipFill>
        <p:spPr>
          <a:prstGeom prst="rect">
            <a:avLst/>
          </a:prstGeom>
        </p:spPr>
      </p:pic>
      <p:sp>
        <p:nvSpPr>
          <p:cNvPr id="5" name="Text Placeholder 4"/>
          <p:cNvSpPr>
            <a:spLocks noGrp="1"/>
          </p:cNvSpPr>
          <p:nvPr>
            <p:ph type="body" sz="quarter" idx="13"/>
          </p:nvPr>
        </p:nvSpPr>
        <p:spPr/>
        <p:txBody>
          <a:bodyPr/>
          <a:lstStyle/>
          <a:p>
            <a:r>
              <a:rPr lang="en-US" dirty="0"/>
              <a:t>This is the </a:t>
            </a:r>
            <a:r>
              <a:rPr lang="en-US" dirty="0">
                <a:solidFill>
                  <a:schemeClr val="accent3">
                    <a:lumMod val="75000"/>
                  </a:schemeClr>
                </a:solidFill>
              </a:rPr>
              <a:t>test.html</a:t>
            </a:r>
            <a:r>
              <a:rPr lang="en-US" dirty="0"/>
              <a:t> file of our directory as you see in the previous slide.</a:t>
            </a:r>
            <a:endParaRPr lang="el-GR" dirty="0"/>
          </a:p>
          <a:p>
            <a:endParaRPr lang="el-GR" dirty="0"/>
          </a:p>
        </p:txBody>
      </p:sp>
      <p:sp>
        <p:nvSpPr>
          <p:cNvPr id="6" name="Picture Placeholder 5"/>
          <p:cNvSpPr>
            <a:spLocks noGrp="1"/>
          </p:cNvSpPr>
          <p:nvPr>
            <p:ph type="pic" sz="quarter" idx="14"/>
          </p:nvPr>
        </p:nvSpPr>
        <p:spPr/>
      </p:sp>
      <p:pic>
        <p:nvPicPr>
          <p:cNvPr id="9" name="Picture 8"/>
          <p:cNvPicPr>
            <a:picLocks noChangeAspect="1"/>
          </p:cNvPicPr>
          <p:nvPr/>
        </p:nvPicPr>
        <p:blipFill>
          <a:blip r:embed="rId3"/>
          <a:stretch>
            <a:fillRect/>
          </a:stretch>
        </p:blipFill>
        <p:spPr>
          <a:xfrm>
            <a:off x="6362477" y="1587000"/>
            <a:ext cx="5328000" cy="2664000"/>
          </a:xfrm>
          <a:prstGeom prst="rect">
            <a:avLst/>
          </a:prstGeom>
        </p:spPr>
      </p:pic>
    </p:spTree>
    <p:extLst>
      <p:ext uri="{BB962C8B-B14F-4D97-AF65-F5344CB8AC3E}">
        <p14:creationId xmlns:p14="http://schemas.microsoft.com/office/powerpoint/2010/main" val="48260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025912"/>
            <a:ext cx="5328000" cy="5374888"/>
          </a:xfrm>
        </p:spPr>
        <p:txBody>
          <a:bodyPr/>
          <a:lstStyle/>
          <a:p>
            <a:r>
              <a:rPr lang="en-US" dirty="0"/>
              <a:t>First is important to have the </a:t>
            </a:r>
            <a:r>
              <a:rPr lang="en-US" dirty="0" err="1"/>
              <a:t>package.json</a:t>
            </a:r>
            <a:r>
              <a:rPr lang="en-US" dirty="0"/>
              <a:t> file with the this structure:</a:t>
            </a:r>
            <a:br>
              <a:rPr lang="en-US" dirty="0"/>
            </a:br>
            <a:r>
              <a:rPr lang="en-US" sz="1600" dirty="0">
                <a:solidFill>
                  <a:schemeClr val="accent3">
                    <a:lumMod val="75000"/>
                  </a:schemeClr>
                </a:solidFill>
              </a:rPr>
              <a:t>{ </a:t>
            </a:r>
            <a:br>
              <a:rPr lang="en-US" sz="1600" dirty="0">
                <a:solidFill>
                  <a:schemeClr val="accent3">
                    <a:lumMod val="75000"/>
                  </a:schemeClr>
                </a:solidFill>
              </a:rPr>
            </a:br>
            <a:r>
              <a:rPr lang="en-US" sz="1600" dirty="0">
                <a:solidFill>
                  <a:schemeClr val="accent3">
                    <a:lumMod val="75000"/>
                  </a:schemeClr>
                </a:solidFill>
              </a:rPr>
              <a:t> "name": "</a:t>
            </a:r>
            <a:r>
              <a:rPr lang="en-US" sz="1600" dirty="0" err="1">
                <a:solidFill>
                  <a:schemeClr val="accent3">
                    <a:lumMod val="75000"/>
                  </a:schemeClr>
                </a:solidFill>
              </a:rPr>
              <a:t>pac</a:t>
            </a:r>
            <a:r>
              <a:rPr lang="en-US" sz="1600" dirty="0">
                <a:solidFill>
                  <a:schemeClr val="accent3">
                    <a:lumMod val="75000"/>
                  </a:schemeClr>
                </a:solidFill>
              </a:rPr>
              <a:t>", </a:t>
            </a:r>
            <a:br>
              <a:rPr lang="en-US" sz="1600" dirty="0">
                <a:solidFill>
                  <a:schemeClr val="accent3">
                    <a:lumMod val="75000"/>
                  </a:schemeClr>
                </a:solidFill>
              </a:rPr>
            </a:br>
            <a:r>
              <a:rPr lang="en-US" sz="1600" dirty="0">
                <a:solidFill>
                  <a:schemeClr val="accent3">
                    <a:lumMod val="75000"/>
                  </a:schemeClr>
                </a:solidFill>
              </a:rPr>
              <a:t>   "version": "1.0.0", </a:t>
            </a:r>
            <a:br>
              <a:rPr lang="en-US" sz="1600" dirty="0">
                <a:solidFill>
                  <a:schemeClr val="accent3">
                    <a:lumMod val="75000"/>
                  </a:schemeClr>
                </a:solidFill>
              </a:rPr>
            </a:br>
            <a:r>
              <a:rPr lang="en-US" sz="1600" dirty="0">
                <a:solidFill>
                  <a:schemeClr val="accent3">
                    <a:lumMod val="75000"/>
                  </a:schemeClr>
                </a:solidFill>
              </a:rPr>
              <a:t>   "description": "just a test", </a:t>
            </a:r>
            <a:br>
              <a:rPr lang="en-US" sz="1600" dirty="0">
                <a:solidFill>
                  <a:schemeClr val="accent3">
                    <a:lumMod val="75000"/>
                  </a:schemeClr>
                </a:solidFill>
              </a:rPr>
            </a:br>
            <a:r>
              <a:rPr lang="en-US" sz="1600" dirty="0">
                <a:solidFill>
                  <a:schemeClr val="accent3">
                    <a:lumMod val="75000"/>
                  </a:schemeClr>
                </a:solidFill>
              </a:rPr>
              <a:t>   "main": "App.js",  </a:t>
            </a:r>
            <a:br>
              <a:rPr lang="en-US" sz="1600" dirty="0">
                <a:solidFill>
                  <a:schemeClr val="accent3">
                    <a:lumMod val="75000"/>
                  </a:schemeClr>
                </a:solidFill>
              </a:rPr>
            </a:br>
            <a:r>
              <a:rPr lang="en-US" sz="1600" dirty="0">
                <a:solidFill>
                  <a:schemeClr val="accent3">
                    <a:lumMod val="75000"/>
                  </a:schemeClr>
                </a:solidFill>
              </a:rPr>
              <a:t>   "dependencies": {    </a:t>
            </a:r>
            <a:br>
              <a:rPr lang="en-US" sz="1600" dirty="0">
                <a:solidFill>
                  <a:schemeClr val="accent3">
                    <a:lumMod val="75000"/>
                  </a:schemeClr>
                </a:solidFill>
              </a:rPr>
            </a:br>
            <a:r>
              <a:rPr lang="en-US" sz="1600" dirty="0">
                <a:solidFill>
                  <a:schemeClr val="accent3">
                    <a:lumMod val="75000"/>
                  </a:schemeClr>
                </a:solidFill>
              </a:rPr>
              <a:t>   "express": "^4.15.4",            </a:t>
            </a:r>
            <a:br>
              <a:rPr lang="en-US" sz="1600" dirty="0">
                <a:solidFill>
                  <a:schemeClr val="accent3">
                    <a:lumMod val="75000"/>
                  </a:schemeClr>
                </a:solidFill>
              </a:rPr>
            </a:br>
            <a:r>
              <a:rPr lang="en-US" sz="1600" dirty="0">
                <a:solidFill>
                  <a:schemeClr val="accent3">
                    <a:lumMod val="75000"/>
                  </a:schemeClr>
                </a:solidFill>
              </a:rPr>
              <a:t>   "</a:t>
            </a:r>
            <a:r>
              <a:rPr lang="en-US" sz="1600" dirty="0" err="1">
                <a:solidFill>
                  <a:schemeClr val="accent3">
                    <a:lumMod val="75000"/>
                  </a:schemeClr>
                </a:solidFill>
              </a:rPr>
              <a:t>lodash</a:t>
            </a:r>
            <a:r>
              <a:rPr lang="en-US" sz="1600" dirty="0">
                <a:solidFill>
                  <a:schemeClr val="accent3">
                    <a:lumMod val="75000"/>
                  </a:schemeClr>
                </a:solidFill>
              </a:rPr>
              <a:t>": "^4.17.4",</a:t>
            </a:r>
            <a:br>
              <a:rPr lang="en-US" sz="1600" dirty="0">
                <a:solidFill>
                  <a:schemeClr val="accent3">
                    <a:lumMod val="75000"/>
                  </a:schemeClr>
                </a:solidFill>
              </a:rPr>
            </a:br>
            <a:r>
              <a:rPr lang="en-US" sz="1600" dirty="0">
                <a:solidFill>
                  <a:schemeClr val="accent3">
                    <a:lumMod val="75000"/>
                  </a:schemeClr>
                </a:solidFill>
              </a:rPr>
              <a:t>   "upper-case": "^1.1.3" </a:t>
            </a:r>
            <a:br>
              <a:rPr lang="en-US" sz="1600" dirty="0">
                <a:solidFill>
                  <a:schemeClr val="accent3">
                    <a:lumMod val="75000"/>
                  </a:schemeClr>
                </a:solidFill>
              </a:rPr>
            </a:br>
            <a:r>
              <a:rPr lang="en-US" sz="1600" dirty="0">
                <a:solidFill>
                  <a:schemeClr val="accent3">
                    <a:lumMod val="75000"/>
                  </a:schemeClr>
                </a:solidFill>
              </a:rPr>
              <a:t> }, </a:t>
            </a:r>
            <a:br>
              <a:rPr lang="en-US" sz="1600" dirty="0">
                <a:solidFill>
                  <a:schemeClr val="accent3">
                    <a:lumMod val="75000"/>
                  </a:schemeClr>
                </a:solidFill>
              </a:rPr>
            </a:br>
            <a:r>
              <a:rPr lang="en-US" sz="1600" dirty="0">
                <a:solidFill>
                  <a:schemeClr val="accent3">
                    <a:lumMod val="75000"/>
                  </a:schemeClr>
                </a:solidFill>
              </a:rPr>
              <a:t>   "</a:t>
            </a:r>
            <a:r>
              <a:rPr lang="en-US" sz="1600" dirty="0" err="1">
                <a:solidFill>
                  <a:schemeClr val="accent3">
                    <a:lumMod val="75000"/>
                  </a:schemeClr>
                </a:solidFill>
              </a:rPr>
              <a:t>devDependencies</a:t>
            </a:r>
            <a:r>
              <a:rPr lang="en-US" sz="1600" dirty="0">
                <a:solidFill>
                  <a:schemeClr val="accent3">
                    <a:lumMod val="75000"/>
                  </a:schemeClr>
                </a:solidFill>
              </a:rPr>
              <a:t>": {},</a:t>
            </a:r>
            <a:br>
              <a:rPr lang="en-US" sz="1600" dirty="0">
                <a:solidFill>
                  <a:schemeClr val="accent3">
                    <a:lumMod val="75000"/>
                  </a:schemeClr>
                </a:solidFill>
              </a:rPr>
            </a:br>
            <a:r>
              <a:rPr lang="en-US" sz="1600" dirty="0">
                <a:solidFill>
                  <a:schemeClr val="accent3">
                    <a:lumMod val="75000"/>
                  </a:schemeClr>
                </a:solidFill>
              </a:rPr>
              <a:t>   "scripts": {    </a:t>
            </a:r>
            <a:br>
              <a:rPr lang="en-US" sz="1600" dirty="0">
                <a:solidFill>
                  <a:schemeClr val="accent3">
                    <a:lumMod val="75000"/>
                  </a:schemeClr>
                </a:solidFill>
              </a:rPr>
            </a:br>
            <a:r>
              <a:rPr lang="en-US" sz="1600" dirty="0">
                <a:solidFill>
                  <a:schemeClr val="accent3">
                    <a:lumMod val="75000"/>
                  </a:schemeClr>
                </a:solidFill>
              </a:rPr>
              <a:t>   "test": "echo \"Error: no test specified\" &amp;&amp; exit 1",</a:t>
            </a:r>
            <a:br>
              <a:rPr lang="en-US" sz="1600" dirty="0">
                <a:solidFill>
                  <a:schemeClr val="accent3">
                    <a:lumMod val="75000"/>
                  </a:schemeClr>
                </a:solidFill>
              </a:rPr>
            </a:br>
            <a:r>
              <a:rPr lang="en-US" sz="1600" dirty="0">
                <a:solidFill>
                  <a:schemeClr val="accent3">
                    <a:lumMod val="75000"/>
                  </a:schemeClr>
                </a:solidFill>
              </a:rPr>
              <a:t>   "start": "node server.js"  </a:t>
            </a:r>
            <a:br>
              <a:rPr lang="en-US" sz="1600" dirty="0">
                <a:solidFill>
                  <a:schemeClr val="accent3">
                    <a:lumMod val="75000"/>
                  </a:schemeClr>
                </a:solidFill>
              </a:rPr>
            </a:br>
            <a:r>
              <a:rPr lang="en-US" sz="1600" dirty="0">
                <a:solidFill>
                  <a:schemeClr val="accent3">
                    <a:lumMod val="75000"/>
                  </a:schemeClr>
                </a:solidFill>
              </a:rPr>
              <a:t>},</a:t>
            </a:r>
            <a:br>
              <a:rPr lang="en-US" sz="1600" dirty="0">
                <a:solidFill>
                  <a:schemeClr val="accent3">
                    <a:lumMod val="75000"/>
                  </a:schemeClr>
                </a:solidFill>
              </a:rPr>
            </a:br>
            <a:r>
              <a:rPr lang="en-US" sz="1600" dirty="0">
                <a:solidFill>
                  <a:schemeClr val="accent3">
                    <a:lumMod val="75000"/>
                  </a:schemeClr>
                </a:solidFill>
              </a:rPr>
              <a:t>    "author": “test", </a:t>
            </a:r>
            <a:br>
              <a:rPr lang="en-US" sz="1600" dirty="0">
                <a:solidFill>
                  <a:schemeClr val="accent3">
                    <a:lumMod val="75000"/>
                  </a:schemeClr>
                </a:solidFill>
              </a:rPr>
            </a:br>
            <a:r>
              <a:rPr lang="en-US" sz="1600" dirty="0">
                <a:solidFill>
                  <a:schemeClr val="accent3">
                    <a:lumMod val="75000"/>
                  </a:schemeClr>
                </a:solidFill>
              </a:rPr>
              <a:t>    "license": "ISC“</a:t>
            </a:r>
            <a:br>
              <a:rPr lang="en-US" sz="1600" dirty="0">
                <a:solidFill>
                  <a:schemeClr val="accent3">
                    <a:lumMod val="75000"/>
                  </a:schemeClr>
                </a:solidFill>
              </a:rPr>
            </a:br>
            <a:r>
              <a:rPr lang="en-US" sz="1600" dirty="0">
                <a:solidFill>
                  <a:schemeClr val="accent3">
                    <a:lumMod val="75000"/>
                  </a:schemeClr>
                </a:solidFill>
              </a:rPr>
              <a:t>}</a:t>
            </a:r>
          </a:p>
        </p:txBody>
      </p:sp>
      <p:sp>
        <p:nvSpPr>
          <p:cNvPr id="3" name="Text Placeholder 2"/>
          <p:cNvSpPr>
            <a:spLocks noGrp="1"/>
          </p:cNvSpPr>
          <p:nvPr>
            <p:ph type="body" sz="quarter" idx="11"/>
          </p:nvPr>
        </p:nvSpPr>
        <p:spPr>
          <a:xfrm>
            <a:off x="6362477" y="1025912"/>
            <a:ext cx="5328000" cy="5374888"/>
          </a:xfrm>
        </p:spPr>
        <p:txBody>
          <a:bodyPr/>
          <a:lstStyle/>
          <a:p>
            <a:r>
              <a:rPr lang="en-US" dirty="0"/>
              <a:t>Then we create the </a:t>
            </a:r>
            <a:r>
              <a:rPr lang="en-US" dirty="0" err="1"/>
              <a:t>users.json</a:t>
            </a:r>
            <a:r>
              <a:rPr lang="en-US" dirty="0"/>
              <a:t> file we want to upload with this structure:</a:t>
            </a:r>
            <a:br>
              <a:rPr lang="en-US" dirty="0"/>
            </a:br>
            <a:r>
              <a:rPr lang="en-US" sz="1600" dirty="0">
                <a:solidFill>
                  <a:schemeClr val="accent3">
                    <a:lumMod val="75000"/>
                  </a:schemeClr>
                </a:solidFill>
              </a:rPr>
              <a:t>{</a:t>
            </a:r>
            <a:br>
              <a:rPr lang="en-US" sz="1600" dirty="0">
                <a:solidFill>
                  <a:schemeClr val="accent3">
                    <a:lumMod val="75000"/>
                  </a:schemeClr>
                </a:solidFill>
              </a:rPr>
            </a:br>
            <a:r>
              <a:rPr lang="en-US" sz="1600" dirty="0">
                <a:solidFill>
                  <a:schemeClr val="accent3">
                    <a:lumMod val="75000"/>
                  </a:schemeClr>
                </a:solidFill>
              </a:rPr>
              <a:t>   "user1" : {</a:t>
            </a:r>
            <a:br>
              <a:rPr lang="en-US" sz="1600" dirty="0">
                <a:solidFill>
                  <a:schemeClr val="accent3">
                    <a:lumMod val="75000"/>
                  </a:schemeClr>
                </a:solidFill>
              </a:rPr>
            </a:br>
            <a:r>
              <a:rPr lang="en-US" sz="1600" dirty="0">
                <a:solidFill>
                  <a:schemeClr val="accent3">
                    <a:lumMod val="75000"/>
                  </a:schemeClr>
                </a:solidFill>
              </a:rPr>
              <a:t>      "name" : “</a:t>
            </a:r>
            <a:r>
              <a:rPr lang="en-US" sz="1600" dirty="0" err="1">
                <a:solidFill>
                  <a:schemeClr val="accent3">
                    <a:lumMod val="75000"/>
                  </a:schemeClr>
                </a:solidFill>
              </a:rPr>
              <a:t>kostas</a:t>
            </a:r>
            <a:r>
              <a:rPr lang="en-US" sz="1600" dirty="0">
                <a:solidFill>
                  <a:schemeClr val="accent3">
                    <a:lumMod val="75000"/>
                  </a:schemeClr>
                </a:solidFill>
              </a:rPr>
              <a:t>",</a:t>
            </a:r>
            <a:br>
              <a:rPr lang="en-US" sz="1600" dirty="0">
                <a:solidFill>
                  <a:schemeClr val="accent3">
                    <a:lumMod val="75000"/>
                  </a:schemeClr>
                </a:solidFill>
              </a:rPr>
            </a:br>
            <a:r>
              <a:rPr lang="en-US" sz="1600" dirty="0">
                <a:solidFill>
                  <a:schemeClr val="accent3">
                    <a:lumMod val="75000"/>
                  </a:schemeClr>
                </a:solidFill>
              </a:rPr>
              <a:t>	  "password" : "password1",</a:t>
            </a:r>
            <a:br>
              <a:rPr lang="en-US" sz="1600" dirty="0">
                <a:solidFill>
                  <a:schemeClr val="accent3">
                    <a:lumMod val="75000"/>
                  </a:schemeClr>
                </a:solidFill>
              </a:rPr>
            </a:br>
            <a:r>
              <a:rPr lang="en-US" sz="1600" dirty="0">
                <a:solidFill>
                  <a:schemeClr val="accent3">
                    <a:lumMod val="75000"/>
                  </a:schemeClr>
                </a:solidFill>
              </a:rPr>
              <a:t>	  "profession" : "teacher",</a:t>
            </a:r>
            <a:br>
              <a:rPr lang="en-US" sz="1600" dirty="0">
                <a:solidFill>
                  <a:schemeClr val="accent3">
                    <a:lumMod val="75000"/>
                  </a:schemeClr>
                </a:solidFill>
              </a:rPr>
            </a:br>
            <a:r>
              <a:rPr lang="en-US" sz="1600" dirty="0">
                <a:solidFill>
                  <a:schemeClr val="accent3">
                    <a:lumMod val="75000"/>
                  </a:schemeClr>
                </a:solidFill>
              </a:rPr>
              <a:t>	  "id": 1</a:t>
            </a:r>
            <a:br>
              <a:rPr lang="en-US" sz="1600" dirty="0">
                <a:solidFill>
                  <a:schemeClr val="accent3">
                    <a:lumMod val="75000"/>
                  </a:schemeClr>
                </a:solidFill>
              </a:rPr>
            </a:br>
            <a:r>
              <a:rPr lang="en-US" sz="1600" dirty="0">
                <a:solidFill>
                  <a:schemeClr val="accent3">
                    <a:lumMod val="75000"/>
                  </a:schemeClr>
                </a:solidFill>
              </a:rPr>
              <a:t>   },</a:t>
            </a:r>
            <a:br>
              <a:rPr lang="en-US" sz="1600" dirty="0">
                <a:solidFill>
                  <a:schemeClr val="accent3">
                    <a:lumMod val="75000"/>
                  </a:schemeClr>
                </a:solidFill>
              </a:rPr>
            </a:br>
            <a:r>
              <a:rPr lang="en-US" sz="1600" dirty="0">
                <a:solidFill>
                  <a:schemeClr val="accent3">
                    <a:lumMod val="75000"/>
                  </a:schemeClr>
                </a:solidFill>
              </a:rPr>
              <a:t>   "user2" : {</a:t>
            </a:r>
            <a:br>
              <a:rPr lang="en-US" sz="1600" dirty="0">
                <a:solidFill>
                  <a:schemeClr val="accent3">
                    <a:lumMod val="75000"/>
                  </a:schemeClr>
                </a:solidFill>
              </a:rPr>
            </a:br>
            <a:r>
              <a:rPr lang="en-US" sz="1600" dirty="0">
                <a:solidFill>
                  <a:schemeClr val="accent3">
                    <a:lumMod val="75000"/>
                  </a:schemeClr>
                </a:solidFill>
              </a:rPr>
              <a:t> 	  "name" : “</a:t>
            </a:r>
            <a:r>
              <a:rPr lang="en-US" sz="1600" dirty="0" err="1">
                <a:solidFill>
                  <a:schemeClr val="accent3">
                    <a:lumMod val="75000"/>
                  </a:schemeClr>
                </a:solidFill>
              </a:rPr>
              <a:t>makis</a:t>
            </a:r>
            <a:r>
              <a:rPr lang="en-US" sz="1600" dirty="0">
                <a:solidFill>
                  <a:schemeClr val="accent3">
                    <a:lumMod val="75000"/>
                  </a:schemeClr>
                </a:solidFill>
              </a:rPr>
              <a:t>",</a:t>
            </a:r>
            <a:br>
              <a:rPr lang="en-US" sz="1600" dirty="0">
                <a:solidFill>
                  <a:schemeClr val="accent3">
                    <a:lumMod val="75000"/>
                  </a:schemeClr>
                </a:solidFill>
              </a:rPr>
            </a:br>
            <a:r>
              <a:rPr lang="en-US" sz="1600" dirty="0">
                <a:solidFill>
                  <a:schemeClr val="accent3">
                    <a:lumMod val="75000"/>
                  </a:schemeClr>
                </a:solidFill>
              </a:rPr>
              <a:t>	  "password" : "password2",</a:t>
            </a:r>
            <a:br>
              <a:rPr lang="en-US" sz="1600" dirty="0">
                <a:solidFill>
                  <a:schemeClr val="accent3">
                    <a:lumMod val="75000"/>
                  </a:schemeClr>
                </a:solidFill>
              </a:rPr>
            </a:br>
            <a:r>
              <a:rPr lang="en-US" sz="1600" dirty="0">
                <a:solidFill>
                  <a:schemeClr val="accent3">
                    <a:lumMod val="75000"/>
                  </a:schemeClr>
                </a:solidFill>
              </a:rPr>
              <a:t>	  "profession" : "librarian",</a:t>
            </a:r>
            <a:br>
              <a:rPr lang="en-US" sz="1600" dirty="0">
                <a:solidFill>
                  <a:schemeClr val="accent3">
                    <a:lumMod val="75000"/>
                  </a:schemeClr>
                </a:solidFill>
              </a:rPr>
            </a:br>
            <a:r>
              <a:rPr lang="en-US" sz="1600" dirty="0">
                <a:solidFill>
                  <a:schemeClr val="accent3">
                    <a:lumMod val="75000"/>
                  </a:schemeClr>
                </a:solidFill>
              </a:rPr>
              <a:t>	  "id": 2</a:t>
            </a:r>
            <a:br>
              <a:rPr lang="en-US" sz="1600" dirty="0">
                <a:solidFill>
                  <a:schemeClr val="accent3">
                    <a:lumMod val="75000"/>
                  </a:schemeClr>
                </a:solidFill>
              </a:rPr>
            </a:br>
            <a:r>
              <a:rPr lang="en-US" sz="1600" dirty="0">
                <a:solidFill>
                  <a:schemeClr val="accent3">
                    <a:lumMod val="75000"/>
                  </a:schemeClr>
                </a:solidFill>
              </a:rPr>
              <a:t>   },</a:t>
            </a:r>
            <a:br>
              <a:rPr lang="en-US" sz="1600" dirty="0">
                <a:solidFill>
                  <a:schemeClr val="accent3">
                    <a:lumMod val="75000"/>
                  </a:schemeClr>
                </a:solidFill>
              </a:rPr>
            </a:br>
            <a:r>
              <a:rPr lang="en-US" sz="1600" dirty="0">
                <a:solidFill>
                  <a:schemeClr val="accent3">
                    <a:lumMod val="75000"/>
                  </a:schemeClr>
                </a:solidFill>
              </a:rPr>
              <a:t>    "user3" : {</a:t>
            </a:r>
            <a:br>
              <a:rPr lang="en-US" sz="1600" dirty="0">
                <a:solidFill>
                  <a:schemeClr val="accent3">
                    <a:lumMod val="75000"/>
                  </a:schemeClr>
                </a:solidFill>
              </a:rPr>
            </a:br>
            <a:r>
              <a:rPr lang="en-US" sz="1600" dirty="0">
                <a:solidFill>
                  <a:schemeClr val="accent3">
                    <a:lumMod val="75000"/>
                  </a:schemeClr>
                </a:solidFill>
              </a:rPr>
              <a:t>	"name" : “</a:t>
            </a:r>
            <a:r>
              <a:rPr lang="en-US" sz="1600" dirty="0" err="1">
                <a:solidFill>
                  <a:schemeClr val="accent3">
                    <a:lumMod val="75000"/>
                  </a:schemeClr>
                </a:solidFill>
              </a:rPr>
              <a:t>stavroula</a:t>
            </a:r>
            <a:r>
              <a:rPr lang="en-US" sz="1600" dirty="0">
                <a:solidFill>
                  <a:schemeClr val="accent3">
                    <a:lumMod val="75000"/>
                  </a:schemeClr>
                </a:solidFill>
              </a:rPr>
              <a:t>",</a:t>
            </a:r>
            <a:br>
              <a:rPr lang="en-US" sz="1600" dirty="0">
                <a:solidFill>
                  <a:schemeClr val="accent3">
                    <a:lumMod val="75000"/>
                  </a:schemeClr>
                </a:solidFill>
              </a:rPr>
            </a:br>
            <a:r>
              <a:rPr lang="en-US" sz="1600" dirty="0">
                <a:solidFill>
                  <a:schemeClr val="accent3">
                    <a:lumMod val="75000"/>
                  </a:schemeClr>
                </a:solidFill>
              </a:rPr>
              <a:t> 	"password" : "password3",</a:t>
            </a:r>
            <a:br>
              <a:rPr lang="en-US" sz="1600" dirty="0">
                <a:solidFill>
                  <a:schemeClr val="accent3">
                    <a:lumMod val="75000"/>
                  </a:schemeClr>
                </a:solidFill>
              </a:rPr>
            </a:br>
            <a:r>
              <a:rPr lang="en-US" sz="1600" dirty="0">
                <a:solidFill>
                  <a:schemeClr val="accent3">
                    <a:lumMod val="75000"/>
                  </a:schemeClr>
                </a:solidFill>
              </a:rPr>
              <a:t> 	"profession" : "clerk",</a:t>
            </a:r>
            <a:br>
              <a:rPr lang="en-US" sz="1600" dirty="0">
                <a:solidFill>
                  <a:schemeClr val="accent3">
                    <a:lumMod val="75000"/>
                  </a:schemeClr>
                </a:solidFill>
              </a:rPr>
            </a:br>
            <a:r>
              <a:rPr lang="en-US" sz="1600" dirty="0">
                <a:solidFill>
                  <a:schemeClr val="accent3">
                    <a:lumMod val="75000"/>
                  </a:schemeClr>
                </a:solidFill>
              </a:rPr>
              <a:t> 	"id": 3</a:t>
            </a:r>
            <a:br>
              <a:rPr lang="en-US" sz="1600" dirty="0">
                <a:solidFill>
                  <a:schemeClr val="accent3">
                    <a:lumMod val="75000"/>
                  </a:schemeClr>
                </a:solidFill>
              </a:rPr>
            </a:br>
            <a:r>
              <a:rPr lang="en-US" sz="1600" dirty="0">
                <a:solidFill>
                  <a:schemeClr val="accent3">
                    <a:lumMod val="75000"/>
                  </a:schemeClr>
                </a:solidFill>
              </a:rPr>
              <a:t>   }</a:t>
            </a:r>
            <a:br>
              <a:rPr lang="en-US" sz="1600" dirty="0">
                <a:solidFill>
                  <a:schemeClr val="accent3">
                    <a:lumMod val="75000"/>
                  </a:schemeClr>
                </a:solidFill>
              </a:rPr>
            </a:br>
            <a:r>
              <a:rPr lang="en-US" sz="1600" dirty="0">
                <a:solidFill>
                  <a:schemeClr val="accent3">
                    <a:lumMod val="75000"/>
                  </a:schemeClr>
                </a:solidFill>
              </a:rPr>
              <a:t>}</a:t>
            </a:r>
          </a:p>
        </p:txBody>
      </p:sp>
      <p:sp>
        <p:nvSpPr>
          <p:cNvPr id="4" name="Title 3"/>
          <p:cNvSpPr>
            <a:spLocks noGrp="1"/>
          </p:cNvSpPr>
          <p:nvPr>
            <p:ph type="title"/>
          </p:nvPr>
        </p:nvSpPr>
        <p:spPr>
          <a:xfrm>
            <a:off x="504001" y="504000"/>
            <a:ext cx="11186476" cy="369332"/>
          </a:xfrm>
        </p:spPr>
        <p:txBody>
          <a:bodyPr/>
          <a:lstStyle/>
          <a:p>
            <a:r>
              <a:rPr lang="en-US" dirty="0"/>
              <a:t>Creating local RESTful for A Library</a:t>
            </a:r>
            <a:endParaRPr lang="el-GR" dirty="0"/>
          </a:p>
        </p:txBody>
      </p:sp>
    </p:spTree>
    <p:extLst>
      <p:ext uri="{BB962C8B-B14F-4D97-AF65-F5344CB8AC3E}">
        <p14:creationId xmlns:p14="http://schemas.microsoft.com/office/powerpoint/2010/main" val="3879642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3999" y="1170878"/>
            <a:ext cx="11186477" cy="5118410"/>
          </a:xfrm>
        </p:spPr>
        <p:txBody>
          <a:bodyPr/>
          <a:lstStyle/>
          <a:p>
            <a:pPr algn="ctr"/>
            <a:r>
              <a:rPr lang="en-US" dirty="0" err="1">
                <a:solidFill>
                  <a:schemeClr val="tx1">
                    <a:lumMod val="95000"/>
                    <a:lumOff val="5000"/>
                  </a:schemeClr>
                </a:solidFill>
              </a:rPr>
              <a:t>Finaly</a:t>
            </a:r>
            <a:r>
              <a:rPr lang="en-US" dirty="0">
                <a:solidFill>
                  <a:schemeClr val="tx1">
                    <a:lumMod val="95000"/>
                    <a:lumOff val="5000"/>
                  </a:schemeClr>
                </a:solidFill>
              </a:rPr>
              <a:t> we create the server.js file in which we create the local server for our local RESTful </a:t>
            </a:r>
            <a:r>
              <a:rPr lang="en-US" dirty="0" err="1">
                <a:solidFill>
                  <a:schemeClr val="tx1">
                    <a:lumMod val="95000"/>
                    <a:lumOff val="5000"/>
                  </a:schemeClr>
                </a:solidFill>
              </a:rPr>
              <a:t>Api</a:t>
            </a:r>
            <a:r>
              <a:rPr lang="en-US" dirty="0">
                <a:solidFill>
                  <a:schemeClr val="tx1">
                    <a:lumMod val="95000"/>
                    <a:lumOff val="5000"/>
                  </a:schemeClr>
                </a:solidFill>
              </a:rPr>
              <a:t>.</a:t>
            </a:r>
            <a:br>
              <a:rPr lang="en-US" dirty="0">
                <a:solidFill>
                  <a:schemeClr val="tx1">
                    <a:lumMod val="95000"/>
                    <a:lumOff val="5000"/>
                  </a:schemeClr>
                </a:solidFill>
              </a:rPr>
            </a:br>
            <a:r>
              <a:rPr lang="en-US" dirty="0">
                <a:solidFill>
                  <a:schemeClr val="tx1">
                    <a:lumMod val="95000"/>
                    <a:lumOff val="5000"/>
                  </a:schemeClr>
                </a:solidFill>
              </a:rPr>
              <a:t>We execute the .</a:t>
            </a:r>
            <a:r>
              <a:rPr lang="en-US" dirty="0" err="1">
                <a:solidFill>
                  <a:schemeClr val="tx1">
                    <a:lumMod val="95000"/>
                    <a:lumOff val="5000"/>
                  </a:schemeClr>
                </a:solidFill>
              </a:rPr>
              <a:t>js</a:t>
            </a:r>
            <a:r>
              <a:rPr lang="en-US" dirty="0">
                <a:solidFill>
                  <a:schemeClr val="tx1">
                    <a:lumMod val="95000"/>
                    <a:lumOff val="5000"/>
                  </a:schemeClr>
                </a:solidFill>
              </a:rPr>
              <a:t> like: node </a:t>
            </a:r>
            <a:r>
              <a:rPr lang="en-US" i="1" dirty="0">
                <a:solidFill>
                  <a:schemeClr val="tx1">
                    <a:lumMod val="95000"/>
                    <a:lumOff val="5000"/>
                  </a:schemeClr>
                </a:solidFill>
              </a:rPr>
              <a:t>name</a:t>
            </a:r>
            <a:r>
              <a:rPr lang="en-US" dirty="0">
                <a:solidFill>
                  <a:schemeClr val="tx1">
                    <a:lumMod val="95000"/>
                    <a:lumOff val="5000"/>
                  </a:schemeClr>
                </a:solidFill>
              </a:rPr>
              <a:t>.js</a:t>
            </a:r>
          </a:p>
          <a:p>
            <a:r>
              <a:rPr lang="en-US" sz="1800" dirty="0" err="1">
                <a:solidFill>
                  <a:schemeClr val="accent3">
                    <a:lumMod val="75000"/>
                  </a:schemeClr>
                </a:solidFill>
              </a:rPr>
              <a:t>var</a:t>
            </a:r>
            <a:r>
              <a:rPr lang="en-US" sz="1800" dirty="0">
                <a:solidFill>
                  <a:schemeClr val="accent3">
                    <a:lumMod val="75000"/>
                  </a:schemeClr>
                </a:solidFill>
              </a:rPr>
              <a:t> express = require('express');</a:t>
            </a:r>
            <a:br>
              <a:rPr lang="en-US" sz="1800" dirty="0">
                <a:solidFill>
                  <a:schemeClr val="accent3">
                    <a:lumMod val="75000"/>
                  </a:schemeClr>
                </a:solidFill>
              </a:rPr>
            </a:br>
            <a:r>
              <a:rPr lang="en-US" sz="1800" dirty="0" err="1">
                <a:solidFill>
                  <a:schemeClr val="accent3">
                    <a:lumMod val="75000"/>
                  </a:schemeClr>
                </a:solidFill>
              </a:rPr>
              <a:t>var</a:t>
            </a:r>
            <a:r>
              <a:rPr lang="en-US" sz="1800" dirty="0">
                <a:solidFill>
                  <a:schemeClr val="accent3">
                    <a:lumMod val="75000"/>
                  </a:schemeClr>
                </a:solidFill>
              </a:rPr>
              <a:t> app = express();</a:t>
            </a:r>
            <a:br>
              <a:rPr lang="en-US" sz="1800" dirty="0">
                <a:solidFill>
                  <a:schemeClr val="accent3">
                    <a:lumMod val="75000"/>
                  </a:schemeClr>
                </a:solidFill>
              </a:rPr>
            </a:br>
            <a:r>
              <a:rPr lang="en-US" sz="1800" dirty="0" err="1">
                <a:solidFill>
                  <a:schemeClr val="accent3">
                    <a:lumMod val="75000"/>
                  </a:schemeClr>
                </a:solidFill>
              </a:rPr>
              <a:t>var</a:t>
            </a:r>
            <a:r>
              <a:rPr lang="en-US" sz="1800" dirty="0">
                <a:solidFill>
                  <a:schemeClr val="accent3">
                    <a:lumMod val="75000"/>
                  </a:schemeClr>
                </a:solidFill>
              </a:rPr>
              <a:t> fs = require("fs");</a:t>
            </a:r>
            <a:br>
              <a:rPr lang="en-US" sz="1800" dirty="0">
                <a:solidFill>
                  <a:schemeClr val="accent3">
                    <a:lumMod val="75000"/>
                  </a:schemeClr>
                </a:solidFill>
              </a:rPr>
            </a:br>
            <a:r>
              <a:rPr lang="en-US" sz="1800" dirty="0" err="1">
                <a:solidFill>
                  <a:schemeClr val="accent3">
                    <a:lumMod val="75000"/>
                  </a:schemeClr>
                </a:solidFill>
              </a:rPr>
              <a:t>app.get</a:t>
            </a:r>
            <a:r>
              <a:rPr lang="en-US" sz="1800" dirty="0">
                <a:solidFill>
                  <a:schemeClr val="accent3">
                    <a:lumMod val="75000"/>
                  </a:schemeClr>
                </a:solidFill>
              </a:rPr>
              <a:t>('/</a:t>
            </a:r>
            <a:r>
              <a:rPr lang="en-US" sz="1800" dirty="0" err="1">
                <a:solidFill>
                  <a:schemeClr val="accent3">
                    <a:lumMod val="75000"/>
                  </a:schemeClr>
                </a:solidFill>
              </a:rPr>
              <a:t>listUsers</a:t>
            </a:r>
            <a:r>
              <a:rPr lang="en-US" sz="1800" dirty="0">
                <a:solidFill>
                  <a:schemeClr val="accent3">
                    <a:lumMod val="75000"/>
                  </a:schemeClr>
                </a:solidFill>
              </a:rPr>
              <a:t>', function (</a:t>
            </a:r>
            <a:r>
              <a:rPr lang="en-US" sz="1800" dirty="0" err="1">
                <a:solidFill>
                  <a:schemeClr val="accent3">
                    <a:lumMod val="75000"/>
                  </a:schemeClr>
                </a:solidFill>
              </a:rPr>
              <a:t>req</a:t>
            </a:r>
            <a:r>
              <a:rPr lang="en-US" sz="1800" dirty="0">
                <a:solidFill>
                  <a:schemeClr val="accent3">
                    <a:lumMod val="75000"/>
                  </a:schemeClr>
                </a:solidFill>
              </a:rPr>
              <a:t>, res) {</a:t>
            </a:r>
            <a:br>
              <a:rPr lang="en-US" sz="1800" dirty="0">
                <a:solidFill>
                  <a:schemeClr val="accent3">
                    <a:lumMod val="75000"/>
                  </a:schemeClr>
                </a:solidFill>
              </a:rPr>
            </a:br>
            <a:r>
              <a:rPr lang="en-US" sz="1800" dirty="0">
                <a:solidFill>
                  <a:schemeClr val="accent3">
                    <a:lumMod val="75000"/>
                  </a:schemeClr>
                </a:solidFill>
              </a:rPr>
              <a:t>   </a:t>
            </a:r>
            <a:r>
              <a:rPr lang="en-US" sz="1800" dirty="0" err="1">
                <a:solidFill>
                  <a:schemeClr val="accent3">
                    <a:lumMod val="75000"/>
                  </a:schemeClr>
                </a:solidFill>
              </a:rPr>
              <a:t>fs.readFile</a:t>
            </a:r>
            <a:r>
              <a:rPr lang="en-US" sz="1800" dirty="0">
                <a:solidFill>
                  <a:schemeClr val="accent3">
                    <a:lumMod val="75000"/>
                  </a:schemeClr>
                </a:solidFill>
              </a:rPr>
              <a:t>( __</a:t>
            </a:r>
            <a:r>
              <a:rPr lang="en-US" sz="1800" dirty="0" err="1">
                <a:solidFill>
                  <a:schemeClr val="accent3">
                    <a:lumMod val="75000"/>
                  </a:schemeClr>
                </a:solidFill>
              </a:rPr>
              <a:t>dirname</a:t>
            </a:r>
            <a:r>
              <a:rPr lang="en-US" sz="1800" dirty="0">
                <a:solidFill>
                  <a:schemeClr val="accent3">
                    <a:lumMod val="75000"/>
                  </a:schemeClr>
                </a:solidFill>
              </a:rPr>
              <a:t> + "/" + "</a:t>
            </a:r>
            <a:r>
              <a:rPr lang="en-US" sz="1800" dirty="0" err="1">
                <a:solidFill>
                  <a:schemeClr val="accent3">
                    <a:lumMod val="75000"/>
                  </a:schemeClr>
                </a:solidFill>
              </a:rPr>
              <a:t>users.json</a:t>
            </a:r>
            <a:r>
              <a:rPr lang="en-US" sz="1800" dirty="0">
                <a:solidFill>
                  <a:schemeClr val="accent3">
                    <a:lumMod val="75000"/>
                  </a:schemeClr>
                </a:solidFill>
              </a:rPr>
              <a:t>", 'utf8', function (err, data) {</a:t>
            </a:r>
            <a:br>
              <a:rPr lang="en-US" sz="1800" dirty="0">
                <a:solidFill>
                  <a:schemeClr val="accent3">
                    <a:lumMod val="75000"/>
                  </a:schemeClr>
                </a:solidFill>
              </a:rPr>
            </a:br>
            <a:r>
              <a:rPr lang="en-US" sz="1800" dirty="0">
                <a:solidFill>
                  <a:schemeClr val="accent3">
                    <a:lumMod val="75000"/>
                  </a:schemeClr>
                </a:solidFill>
              </a:rPr>
              <a:t>       console.log( data );</a:t>
            </a:r>
            <a:br>
              <a:rPr lang="en-US" sz="1800" dirty="0">
                <a:solidFill>
                  <a:schemeClr val="accent3">
                    <a:lumMod val="75000"/>
                  </a:schemeClr>
                </a:solidFill>
              </a:rPr>
            </a:br>
            <a:r>
              <a:rPr lang="en-US" sz="1800" dirty="0">
                <a:solidFill>
                  <a:schemeClr val="accent3">
                    <a:lumMod val="75000"/>
                  </a:schemeClr>
                </a:solidFill>
              </a:rPr>
              <a:t>       </a:t>
            </a:r>
            <a:r>
              <a:rPr lang="en-US" sz="1800" dirty="0" err="1">
                <a:solidFill>
                  <a:schemeClr val="accent3">
                    <a:lumMod val="75000"/>
                  </a:schemeClr>
                </a:solidFill>
              </a:rPr>
              <a:t>res.end</a:t>
            </a:r>
            <a:r>
              <a:rPr lang="en-US" sz="1800" dirty="0">
                <a:solidFill>
                  <a:schemeClr val="accent3">
                    <a:lumMod val="75000"/>
                  </a:schemeClr>
                </a:solidFill>
              </a:rPr>
              <a:t>( data );</a:t>
            </a:r>
            <a:br>
              <a:rPr lang="en-US" sz="1800" dirty="0">
                <a:solidFill>
                  <a:schemeClr val="accent3">
                    <a:lumMod val="75000"/>
                  </a:schemeClr>
                </a:solidFill>
              </a:rPr>
            </a:br>
            <a:r>
              <a:rPr lang="en-US" sz="1800" dirty="0">
                <a:solidFill>
                  <a:schemeClr val="accent3">
                    <a:lumMod val="75000"/>
                  </a:schemeClr>
                </a:solidFill>
              </a:rPr>
              <a:t>   });</a:t>
            </a:r>
            <a:br>
              <a:rPr lang="en-US" sz="1800" dirty="0">
                <a:solidFill>
                  <a:schemeClr val="accent3">
                    <a:lumMod val="75000"/>
                  </a:schemeClr>
                </a:solidFill>
              </a:rPr>
            </a:br>
            <a:r>
              <a:rPr lang="en-US" sz="1800" dirty="0">
                <a:solidFill>
                  <a:schemeClr val="accent3">
                    <a:lumMod val="75000"/>
                  </a:schemeClr>
                </a:solidFill>
              </a:rPr>
              <a:t>})</a:t>
            </a:r>
            <a:br>
              <a:rPr lang="en-US" sz="1800" dirty="0">
                <a:solidFill>
                  <a:schemeClr val="accent3">
                    <a:lumMod val="75000"/>
                  </a:schemeClr>
                </a:solidFill>
              </a:rPr>
            </a:br>
            <a:r>
              <a:rPr lang="en-US" sz="1800" dirty="0" err="1">
                <a:solidFill>
                  <a:schemeClr val="accent3">
                    <a:lumMod val="75000"/>
                  </a:schemeClr>
                </a:solidFill>
              </a:rPr>
              <a:t>var</a:t>
            </a:r>
            <a:r>
              <a:rPr lang="en-US" sz="1800" dirty="0">
                <a:solidFill>
                  <a:schemeClr val="accent3">
                    <a:lumMod val="75000"/>
                  </a:schemeClr>
                </a:solidFill>
              </a:rPr>
              <a:t> server = </a:t>
            </a:r>
            <a:r>
              <a:rPr lang="en-US" sz="1800" dirty="0" err="1">
                <a:solidFill>
                  <a:schemeClr val="accent3">
                    <a:lumMod val="75000"/>
                  </a:schemeClr>
                </a:solidFill>
              </a:rPr>
              <a:t>app.listen</a:t>
            </a:r>
            <a:r>
              <a:rPr lang="en-US" sz="1800" dirty="0">
                <a:solidFill>
                  <a:schemeClr val="accent3">
                    <a:lumMod val="75000"/>
                  </a:schemeClr>
                </a:solidFill>
              </a:rPr>
              <a:t>(8081, function () {</a:t>
            </a:r>
            <a:br>
              <a:rPr lang="en-US" sz="1800" dirty="0">
                <a:solidFill>
                  <a:schemeClr val="accent3">
                    <a:lumMod val="75000"/>
                  </a:schemeClr>
                </a:solidFill>
              </a:rPr>
            </a:br>
            <a:r>
              <a:rPr lang="en-US" sz="1800" dirty="0" err="1">
                <a:solidFill>
                  <a:schemeClr val="accent3">
                    <a:lumMod val="75000"/>
                  </a:schemeClr>
                </a:solidFill>
              </a:rPr>
              <a:t>var</a:t>
            </a:r>
            <a:r>
              <a:rPr lang="en-US" sz="1800" dirty="0">
                <a:solidFill>
                  <a:schemeClr val="accent3">
                    <a:lumMod val="75000"/>
                  </a:schemeClr>
                </a:solidFill>
              </a:rPr>
              <a:t> host = </a:t>
            </a:r>
            <a:r>
              <a:rPr lang="en-US" sz="1800" dirty="0" err="1">
                <a:solidFill>
                  <a:schemeClr val="accent3">
                    <a:lumMod val="75000"/>
                  </a:schemeClr>
                </a:solidFill>
              </a:rPr>
              <a:t>server.address</a:t>
            </a:r>
            <a:r>
              <a:rPr lang="en-US" sz="1800" dirty="0">
                <a:solidFill>
                  <a:schemeClr val="accent3">
                    <a:lumMod val="75000"/>
                  </a:schemeClr>
                </a:solidFill>
              </a:rPr>
              <a:t>().address</a:t>
            </a:r>
            <a:br>
              <a:rPr lang="en-US" sz="1800" dirty="0">
                <a:solidFill>
                  <a:schemeClr val="accent3">
                    <a:lumMod val="75000"/>
                  </a:schemeClr>
                </a:solidFill>
              </a:rPr>
            </a:br>
            <a:r>
              <a:rPr lang="en-US" sz="1800" dirty="0" err="1">
                <a:solidFill>
                  <a:schemeClr val="accent3">
                    <a:lumMod val="75000"/>
                  </a:schemeClr>
                </a:solidFill>
              </a:rPr>
              <a:t>var</a:t>
            </a:r>
            <a:r>
              <a:rPr lang="en-US" sz="1800" dirty="0">
                <a:solidFill>
                  <a:schemeClr val="accent3">
                    <a:lumMod val="75000"/>
                  </a:schemeClr>
                </a:solidFill>
              </a:rPr>
              <a:t> port = </a:t>
            </a:r>
            <a:r>
              <a:rPr lang="en-US" sz="1800" dirty="0" err="1">
                <a:solidFill>
                  <a:schemeClr val="accent3">
                    <a:lumMod val="75000"/>
                  </a:schemeClr>
                </a:solidFill>
              </a:rPr>
              <a:t>server.address</a:t>
            </a:r>
            <a:r>
              <a:rPr lang="en-US" sz="1800" dirty="0">
                <a:solidFill>
                  <a:schemeClr val="accent3">
                    <a:lumMod val="75000"/>
                  </a:schemeClr>
                </a:solidFill>
              </a:rPr>
              <a:t>().port</a:t>
            </a:r>
            <a:br>
              <a:rPr lang="en-US" sz="1800" dirty="0">
                <a:solidFill>
                  <a:schemeClr val="accent3">
                    <a:lumMod val="75000"/>
                  </a:schemeClr>
                </a:solidFill>
              </a:rPr>
            </a:br>
            <a:r>
              <a:rPr lang="en-US" sz="1800" dirty="0">
                <a:solidFill>
                  <a:schemeClr val="accent3">
                    <a:lumMod val="75000"/>
                  </a:schemeClr>
                </a:solidFill>
              </a:rPr>
              <a:t>console.log("Example app listening at http://127.0.0.1:8081/listUsers", host, port)</a:t>
            </a:r>
            <a:br>
              <a:rPr lang="en-US" sz="1800" dirty="0">
                <a:solidFill>
                  <a:schemeClr val="accent3">
                    <a:lumMod val="75000"/>
                  </a:schemeClr>
                </a:solidFill>
              </a:rPr>
            </a:br>
            <a:r>
              <a:rPr lang="en-US" sz="1800" dirty="0">
                <a:solidFill>
                  <a:schemeClr val="accent3">
                    <a:lumMod val="75000"/>
                  </a:schemeClr>
                </a:solidFill>
              </a:rPr>
              <a:t>})</a:t>
            </a:r>
          </a:p>
          <a:p>
            <a:endParaRPr lang="el-GR" dirty="0"/>
          </a:p>
        </p:txBody>
      </p:sp>
      <p:sp>
        <p:nvSpPr>
          <p:cNvPr id="3" name="Title 2"/>
          <p:cNvSpPr>
            <a:spLocks noGrp="1"/>
          </p:cNvSpPr>
          <p:nvPr>
            <p:ph type="title"/>
          </p:nvPr>
        </p:nvSpPr>
        <p:spPr/>
        <p:txBody>
          <a:bodyPr/>
          <a:lstStyle/>
          <a:p>
            <a:r>
              <a:rPr lang="en-US" dirty="0"/>
              <a:t>Creating local RESTful for A Library</a:t>
            </a:r>
            <a:endParaRPr lang="el-GR" dirty="0"/>
          </a:p>
        </p:txBody>
      </p:sp>
    </p:spTree>
    <p:extLst>
      <p:ext uri="{BB962C8B-B14F-4D97-AF65-F5344CB8AC3E}">
        <p14:creationId xmlns:p14="http://schemas.microsoft.com/office/powerpoint/2010/main" val="2746113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2"/>
          <a:srcRect l="3229" r="3229"/>
          <a:stretch>
            <a:fillRect/>
          </a:stretch>
        </p:blipFill>
        <p:spPr>
          <a:xfrm>
            <a:off x="7705725" y="252413"/>
            <a:ext cx="4489450" cy="6605587"/>
          </a:xfrm>
          <a:prstGeom prst="rect">
            <a:avLst/>
          </a:prstGeom>
        </p:spPr>
      </p:pic>
      <p:sp>
        <p:nvSpPr>
          <p:cNvPr id="3" name="Text Placeholder 2"/>
          <p:cNvSpPr>
            <a:spLocks noGrp="1"/>
          </p:cNvSpPr>
          <p:nvPr>
            <p:ph type="body" sz="quarter" idx="11"/>
          </p:nvPr>
        </p:nvSpPr>
        <p:spPr>
          <a:xfrm>
            <a:off x="503999" y="1148576"/>
            <a:ext cx="7092000" cy="4701424"/>
          </a:xfrm>
        </p:spPr>
        <p:txBody>
          <a:bodyPr/>
          <a:lstStyle/>
          <a:p>
            <a:r>
              <a:rPr lang="en-US" dirty="0"/>
              <a:t>Here, we execute in the terminal the server.js file </a:t>
            </a:r>
          </a:p>
          <a:p>
            <a:pPr marL="342900" indent="-342900">
              <a:buFont typeface="Arial" panose="020B0604020202020204" pitchFamily="34" charset="0"/>
              <a:buChar char="•"/>
            </a:pPr>
            <a:r>
              <a:rPr lang="en-US" dirty="0"/>
              <a:t/>
            </a:r>
            <a:br>
              <a:rPr lang="en-US" dirty="0"/>
            </a:br>
            <a:r>
              <a:rPr lang="en-US" b="1" dirty="0" err="1"/>
              <a:t>req</a:t>
            </a:r>
            <a:r>
              <a:rPr lang="en-US" dirty="0"/>
              <a:t> is an object containing information about the HTTP request that raised the event. In response to </a:t>
            </a:r>
            <a:r>
              <a:rPr lang="en-US" b="1" dirty="0" err="1"/>
              <a:t>req</a:t>
            </a:r>
            <a:r>
              <a:rPr lang="en-US" dirty="0"/>
              <a:t>, we use </a:t>
            </a:r>
            <a:r>
              <a:rPr lang="en-US" b="1" dirty="0"/>
              <a:t>res</a:t>
            </a:r>
            <a:r>
              <a:rPr lang="en-US" dirty="0"/>
              <a:t> to send back the desired HTTP response.</a:t>
            </a:r>
          </a:p>
          <a:p>
            <a:pPr marL="342900" indent="-342900">
              <a:buFont typeface="Arial" panose="020B0604020202020204" pitchFamily="34" charset="0"/>
              <a:buChar char="•"/>
            </a:pPr>
            <a:r>
              <a:rPr lang="en-US" dirty="0"/>
              <a:t>Express module with two words:</a:t>
            </a:r>
          </a:p>
          <a:p>
            <a:pPr marL="522864" lvl="1" indent="-342900">
              <a:buFont typeface="Arial" panose="020B0604020202020204" pitchFamily="34" charset="0"/>
              <a:buChar char="•"/>
            </a:pPr>
            <a:r>
              <a:rPr lang="en-US" dirty="0"/>
              <a:t>Allows to set up </a:t>
            </a:r>
            <a:r>
              <a:rPr lang="en-US" dirty="0" err="1"/>
              <a:t>middlewares</a:t>
            </a:r>
            <a:r>
              <a:rPr lang="en-US" dirty="0"/>
              <a:t> to respond to HTTP Requests.</a:t>
            </a:r>
          </a:p>
          <a:p>
            <a:pPr marL="522864" lvl="1" indent="-342900">
              <a:buFont typeface="Arial" panose="020B0604020202020204" pitchFamily="34" charset="0"/>
              <a:buChar char="•"/>
            </a:pPr>
            <a:r>
              <a:rPr lang="en-US" dirty="0"/>
              <a:t>Defines a routing table which is used to perform different actions based on HTTP Method and URL.</a:t>
            </a:r>
          </a:p>
          <a:p>
            <a:pPr marL="522864" lvl="1" indent="-342900">
              <a:buFont typeface="Arial" panose="020B0604020202020204" pitchFamily="34" charset="0"/>
              <a:buChar char="•"/>
            </a:pPr>
            <a:r>
              <a:rPr lang="en-US" dirty="0"/>
              <a:t>Allows to dynamically render HTML Pages based on passing arguments to templates.</a:t>
            </a:r>
          </a:p>
          <a:p>
            <a:pPr marL="342900" indent="-342900">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a:t>Creating local RESTful for A Library (Atom IDE)</a:t>
            </a:r>
            <a:endParaRPr lang="el-GR" dirty="0"/>
          </a:p>
        </p:txBody>
      </p:sp>
    </p:spTree>
    <p:extLst>
      <p:ext uri="{BB962C8B-B14F-4D97-AF65-F5344CB8AC3E}">
        <p14:creationId xmlns:p14="http://schemas.microsoft.com/office/powerpoint/2010/main" val="818370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srcRect l="702" r="702"/>
          <a:stretch>
            <a:fillRect/>
          </a:stretch>
        </p:blipFill>
        <p:spPr>
          <a:prstGeom prst="rect">
            <a:avLst/>
          </a:prstGeom>
        </p:spPr>
      </p:pic>
      <p:sp>
        <p:nvSpPr>
          <p:cNvPr id="3" name="Text Placeholder 2"/>
          <p:cNvSpPr>
            <a:spLocks noGrp="1"/>
          </p:cNvSpPr>
          <p:nvPr>
            <p:ph type="body" sz="quarter" idx="11"/>
          </p:nvPr>
        </p:nvSpPr>
        <p:spPr/>
        <p:txBody>
          <a:bodyPr/>
          <a:lstStyle/>
          <a:p>
            <a:pPr marL="342900" indent="-342900">
              <a:buFont typeface="Arial" panose="020B0604020202020204" pitchFamily="34" charset="0"/>
              <a:buChar char="•"/>
            </a:pPr>
            <a:r>
              <a:rPr lang="en-US" dirty="0"/>
              <a:t>Browser results:</a:t>
            </a:r>
          </a:p>
          <a:p>
            <a:pPr marL="522864" lvl="1" indent="-342900">
              <a:buFont typeface="Arial" panose="020B0604020202020204" pitchFamily="34" charset="0"/>
              <a:buChar char="•"/>
            </a:pPr>
            <a:r>
              <a:rPr lang="en-US" dirty="0"/>
              <a:t>As we can see we have a </a:t>
            </a:r>
            <a:r>
              <a:rPr lang="en-US" dirty="0" err="1"/>
              <a:t>json</a:t>
            </a:r>
            <a:r>
              <a:rPr lang="en-US" dirty="0"/>
              <a:t> file in our localhost.</a:t>
            </a:r>
            <a:endParaRPr lang="el-GR" dirty="0"/>
          </a:p>
        </p:txBody>
      </p:sp>
      <p:sp>
        <p:nvSpPr>
          <p:cNvPr id="4" name="Title 3"/>
          <p:cNvSpPr>
            <a:spLocks noGrp="1"/>
          </p:cNvSpPr>
          <p:nvPr>
            <p:ph type="title"/>
          </p:nvPr>
        </p:nvSpPr>
        <p:spPr>
          <a:xfrm>
            <a:off x="504001" y="504000"/>
            <a:ext cx="5112000" cy="738664"/>
          </a:xfrm>
        </p:spPr>
        <p:txBody>
          <a:bodyPr/>
          <a:lstStyle/>
          <a:p>
            <a:r>
              <a:rPr lang="en-US" dirty="0"/>
              <a:t>Creating local RESTful for A Library (Atom IDE)</a:t>
            </a:r>
            <a:endParaRPr lang="el-GR" dirty="0"/>
          </a:p>
        </p:txBody>
      </p:sp>
    </p:spTree>
    <p:extLst>
      <p:ext uri="{BB962C8B-B14F-4D97-AF65-F5344CB8AC3E}">
        <p14:creationId xmlns:p14="http://schemas.microsoft.com/office/powerpoint/2010/main" val="4120468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First, I created an API in mockable.io :		Then I execute this Node.js code:																																																									Terminal Results after the execution of</a:t>
            </a:r>
            <a:r>
              <a:rPr lang="en-US" dirty="0">
                <a:solidFill>
                  <a:srgbClr val="FF0000"/>
                </a:solidFill>
              </a:rPr>
              <a:t> call.js </a:t>
            </a:r>
            <a:r>
              <a:rPr lang="en-US" dirty="0">
                <a:solidFill>
                  <a:schemeClr val="tx1">
                    <a:lumMod val="95000"/>
                    <a:lumOff val="5000"/>
                  </a:schemeClr>
                </a:solidFill>
              </a:rPr>
              <a:t>file.</a:t>
            </a:r>
            <a:r>
              <a:rPr lang="en-US" dirty="0"/>
              <a:t/>
            </a:r>
            <a:br>
              <a:rPr lang="en-US" dirty="0"/>
            </a:br>
            <a:r>
              <a:rPr lang="en-US" dirty="0"/>
              <a:t>					</a:t>
            </a:r>
          </a:p>
          <a:p>
            <a:r>
              <a:rPr lang="en-US" dirty="0"/>
              <a:t>					</a:t>
            </a:r>
            <a:endParaRPr lang="el-GR" dirty="0"/>
          </a:p>
        </p:txBody>
      </p:sp>
      <p:sp>
        <p:nvSpPr>
          <p:cNvPr id="3" name="Title 2"/>
          <p:cNvSpPr>
            <a:spLocks noGrp="1"/>
          </p:cNvSpPr>
          <p:nvPr>
            <p:ph type="title"/>
          </p:nvPr>
        </p:nvSpPr>
        <p:spPr/>
        <p:txBody>
          <a:bodyPr/>
          <a:lstStyle/>
          <a:p>
            <a:r>
              <a:rPr lang="en-US" dirty="0"/>
              <a:t>GET API from URL in browser		</a:t>
            </a:r>
            <a:endParaRPr lang="el-GR" dirty="0"/>
          </a:p>
        </p:txBody>
      </p:sp>
      <p:pic>
        <p:nvPicPr>
          <p:cNvPr id="5" name="Picture 4"/>
          <p:cNvPicPr>
            <a:picLocks noChangeAspect="1"/>
          </p:cNvPicPr>
          <p:nvPr/>
        </p:nvPicPr>
        <p:blipFill>
          <a:blip r:embed="rId2"/>
          <a:stretch>
            <a:fillRect/>
          </a:stretch>
        </p:blipFill>
        <p:spPr>
          <a:xfrm>
            <a:off x="503999" y="2167519"/>
            <a:ext cx="4495800" cy="1943100"/>
          </a:xfrm>
          <a:prstGeom prst="rect">
            <a:avLst/>
          </a:prstGeom>
        </p:spPr>
      </p:pic>
      <p:pic>
        <p:nvPicPr>
          <p:cNvPr id="6" name="Picture 5"/>
          <p:cNvPicPr>
            <a:picLocks noChangeAspect="1"/>
          </p:cNvPicPr>
          <p:nvPr/>
        </p:nvPicPr>
        <p:blipFill>
          <a:blip r:embed="rId3"/>
          <a:stretch>
            <a:fillRect/>
          </a:stretch>
        </p:blipFill>
        <p:spPr>
          <a:xfrm>
            <a:off x="5706802" y="1978413"/>
            <a:ext cx="6201964" cy="1233139"/>
          </a:xfrm>
          <a:prstGeom prst="rect">
            <a:avLst/>
          </a:prstGeom>
        </p:spPr>
      </p:pic>
      <p:pic>
        <p:nvPicPr>
          <p:cNvPr id="7" name="Picture 6"/>
          <p:cNvPicPr>
            <a:picLocks noChangeAspect="1"/>
          </p:cNvPicPr>
          <p:nvPr/>
        </p:nvPicPr>
        <p:blipFill>
          <a:blip r:embed="rId4"/>
          <a:stretch>
            <a:fillRect/>
          </a:stretch>
        </p:blipFill>
        <p:spPr>
          <a:xfrm>
            <a:off x="5706802" y="3958220"/>
            <a:ext cx="6191250" cy="1762125"/>
          </a:xfrm>
          <a:prstGeom prst="rect">
            <a:avLst/>
          </a:prstGeom>
        </p:spPr>
      </p:pic>
    </p:spTree>
    <p:extLst>
      <p:ext uri="{BB962C8B-B14F-4D97-AF65-F5344CB8AC3E}">
        <p14:creationId xmlns:p14="http://schemas.microsoft.com/office/powerpoint/2010/main" val="4265433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With a new module and some modifications we </a:t>
            </a:r>
            <a:br>
              <a:rPr lang="en-US" dirty="0"/>
            </a:br>
            <a:r>
              <a:rPr lang="en-US" dirty="0"/>
              <a:t>put this </a:t>
            </a:r>
            <a:r>
              <a:rPr lang="en-US" dirty="0" err="1"/>
              <a:t>json</a:t>
            </a:r>
            <a:r>
              <a:rPr lang="en-US" dirty="0"/>
              <a:t> file into a text file.  		            Text file:</a:t>
            </a:r>
          </a:p>
          <a:p>
            <a:r>
              <a:rPr lang="en-US" dirty="0"/>
              <a:t/>
            </a:r>
            <a:br>
              <a:rPr lang="en-US" dirty="0"/>
            </a:br>
            <a:r>
              <a:rPr lang="en-US" dirty="0"/>
              <a:t>The code:</a:t>
            </a:r>
          </a:p>
        </p:txBody>
      </p:sp>
      <p:sp>
        <p:nvSpPr>
          <p:cNvPr id="3" name="Title 2"/>
          <p:cNvSpPr>
            <a:spLocks noGrp="1"/>
          </p:cNvSpPr>
          <p:nvPr>
            <p:ph type="title"/>
          </p:nvPr>
        </p:nvSpPr>
        <p:spPr/>
        <p:txBody>
          <a:bodyPr/>
          <a:lstStyle/>
          <a:p>
            <a:r>
              <a:rPr lang="en-US" dirty="0"/>
              <a:t>GET API from URL in browser	&amp; import to text file		</a:t>
            </a:r>
            <a:endParaRPr lang="el-GR" dirty="0"/>
          </a:p>
        </p:txBody>
      </p:sp>
      <p:pic>
        <p:nvPicPr>
          <p:cNvPr id="4" name="Picture 3"/>
          <p:cNvPicPr>
            <a:picLocks noChangeAspect="1"/>
          </p:cNvPicPr>
          <p:nvPr/>
        </p:nvPicPr>
        <p:blipFill>
          <a:blip r:embed="rId2"/>
          <a:stretch>
            <a:fillRect/>
          </a:stretch>
        </p:blipFill>
        <p:spPr>
          <a:xfrm>
            <a:off x="503999" y="3079473"/>
            <a:ext cx="6399461" cy="2198698"/>
          </a:xfrm>
          <a:prstGeom prst="rect">
            <a:avLst/>
          </a:prstGeom>
        </p:spPr>
      </p:pic>
      <p:pic>
        <p:nvPicPr>
          <p:cNvPr id="5" name="Picture 4"/>
          <p:cNvPicPr>
            <a:picLocks noChangeAspect="1"/>
          </p:cNvPicPr>
          <p:nvPr/>
        </p:nvPicPr>
        <p:blipFill>
          <a:blip r:embed="rId3"/>
          <a:stretch>
            <a:fillRect/>
          </a:stretch>
        </p:blipFill>
        <p:spPr>
          <a:xfrm>
            <a:off x="8074024" y="1792350"/>
            <a:ext cx="3362325" cy="4057650"/>
          </a:xfrm>
          <a:prstGeom prst="rect">
            <a:avLst/>
          </a:prstGeom>
        </p:spPr>
      </p:pic>
    </p:spTree>
    <p:extLst>
      <p:ext uri="{BB962C8B-B14F-4D97-AF65-F5344CB8AC3E}">
        <p14:creationId xmlns:p14="http://schemas.microsoft.com/office/powerpoint/2010/main" val="678827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Now we use the </a:t>
            </a:r>
            <a:r>
              <a:rPr lang="en-US" dirty="0" err="1"/>
              <a:t>jsonexport</a:t>
            </a:r>
            <a:r>
              <a:rPr lang="en-US" dirty="0"/>
              <a:t> library.</a:t>
            </a:r>
          </a:p>
          <a:p>
            <a:pPr marL="342900" indent="-342900">
              <a:buFont typeface="Arial" panose="020B0604020202020204" pitchFamily="34" charset="0"/>
              <a:buChar char="•"/>
            </a:pPr>
            <a:r>
              <a:rPr lang="en-US" dirty="0"/>
              <a:t>We put the data from API to the </a:t>
            </a:r>
            <a:r>
              <a:rPr lang="en-US" dirty="0" err="1"/>
              <a:t>json</a:t>
            </a:r>
            <a:r>
              <a:rPr lang="en-US" dirty="0"/>
              <a:t> file.</a:t>
            </a:r>
          </a:p>
          <a:p>
            <a:pPr marL="342900" indent="-342900">
              <a:buFont typeface="Arial" panose="020B0604020202020204" pitchFamily="34" charset="0"/>
              <a:buChar char="•"/>
            </a:pPr>
            <a:r>
              <a:rPr lang="en-US" dirty="0"/>
              <a:t>We read-write the </a:t>
            </a:r>
            <a:r>
              <a:rPr lang="en-US" dirty="0" err="1"/>
              <a:t>the</a:t>
            </a:r>
            <a:r>
              <a:rPr lang="en-US" dirty="0"/>
              <a:t> data to out.csv file.</a:t>
            </a:r>
          </a:p>
          <a:p>
            <a:pPr marL="342900" indent="-342900">
              <a:buFont typeface="Arial" panose="020B0604020202020204" pitchFamily="34" charset="0"/>
              <a:buChar char="•"/>
            </a:pPr>
            <a:endParaRPr lang="en-US" dirty="0"/>
          </a:p>
          <a:p>
            <a:endParaRPr lang="el-GR" dirty="0"/>
          </a:p>
        </p:txBody>
      </p:sp>
      <p:pic>
        <p:nvPicPr>
          <p:cNvPr id="6" name="Picture 5"/>
          <p:cNvPicPr>
            <a:picLocks noChangeAspect="1"/>
          </p:cNvPicPr>
          <p:nvPr/>
        </p:nvPicPr>
        <p:blipFill>
          <a:blip r:embed="rId2"/>
          <a:stretch>
            <a:fillRect/>
          </a:stretch>
        </p:blipFill>
        <p:spPr>
          <a:xfrm>
            <a:off x="6012579" y="4738254"/>
            <a:ext cx="6027795" cy="775855"/>
          </a:xfrm>
          <a:prstGeom prst="rect">
            <a:avLst/>
          </a:prstGeom>
        </p:spPr>
      </p:pic>
      <p:sp>
        <p:nvSpPr>
          <p:cNvPr id="4" name="Title 3"/>
          <p:cNvSpPr>
            <a:spLocks noGrp="1"/>
          </p:cNvSpPr>
          <p:nvPr>
            <p:ph type="title"/>
          </p:nvPr>
        </p:nvSpPr>
        <p:spPr/>
        <p:txBody>
          <a:bodyPr/>
          <a:lstStyle/>
          <a:p>
            <a:r>
              <a:rPr lang="en-US" dirty="0"/>
              <a:t>GET API from URL in browser	&amp; import to csv file</a:t>
            </a:r>
            <a:endParaRPr lang="el-GR" dirty="0"/>
          </a:p>
        </p:txBody>
      </p:sp>
      <p:pic>
        <p:nvPicPr>
          <p:cNvPr id="5" name="Picture 4"/>
          <p:cNvPicPr>
            <a:picLocks noChangeAspect="1"/>
          </p:cNvPicPr>
          <p:nvPr/>
        </p:nvPicPr>
        <p:blipFill>
          <a:blip r:embed="rId3"/>
          <a:stretch>
            <a:fillRect/>
          </a:stretch>
        </p:blipFill>
        <p:spPr>
          <a:xfrm>
            <a:off x="6012579" y="1185717"/>
            <a:ext cx="6027795" cy="3421855"/>
          </a:xfrm>
          <a:prstGeom prst="rect">
            <a:avLst/>
          </a:prstGeom>
        </p:spPr>
      </p:pic>
    </p:spTree>
    <p:extLst>
      <p:ext uri="{BB962C8B-B14F-4D97-AF65-F5344CB8AC3E}">
        <p14:creationId xmlns:p14="http://schemas.microsoft.com/office/powerpoint/2010/main" val="2085538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19999"/>
            <a:ext cx="5328000" cy="4442133"/>
          </a:xfrm>
        </p:spPr>
        <p:txBody>
          <a:bodyPr/>
          <a:lstStyle/>
          <a:p>
            <a:r>
              <a:rPr lang="en-US" sz="1800" dirty="0"/>
              <a:t>Express is a minimal and flexible Node.js web application framework that provides a robust set of features to develop web and mobile applications. It facilitates the rapid development of Node based Web applications. Following are some of the core features of Express framework:</a:t>
            </a:r>
          </a:p>
          <a:p>
            <a:pPr marL="342900" indent="-342900">
              <a:buFont typeface="Arial" panose="020B0604020202020204" pitchFamily="34" charset="0"/>
              <a:buChar char="•"/>
            </a:pPr>
            <a:r>
              <a:rPr lang="en-US" sz="1800" dirty="0"/>
              <a:t>Allows to set up </a:t>
            </a:r>
            <a:r>
              <a:rPr lang="en-US" sz="1800" dirty="0" err="1"/>
              <a:t>middlewares</a:t>
            </a:r>
            <a:r>
              <a:rPr lang="en-US" sz="1800" dirty="0"/>
              <a:t> to respond to HTTP Requests.</a:t>
            </a:r>
          </a:p>
          <a:p>
            <a:pPr marL="342900" indent="-342900">
              <a:buFont typeface="Arial" panose="020B0604020202020204" pitchFamily="34" charset="0"/>
              <a:buChar char="•"/>
            </a:pPr>
            <a:r>
              <a:rPr lang="en-US" sz="1800" dirty="0"/>
              <a:t>Defines a routing table which is used to perform different actions based on HTTP Method and URL.</a:t>
            </a:r>
          </a:p>
          <a:p>
            <a:pPr marL="342900" indent="-342900">
              <a:buFont typeface="Arial" panose="020B0604020202020204" pitchFamily="34" charset="0"/>
              <a:buChar char="•"/>
            </a:pPr>
            <a:r>
              <a:rPr lang="en-US" sz="1800" dirty="0"/>
              <a:t>Allows to dynamically render HTML Pages based on passing arguments to templates.</a:t>
            </a:r>
          </a:p>
          <a:p>
            <a:endParaRPr lang="el-GR" sz="1800" dirty="0"/>
          </a:p>
        </p:txBody>
      </p:sp>
      <p:sp>
        <p:nvSpPr>
          <p:cNvPr id="3" name="Text Placeholder 2"/>
          <p:cNvSpPr>
            <a:spLocks noGrp="1"/>
          </p:cNvSpPr>
          <p:nvPr>
            <p:ph type="body" sz="quarter" idx="11"/>
          </p:nvPr>
        </p:nvSpPr>
        <p:spPr>
          <a:xfrm>
            <a:off x="6362477" y="372533"/>
            <a:ext cx="5328000" cy="5960534"/>
          </a:xfrm>
        </p:spPr>
        <p:txBody>
          <a:bodyPr/>
          <a:lstStyle/>
          <a:p>
            <a:r>
              <a:rPr lang="en-US" dirty="0"/>
              <a:t>First we install Express by using NPM:</a:t>
            </a:r>
          </a:p>
          <a:p>
            <a:pPr marL="342900" indent="-342900">
              <a:buFont typeface="Arial" panose="020B0604020202020204" pitchFamily="34" charset="0"/>
              <a:buChar char="•"/>
            </a:pPr>
            <a:r>
              <a:rPr lang="en-US" sz="1800" dirty="0" err="1"/>
              <a:t>npm</a:t>
            </a:r>
            <a:r>
              <a:rPr lang="en-US" sz="1800" dirty="0"/>
              <a:t> install express –save</a:t>
            </a:r>
          </a:p>
          <a:p>
            <a:r>
              <a:rPr lang="en-US" dirty="0"/>
              <a:t>Then we install the modules:</a:t>
            </a:r>
          </a:p>
          <a:p>
            <a:pPr marL="342900" indent="-342900">
              <a:buFont typeface="Arial" panose="020B0604020202020204" pitchFamily="34" charset="0"/>
              <a:buChar char="•"/>
            </a:pPr>
            <a:r>
              <a:rPr lang="en-US" sz="1600" b="1" dirty="0"/>
              <a:t>body-parser</a:t>
            </a:r>
            <a:r>
              <a:rPr lang="en-US" sz="1600" dirty="0"/>
              <a:t> − This is a node.js middleware for handling JSON, Raw, Text and URL encoded form data.</a:t>
            </a:r>
          </a:p>
          <a:p>
            <a:pPr marL="342900" indent="-342900">
              <a:buFont typeface="Arial" panose="020B0604020202020204" pitchFamily="34" charset="0"/>
              <a:buChar char="•"/>
            </a:pPr>
            <a:r>
              <a:rPr lang="en-US" sz="1600" b="1" dirty="0"/>
              <a:t>cookie-parser</a:t>
            </a:r>
            <a:r>
              <a:rPr lang="en-US" sz="1600" dirty="0"/>
              <a:t> − Parse Cookie header and populate </a:t>
            </a:r>
            <a:r>
              <a:rPr lang="en-US" sz="1600" dirty="0" err="1"/>
              <a:t>req.cookies</a:t>
            </a:r>
            <a:r>
              <a:rPr lang="en-US" sz="1600" dirty="0"/>
              <a:t> with an object keyed by the cookie names.</a:t>
            </a:r>
          </a:p>
          <a:p>
            <a:pPr marL="342900" indent="-342900">
              <a:buFont typeface="Arial" panose="020B0604020202020204" pitchFamily="34" charset="0"/>
              <a:buChar char="•"/>
            </a:pPr>
            <a:r>
              <a:rPr lang="en-US" sz="1600" b="1" dirty="0" err="1"/>
              <a:t>multer</a:t>
            </a:r>
            <a:r>
              <a:rPr lang="en-US" sz="1600" dirty="0"/>
              <a:t> − This is a node.js middleware for handling multipart/form-data.</a:t>
            </a:r>
          </a:p>
          <a:p>
            <a:r>
              <a:rPr lang="en-US" dirty="0"/>
              <a:t>In the CMD:</a:t>
            </a:r>
          </a:p>
          <a:p>
            <a:pPr marL="342900" indent="-342900">
              <a:buFont typeface="Arial" panose="020B0604020202020204" pitchFamily="34" charset="0"/>
              <a:buChar char="•"/>
            </a:pPr>
            <a:r>
              <a:rPr lang="en-US" dirty="0"/>
              <a:t> </a:t>
            </a:r>
            <a:r>
              <a:rPr lang="en-US" sz="1800" dirty="0" err="1"/>
              <a:t>npm</a:t>
            </a:r>
            <a:r>
              <a:rPr lang="en-US" sz="1800" dirty="0"/>
              <a:t> install body-parser –save</a:t>
            </a:r>
          </a:p>
          <a:p>
            <a:pPr marL="342900" indent="-342900">
              <a:buFont typeface="Arial" panose="020B0604020202020204" pitchFamily="34" charset="0"/>
              <a:buChar char="•"/>
            </a:pPr>
            <a:r>
              <a:rPr lang="en-US" sz="1800" dirty="0"/>
              <a:t> </a:t>
            </a:r>
            <a:r>
              <a:rPr lang="en-US" sz="1800" dirty="0" err="1"/>
              <a:t>npm</a:t>
            </a:r>
            <a:r>
              <a:rPr lang="en-US" sz="1800" dirty="0"/>
              <a:t> install cookie-parser --save</a:t>
            </a:r>
          </a:p>
          <a:p>
            <a:pPr marL="342900" indent="-342900">
              <a:buFont typeface="Arial" panose="020B0604020202020204" pitchFamily="34" charset="0"/>
              <a:buChar char="•"/>
            </a:pPr>
            <a:r>
              <a:rPr lang="en-US" sz="1800" dirty="0"/>
              <a:t> </a:t>
            </a:r>
            <a:r>
              <a:rPr lang="en-US" sz="1800" dirty="0" err="1"/>
              <a:t>npm</a:t>
            </a:r>
            <a:r>
              <a:rPr lang="en-US" sz="1800" dirty="0"/>
              <a:t> install </a:t>
            </a:r>
            <a:r>
              <a:rPr lang="en-US" sz="1800" dirty="0" err="1"/>
              <a:t>multer</a:t>
            </a:r>
            <a:r>
              <a:rPr lang="en-US" sz="1800" dirty="0"/>
              <a:t> --save</a:t>
            </a:r>
          </a:p>
        </p:txBody>
      </p:sp>
      <p:sp>
        <p:nvSpPr>
          <p:cNvPr id="4" name="Title 3"/>
          <p:cNvSpPr>
            <a:spLocks noGrp="1"/>
          </p:cNvSpPr>
          <p:nvPr>
            <p:ph type="title"/>
          </p:nvPr>
        </p:nvSpPr>
        <p:spPr>
          <a:xfrm>
            <a:off x="504001" y="504000"/>
            <a:ext cx="11186476" cy="369332"/>
          </a:xfrm>
        </p:spPr>
        <p:txBody>
          <a:bodyPr/>
          <a:lstStyle/>
          <a:p>
            <a:r>
              <a:rPr lang="en-US" dirty="0"/>
              <a:t>Node.js - Express Framework</a:t>
            </a:r>
            <a:endParaRPr lang="el-GR" dirty="0"/>
          </a:p>
        </p:txBody>
      </p:sp>
    </p:spTree>
    <p:extLst>
      <p:ext uri="{BB962C8B-B14F-4D97-AF65-F5344CB8AC3E}">
        <p14:creationId xmlns:p14="http://schemas.microsoft.com/office/powerpoint/2010/main" val="1510671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1337" y="1077362"/>
            <a:ext cx="11185200" cy="4790745"/>
          </a:xfrm>
        </p:spPr>
        <p:txBody>
          <a:bodyPr/>
          <a:lstStyle/>
          <a:p>
            <a:pPr marL="0" lvl="1" indent="0">
              <a:buNone/>
            </a:pPr>
            <a:r>
              <a:rPr lang="en-US" dirty="0"/>
              <a:t>Node is just another server like Apache, IIS, TOM etc. But unlike those servers Node doesn’t deal with PHP, .NET or JAVA. It executes JavaScript in the server side. Yes, JavaScript without a browser; that’s Node. Node itself is not made in JavaScript completely; rather its wrappers are made in C. It just executes JavaScript. </a:t>
            </a:r>
            <a:r>
              <a:rPr lang="en-US" sz="1800" dirty="0"/>
              <a:t>Node is not a framework, it’s a server. It’s not multi-threaded. It runs in a single thread with callback concept.</a:t>
            </a:r>
          </a:p>
          <a:p>
            <a:r>
              <a:rPr lang="en-US" dirty="0"/>
              <a:t>Node:</a:t>
            </a:r>
          </a:p>
          <a:p>
            <a:pPr lvl="1"/>
            <a:r>
              <a:rPr lang="en-US" dirty="0"/>
              <a:t>A platform which allows us to run </a:t>
            </a:r>
            <a:r>
              <a:rPr lang="en-US" dirty="0" err="1"/>
              <a:t>Javascript</a:t>
            </a:r>
            <a:r>
              <a:rPr lang="en-US" dirty="0"/>
              <a:t> on a computer/server</a:t>
            </a:r>
          </a:p>
          <a:p>
            <a:pPr lvl="1"/>
            <a:r>
              <a:rPr lang="en-US" dirty="0"/>
              <a:t>Read / delete and update files</a:t>
            </a:r>
          </a:p>
          <a:p>
            <a:pPr lvl="1"/>
            <a:r>
              <a:rPr lang="en-US" dirty="0"/>
              <a:t>Easily communicate with a database.</a:t>
            </a:r>
          </a:p>
          <a:p>
            <a:pPr lvl="1"/>
            <a:r>
              <a:rPr lang="en-US" dirty="0"/>
              <a:t>It uses </a:t>
            </a:r>
            <a:r>
              <a:rPr lang="en-US" dirty="0" err="1"/>
              <a:t>Javascript</a:t>
            </a:r>
            <a:endParaRPr lang="en-US" dirty="0"/>
          </a:p>
          <a:p>
            <a:pPr lvl="1"/>
            <a:r>
              <a:rPr lang="en-US" dirty="0"/>
              <a:t>Very Fast (runs on the V8 engine &amp; non blocking code).</a:t>
            </a:r>
          </a:p>
          <a:p>
            <a:pPr lvl="1"/>
            <a:r>
              <a:rPr lang="en-US" dirty="0"/>
              <a:t>Many open source packages.</a:t>
            </a:r>
          </a:p>
          <a:p>
            <a:pPr lvl="1"/>
            <a:r>
              <a:rPr lang="en-US" dirty="0"/>
              <a:t>Real-time services.</a:t>
            </a:r>
          </a:p>
        </p:txBody>
      </p:sp>
      <p:sp>
        <p:nvSpPr>
          <p:cNvPr id="2" name="Title 1"/>
          <p:cNvSpPr>
            <a:spLocks noGrp="1"/>
          </p:cNvSpPr>
          <p:nvPr>
            <p:ph type="title"/>
          </p:nvPr>
        </p:nvSpPr>
        <p:spPr/>
        <p:txBody>
          <a:bodyPr/>
          <a:lstStyle/>
          <a:p>
            <a:r>
              <a:rPr lang="en-US" dirty="0"/>
              <a:t>What is Node.js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140178"/>
            <a:ext cx="11033243" cy="4709822"/>
          </a:xfrm>
        </p:spPr>
        <p:txBody>
          <a:bodyPr/>
          <a:lstStyle/>
          <a:p>
            <a:r>
              <a:rPr lang="en-US" dirty="0"/>
              <a:t>Request &amp; Response:</a:t>
            </a:r>
          </a:p>
          <a:p>
            <a:r>
              <a:rPr lang="en-US" sz="1600" dirty="0"/>
              <a:t>Express application uses a callback function whose parameters are </a:t>
            </a:r>
            <a:r>
              <a:rPr lang="en-US" sz="1600" b="1" dirty="0"/>
              <a:t>request </a:t>
            </a:r>
            <a:r>
              <a:rPr lang="en-US" sz="1600" dirty="0"/>
              <a:t>and </a:t>
            </a:r>
            <a:r>
              <a:rPr lang="en-US" sz="1600" b="1" dirty="0"/>
              <a:t>response</a:t>
            </a:r>
            <a:r>
              <a:rPr lang="en-US" sz="1600" dirty="0"/>
              <a:t> objects.</a:t>
            </a:r>
          </a:p>
          <a:p>
            <a:r>
              <a:rPr lang="en-US" sz="1600" dirty="0" err="1">
                <a:solidFill>
                  <a:schemeClr val="accent6">
                    <a:lumMod val="75000"/>
                  </a:schemeClr>
                </a:solidFill>
              </a:rPr>
              <a:t>app.get</a:t>
            </a:r>
            <a:r>
              <a:rPr lang="en-US" sz="1600" dirty="0">
                <a:solidFill>
                  <a:schemeClr val="accent6">
                    <a:lumMod val="75000"/>
                  </a:schemeClr>
                </a:solidFill>
              </a:rPr>
              <a:t>('/', function (</a:t>
            </a:r>
            <a:r>
              <a:rPr lang="en-US" sz="1600" dirty="0" err="1">
                <a:solidFill>
                  <a:schemeClr val="accent6">
                    <a:lumMod val="75000"/>
                  </a:schemeClr>
                </a:solidFill>
              </a:rPr>
              <a:t>req</a:t>
            </a:r>
            <a:r>
              <a:rPr lang="en-US" sz="1600" dirty="0">
                <a:solidFill>
                  <a:schemeClr val="accent6">
                    <a:lumMod val="75000"/>
                  </a:schemeClr>
                </a:solidFill>
              </a:rPr>
              <a:t>, res) {</a:t>
            </a:r>
          </a:p>
          <a:p>
            <a:r>
              <a:rPr lang="en-US" sz="1600" dirty="0">
                <a:solidFill>
                  <a:schemeClr val="accent6">
                    <a:lumMod val="75000"/>
                  </a:schemeClr>
                </a:solidFill>
              </a:rPr>
              <a:t>   // --</a:t>
            </a:r>
          </a:p>
          <a:p>
            <a:r>
              <a:rPr lang="en-US" sz="1600" dirty="0">
                <a:solidFill>
                  <a:schemeClr val="accent6">
                    <a:lumMod val="75000"/>
                  </a:schemeClr>
                </a:solidFill>
              </a:rPr>
              <a:t>})</a:t>
            </a:r>
          </a:p>
          <a:p>
            <a:pPr marL="285750" indent="-285750">
              <a:buFont typeface="Arial" panose="020B0604020202020204" pitchFamily="34" charset="0"/>
              <a:buChar char="•"/>
            </a:pPr>
            <a:r>
              <a:rPr lang="en-US" sz="1600" dirty="0"/>
              <a:t>Request Object − The request object represents the HTTP request and has properties for the request query string, parameters, body, HTTP headers, and so on.</a:t>
            </a:r>
          </a:p>
          <a:p>
            <a:pPr marL="285750" indent="-285750">
              <a:buFont typeface="Arial" panose="020B0604020202020204" pitchFamily="34" charset="0"/>
              <a:buChar char="•"/>
            </a:pPr>
            <a:r>
              <a:rPr lang="en-US" sz="1600" dirty="0"/>
              <a:t>Response Object − The response object represents the HTTP response that an Express app sends when it gets an HTTP request.</a:t>
            </a:r>
          </a:p>
        </p:txBody>
      </p:sp>
      <p:sp>
        <p:nvSpPr>
          <p:cNvPr id="4" name="Title 3"/>
          <p:cNvSpPr>
            <a:spLocks noGrp="1"/>
          </p:cNvSpPr>
          <p:nvPr>
            <p:ph type="title"/>
          </p:nvPr>
        </p:nvSpPr>
        <p:spPr/>
        <p:txBody>
          <a:bodyPr/>
          <a:lstStyle/>
          <a:p>
            <a:r>
              <a:rPr lang="en-US" dirty="0"/>
              <a:t>Node.js - Express Framework</a:t>
            </a:r>
            <a:endParaRPr lang="el-GR" dirty="0"/>
          </a:p>
        </p:txBody>
      </p:sp>
    </p:spTree>
    <p:extLst>
      <p:ext uri="{BB962C8B-B14F-4D97-AF65-F5344CB8AC3E}">
        <p14:creationId xmlns:p14="http://schemas.microsoft.com/office/powerpoint/2010/main" val="4143232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106311"/>
            <a:ext cx="5328000" cy="4732400"/>
          </a:xfrm>
        </p:spPr>
        <p:txBody>
          <a:bodyPr/>
          <a:lstStyle/>
          <a:p>
            <a:r>
              <a:rPr lang="en-US" dirty="0"/>
              <a:t>Routing Example</a:t>
            </a:r>
            <a:r>
              <a:rPr lang="en-US" dirty="0">
                <a:sym typeface="Wingdings" panose="05000000000000000000" pitchFamily="2" charset="2"/>
              </a:rPr>
              <a:t>: All files have to be in the same directory. server.js (file)</a:t>
            </a:r>
            <a:br>
              <a:rPr lang="en-US" dirty="0">
                <a:sym typeface="Wingdings" panose="05000000000000000000" pitchFamily="2" charset="2"/>
              </a:rPr>
            </a:br>
            <a:r>
              <a:rPr lang="en-US" sz="1400" dirty="0" err="1">
                <a:solidFill>
                  <a:schemeClr val="accent3">
                    <a:lumMod val="50000"/>
                  </a:schemeClr>
                </a:solidFill>
                <a:sym typeface="Wingdings" panose="05000000000000000000" pitchFamily="2" charset="2"/>
              </a:rPr>
              <a:t>var</a:t>
            </a:r>
            <a:r>
              <a:rPr lang="en-US" sz="1400" dirty="0">
                <a:solidFill>
                  <a:schemeClr val="accent3">
                    <a:lumMod val="50000"/>
                  </a:schemeClr>
                </a:solidFill>
                <a:sym typeface="Wingdings" panose="05000000000000000000" pitchFamily="2" charset="2"/>
              </a:rPr>
              <a:t> express = require('express');</a:t>
            </a:r>
            <a:br>
              <a:rPr lang="en-US" sz="1400" dirty="0">
                <a:solidFill>
                  <a:schemeClr val="accent3">
                    <a:lumMod val="50000"/>
                  </a:schemeClr>
                </a:solidFill>
                <a:sym typeface="Wingdings" panose="05000000000000000000" pitchFamily="2" charset="2"/>
              </a:rPr>
            </a:br>
            <a:r>
              <a:rPr lang="en-US" sz="1400" dirty="0" err="1">
                <a:solidFill>
                  <a:schemeClr val="accent3">
                    <a:lumMod val="50000"/>
                  </a:schemeClr>
                </a:solidFill>
                <a:sym typeface="Wingdings" panose="05000000000000000000" pitchFamily="2" charset="2"/>
              </a:rPr>
              <a:t>var</a:t>
            </a:r>
            <a:r>
              <a:rPr lang="en-US" sz="1400" dirty="0">
                <a:solidFill>
                  <a:schemeClr val="accent3">
                    <a:lumMod val="50000"/>
                  </a:schemeClr>
                </a:solidFill>
                <a:sym typeface="Wingdings" panose="05000000000000000000" pitchFamily="2" charset="2"/>
              </a:rPr>
              <a:t> app = express();</a:t>
            </a:r>
            <a:br>
              <a:rPr lang="en-US" sz="1400" dirty="0">
                <a:solidFill>
                  <a:schemeClr val="accent3">
                    <a:lumMod val="50000"/>
                  </a:schemeClr>
                </a:solidFill>
                <a:sym typeface="Wingdings" panose="05000000000000000000" pitchFamily="2" charset="2"/>
              </a:rPr>
            </a:br>
            <a:r>
              <a:rPr lang="en-US" sz="1400" dirty="0" err="1">
                <a:solidFill>
                  <a:schemeClr val="accent3">
                    <a:lumMod val="50000"/>
                  </a:schemeClr>
                </a:solidFill>
                <a:sym typeface="Wingdings" panose="05000000000000000000" pitchFamily="2" charset="2"/>
              </a:rPr>
              <a:t>var</a:t>
            </a:r>
            <a:r>
              <a:rPr lang="en-US" sz="1400" dirty="0">
                <a:solidFill>
                  <a:schemeClr val="accent3">
                    <a:lumMod val="50000"/>
                  </a:schemeClr>
                </a:solidFill>
                <a:sym typeface="Wingdings" panose="05000000000000000000" pitchFamily="2" charset="2"/>
              </a:rPr>
              <a:t> fs = require('fs');</a:t>
            </a:r>
            <a:br>
              <a:rPr lang="en-US" sz="1400" dirty="0">
                <a:solidFill>
                  <a:schemeClr val="accent3">
                    <a:lumMod val="50000"/>
                  </a:schemeClr>
                </a:solidFill>
                <a:sym typeface="Wingdings" panose="05000000000000000000" pitchFamily="2" charset="2"/>
              </a:rPr>
            </a:br>
            <a:r>
              <a:rPr lang="en-US" sz="1400" dirty="0" err="1">
                <a:solidFill>
                  <a:schemeClr val="tx1">
                    <a:lumMod val="95000"/>
                    <a:lumOff val="5000"/>
                  </a:schemeClr>
                </a:solidFill>
                <a:sym typeface="Wingdings" panose="05000000000000000000" pitchFamily="2" charset="2"/>
              </a:rPr>
              <a:t>app.get</a:t>
            </a:r>
            <a:r>
              <a:rPr lang="en-US" sz="1400" dirty="0">
                <a:solidFill>
                  <a:schemeClr val="tx1">
                    <a:lumMod val="95000"/>
                    <a:lumOff val="5000"/>
                  </a:schemeClr>
                </a:solidFill>
                <a:sym typeface="Wingdings" panose="05000000000000000000" pitchFamily="2" charset="2"/>
              </a:rPr>
              <a:t>('/', function (</a:t>
            </a:r>
            <a:r>
              <a:rPr lang="en-US" sz="1400" dirty="0" err="1">
                <a:solidFill>
                  <a:schemeClr val="tx1">
                    <a:lumMod val="95000"/>
                    <a:lumOff val="5000"/>
                  </a:schemeClr>
                </a:solidFill>
                <a:sym typeface="Wingdings" panose="05000000000000000000" pitchFamily="2" charset="2"/>
              </a:rPr>
              <a:t>req</a:t>
            </a:r>
            <a:r>
              <a:rPr lang="en-US" sz="1400" dirty="0">
                <a:solidFill>
                  <a:schemeClr val="tx1">
                    <a:lumMod val="95000"/>
                    <a:lumOff val="5000"/>
                  </a:schemeClr>
                </a:solidFill>
                <a:sym typeface="Wingdings" panose="05000000000000000000" pitchFamily="2" charset="2"/>
              </a:rPr>
              <a:t>, res) {</a:t>
            </a:r>
            <a:br>
              <a:rPr lang="en-US" sz="1400" dirty="0">
                <a:solidFill>
                  <a:schemeClr val="tx1">
                    <a:lumMod val="95000"/>
                    <a:lumOff val="5000"/>
                  </a:schemeClr>
                </a:solidFill>
                <a:sym typeface="Wingdings" panose="05000000000000000000" pitchFamily="2" charset="2"/>
              </a:rPr>
            </a:br>
            <a:r>
              <a:rPr lang="en-US" sz="1400" dirty="0">
                <a:solidFill>
                  <a:schemeClr val="tx1">
                    <a:lumMod val="95000"/>
                    <a:lumOff val="5000"/>
                  </a:schemeClr>
                </a:solidFill>
                <a:sym typeface="Wingdings" panose="05000000000000000000" pitchFamily="2" charset="2"/>
              </a:rPr>
              <a:t>   console.log("Got a GET request for the homepage");</a:t>
            </a:r>
            <a:br>
              <a:rPr lang="en-US" sz="1400" dirty="0">
                <a:solidFill>
                  <a:schemeClr val="tx1">
                    <a:lumMod val="95000"/>
                    <a:lumOff val="5000"/>
                  </a:schemeClr>
                </a:solidFill>
                <a:sym typeface="Wingdings" panose="05000000000000000000" pitchFamily="2" charset="2"/>
              </a:rPr>
            </a:br>
            <a:r>
              <a:rPr lang="en-US" sz="1400" dirty="0">
                <a:solidFill>
                  <a:schemeClr val="tx1">
                    <a:lumMod val="95000"/>
                    <a:lumOff val="5000"/>
                  </a:schemeClr>
                </a:solidFill>
                <a:sym typeface="Wingdings" panose="05000000000000000000" pitchFamily="2" charset="2"/>
              </a:rPr>
              <a:t>   </a:t>
            </a:r>
            <a:r>
              <a:rPr lang="en-US" sz="1400" dirty="0" err="1">
                <a:solidFill>
                  <a:schemeClr val="tx1">
                    <a:lumMod val="95000"/>
                    <a:lumOff val="5000"/>
                  </a:schemeClr>
                </a:solidFill>
                <a:sym typeface="Wingdings" panose="05000000000000000000" pitchFamily="2" charset="2"/>
              </a:rPr>
              <a:t>res.send</a:t>
            </a:r>
            <a:r>
              <a:rPr lang="en-US" sz="1400" dirty="0">
                <a:solidFill>
                  <a:schemeClr val="tx1">
                    <a:lumMod val="95000"/>
                    <a:lumOff val="5000"/>
                  </a:schemeClr>
                </a:solidFill>
                <a:sym typeface="Wingdings" panose="05000000000000000000" pitchFamily="2" charset="2"/>
              </a:rPr>
              <a:t>('Hello GET');</a:t>
            </a:r>
            <a:br>
              <a:rPr lang="en-US" sz="1400" dirty="0">
                <a:solidFill>
                  <a:schemeClr val="tx1">
                    <a:lumMod val="95000"/>
                    <a:lumOff val="5000"/>
                  </a:schemeClr>
                </a:solidFill>
                <a:sym typeface="Wingdings" panose="05000000000000000000" pitchFamily="2" charset="2"/>
              </a:rPr>
            </a:br>
            <a:r>
              <a:rPr lang="en-US" sz="1400" dirty="0">
                <a:solidFill>
                  <a:schemeClr val="tx1">
                    <a:lumMod val="95000"/>
                    <a:lumOff val="5000"/>
                  </a:schemeClr>
                </a:solidFill>
                <a:sym typeface="Wingdings" panose="05000000000000000000" pitchFamily="2" charset="2"/>
              </a:rPr>
              <a:t>})</a:t>
            </a:r>
            <a:r>
              <a:rPr lang="en-US" sz="1400" dirty="0">
                <a:solidFill>
                  <a:schemeClr val="accent3">
                    <a:lumMod val="50000"/>
                  </a:schemeClr>
                </a:solidFill>
                <a:sym typeface="Wingdings" panose="05000000000000000000" pitchFamily="2" charset="2"/>
              </a:rPr>
              <a:t/>
            </a:r>
            <a:br>
              <a:rPr lang="en-US" sz="1400" dirty="0">
                <a:solidFill>
                  <a:schemeClr val="accent3">
                    <a:lumMod val="50000"/>
                  </a:schemeClr>
                </a:solidFill>
                <a:sym typeface="Wingdings" panose="05000000000000000000" pitchFamily="2" charset="2"/>
              </a:rPr>
            </a:br>
            <a:r>
              <a:rPr lang="en-US" sz="1400" dirty="0" err="1">
                <a:solidFill>
                  <a:schemeClr val="accent5">
                    <a:lumMod val="60000"/>
                    <a:lumOff val="40000"/>
                  </a:schemeClr>
                </a:solidFill>
                <a:sym typeface="Wingdings" panose="05000000000000000000" pitchFamily="2" charset="2"/>
              </a:rPr>
              <a:t>app.post</a:t>
            </a:r>
            <a:r>
              <a:rPr lang="en-US" sz="1400" dirty="0">
                <a:solidFill>
                  <a:schemeClr val="accent5">
                    <a:lumMod val="60000"/>
                    <a:lumOff val="40000"/>
                  </a:schemeClr>
                </a:solidFill>
                <a:sym typeface="Wingdings" panose="05000000000000000000" pitchFamily="2" charset="2"/>
              </a:rPr>
              <a:t>('/', function (</a:t>
            </a:r>
            <a:r>
              <a:rPr lang="en-US" sz="1400" dirty="0" err="1">
                <a:solidFill>
                  <a:schemeClr val="accent5">
                    <a:lumMod val="60000"/>
                    <a:lumOff val="40000"/>
                  </a:schemeClr>
                </a:solidFill>
                <a:sym typeface="Wingdings" panose="05000000000000000000" pitchFamily="2" charset="2"/>
              </a:rPr>
              <a:t>req</a:t>
            </a:r>
            <a:r>
              <a:rPr lang="en-US" sz="1400" dirty="0">
                <a:solidFill>
                  <a:schemeClr val="accent5">
                    <a:lumMod val="60000"/>
                    <a:lumOff val="40000"/>
                  </a:schemeClr>
                </a:solidFill>
                <a:sym typeface="Wingdings" panose="05000000000000000000" pitchFamily="2" charset="2"/>
              </a:rPr>
              <a:t>, res) {</a:t>
            </a:r>
            <a:br>
              <a:rPr lang="en-US" sz="1400" dirty="0">
                <a:solidFill>
                  <a:schemeClr val="accent5">
                    <a:lumMod val="60000"/>
                    <a:lumOff val="40000"/>
                  </a:schemeClr>
                </a:solidFill>
                <a:sym typeface="Wingdings" panose="05000000000000000000" pitchFamily="2" charset="2"/>
              </a:rPr>
            </a:br>
            <a:r>
              <a:rPr lang="en-US" sz="1400" dirty="0">
                <a:solidFill>
                  <a:schemeClr val="accent5">
                    <a:lumMod val="60000"/>
                    <a:lumOff val="40000"/>
                  </a:schemeClr>
                </a:solidFill>
                <a:sym typeface="Wingdings" panose="05000000000000000000" pitchFamily="2" charset="2"/>
              </a:rPr>
              <a:t>   console.log("Got a POST request for the homepage");</a:t>
            </a:r>
            <a:br>
              <a:rPr lang="en-US" sz="1400" dirty="0">
                <a:solidFill>
                  <a:schemeClr val="accent5">
                    <a:lumMod val="60000"/>
                    <a:lumOff val="40000"/>
                  </a:schemeClr>
                </a:solidFill>
                <a:sym typeface="Wingdings" panose="05000000000000000000" pitchFamily="2" charset="2"/>
              </a:rPr>
            </a:br>
            <a:r>
              <a:rPr lang="en-US" sz="1400" dirty="0">
                <a:solidFill>
                  <a:schemeClr val="accent5">
                    <a:lumMod val="60000"/>
                    <a:lumOff val="40000"/>
                  </a:schemeClr>
                </a:solidFill>
                <a:sym typeface="Wingdings" panose="05000000000000000000" pitchFamily="2" charset="2"/>
              </a:rPr>
              <a:t>   </a:t>
            </a:r>
            <a:r>
              <a:rPr lang="en-US" sz="1400" dirty="0" err="1">
                <a:solidFill>
                  <a:schemeClr val="accent5">
                    <a:lumMod val="60000"/>
                    <a:lumOff val="40000"/>
                  </a:schemeClr>
                </a:solidFill>
                <a:sym typeface="Wingdings" panose="05000000000000000000" pitchFamily="2" charset="2"/>
              </a:rPr>
              <a:t>res.send</a:t>
            </a:r>
            <a:r>
              <a:rPr lang="en-US" sz="1400" dirty="0">
                <a:solidFill>
                  <a:schemeClr val="accent5">
                    <a:lumMod val="60000"/>
                    <a:lumOff val="40000"/>
                  </a:schemeClr>
                </a:solidFill>
                <a:sym typeface="Wingdings" panose="05000000000000000000" pitchFamily="2" charset="2"/>
              </a:rPr>
              <a:t>('Hello POST');</a:t>
            </a:r>
            <a:br>
              <a:rPr lang="en-US" sz="1400" dirty="0">
                <a:solidFill>
                  <a:schemeClr val="accent5">
                    <a:lumMod val="60000"/>
                    <a:lumOff val="40000"/>
                  </a:schemeClr>
                </a:solidFill>
                <a:sym typeface="Wingdings" panose="05000000000000000000" pitchFamily="2" charset="2"/>
              </a:rPr>
            </a:br>
            <a:r>
              <a:rPr lang="en-US" sz="1400" dirty="0">
                <a:solidFill>
                  <a:schemeClr val="accent5">
                    <a:lumMod val="60000"/>
                    <a:lumOff val="40000"/>
                  </a:schemeClr>
                </a:solidFill>
                <a:sym typeface="Wingdings" panose="05000000000000000000" pitchFamily="2" charset="2"/>
              </a:rPr>
              <a:t>})</a:t>
            </a:r>
            <a:r>
              <a:rPr lang="en-US" sz="1400" dirty="0">
                <a:solidFill>
                  <a:schemeClr val="accent3">
                    <a:lumMod val="50000"/>
                  </a:schemeClr>
                </a:solidFill>
                <a:sym typeface="Wingdings" panose="05000000000000000000" pitchFamily="2" charset="2"/>
              </a:rPr>
              <a:t/>
            </a:r>
            <a:br>
              <a:rPr lang="en-US" sz="1400" dirty="0">
                <a:solidFill>
                  <a:schemeClr val="accent3">
                    <a:lumMod val="50000"/>
                  </a:schemeClr>
                </a:solidFill>
                <a:sym typeface="Wingdings" panose="05000000000000000000" pitchFamily="2" charset="2"/>
              </a:rPr>
            </a:br>
            <a:r>
              <a:rPr lang="en-US" sz="1400" dirty="0" err="1">
                <a:solidFill>
                  <a:schemeClr val="accent4">
                    <a:lumMod val="75000"/>
                  </a:schemeClr>
                </a:solidFill>
                <a:sym typeface="Wingdings" panose="05000000000000000000" pitchFamily="2" charset="2"/>
              </a:rPr>
              <a:t>app.delete</a:t>
            </a:r>
            <a:r>
              <a:rPr lang="en-US" sz="1400" dirty="0">
                <a:solidFill>
                  <a:schemeClr val="accent4">
                    <a:lumMod val="75000"/>
                  </a:schemeClr>
                </a:solidFill>
                <a:sym typeface="Wingdings" panose="05000000000000000000" pitchFamily="2" charset="2"/>
              </a:rPr>
              <a:t>('/</a:t>
            </a:r>
            <a:r>
              <a:rPr lang="en-US" sz="1400" dirty="0" err="1">
                <a:solidFill>
                  <a:schemeClr val="accent4">
                    <a:lumMod val="75000"/>
                  </a:schemeClr>
                </a:solidFill>
                <a:sym typeface="Wingdings" panose="05000000000000000000" pitchFamily="2" charset="2"/>
              </a:rPr>
              <a:t>del_user</a:t>
            </a:r>
            <a:r>
              <a:rPr lang="en-US" sz="1400" dirty="0">
                <a:solidFill>
                  <a:schemeClr val="accent4">
                    <a:lumMod val="75000"/>
                  </a:schemeClr>
                </a:solidFill>
                <a:sym typeface="Wingdings" panose="05000000000000000000" pitchFamily="2" charset="2"/>
              </a:rPr>
              <a:t>', function (</a:t>
            </a:r>
            <a:r>
              <a:rPr lang="en-US" sz="1400" dirty="0" err="1">
                <a:solidFill>
                  <a:schemeClr val="accent4">
                    <a:lumMod val="75000"/>
                  </a:schemeClr>
                </a:solidFill>
                <a:sym typeface="Wingdings" panose="05000000000000000000" pitchFamily="2" charset="2"/>
              </a:rPr>
              <a:t>req</a:t>
            </a:r>
            <a:r>
              <a:rPr lang="en-US" sz="1400" dirty="0">
                <a:solidFill>
                  <a:schemeClr val="accent4">
                    <a:lumMod val="75000"/>
                  </a:schemeClr>
                </a:solidFill>
                <a:sym typeface="Wingdings" panose="05000000000000000000" pitchFamily="2" charset="2"/>
              </a:rPr>
              <a:t>, res) {</a:t>
            </a:r>
            <a:br>
              <a:rPr lang="en-US" sz="1400" dirty="0">
                <a:solidFill>
                  <a:schemeClr val="accent4">
                    <a:lumMod val="75000"/>
                  </a:schemeClr>
                </a:solidFill>
                <a:sym typeface="Wingdings" panose="05000000000000000000" pitchFamily="2" charset="2"/>
              </a:rPr>
            </a:br>
            <a:r>
              <a:rPr lang="en-US" sz="1400" dirty="0">
                <a:solidFill>
                  <a:schemeClr val="accent4">
                    <a:lumMod val="75000"/>
                  </a:schemeClr>
                </a:solidFill>
                <a:sym typeface="Wingdings" panose="05000000000000000000" pitchFamily="2" charset="2"/>
              </a:rPr>
              <a:t>   console.log("Got a DELETE request for /</a:t>
            </a:r>
            <a:r>
              <a:rPr lang="en-US" sz="1400" dirty="0" err="1">
                <a:solidFill>
                  <a:schemeClr val="accent4">
                    <a:lumMod val="75000"/>
                  </a:schemeClr>
                </a:solidFill>
                <a:sym typeface="Wingdings" panose="05000000000000000000" pitchFamily="2" charset="2"/>
              </a:rPr>
              <a:t>del_user</a:t>
            </a:r>
            <a:r>
              <a:rPr lang="en-US" sz="1400" dirty="0">
                <a:solidFill>
                  <a:schemeClr val="accent4">
                    <a:lumMod val="75000"/>
                  </a:schemeClr>
                </a:solidFill>
                <a:sym typeface="Wingdings" panose="05000000000000000000" pitchFamily="2" charset="2"/>
              </a:rPr>
              <a:t>");</a:t>
            </a:r>
            <a:br>
              <a:rPr lang="en-US" sz="1400" dirty="0">
                <a:solidFill>
                  <a:schemeClr val="accent4">
                    <a:lumMod val="75000"/>
                  </a:schemeClr>
                </a:solidFill>
                <a:sym typeface="Wingdings" panose="05000000000000000000" pitchFamily="2" charset="2"/>
              </a:rPr>
            </a:br>
            <a:r>
              <a:rPr lang="en-US" sz="1400" dirty="0">
                <a:solidFill>
                  <a:schemeClr val="accent4">
                    <a:lumMod val="75000"/>
                  </a:schemeClr>
                </a:solidFill>
                <a:sym typeface="Wingdings" panose="05000000000000000000" pitchFamily="2" charset="2"/>
              </a:rPr>
              <a:t>   </a:t>
            </a:r>
            <a:r>
              <a:rPr lang="en-US" sz="1400" dirty="0" err="1">
                <a:solidFill>
                  <a:schemeClr val="accent4">
                    <a:lumMod val="75000"/>
                  </a:schemeClr>
                </a:solidFill>
                <a:sym typeface="Wingdings" panose="05000000000000000000" pitchFamily="2" charset="2"/>
              </a:rPr>
              <a:t>res.send</a:t>
            </a:r>
            <a:r>
              <a:rPr lang="en-US" sz="1400" dirty="0">
                <a:solidFill>
                  <a:schemeClr val="accent4">
                    <a:lumMod val="75000"/>
                  </a:schemeClr>
                </a:solidFill>
                <a:sym typeface="Wingdings" panose="05000000000000000000" pitchFamily="2" charset="2"/>
              </a:rPr>
              <a:t>('Hello DELETE');</a:t>
            </a:r>
            <a:br>
              <a:rPr lang="en-US" sz="1400" dirty="0">
                <a:solidFill>
                  <a:schemeClr val="accent4">
                    <a:lumMod val="75000"/>
                  </a:schemeClr>
                </a:solidFill>
                <a:sym typeface="Wingdings" panose="05000000000000000000" pitchFamily="2" charset="2"/>
              </a:rPr>
            </a:br>
            <a:r>
              <a:rPr lang="en-US" sz="1400" dirty="0">
                <a:solidFill>
                  <a:schemeClr val="accent4">
                    <a:lumMod val="75000"/>
                  </a:schemeClr>
                </a:solidFill>
                <a:sym typeface="Wingdings" panose="05000000000000000000" pitchFamily="2" charset="2"/>
              </a:rPr>
              <a:t>})</a:t>
            </a:r>
            <a:r>
              <a:rPr lang="en-US" sz="1400" dirty="0">
                <a:solidFill>
                  <a:schemeClr val="accent3">
                    <a:lumMod val="50000"/>
                  </a:schemeClr>
                </a:solidFill>
                <a:sym typeface="Wingdings" panose="05000000000000000000" pitchFamily="2" charset="2"/>
              </a:rPr>
              <a:t/>
            </a:r>
            <a:br>
              <a:rPr lang="en-US" sz="1400" dirty="0">
                <a:solidFill>
                  <a:schemeClr val="accent3">
                    <a:lumMod val="50000"/>
                  </a:schemeClr>
                </a:solidFill>
                <a:sym typeface="Wingdings" panose="05000000000000000000" pitchFamily="2" charset="2"/>
              </a:rPr>
            </a:br>
            <a:r>
              <a:rPr lang="en-US" sz="1400" dirty="0" err="1">
                <a:solidFill>
                  <a:schemeClr val="accent6">
                    <a:lumMod val="50000"/>
                  </a:schemeClr>
                </a:solidFill>
                <a:sym typeface="Wingdings" panose="05000000000000000000" pitchFamily="2" charset="2"/>
              </a:rPr>
              <a:t>app.get</a:t>
            </a:r>
            <a:r>
              <a:rPr lang="en-US" sz="1400" dirty="0">
                <a:solidFill>
                  <a:schemeClr val="accent6">
                    <a:lumMod val="50000"/>
                  </a:schemeClr>
                </a:solidFill>
                <a:sym typeface="Wingdings" panose="05000000000000000000" pitchFamily="2" charset="2"/>
              </a:rPr>
              <a:t>('/</a:t>
            </a:r>
            <a:r>
              <a:rPr lang="en-US" sz="1400" dirty="0" err="1">
                <a:solidFill>
                  <a:schemeClr val="accent6">
                    <a:lumMod val="50000"/>
                  </a:schemeClr>
                </a:solidFill>
                <a:sym typeface="Wingdings" panose="05000000000000000000" pitchFamily="2" charset="2"/>
              </a:rPr>
              <a:t>list_user</a:t>
            </a:r>
            <a:r>
              <a:rPr lang="en-US" sz="1400" dirty="0">
                <a:solidFill>
                  <a:schemeClr val="accent6">
                    <a:lumMod val="50000"/>
                  </a:schemeClr>
                </a:solidFill>
                <a:sym typeface="Wingdings" panose="05000000000000000000" pitchFamily="2" charset="2"/>
              </a:rPr>
              <a:t>', function (</a:t>
            </a:r>
            <a:r>
              <a:rPr lang="en-US" sz="1400" dirty="0" err="1">
                <a:solidFill>
                  <a:schemeClr val="accent6">
                    <a:lumMod val="50000"/>
                  </a:schemeClr>
                </a:solidFill>
                <a:sym typeface="Wingdings" panose="05000000000000000000" pitchFamily="2" charset="2"/>
              </a:rPr>
              <a:t>req</a:t>
            </a:r>
            <a:r>
              <a:rPr lang="en-US" sz="1400" dirty="0">
                <a:solidFill>
                  <a:schemeClr val="accent6">
                    <a:lumMod val="50000"/>
                  </a:schemeClr>
                </a:solidFill>
                <a:sym typeface="Wingdings" panose="05000000000000000000" pitchFamily="2" charset="2"/>
              </a:rPr>
              <a:t>, res) {</a:t>
            </a:r>
            <a:br>
              <a:rPr lang="en-US" sz="1400" dirty="0">
                <a:solidFill>
                  <a:schemeClr val="accent6">
                    <a:lumMod val="50000"/>
                  </a:schemeClr>
                </a:solidFill>
                <a:sym typeface="Wingdings" panose="05000000000000000000" pitchFamily="2" charset="2"/>
              </a:rPr>
            </a:br>
            <a:r>
              <a:rPr lang="en-US" sz="1400" dirty="0">
                <a:solidFill>
                  <a:schemeClr val="accent6">
                    <a:lumMod val="50000"/>
                  </a:schemeClr>
                </a:solidFill>
                <a:sym typeface="Wingdings" panose="05000000000000000000" pitchFamily="2" charset="2"/>
              </a:rPr>
              <a:t>  </a:t>
            </a:r>
            <a:r>
              <a:rPr lang="en-US" sz="1400" dirty="0" err="1">
                <a:solidFill>
                  <a:schemeClr val="accent6">
                    <a:lumMod val="50000"/>
                  </a:schemeClr>
                </a:solidFill>
                <a:sym typeface="Wingdings" panose="05000000000000000000" pitchFamily="2" charset="2"/>
              </a:rPr>
              <a:t>fs.readFile</a:t>
            </a:r>
            <a:r>
              <a:rPr lang="en-US" sz="1400" dirty="0">
                <a:solidFill>
                  <a:schemeClr val="accent6">
                    <a:lumMod val="50000"/>
                  </a:schemeClr>
                </a:solidFill>
                <a:sym typeface="Wingdings" panose="05000000000000000000" pitchFamily="2" charset="2"/>
              </a:rPr>
              <a:t>('test.html', function(err, data) {</a:t>
            </a:r>
            <a:br>
              <a:rPr lang="en-US" sz="1400" dirty="0">
                <a:solidFill>
                  <a:schemeClr val="accent6">
                    <a:lumMod val="50000"/>
                  </a:schemeClr>
                </a:solidFill>
                <a:sym typeface="Wingdings" panose="05000000000000000000" pitchFamily="2" charset="2"/>
              </a:rPr>
            </a:br>
            <a:r>
              <a:rPr lang="en-US" sz="1400" dirty="0">
                <a:solidFill>
                  <a:schemeClr val="accent6">
                    <a:lumMod val="50000"/>
                  </a:schemeClr>
                </a:solidFill>
                <a:sym typeface="Wingdings" panose="05000000000000000000" pitchFamily="2" charset="2"/>
              </a:rPr>
              <a:t>   </a:t>
            </a:r>
            <a:r>
              <a:rPr lang="en-US" sz="1400" dirty="0" err="1">
                <a:solidFill>
                  <a:schemeClr val="accent6">
                    <a:lumMod val="50000"/>
                  </a:schemeClr>
                </a:solidFill>
                <a:sym typeface="Wingdings" panose="05000000000000000000" pitchFamily="2" charset="2"/>
              </a:rPr>
              <a:t>res.writeHead</a:t>
            </a:r>
            <a:r>
              <a:rPr lang="en-US" sz="1400" dirty="0">
                <a:solidFill>
                  <a:schemeClr val="accent6">
                    <a:lumMod val="50000"/>
                  </a:schemeClr>
                </a:solidFill>
                <a:sym typeface="Wingdings" panose="05000000000000000000" pitchFamily="2" charset="2"/>
              </a:rPr>
              <a:t>(200, {'Content-Type': 'text/html'});</a:t>
            </a:r>
            <a:br>
              <a:rPr lang="en-US" sz="1400" dirty="0">
                <a:solidFill>
                  <a:schemeClr val="accent6">
                    <a:lumMod val="50000"/>
                  </a:schemeClr>
                </a:solidFill>
                <a:sym typeface="Wingdings" panose="05000000000000000000" pitchFamily="2" charset="2"/>
              </a:rPr>
            </a:br>
            <a:r>
              <a:rPr lang="en-US" sz="1400" dirty="0">
                <a:solidFill>
                  <a:schemeClr val="accent6">
                    <a:lumMod val="50000"/>
                  </a:schemeClr>
                </a:solidFill>
                <a:sym typeface="Wingdings" panose="05000000000000000000" pitchFamily="2" charset="2"/>
              </a:rPr>
              <a:t>   </a:t>
            </a:r>
            <a:r>
              <a:rPr lang="en-US" sz="1400" dirty="0" err="1">
                <a:solidFill>
                  <a:schemeClr val="accent6">
                    <a:lumMod val="50000"/>
                  </a:schemeClr>
                </a:solidFill>
                <a:sym typeface="Wingdings" panose="05000000000000000000" pitchFamily="2" charset="2"/>
              </a:rPr>
              <a:t>res.write</a:t>
            </a:r>
            <a:r>
              <a:rPr lang="en-US" sz="1400" dirty="0">
                <a:solidFill>
                  <a:schemeClr val="accent6">
                    <a:lumMod val="50000"/>
                  </a:schemeClr>
                </a:solidFill>
                <a:sym typeface="Wingdings" panose="05000000000000000000" pitchFamily="2" charset="2"/>
              </a:rPr>
              <a:t>(data);</a:t>
            </a:r>
            <a:br>
              <a:rPr lang="en-US" sz="1400" dirty="0">
                <a:solidFill>
                  <a:schemeClr val="accent6">
                    <a:lumMod val="50000"/>
                  </a:schemeClr>
                </a:solidFill>
                <a:sym typeface="Wingdings" panose="05000000000000000000" pitchFamily="2" charset="2"/>
              </a:rPr>
            </a:br>
            <a:r>
              <a:rPr lang="en-US" sz="1400" dirty="0">
                <a:solidFill>
                  <a:schemeClr val="accent6">
                    <a:lumMod val="50000"/>
                  </a:schemeClr>
                </a:solidFill>
                <a:sym typeface="Wingdings" panose="05000000000000000000" pitchFamily="2" charset="2"/>
              </a:rPr>
              <a:t>  return </a:t>
            </a:r>
            <a:r>
              <a:rPr lang="en-US" sz="1400" dirty="0" err="1">
                <a:solidFill>
                  <a:schemeClr val="accent6">
                    <a:lumMod val="50000"/>
                  </a:schemeClr>
                </a:solidFill>
                <a:sym typeface="Wingdings" panose="05000000000000000000" pitchFamily="2" charset="2"/>
              </a:rPr>
              <a:t>res.end</a:t>
            </a:r>
            <a:r>
              <a:rPr lang="en-US" sz="1400" dirty="0">
                <a:solidFill>
                  <a:schemeClr val="accent6">
                    <a:lumMod val="50000"/>
                  </a:schemeClr>
                </a:solidFill>
                <a:sym typeface="Wingdings" panose="05000000000000000000" pitchFamily="2" charset="2"/>
              </a:rPr>
              <a:t>();</a:t>
            </a:r>
            <a:br>
              <a:rPr lang="en-US" sz="1400" dirty="0">
                <a:solidFill>
                  <a:schemeClr val="accent6">
                    <a:lumMod val="50000"/>
                  </a:schemeClr>
                </a:solidFill>
                <a:sym typeface="Wingdings" panose="05000000000000000000" pitchFamily="2" charset="2"/>
              </a:rPr>
            </a:br>
            <a:r>
              <a:rPr lang="en-US" sz="1400" dirty="0">
                <a:solidFill>
                  <a:schemeClr val="accent6">
                    <a:lumMod val="50000"/>
                  </a:schemeClr>
                </a:solidFill>
                <a:sym typeface="Wingdings" panose="05000000000000000000" pitchFamily="2" charset="2"/>
              </a:rPr>
              <a:t> });</a:t>
            </a:r>
            <a:br>
              <a:rPr lang="en-US" sz="1400" dirty="0">
                <a:solidFill>
                  <a:schemeClr val="accent6">
                    <a:lumMod val="50000"/>
                  </a:schemeClr>
                </a:solidFill>
                <a:sym typeface="Wingdings" panose="05000000000000000000" pitchFamily="2" charset="2"/>
              </a:rPr>
            </a:br>
            <a:r>
              <a:rPr lang="en-US" sz="1400" dirty="0">
                <a:solidFill>
                  <a:schemeClr val="accent6">
                    <a:lumMod val="50000"/>
                  </a:schemeClr>
                </a:solidFill>
                <a:sym typeface="Wingdings" panose="05000000000000000000" pitchFamily="2" charset="2"/>
              </a:rPr>
              <a:t>})</a:t>
            </a:r>
            <a:endParaRPr lang="el-GR" sz="1400" dirty="0">
              <a:solidFill>
                <a:schemeClr val="accent6">
                  <a:lumMod val="50000"/>
                </a:schemeClr>
              </a:solidFill>
            </a:endParaRPr>
          </a:p>
        </p:txBody>
      </p:sp>
      <p:sp>
        <p:nvSpPr>
          <p:cNvPr id="3" name="Text Placeholder 2"/>
          <p:cNvSpPr>
            <a:spLocks noGrp="1"/>
          </p:cNvSpPr>
          <p:nvPr>
            <p:ph type="body" sz="quarter" idx="11"/>
          </p:nvPr>
        </p:nvSpPr>
        <p:spPr>
          <a:xfrm>
            <a:off x="6362477" y="1862667"/>
            <a:ext cx="5328000" cy="4718755"/>
          </a:xfrm>
        </p:spPr>
        <p:txBody>
          <a:bodyPr/>
          <a:lstStyle/>
          <a:p>
            <a:r>
              <a:rPr lang="en-US" sz="1400" dirty="0" err="1">
                <a:solidFill>
                  <a:schemeClr val="accent1">
                    <a:lumMod val="50000"/>
                  </a:schemeClr>
                </a:solidFill>
              </a:rPr>
              <a:t>app.get</a:t>
            </a:r>
            <a:r>
              <a:rPr lang="en-US" sz="1400" dirty="0">
                <a:solidFill>
                  <a:schemeClr val="accent1">
                    <a:lumMod val="50000"/>
                  </a:schemeClr>
                </a:solidFill>
              </a:rPr>
              <a:t>('/file', function (</a:t>
            </a:r>
            <a:r>
              <a:rPr lang="en-US" sz="1400" dirty="0" err="1">
                <a:solidFill>
                  <a:schemeClr val="accent1">
                    <a:lumMod val="50000"/>
                  </a:schemeClr>
                </a:solidFill>
              </a:rPr>
              <a:t>req</a:t>
            </a:r>
            <a:r>
              <a:rPr lang="en-US" sz="1400" dirty="0">
                <a:solidFill>
                  <a:schemeClr val="accent1">
                    <a:lumMod val="50000"/>
                  </a:schemeClr>
                </a:solidFill>
              </a:rPr>
              <a:t>, res) {</a:t>
            </a:r>
            <a:br>
              <a:rPr lang="en-US" sz="1400" dirty="0">
                <a:solidFill>
                  <a:schemeClr val="accent1">
                    <a:lumMod val="50000"/>
                  </a:schemeClr>
                </a:solidFill>
              </a:rPr>
            </a:br>
            <a:r>
              <a:rPr lang="en-US" sz="1400" dirty="0">
                <a:solidFill>
                  <a:schemeClr val="accent1">
                    <a:lumMod val="50000"/>
                  </a:schemeClr>
                </a:solidFill>
              </a:rPr>
              <a:t>console.log("Got a GET request for /file");</a:t>
            </a:r>
            <a:br>
              <a:rPr lang="en-US" sz="1400" dirty="0">
                <a:solidFill>
                  <a:schemeClr val="accent1">
                    <a:lumMod val="50000"/>
                  </a:schemeClr>
                </a:solidFill>
              </a:rPr>
            </a:br>
            <a:r>
              <a:rPr lang="en-US" sz="1400" dirty="0" err="1">
                <a:solidFill>
                  <a:schemeClr val="accent1">
                    <a:lumMod val="50000"/>
                  </a:schemeClr>
                </a:solidFill>
              </a:rPr>
              <a:t>fs.readFile</a:t>
            </a:r>
            <a:r>
              <a:rPr lang="en-US" sz="1400" dirty="0">
                <a:solidFill>
                  <a:schemeClr val="accent1">
                    <a:lumMod val="50000"/>
                  </a:schemeClr>
                </a:solidFill>
              </a:rPr>
              <a:t>('</a:t>
            </a:r>
            <a:r>
              <a:rPr lang="en-US" sz="1400" dirty="0" err="1">
                <a:solidFill>
                  <a:schemeClr val="accent1">
                    <a:lumMod val="50000"/>
                  </a:schemeClr>
                </a:solidFill>
              </a:rPr>
              <a:t>jfile.json</a:t>
            </a:r>
            <a:r>
              <a:rPr lang="en-US" sz="1400" dirty="0">
                <a:solidFill>
                  <a:schemeClr val="accent1">
                    <a:lumMod val="50000"/>
                  </a:schemeClr>
                </a:solidFill>
              </a:rPr>
              <a:t>', function(err, data) {</a:t>
            </a:r>
            <a:br>
              <a:rPr lang="en-US" sz="1400" dirty="0">
                <a:solidFill>
                  <a:schemeClr val="accent1">
                    <a:lumMod val="50000"/>
                  </a:schemeClr>
                </a:solidFill>
              </a:rPr>
            </a:br>
            <a:r>
              <a:rPr lang="en-US" sz="1400" dirty="0">
                <a:solidFill>
                  <a:schemeClr val="accent1">
                    <a:lumMod val="50000"/>
                  </a:schemeClr>
                </a:solidFill>
              </a:rPr>
              <a:t>   </a:t>
            </a:r>
            <a:r>
              <a:rPr lang="en-US" sz="1400" dirty="0" err="1">
                <a:solidFill>
                  <a:schemeClr val="accent1">
                    <a:lumMod val="50000"/>
                  </a:schemeClr>
                </a:solidFill>
              </a:rPr>
              <a:t>res.write</a:t>
            </a:r>
            <a:r>
              <a:rPr lang="en-US" sz="1400" dirty="0">
                <a:solidFill>
                  <a:schemeClr val="accent1">
                    <a:lumMod val="50000"/>
                  </a:schemeClr>
                </a:solidFill>
              </a:rPr>
              <a:t>(data);</a:t>
            </a:r>
            <a:br>
              <a:rPr lang="en-US" sz="1400" dirty="0">
                <a:solidFill>
                  <a:schemeClr val="accent1">
                    <a:lumMod val="50000"/>
                  </a:schemeClr>
                </a:solidFill>
              </a:rPr>
            </a:br>
            <a:r>
              <a:rPr lang="en-US" sz="1400" dirty="0">
                <a:solidFill>
                  <a:schemeClr val="accent1">
                    <a:lumMod val="50000"/>
                  </a:schemeClr>
                </a:solidFill>
              </a:rPr>
              <a:t>    return </a:t>
            </a:r>
            <a:r>
              <a:rPr lang="en-US" sz="1400" dirty="0" err="1">
                <a:solidFill>
                  <a:schemeClr val="accent1">
                    <a:lumMod val="50000"/>
                  </a:schemeClr>
                </a:solidFill>
              </a:rPr>
              <a:t>res.end</a:t>
            </a:r>
            <a:r>
              <a:rPr lang="en-US" sz="1400" dirty="0">
                <a:solidFill>
                  <a:schemeClr val="accent1">
                    <a:lumMod val="50000"/>
                  </a:schemeClr>
                </a:solidFill>
              </a:rPr>
              <a:t>();</a:t>
            </a:r>
            <a:br>
              <a:rPr lang="en-US" sz="1400" dirty="0">
                <a:solidFill>
                  <a:schemeClr val="accent1">
                    <a:lumMod val="50000"/>
                  </a:schemeClr>
                </a:solidFill>
              </a:rPr>
            </a:br>
            <a:r>
              <a:rPr lang="en-US" sz="1400" dirty="0">
                <a:solidFill>
                  <a:schemeClr val="accent1">
                    <a:lumMod val="50000"/>
                  </a:schemeClr>
                </a:solidFill>
              </a:rPr>
              <a:t>  });</a:t>
            </a:r>
            <a:br>
              <a:rPr lang="en-US" sz="1400" dirty="0">
                <a:solidFill>
                  <a:schemeClr val="accent1">
                    <a:lumMod val="50000"/>
                  </a:schemeClr>
                </a:solidFill>
              </a:rPr>
            </a:br>
            <a:r>
              <a:rPr lang="en-US" sz="1400" dirty="0">
                <a:solidFill>
                  <a:schemeClr val="accent1">
                    <a:lumMod val="50000"/>
                  </a:schemeClr>
                </a:solidFill>
              </a:rPr>
              <a:t>})</a:t>
            </a:r>
            <a:r>
              <a:rPr lang="en-US" sz="1400" dirty="0">
                <a:solidFill>
                  <a:schemeClr val="accent3">
                    <a:lumMod val="50000"/>
                  </a:schemeClr>
                </a:solidFill>
              </a:rPr>
              <a:t/>
            </a:r>
            <a:br>
              <a:rPr lang="en-US" sz="1400" dirty="0">
                <a:solidFill>
                  <a:schemeClr val="accent3">
                    <a:lumMod val="50000"/>
                  </a:schemeClr>
                </a:solidFill>
              </a:rPr>
            </a:br>
            <a:r>
              <a:rPr lang="en-US" sz="1400" dirty="0" err="1">
                <a:solidFill>
                  <a:schemeClr val="accent3">
                    <a:lumMod val="50000"/>
                  </a:schemeClr>
                </a:solidFill>
              </a:rPr>
              <a:t>app.get</a:t>
            </a:r>
            <a:r>
              <a:rPr lang="en-US" sz="1400" dirty="0">
                <a:solidFill>
                  <a:schemeClr val="accent3">
                    <a:lumMod val="50000"/>
                  </a:schemeClr>
                </a:solidFill>
              </a:rPr>
              <a:t>('/ab*cd', function(</a:t>
            </a:r>
            <a:r>
              <a:rPr lang="en-US" sz="1400" dirty="0" err="1">
                <a:solidFill>
                  <a:schemeClr val="accent3">
                    <a:lumMod val="50000"/>
                  </a:schemeClr>
                </a:solidFill>
              </a:rPr>
              <a:t>req</a:t>
            </a:r>
            <a:r>
              <a:rPr lang="en-US" sz="1400" dirty="0">
                <a:solidFill>
                  <a:schemeClr val="accent3">
                    <a:lumMod val="50000"/>
                  </a:schemeClr>
                </a:solidFill>
              </a:rPr>
              <a:t>, res) {</a:t>
            </a:r>
            <a:br>
              <a:rPr lang="en-US" sz="1400" dirty="0">
                <a:solidFill>
                  <a:schemeClr val="accent3">
                    <a:lumMod val="50000"/>
                  </a:schemeClr>
                </a:solidFill>
              </a:rPr>
            </a:br>
            <a:r>
              <a:rPr lang="en-US" sz="1400" dirty="0">
                <a:solidFill>
                  <a:schemeClr val="accent3">
                    <a:lumMod val="50000"/>
                  </a:schemeClr>
                </a:solidFill>
              </a:rPr>
              <a:t>   console.log("Got a GET request for /ab*cd");</a:t>
            </a:r>
            <a:br>
              <a:rPr lang="en-US" sz="1400" dirty="0">
                <a:solidFill>
                  <a:schemeClr val="accent3">
                    <a:lumMod val="50000"/>
                  </a:schemeClr>
                </a:solidFill>
              </a:rPr>
            </a:br>
            <a:r>
              <a:rPr lang="en-US" sz="1400" dirty="0">
                <a:solidFill>
                  <a:schemeClr val="accent3">
                    <a:lumMod val="50000"/>
                  </a:schemeClr>
                </a:solidFill>
              </a:rPr>
              <a:t>   </a:t>
            </a:r>
            <a:r>
              <a:rPr lang="en-US" sz="1400" dirty="0" err="1">
                <a:solidFill>
                  <a:schemeClr val="accent3">
                    <a:lumMod val="50000"/>
                  </a:schemeClr>
                </a:solidFill>
              </a:rPr>
              <a:t>res.send</a:t>
            </a:r>
            <a:r>
              <a:rPr lang="en-US" sz="1400" dirty="0">
                <a:solidFill>
                  <a:schemeClr val="accent3">
                    <a:lumMod val="50000"/>
                  </a:schemeClr>
                </a:solidFill>
              </a:rPr>
              <a:t>('Page Pattern Match');</a:t>
            </a:r>
            <a:br>
              <a:rPr lang="en-US" sz="1400" dirty="0">
                <a:solidFill>
                  <a:schemeClr val="accent3">
                    <a:lumMod val="50000"/>
                  </a:schemeClr>
                </a:solidFill>
              </a:rPr>
            </a:br>
            <a:r>
              <a:rPr lang="en-US" sz="1400" dirty="0">
                <a:solidFill>
                  <a:schemeClr val="accent3">
                    <a:lumMod val="50000"/>
                  </a:schemeClr>
                </a:solidFill>
              </a:rPr>
              <a:t>})</a:t>
            </a:r>
            <a:br>
              <a:rPr lang="en-US" sz="1400" dirty="0">
                <a:solidFill>
                  <a:schemeClr val="accent3">
                    <a:lumMod val="50000"/>
                  </a:schemeClr>
                </a:solidFill>
              </a:rPr>
            </a:br>
            <a:r>
              <a:rPr lang="en-US" sz="1400" dirty="0" err="1">
                <a:solidFill>
                  <a:schemeClr val="accent3">
                    <a:lumMod val="50000"/>
                  </a:schemeClr>
                </a:solidFill>
              </a:rPr>
              <a:t>var</a:t>
            </a:r>
            <a:r>
              <a:rPr lang="en-US" sz="1400" dirty="0">
                <a:solidFill>
                  <a:schemeClr val="accent3">
                    <a:lumMod val="50000"/>
                  </a:schemeClr>
                </a:solidFill>
              </a:rPr>
              <a:t> server = </a:t>
            </a:r>
            <a:r>
              <a:rPr lang="en-US" sz="1400" dirty="0" err="1">
                <a:solidFill>
                  <a:schemeClr val="accent3">
                    <a:lumMod val="50000"/>
                  </a:schemeClr>
                </a:solidFill>
              </a:rPr>
              <a:t>app.listen</a:t>
            </a:r>
            <a:r>
              <a:rPr lang="en-US" sz="1400" dirty="0">
                <a:solidFill>
                  <a:schemeClr val="accent3">
                    <a:lumMod val="50000"/>
                  </a:schemeClr>
                </a:solidFill>
              </a:rPr>
              <a:t>(8081, function () {</a:t>
            </a:r>
            <a:br>
              <a:rPr lang="en-US" sz="1400" dirty="0">
                <a:solidFill>
                  <a:schemeClr val="accent3">
                    <a:lumMod val="50000"/>
                  </a:schemeClr>
                </a:solidFill>
              </a:rPr>
            </a:br>
            <a:r>
              <a:rPr lang="en-US" sz="1400" dirty="0">
                <a:solidFill>
                  <a:schemeClr val="accent3">
                    <a:lumMod val="50000"/>
                  </a:schemeClr>
                </a:solidFill>
              </a:rPr>
              <a:t>   </a:t>
            </a:r>
            <a:r>
              <a:rPr lang="en-US" sz="1400" dirty="0" err="1">
                <a:solidFill>
                  <a:schemeClr val="accent3">
                    <a:lumMod val="50000"/>
                  </a:schemeClr>
                </a:solidFill>
              </a:rPr>
              <a:t>var</a:t>
            </a:r>
            <a:r>
              <a:rPr lang="en-US" sz="1400" dirty="0">
                <a:solidFill>
                  <a:schemeClr val="accent3">
                    <a:lumMod val="50000"/>
                  </a:schemeClr>
                </a:solidFill>
              </a:rPr>
              <a:t> host = </a:t>
            </a:r>
            <a:r>
              <a:rPr lang="en-US" sz="1400" dirty="0" err="1">
                <a:solidFill>
                  <a:schemeClr val="accent3">
                    <a:lumMod val="50000"/>
                  </a:schemeClr>
                </a:solidFill>
              </a:rPr>
              <a:t>server.address</a:t>
            </a:r>
            <a:r>
              <a:rPr lang="en-US" sz="1400" dirty="0">
                <a:solidFill>
                  <a:schemeClr val="accent3">
                    <a:lumMod val="50000"/>
                  </a:schemeClr>
                </a:solidFill>
              </a:rPr>
              <a:t>().address</a:t>
            </a:r>
            <a:br>
              <a:rPr lang="en-US" sz="1400" dirty="0">
                <a:solidFill>
                  <a:schemeClr val="accent3">
                    <a:lumMod val="50000"/>
                  </a:schemeClr>
                </a:solidFill>
              </a:rPr>
            </a:br>
            <a:r>
              <a:rPr lang="en-US" sz="1400" dirty="0">
                <a:solidFill>
                  <a:schemeClr val="accent3">
                    <a:lumMod val="50000"/>
                  </a:schemeClr>
                </a:solidFill>
              </a:rPr>
              <a:t>   </a:t>
            </a:r>
            <a:r>
              <a:rPr lang="en-US" sz="1400" dirty="0" err="1">
                <a:solidFill>
                  <a:schemeClr val="accent3">
                    <a:lumMod val="50000"/>
                  </a:schemeClr>
                </a:solidFill>
              </a:rPr>
              <a:t>var</a:t>
            </a:r>
            <a:r>
              <a:rPr lang="en-US" sz="1400" dirty="0">
                <a:solidFill>
                  <a:schemeClr val="accent3">
                    <a:lumMod val="50000"/>
                  </a:schemeClr>
                </a:solidFill>
              </a:rPr>
              <a:t> port = </a:t>
            </a:r>
            <a:r>
              <a:rPr lang="en-US" sz="1400" dirty="0" err="1">
                <a:solidFill>
                  <a:schemeClr val="accent3">
                    <a:lumMod val="50000"/>
                  </a:schemeClr>
                </a:solidFill>
              </a:rPr>
              <a:t>server.address</a:t>
            </a:r>
            <a:r>
              <a:rPr lang="en-US" sz="1400" dirty="0">
                <a:solidFill>
                  <a:schemeClr val="accent3">
                    <a:lumMod val="50000"/>
                  </a:schemeClr>
                </a:solidFill>
              </a:rPr>
              <a:t>().port</a:t>
            </a:r>
            <a:br>
              <a:rPr lang="en-US" sz="1400" dirty="0">
                <a:solidFill>
                  <a:schemeClr val="accent3">
                    <a:lumMod val="50000"/>
                  </a:schemeClr>
                </a:solidFill>
              </a:rPr>
            </a:br>
            <a:r>
              <a:rPr lang="en-US" sz="1400" dirty="0">
                <a:solidFill>
                  <a:schemeClr val="accent3">
                    <a:lumMod val="50000"/>
                  </a:schemeClr>
                </a:solidFill>
              </a:rPr>
              <a:t>   console.log("Example app listening at http://%s:%s", host, port)</a:t>
            </a:r>
            <a:br>
              <a:rPr lang="en-US" sz="1400" dirty="0">
                <a:solidFill>
                  <a:schemeClr val="accent3">
                    <a:lumMod val="50000"/>
                  </a:schemeClr>
                </a:solidFill>
              </a:rPr>
            </a:br>
            <a:r>
              <a:rPr lang="en-US" sz="1400" dirty="0">
                <a:solidFill>
                  <a:schemeClr val="accent3">
                    <a:lumMod val="50000"/>
                  </a:schemeClr>
                </a:solidFill>
              </a:rPr>
              <a:t>})</a:t>
            </a:r>
          </a:p>
          <a:p>
            <a:endParaRPr lang="el-GR" dirty="0"/>
          </a:p>
        </p:txBody>
      </p:sp>
      <p:sp>
        <p:nvSpPr>
          <p:cNvPr id="4" name="Title 3"/>
          <p:cNvSpPr>
            <a:spLocks noGrp="1"/>
          </p:cNvSpPr>
          <p:nvPr>
            <p:ph type="title"/>
          </p:nvPr>
        </p:nvSpPr>
        <p:spPr/>
        <p:txBody>
          <a:bodyPr/>
          <a:lstStyle/>
          <a:p>
            <a:r>
              <a:rPr lang="en-US" dirty="0"/>
              <a:t>Node.js - Express Framework</a:t>
            </a:r>
            <a:endParaRPr lang="el-GR" dirty="0"/>
          </a:p>
        </p:txBody>
      </p:sp>
    </p:spTree>
    <p:extLst>
      <p:ext uri="{BB962C8B-B14F-4D97-AF65-F5344CB8AC3E}">
        <p14:creationId xmlns:p14="http://schemas.microsoft.com/office/powerpoint/2010/main" val="2813145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04001" y="2012243"/>
            <a:ext cx="4676775" cy="2295525"/>
          </a:xfrm>
          <a:prstGeom prst="rect">
            <a:avLst/>
          </a:prstGeom>
        </p:spPr>
      </p:pic>
      <p:sp>
        <p:nvSpPr>
          <p:cNvPr id="5" name="Title 4"/>
          <p:cNvSpPr>
            <a:spLocks noGrp="1"/>
          </p:cNvSpPr>
          <p:nvPr>
            <p:ph type="title"/>
          </p:nvPr>
        </p:nvSpPr>
        <p:spPr>
          <a:xfrm>
            <a:off x="504001" y="504000"/>
            <a:ext cx="11186476" cy="923330"/>
          </a:xfrm>
        </p:spPr>
        <p:txBody>
          <a:bodyPr/>
          <a:lstStyle/>
          <a:p>
            <a:r>
              <a:rPr lang="en-US" dirty="0"/>
              <a:t>Node.js - Express Framework</a:t>
            </a:r>
            <a:br>
              <a:rPr lang="en-US" dirty="0"/>
            </a:br>
            <a:r>
              <a:rPr lang="en-US" sz="1800" b="0" dirty="0">
                <a:solidFill>
                  <a:schemeClr val="accent5">
                    <a:lumMod val="75000"/>
                  </a:schemeClr>
                </a:solidFill>
              </a:rPr>
              <a:t>Results in browser: the files are in the same directory that server.js located.</a:t>
            </a:r>
            <a:r>
              <a:rPr lang="en-US" sz="1800" b="0" dirty="0"/>
              <a:t/>
            </a:r>
            <a:br>
              <a:rPr lang="en-US" sz="1800" b="0" dirty="0"/>
            </a:br>
            <a:endParaRPr lang="el-GR" sz="1800" b="0" dirty="0"/>
          </a:p>
        </p:txBody>
      </p:sp>
      <p:sp>
        <p:nvSpPr>
          <p:cNvPr id="7" name="TextBox 6"/>
          <p:cNvSpPr txBox="1"/>
          <p:nvPr/>
        </p:nvSpPr>
        <p:spPr>
          <a:xfrm>
            <a:off x="504001" y="1304288"/>
            <a:ext cx="433493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Local Host with /</a:t>
            </a:r>
            <a:r>
              <a:rPr lang="en-US" sz="1800" kern="0" dirty="0" err="1">
                <a:ea typeface="Arial Unicode MS" pitchFamily="34" charset="-128"/>
                <a:cs typeface="Arial Unicode MS" pitchFamily="34" charset="-128"/>
              </a:rPr>
              <a:t>javascript</a:t>
            </a:r>
            <a:r>
              <a:rPr lang="en-US" sz="1800" kern="0" dirty="0">
                <a:ea typeface="Arial Unicode MS" pitchFamily="34" charset="-128"/>
                <a:cs typeface="Arial Unicode MS" pitchFamily="34" charset="-128"/>
              </a:rPr>
              <a:t> (it’s just an html file with a button in JavaScript)</a:t>
            </a:r>
            <a:endParaRPr lang="el-GR" sz="1800" kern="0" dirty="0" err="1">
              <a:ea typeface="Arial Unicode MS" pitchFamily="34" charset="-128"/>
              <a:cs typeface="Arial Unicode MS" pitchFamily="34" charset="-128"/>
            </a:endParaRPr>
          </a:p>
        </p:txBody>
      </p:sp>
      <p:pic>
        <p:nvPicPr>
          <p:cNvPr id="8" name="Picture 7"/>
          <p:cNvPicPr>
            <a:picLocks noChangeAspect="1"/>
          </p:cNvPicPr>
          <p:nvPr/>
        </p:nvPicPr>
        <p:blipFill>
          <a:blip r:embed="rId3"/>
          <a:stretch>
            <a:fillRect/>
          </a:stretch>
        </p:blipFill>
        <p:spPr>
          <a:xfrm>
            <a:off x="9166352" y="1581287"/>
            <a:ext cx="2524125" cy="3886200"/>
          </a:xfrm>
          <a:prstGeom prst="rect">
            <a:avLst/>
          </a:prstGeom>
        </p:spPr>
      </p:pic>
      <p:sp>
        <p:nvSpPr>
          <p:cNvPr id="9" name="TextBox 8"/>
          <p:cNvSpPr txBox="1"/>
          <p:nvPr/>
        </p:nvSpPr>
        <p:spPr>
          <a:xfrm>
            <a:off x="6097239" y="1581287"/>
            <a:ext cx="2933872"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Local Host with /file (a </a:t>
            </a:r>
            <a:r>
              <a:rPr lang="en-US" sz="1800" kern="0" dirty="0" err="1">
                <a:ea typeface="Arial Unicode MS" pitchFamily="34" charset="-128"/>
                <a:cs typeface="Arial Unicode MS" pitchFamily="34" charset="-128"/>
              </a:rPr>
              <a:t>json</a:t>
            </a:r>
            <a:r>
              <a:rPr lang="en-US" sz="1800" kern="0" dirty="0">
                <a:ea typeface="Arial Unicode MS" pitchFamily="34" charset="-128"/>
                <a:cs typeface="Arial Unicode MS" pitchFamily="34" charset="-128"/>
              </a:rPr>
              <a:t> file)</a:t>
            </a:r>
            <a:endParaRPr lang="el-GR" sz="1800" kern="0" dirty="0" err="1">
              <a:ea typeface="Arial Unicode MS" pitchFamily="34" charset="-128"/>
              <a:cs typeface="Arial Unicode MS" pitchFamily="34" charset="-128"/>
            </a:endParaRPr>
          </a:p>
        </p:txBody>
      </p:sp>
      <p:sp>
        <p:nvSpPr>
          <p:cNvPr id="10" name="TextBox 9"/>
          <p:cNvSpPr txBox="1"/>
          <p:nvPr/>
        </p:nvSpPr>
        <p:spPr>
          <a:xfrm>
            <a:off x="643467" y="4307768"/>
            <a:ext cx="419546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Local Host with /ab*cd</a:t>
            </a:r>
            <a:endParaRPr lang="el-GR" sz="1800" kern="0" dirty="0" err="1">
              <a:ea typeface="Arial Unicode MS" pitchFamily="34" charset="-128"/>
              <a:cs typeface="Arial Unicode MS" pitchFamily="34" charset="-128"/>
            </a:endParaRPr>
          </a:p>
        </p:txBody>
      </p:sp>
      <p:pic>
        <p:nvPicPr>
          <p:cNvPr id="11" name="Picture 10"/>
          <p:cNvPicPr>
            <a:picLocks noChangeAspect="1"/>
          </p:cNvPicPr>
          <p:nvPr/>
        </p:nvPicPr>
        <p:blipFill>
          <a:blip r:embed="rId4"/>
          <a:stretch>
            <a:fillRect/>
          </a:stretch>
        </p:blipFill>
        <p:spPr>
          <a:xfrm>
            <a:off x="504001" y="4749447"/>
            <a:ext cx="3266488" cy="1291402"/>
          </a:xfrm>
          <a:prstGeom prst="rect">
            <a:avLst/>
          </a:prstGeom>
        </p:spPr>
      </p:pic>
      <p:sp>
        <p:nvSpPr>
          <p:cNvPr id="12" name="Rectangle 11"/>
          <p:cNvSpPr/>
          <p:nvPr/>
        </p:nvSpPr>
        <p:spPr bwMode="gray">
          <a:xfrm>
            <a:off x="5994400" y="1427330"/>
            <a:ext cx="5994400" cy="4781559"/>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l-GR"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406400" y="1304288"/>
            <a:ext cx="5068711" cy="2771001"/>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l-GR"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406400" y="4229246"/>
            <a:ext cx="4263556" cy="2133600"/>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l-GR"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94367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140" y="1116036"/>
            <a:ext cx="5316071" cy="3256562"/>
          </a:xfrm>
          <a:prstGeom prst="rect">
            <a:avLst/>
          </a:prstGeom>
        </p:spPr>
      </p:pic>
      <p:sp>
        <p:nvSpPr>
          <p:cNvPr id="3" name="TextBox 2"/>
          <p:cNvSpPr txBox="1"/>
          <p:nvPr/>
        </p:nvSpPr>
        <p:spPr>
          <a:xfrm>
            <a:off x="994187" y="5289177"/>
            <a:ext cx="6455484" cy="86177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800" b="1" kern="0" dirty="0" smtClean="0">
                <a:ea typeface="Arial Unicode MS" pitchFamily="34" charset="-128"/>
                <a:cs typeface="Arial Unicode MS" pitchFamily="34" charset="-128"/>
              </a:rPr>
              <a:t>Thank you </a:t>
            </a:r>
            <a:br>
              <a:rPr lang="en-US" sz="2800" b="1" kern="0" dirty="0" smtClean="0">
                <a:ea typeface="Arial Unicode MS" pitchFamily="34" charset="-128"/>
                <a:cs typeface="Arial Unicode MS" pitchFamily="34" charset="-128"/>
              </a:rPr>
            </a:br>
            <a:r>
              <a:rPr lang="en-US" sz="2800" b="1" kern="0" dirty="0" err="1" smtClean="0">
                <a:ea typeface="Arial Unicode MS" pitchFamily="34" charset="-128"/>
                <a:cs typeface="Arial Unicode MS" pitchFamily="34" charset="-128"/>
              </a:rPr>
              <a:t>Panagiotis</a:t>
            </a:r>
            <a:r>
              <a:rPr lang="en-US" sz="2800" b="1" kern="0" dirty="0" smtClean="0">
                <a:ea typeface="Arial Unicode MS" pitchFamily="34" charset="-128"/>
                <a:cs typeface="Arial Unicode MS" pitchFamily="34" charset="-128"/>
              </a:rPr>
              <a:t> </a:t>
            </a:r>
            <a:r>
              <a:rPr lang="en-US" sz="2800" b="1" kern="0" dirty="0" err="1" smtClean="0">
                <a:ea typeface="Arial Unicode MS" pitchFamily="34" charset="-128"/>
                <a:cs typeface="Arial Unicode MS" pitchFamily="34" charset="-128"/>
              </a:rPr>
              <a:t>Tamvakidis</a:t>
            </a:r>
            <a:endParaRPr lang="el-GR" sz="2800" b="1"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267338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32808" y="1262456"/>
            <a:ext cx="11556392" cy="847001"/>
          </a:xfrm>
        </p:spPr>
        <p:txBody>
          <a:bodyPr/>
          <a:lstStyle/>
          <a:p>
            <a:r>
              <a:rPr lang="en-US" sz="1800" b="0" dirty="0"/>
              <a:t>	This is the strongest reason to select node as your server. Node is completely event driven and majority of the code runs basing on callbacks. This approach helps the application not to pause or sleep, but to become available for other requests.</a:t>
            </a:r>
          </a:p>
          <a:p>
            <a:endParaRPr lang="en-US" sz="1600" b="0" dirty="0"/>
          </a:p>
          <a:p>
            <a:endParaRPr lang="en-US" sz="1600" b="0" dirty="0"/>
          </a:p>
          <a:p>
            <a:endParaRPr lang="en-US" sz="1400" dirty="0"/>
          </a:p>
          <a:p>
            <a:endParaRPr lang="en-US" sz="1400" dirty="0"/>
          </a:p>
        </p:txBody>
      </p:sp>
      <p:sp>
        <p:nvSpPr>
          <p:cNvPr id="3" name="Title 2"/>
          <p:cNvSpPr>
            <a:spLocks noGrp="1"/>
          </p:cNvSpPr>
          <p:nvPr>
            <p:ph type="title"/>
          </p:nvPr>
        </p:nvSpPr>
        <p:spPr>
          <a:xfrm>
            <a:off x="502724" y="504000"/>
            <a:ext cx="11186476" cy="369332"/>
          </a:xfrm>
        </p:spPr>
        <p:txBody>
          <a:bodyPr/>
          <a:lstStyle/>
          <a:p>
            <a:r>
              <a:rPr lang="en-US" dirty="0"/>
              <a:t>Node.js (Non-Blocking Code)</a:t>
            </a:r>
            <a:endParaRPr lang="el-GR" dirty="0"/>
          </a:p>
        </p:txBody>
      </p:sp>
      <p:sp>
        <p:nvSpPr>
          <p:cNvPr id="5" name="TextBox 4"/>
          <p:cNvSpPr txBox="1"/>
          <p:nvPr/>
        </p:nvSpPr>
        <p:spPr>
          <a:xfrm>
            <a:off x="715224" y="1557196"/>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l-GR" sz="1800" kern="0" dirty="0" err="1">
              <a:ea typeface="Arial Unicode MS" pitchFamily="34" charset="-128"/>
              <a:cs typeface="Arial Unicode MS" pitchFamily="34" charset="-128"/>
            </a:endParaRPr>
          </a:p>
        </p:txBody>
      </p:sp>
      <p:pic>
        <p:nvPicPr>
          <p:cNvPr id="9" name="Picture 8"/>
          <p:cNvPicPr>
            <a:picLocks noChangeAspect="1"/>
          </p:cNvPicPr>
          <p:nvPr/>
        </p:nvPicPr>
        <p:blipFill>
          <a:blip r:embed="rId2"/>
          <a:stretch>
            <a:fillRect/>
          </a:stretch>
        </p:blipFill>
        <p:spPr>
          <a:xfrm>
            <a:off x="502724" y="2420558"/>
            <a:ext cx="5125165" cy="1600423"/>
          </a:xfrm>
          <a:prstGeom prst="rect">
            <a:avLst/>
          </a:prstGeom>
        </p:spPr>
      </p:pic>
      <p:pic>
        <p:nvPicPr>
          <p:cNvPr id="10" name="Picture 9"/>
          <p:cNvPicPr>
            <a:picLocks noChangeAspect="1"/>
          </p:cNvPicPr>
          <p:nvPr/>
        </p:nvPicPr>
        <p:blipFill>
          <a:blip r:embed="rId3"/>
          <a:stretch>
            <a:fillRect/>
          </a:stretch>
        </p:blipFill>
        <p:spPr>
          <a:xfrm>
            <a:off x="6001538" y="2420558"/>
            <a:ext cx="5229955" cy="1648055"/>
          </a:xfrm>
          <a:prstGeom prst="rect">
            <a:avLst/>
          </a:prstGeom>
        </p:spPr>
      </p:pic>
      <p:sp>
        <p:nvSpPr>
          <p:cNvPr id="13" name="TextBox 12"/>
          <p:cNvSpPr txBox="1"/>
          <p:nvPr/>
        </p:nvSpPr>
        <p:spPr>
          <a:xfrm>
            <a:off x="502724" y="4544840"/>
            <a:ext cx="11186476" cy="152349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dirty="0"/>
              <a:t>If you notice the code, you will find in </a:t>
            </a:r>
            <a:r>
              <a:rPr lang="en-US" sz="1800" dirty="0" err="1"/>
              <a:t>php</a:t>
            </a:r>
            <a:r>
              <a:rPr lang="en-US" sz="1800" dirty="0"/>
              <a:t>, in line no#3, it will start reading the file and before finishing up reading the file it can’t do anything else. That means </a:t>
            </a:r>
            <a:r>
              <a:rPr lang="en-US" sz="1800" dirty="0" err="1"/>
              <a:t>php</a:t>
            </a:r>
            <a:r>
              <a:rPr lang="en-US" sz="1800" dirty="0"/>
              <a:t> blocks the execution there.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dirty="0"/>
              <a:t>Whereas in case of Node, in line no#3 it starts reading the file and assigns a callback to it, and proceeds to the next line. It continues executing the other parts of the program and whenever the “fs” finished reading the myFile.txt, the callback will be called to process necessary statements.</a:t>
            </a:r>
            <a:endParaRPr lang="el-GR"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691988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39055"/>
            <a:ext cx="5328000" cy="944780"/>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dirty="0"/>
              <a:t/>
            </a:r>
            <a:br>
              <a:rPr lang="en-US" dirty="0"/>
            </a:br>
            <a:r>
              <a:rPr lang="en-US" dirty="0"/>
              <a:t>JavaScript</a:t>
            </a:r>
            <a:endParaRPr lang="el-GR" dirty="0"/>
          </a:p>
        </p:txBody>
      </p:sp>
      <p:sp>
        <p:nvSpPr>
          <p:cNvPr id="3" name="Text Placeholder 2"/>
          <p:cNvSpPr>
            <a:spLocks noGrp="1"/>
          </p:cNvSpPr>
          <p:nvPr>
            <p:ph type="body" sz="quarter" idx="11"/>
          </p:nvPr>
        </p:nvSpPr>
        <p:spPr>
          <a:xfrm>
            <a:off x="504000" y="3194420"/>
            <a:ext cx="5328000" cy="944780"/>
          </a:xfrm>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en-US" dirty="0"/>
              <a:t/>
            </a:r>
            <a:br>
              <a:rPr lang="en-US" dirty="0"/>
            </a:br>
            <a:r>
              <a:rPr lang="en-US" sz="1600" dirty="0"/>
              <a:t>C++                   </a:t>
            </a:r>
            <a:r>
              <a:rPr lang="en-US" sz="2400" dirty="0"/>
              <a:t>Node.js</a:t>
            </a:r>
            <a:r>
              <a:rPr lang="en-US" dirty="0"/>
              <a:t>                 </a:t>
            </a:r>
            <a:r>
              <a:rPr lang="en-US" sz="1600" dirty="0"/>
              <a:t>V8</a:t>
            </a:r>
            <a:endParaRPr lang="el-GR" sz="1600" dirty="0"/>
          </a:p>
        </p:txBody>
      </p:sp>
      <p:sp>
        <p:nvSpPr>
          <p:cNvPr id="4" name="Title 3"/>
          <p:cNvSpPr>
            <a:spLocks noGrp="1"/>
          </p:cNvSpPr>
          <p:nvPr>
            <p:ph type="title"/>
          </p:nvPr>
        </p:nvSpPr>
        <p:spPr>
          <a:xfrm>
            <a:off x="504000" y="576017"/>
            <a:ext cx="11186476" cy="369332"/>
          </a:xfrm>
        </p:spPr>
        <p:txBody>
          <a:bodyPr/>
          <a:lstStyle/>
          <a:p>
            <a:r>
              <a:rPr lang="en-US" dirty="0"/>
              <a:t>V8 engine </a:t>
            </a:r>
            <a:endParaRPr lang="el-GR" dirty="0"/>
          </a:p>
        </p:txBody>
      </p:sp>
      <p:sp>
        <p:nvSpPr>
          <p:cNvPr id="6" name="Text Placeholder 2"/>
          <p:cNvSpPr txBox="1">
            <a:spLocks/>
          </p:cNvSpPr>
          <p:nvPr/>
        </p:nvSpPr>
        <p:spPr bwMode="gray">
          <a:xfrm>
            <a:off x="504000" y="4867891"/>
            <a:ext cx="5328000" cy="944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l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lt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lt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lt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lt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lt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lt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lt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lt1"/>
                </a:solidFill>
                <a:latin typeface="+mn-lt"/>
                <a:ea typeface="+mn-ea"/>
                <a:cs typeface="+mn-cs"/>
              </a:defRPr>
            </a:lvl9pPr>
          </a:lstStyle>
          <a:p>
            <a:pPr algn="ctr"/>
            <a:r>
              <a:rPr lang="en-US" dirty="0"/>
              <a:t/>
            </a:r>
            <a:br>
              <a:rPr lang="en-US" dirty="0"/>
            </a:br>
            <a:r>
              <a:rPr lang="en-US" dirty="0"/>
              <a:t>Machine Code</a:t>
            </a:r>
            <a:endParaRPr lang="el-GR" dirty="0"/>
          </a:p>
        </p:txBody>
      </p:sp>
      <p:sp>
        <p:nvSpPr>
          <p:cNvPr id="8" name="TextBox 7"/>
          <p:cNvSpPr txBox="1"/>
          <p:nvPr/>
        </p:nvSpPr>
        <p:spPr>
          <a:xfrm>
            <a:off x="6467707" y="1485307"/>
            <a:ext cx="4672361" cy="470898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Node.js is made with C++ and it has embedded V8 engine :</a:t>
            </a:r>
          </a:p>
          <a:p>
            <a:pPr fontAlgn="base">
              <a:spcBef>
                <a:spcPct val="50000"/>
              </a:spcBef>
              <a:spcAft>
                <a:spcPct val="0"/>
              </a:spcAft>
              <a:buClr>
                <a:srgbClr val="F0AB00"/>
              </a:buClr>
              <a:buSzPct val="80000"/>
            </a:pPr>
            <a:r>
              <a:rPr lang="en-US" sz="1800" dirty="0"/>
              <a:t>V8 compiles JavaScript directly to native machine code before executing it, instead of more traditional techniques such as interpreting bytecode or compiling the whole program to machine code and executing it from a filesystem. The compiled code is additionally optimized (and re-optimized) dynamically at runtime, based on heuristics of the code's execution profile. Optimization techniques used include </a:t>
            </a:r>
            <a:r>
              <a:rPr lang="en-US" sz="1800" dirty="0" err="1"/>
              <a:t>inlining</a:t>
            </a:r>
            <a:r>
              <a:rPr lang="en-US" sz="1800" dirty="0"/>
              <a:t>, elision of expensive runtime properties, and inline caching, among many others.</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l-GR" sz="1800" kern="0" dirty="0" err="1">
              <a:ea typeface="Arial Unicode MS" pitchFamily="34" charset="-128"/>
              <a:cs typeface="Arial Unicode MS" pitchFamily="34" charset="-128"/>
            </a:endParaRPr>
          </a:p>
        </p:txBody>
      </p:sp>
      <p:sp>
        <p:nvSpPr>
          <p:cNvPr id="5" name="Arrow: Down 4"/>
          <p:cNvSpPr/>
          <p:nvPr/>
        </p:nvSpPr>
        <p:spPr bwMode="gray">
          <a:xfrm>
            <a:off x="2925684" y="2573833"/>
            <a:ext cx="484632" cy="549612"/>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l-GR"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Arrow: Down 6"/>
          <p:cNvSpPr/>
          <p:nvPr/>
        </p:nvSpPr>
        <p:spPr bwMode="gray">
          <a:xfrm>
            <a:off x="2924265" y="4192069"/>
            <a:ext cx="484632" cy="612983"/>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l-GR"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11577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5358" y="1067739"/>
            <a:ext cx="11186477" cy="5007136"/>
          </a:xfrm>
        </p:spPr>
        <p:txBody>
          <a:bodyPr/>
          <a:lstStyle/>
          <a:p>
            <a:pPr marL="285750" indent="-285750">
              <a:buFont typeface="Arial" panose="020B0604020202020204" pitchFamily="34" charset="0"/>
              <a:buChar char="•"/>
            </a:pPr>
            <a:r>
              <a:rPr lang="en-US" sz="1600" b="1" dirty="0"/>
              <a:t>Web Socket Server</a:t>
            </a:r>
            <a:br>
              <a:rPr lang="en-US" sz="1600" b="1" dirty="0"/>
            </a:br>
            <a:r>
              <a:rPr lang="en-US" sz="1600" dirty="0"/>
              <a:t>The non-blocking architecture of node makes it the best suited solution for socket server applications or broadcasting like applications. Chat servers can become more efficient and real time using Node.js as their base.</a:t>
            </a:r>
          </a:p>
          <a:p>
            <a:pPr marL="285750" indent="-285750">
              <a:buFont typeface="Arial" panose="020B0604020202020204" pitchFamily="34" charset="0"/>
              <a:buChar char="•"/>
            </a:pPr>
            <a:r>
              <a:rPr lang="en-US" sz="1600" b="1" dirty="0"/>
              <a:t>Fast file upload client</a:t>
            </a:r>
            <a:br>
              <a:rPr lang="en-US" sz="1600" b="1" dirty="0"/>
            </a:br>
            <a:r>
              <a:rPr lang="en-US" sz="1600" dirty="0"/>
              <a:t>With node you can upload multiple files at a time. That means it is possible that a part of file1 and another part of file2 is in the server at a given point of time. This approach makes file uploading dramatically fast.</a:t>
            </a:r>
          </a:p>
          <a:p>
            <a:pPr marL="285750" indent="-285750">
              <a:buFont typeface="Arial" panose="020B0604020202020204" pitchFamily="34" charset="0"/>
              <a:buChar char="•"/>
            </a:pPr>
            <a:r>
              <a:rPr lang="en-US" sz="1600" b="1" dirty="0"/>
              <a:t>Data streaming</a:t>
            </a:r>
            <a:br>
              <a:rPr lang="en-US" sz="1600" b="1" dirty="0"/>
            </a:br>
            <a:r>
              <a:rPr lang="en-US" sz="1600" dirty="0"/>
              <a:t>As node deals with callback concept, it can easily be used for streaming data flow. It can be really useful for Travel industry where they fetch results from different APIs of different suppliers.</a:t>
            </a:r>
          </a:p>
          <a:p>
            <a:pPr marL="285750" indent="-285750">
              <a:buFont typeface="Arial" panose="020B0604020202020204" pitchFamily="34" charset="0"/>
              <a:buChar char="•"/>
            </a:pPr>
            <a:r>
              <a:rPr lang="en-US" sz="1600" b="1" dirty="0"/>
              <a:t>Ad server</a:t>
            </a:r>
            <a:br>
              <a:rPr lang="en-US" sz="1600" b="1" dirty="0"/>
            </a:br>
            <a:r>
              <a:rPr lang="en-US" sz="1600" dirty="0"/>
              <a:t>Ad servers should be the fastest servers. Because, from a advertiser’s point of view, if we can load the ads before all the contents of the page is loaded, we may catch the visitor. Another is if my ads load slower, the visitor might navigate to somewhere else. So ad servers really need to be fast and thus Node should be used.</a:t>
            </a:r>
          </a:p>
          <a:p>
            <a:pPr marL="285750" indent="-285750">
              <a:buFont typeface="Arial" panose="020B0604020202020204" pitchFamily="34" charset="0"/>
              <a:buChar char="•"/>
            </a:pPr>
            <a:r>
              <a:rPr lang="en-US" sz="1600" b="1" dirty="0"/>
              <a:t>Stock exchange software</a:t>
            </a:r>
            <a:br>
              <a:rPr lang="en-US" sz="1600" b="1" dirty="0"/>
            </a:br>
            <a:r>
              <a:rPr lang="en-US" sz="1600" dirty="0"/>
              <a:t>Things has to be very much real time in case of stock updates. Node helps us to develop real time web applications.</a:t>
            </a:r>
          </a:p>
          <a:p>
            <a:endParaRPr lang="el-GR" sz="1400" dirty="0"/>
          </a:p>
        </p:txBody>
      </p:sp>
      <p:sp>
        <p:nvSpPr>
          <p:cNvPr id="3" name="Title 2"/>
          <p:cNvSpPr>
            <a:spLocks noGrp="1"/>
          </p:cNvSpPr>
          <p:nvPr>
            <p:ph type="title"/>
          </p:nvPr>
        </p:nvSpPr>
        <p:spPr>
          <a:xfrm>
            <a:off x="504001" y="504000"/>
            <a:ext cx="11186476" cy="419453"/>
          </a:xfrm>
        </p:spPr>
        <p:txBody>
          <a:bodyPr/>
          <a:lstStyle/>
          <a:p>
            <a:r>
              <a:rPr lang="en-US" dirty="0"/>
              <a:t>Where Node can be the best solution</a:t>
            </a:r>
            <a:br>
              <a:rPr lang="en-US" dirty="0"/>
            </a:br>
            <a:endParaRPr lang="el-GR" dirty="0"/>
          </a:p>
        </p:txBody>
      </p:sp>
    </p:spTree>
    <p:extLst>
      <p:ext uri="{BB962C8B-B14F-4D97-AF65-F5344CB8AC3E}">
        <p14:creationId xmlns:p14="http://schemas.microsoft.com/office/powerpoint/2010/main" val="312629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034543" y="1801069"/>
            <a:ext cx="4655934" cy="4230000"/>
          </a:xfrm>
        </p:spPr>
        <p:txBody>
          <a:bodyPr/>
          <a:lstStyle/>
          <a:p>
            <a:r>
              <a:rPr lang="en-US" sz="2400" dirty="0"/>
              <a:t>Export </a:t>
            </a:r>
            <a:r>
              <a:rPr lang="en-US" sz="2400" dirty="0" err="1"/>
              <a:t>Anonynous</a:t>
            </a:r>
            <a:r>
              <a:rPr lang="en-US" sz="2400" dirty="0"/>
              <a:t> Function</a:t>
            </a:r>
          </a:p>
          <a:p>
            <a:r>
              <a:rPr lang="en-US" dirty="0">
                <a:solidFill>
                  <a:schemeClr val="tx2">
                    <a:lumMod val="75000"/>
                  </a:schemeClr>
                </a:solidFill>
              </a:rPr>
              <a:t>// bar.js </a:t>
            </a:r>
            <a:r>
              <a:rPr lang="en-US" dirty="0"/>
              <a:t/>
            </a:r>
            <a:br>
              <a:rPr lang="en-US" dirty="0"/>
            </a:br>
            <a:r>
              <a:rPr lang="en-US" dirty="0" err="1"/>
              <a:t>module.exports</a:t>
            </a:r>
            <a:r>
              <a:rPr lang="en-US" dirty="0"/>
              <a:t> = function () { console.log('bar!'); </a:t>
            </a:r>
            <a:br>
              <a:rPr lang="en-US" dirty="0"/>
            </a:br>
            <a:r>
              <a:rPr lang="en-US" dirty="0"/>
              <a:t>}</a:t>
            </a:r>
          </a:p>
          <a:p>
            <a:r>
              <a:rPr lang="en-US" dirty="0">
                <a:solidFill>
                  <a:schemeClr val="tx2">
                    <a:lumMod val="75000"/>
                  </a:schemeClr>
                </a:solidFill>
              </a:rPr>
              <a:t>// app.js</a:t>
            </a:r>
            <a:r>
              <a:rPr lang="en-US" dirty="0"/>
              <a:t/>
            </a:r>
            <a:br>
              <a:rPr lang="en-US" dirty="0"/>
            </a:br>
            <a:r>
              <a:rPr lang="en-US" dirty="0" err="1"/>
              <a:t>var</a:t>
            </a:r>
            <a:r>
              <a:rPr lang="en-US" dirty="0"/>
              <a:t> bar = require('./bar.js');</a:t>
            </a:r>
            <a:br>
              <a:rPr lang="en-US" dirty="0"/>
            </a:br>
            <a:r>
              <a:rPr lang="en-US" dirty="0"/>
              <a:t> bar();  </a:t>
            </a:r>
            <a:endParaRPr lang="el-GR" sz="2400" dirty="0"/>
          </a:p>
        </p:txBody>
      </p:sp>
      <p:sp>
        <p:nvSpPr>
          <p:cNvPr id="3" name="Text Placeholder 2"/>
          <p:cNvSpPr>
            <a:spLocks noGrp="1"/>
          </p:cNvSpPr>
          <p:nvPr>
            <p:ph type="body" sz="quarter" idx="12"/>
          </p:nvPr>
        </p:nvSpPr>
        <p:spPr>
          <a:xfrm>
            <a:off x="4315239" y="1801069"/>
            <a:ext cx="3564000" cy="4230000"/>
          </a:xfrm>
        </p:spPr>
        <p:txBody>
          <a:bodyPr/>
          <a:lstStyle/>
          <a:p>
            <a:r>
              <a:rPr lang="en-US" sz="2400" dirty="0"/>
              <a:t>Define Global</a:t>
            </a:r>
          </a:p>
          <a:p>
            <a:r>
              <a:rPr lang="en-US" dirty="0">
                <a:solidFill>
                  <a:schemeClr val="tx2">
                    <a:lumMod val="75000"/>
                  </a:schemeClr>
                </a:solidFill>
              </a:rPr>
              <a:t>// foo.js</a:t>
            </a:r>
            <a:r>
              <a:rPr lang="en-US" dirty="0"/>
              <a:t/>
            </a:r>
            <a:br>
              <a:rPr lang="en-US" dirty="0"/>
            </a:br>
            <a:r>
              <a:rPr lang="en-US" dirty="0">
                <a:solidFill>
                  <a:schemeClr val="tx2">
                    <a:lumMod val="10000"/>
                  </a:schemeClr>
                </a:solidFill>
              </a:rPr>
              <a:t>foo = function () { console.log('foo!');</a:t>
            </a:r>
            <a:br>
              <a:rPr lang="en-US" dirty="0">
                <a:solidFill>
                  <a:schemeClr val="tx2">
                    <a:lumMod val="10000"/>
                  </a:schemeClr>
                </a:solidFill>
              </a:rPr>
            </a:br>
            <a:r>
              <a:rPr lang="en-US" dirty="0">
                <a:solidFill>
                  <a:schemeClr val="tx2">
                    <a:lumMod val="10000"/>
                  </a:schemeClr>
                </a:solidFill>
              </a:rPr>
              <a:t> }  </a:t>
            </a:r>
          </a:p>
          <a:p>
            <a:r>
              <a:rPr lang="en-US" dirty="0">
                <a:solidFill>
                  <a:schemeClr val="tx2">
                    <a:lumMod val="75000"/>
                  </a:schemeClr>
                </a:solidFill>
              </a:rPr>
              <a:t>// app.js</a:t>
            </a:r>
            <a:r>
              <a:rPr lang="en-US" dirty="0"/>
              <a:t/>
            </a:r>
            <a:br>
              <a:rPr lang="en-US" dirty="0"/>
            </a:br>
            <a:r>
              <a:rPr lang="en-US" dirty="0"/>
              <a:t>require('./foo.js'); </a:t>
            </a:r>
            <a:br>
              <a:rPr lang="en-US" dirty="0"/>
            </a:br>
            <a:r>
              <a:rPr lang="en-US" dirty="0"/>
              <a:t>foo();</a:t>
            </a:r>
            <a:endParaRPr lang="el-GR" dirty="0">
              <a:solidFill>
                <a:schemeClr val="tx2">
                  <a:lumMod val="10000"/>
                </a:schemeClr>
              </a:solidFill>
            </a:endParaRPr>
          </a:p>
        </p:txBody>
      </p:sp>
      <p:sp>
        <p:nvSpPr>
          <p:cNvPr id="4" name="Text Placeholder 3"/>
          <p:cNvSpPr>
            <a:spLocks noGrp="1"/>
          </p:cNvSpPr>
          <p:nvPr>
            <p:ph type="body" sz="quarter" idx="10"/>
          </p:nvPr>
        </p:nvSpPr>
        <p:spPr>
          <a:xfrm>
            <a:off x="503999" y="1801069"/>
            <a:ext cx="3564000" cy="4230000"/>
          </a:xfrm>
        </p:spPr>
        <p:txBody>
          <a:bodyPr/>
          <a:lstStyle/>
          <a:p>
            <a:r>
              <a:rPr lang="en-US" sz="2400" dirty="0"/>
              <a:t>Simple Module</a:t>
            </a:r>
          </a:p>
          <a:p>
            <a:r>
              <a:rPr lang="en-US" dirty="0">
                <a:solidFill>
                  <a:schemeClr val="tx2">
                    <a:lumMod val="75000"/>
                  </a:schemeClr>
                </a:solidFill>
              </a:rPr>
              <a:t>// hello.js </a:t>
            </a:r>
            <a:r>
              <a:rPr lang="en-US" dirty="0"/>
              <a:t/>
            </a:r>
            <a:br>
              <a:rPr lang="en-US" dirty="0"/>
            </a:br>
            <a:r>
              <a:rPr lang="en-US" dirty="0">
                <a:solidFill>
                  <a:schemeClr val="accent2">
                    <a:lumMod val="50000"/>
                  </a:schemeClr>
                </a:solidFill>
              </a:rPr>
              <a:t>console.log('Hello World');</a:t>
            </a:r>
          </a:p>
          <a:p>
            <a:endParaRPr lang="en-US" dirty="0">
              <a:solidFill>
                <a:schemeClr val="accent2">
                  <a:lumMod val="50000"/>
                </a:schemeClr>
              </a:solidFill>
            </a:endParaRPr>
          </a:p>
          <a:p>
            <a:r>
              <a:rPr lang="en-US" dirty="0">
                <a:solidFill>
                  <a:schemeClr val="tx2">
                    <a:lumMod val="75000"/>
                  </a:schemeClr>
                </a:solidFill>
              </a:rPr>
              <a:t>// app.js </a:t>
            </a:r>
            <a:r>
              <a:rPr lang="en-US" dirty="0"/>
              <a:t/>
            </a:r>
            <a:br>
              <a:rPr lang="en-US" dirty="0"/>
            </a:br>
            <a:r>
              <a:rPr lang="en-US" dirty="0"/>
              <a:t>require('hello.js');</a:t>
            </a:r>
            <a:endParaRPr lang="el-GR" dirty="0">
              <a:solidFill>
                <a:schemeClr val="accent2">
                  <a:lumMod val="50000"/>
                </a:schemeClr>
              </a:solidFill>
            </a:endParaRPr>
          </a:p>
        </p:txBody>
      </p:sp>
      <p:sp>
        <p:nvSpPr>
          <p:cNvPr id="5" name="Title 4"/>
          <p:cNvSpPr>
            <a:spLocks noGrp="1"/>
          </p:cNvSpPr>
          <p:nvPr>
            <p:ph type="title"/>
          </p:nvPr>
        </p:nvSpPr>
        <p:spPr>
          <a:xfrm>
            <a:off x="504001" y="458732"/>
            <a:ext cx="11186476" cy="830997"/>
          </a:xfrm>
        </p:spPr>
        <p:txBody>
          <a:bodyPr/>
          <a:lstStyle/>
          <a:p>
            <a:r>
              <a:rPr lang="en-US" dirty="0"/>
              <a:t>Modules</a:t>
            </a:r>
            <a:br>
              <a:rPr lang="en-US" dirty="0"/>
            </a:br>
            <a:r>
              <a:rPr lang="en-US" sz="1500" b="0" i="1" dirty="0"/>
              <a:t>A module encapsulates related code into a single unit of code. </a:t>
            </a:r>
            <a:br>
              <a:rPr lang="en-US" sz="1500" b="0" i="1" dirty="0"/>
            </a:br>
            <a:r>
              <a:rPr lang="en-US" sz="1500" b="0" i="1" dirty="0"/>
              <a:t>When creating a module, this can be interpreted as moving all related functions into a file.</a:t>
            </a:r>
            <a:endParaRPr lang="el-GR" sz="1500" b="0" i="1" dirty="0"/>
          </a:p>
        </p:txBody>
      </p:sp>
    </p:spTree>
    <p:extLst>
      <p:ext uri="{BB962C8B-B14F-4D97-AF65-F5344CB8AC3E}">
        <p14:creationId xmlns:p14="http://schemas.microsoft.com/office/powerpoint/2010/main" val="1678808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2400" dirty="0"/>
              <a:t>Export Named Object</a:t>
            </a:r>
          </a:p>
          <a:p>
            <a:r>
              <a:rPr lang="en-US" sz="1600" dirty="0">
                <a:solidFill>
                  <a:schemeClr val="tx2">
                    <a:lumMod val="75000"/>
                  </a:schemeClr>
                </a:solidFill>
              </a:rPr>
              <a:t>// baz.js</a:t>
            </a:r>
            <a:r>
              <a:rPr lang="en-US" sz="1600" dirty="0"/>
              <a:t/>
            </a:r>
            <a:br>
              <a:rPr lang="en-US" sz="1600" dirty="0"/>
            </a:br>
            <a:r>
              <a:rPr lang="en-US" sz="1600" dirty="0" err="1"/>
              <a:t>var</a:t>
            </a:r>
            <a:r>
              <a:rPr lang="en-US" sz="1600" dirty="0"/>
              <a:t> Baz = function () {}; Baz.prototype.log = function () { console.log('</a:t>
            </a:r>
            <a:r>
              <a:rPr lang="en-US" sz="1600" dirty="0" err="1"/>
              <a:t>baz</a:t>
            </a:r>
            <a:r>
              <a:rPr lang="en-US" sz="1600" dirty="0"/>
              <a:t>!');</a:t>
            </a:r>
            <a:br>
              <a:rPr lang="en-US" sz="1600" dirty="0"/>
            </a:br>
            <a:r>
              <a:rPr lang="en-US" sz="1600" dirty="0"/>
              <a:t> };</a:t>
            </a:r>
            <a:br>
              <a:rPr lang="en-US" sz="1600" dirty="0"/>
            </a:br>
            <a:r>
              <a:rPr lang="en-US" sz="1600" dirty="0"/>
              <a:t> </a:t>
            </a:r>
            <a:r>
              <a:rPr lang="en-US" sz="1600" dirty="0" err="1"/>
              <a:t>exports.Baz</a:t>
            </a:r>
            <a:r>
              <a:rPr lang="en-US" sz="1600" dirty="0"/>
              <a:t> = new Baz();</a:t>
            </a:r>
          </a:p>
          <a:p>
            <a:endParaRPr lang="en-US" sz="1600" dirty="0"/>
          </a:p>
          <a:p>
            <a:r>
              <a:rPr lang="en-US" sz="1600" dirty="0">
                <a:solidFill>
                  <a:schemeClr val="tx2">
                    <a:lumMod val="75000"/>
                  </a:schemeClr>
                </a:solidFill>
              </a:rPr>
              <a:t>// app.js </a:t>
            </a:r>
            <a:r>
              <a:rPr lang="en-US" sz="1600" dirty="0"/>
              <a:t/>
            </a:r>
            <a:br>
              <a:rPr lang="en-US" sz="1600" dirty="0"/>
            </a:br>
            <a:r>
              <a:rPr lang="en-US" sz="1600" dirty="0" err="1"/>
              <a:t>var</a:t>
            </a:r>
            <a:r>
              <a:rPr lang="en-US" sz="1600" dirty="0"/>
              <a:t> </a:t>
            </a:r>
            <a:r>
              <a:rPr lang="en-US" sz="1600" dirty="0" err="1"/>
              <a:t>baz</a:t>
            </a:r>
            <a:r>
              <a:rPr lang="en-US" sz="1600" dirty="0"/>
              <a:t> = require('./baz.js').Baz; baz.log();</a:t>
            </a:r>
          </a:p>
          <a:p>
            <a:endParaRPr lang="el-GR" sz="1600" dirty="0"/>
          </a:p>
        </p:txBody>
      </p:sp>
      <p:sp>
        <p:nvSpPr>
          <p:cNvPr id="3" name="Text Placeholder 2"/>
          <p:cNvSpPr>
            <a:spLocks noGrp="1"/>
          </p:cNvSpPr>
          <p:nvPr>
            <p:ph type="body" sz="quarter" idx="12"/>
          </p:nvPr>
        </p:nvSpPr>
        <p:spPr>
          <a:xfrm>
            <a:off x="3826351" y="1620000"/>
            <a:ext cx="3564000" cy="4230000"/>
          </a:xfrm>
        </p:spPr>
        <p:txBody>
          <a:bodyPr/>
          <a:lstStyle/>
          <a:p>
            <a:r>
              <a:rPr lang="en-US" sz="2400" dirty="0"/>
              <a:t>Export Anonymous Object</a:t>
            </a:r>
          </a:p>
          <a:p>
            <a:r>
              <a:rPr lang="en-US" sz="1600" dirty="0">
                <a:solidFill>
                  <a:schemeClr val="tx2">
                    <a:lumMod val="75000"/>
                  </a:schemeClr>
                </a:solidFill>
              </a:rPr>
              <a:t>// buz.js </a:t>
            </a:r>
            <a:r>
              <a:rPr lang="en-US" sz="1600" dirty="0"/>
              <a:t/>
            </a:r>
            <a:br>
              <a:rPr lang="en-US" sz="1600" dirty="0"/>
            </a:br>
            <a:r>
              <a:rPr lang="en-US" sz="1600" dirty="0" err="1"/>
              <a:t>var</a:t>
            </a:r>
            <a:r>
              <a:rPr lang="en-US" sz="1600" dirty="0"/>
              <a:t> </a:t>
            </a:r>
            <a:r>
              <a:rPr lang="en-US" sz="1600" dirty="0" err="1"/>
              <a:t>Buz</a:t>
            </a:r>
            <a:r>
              <a:rPr lang="en-US" sz="1600" dirty="0"/>
              <a:t> = function () {}; Buz.prototype.log = function () { console.log('</a:t>
            </a:r>
            <a:r>
              <a:rPr lang="en-US" sz="1600" dirty="0" err="1"/>
              <a:t>buz</a:t>
            </a:r>
            <a:r>
              <a:rPr lang="en-US" sz="1600" dirty="0"/>
              <a:t>!'); </a:t>
            </a:r>
            <a:br>
              <a:rPr lang="en-US" sz="1600" dirty="0"/>
            </a:br>
            <a:r>
              <a:rPr lang="en-US" sz="1600" dirty="0"/>
              <a:t>};</a:t>
            </a:r>
            <a:br>
              <a:rPr lang="en-US" sz="1600" dirty="0"/>
            </a:br>
            <a:r>
              <a:rPr lang="en-US" sz="1600" dirty="0"/>
              <a:t> </a:t>
            </a:r>
            <a:r>
              <a:rPr lang="en-US" sz="1600" dirty="0" err="1"/>
              <a:t>module.exports</a:t>
            </a:r>
            <a:r>
              <a:rPr lang="en-US" sz="1600" dirty="0"/>
              <a:t> = new </a:t>
            </a:r>
            <a:r>
              <a:rPr lang="en-US" sz="1600" dirty="0" err="1"/>
              <a:t>Buz</a:t>
            </a:r>
            <a:r>
              <a:rPr lang="en-US" sz="1600" dirty="0"/>
              <a:t>();</a:t>
            </a:r>
          </a:p>
          <a:p>
            <a:endParaRPr lang="en-US" sz="1600" dirty="0"/>
          </a:p>
          <a:p>
            <a:r>
              <a:rPr lang="en-US" sz="1600" dirty="0">
                <a:solidFill>
                  <a:schemeClr val="tx2">
                    <a:lumMod val="75000"/>
                  </a:schemeClr>
                </a:solidFill>
              </a:rPr>
              <a:t>// app.js </a:t>
            </a:r>
            <a:r>
              <a:rPr lang="en-US" sz="1600" dirty="0"/>
              <a:t/>
            </a:r>
            <a:br>
              <a:rPr lang="en-US" sz="1600" dirty="0"/>
            </a:br>
            <a:r>
              <a:rPr lang="en-US" sz="1600" dirty="0" err="1"/>
              <a:t>var</a:t>
            </a:r>
            <a:r>
              <a:rPr lang="en-US" sz="1600" dirty="0"/>
              <a:t> </a:t>
            </a:r>
            <a:r>
              <a:rPr lang="en-US" sz="1600" dirty="0" err="1"/>
              <a:t>buz</a:t>
            </a:r>
            <a:r>
              <a:rPr lang="en-US" sz="1600" dirty="0"/>
              <a:t> = require('./buz.js');</a:t>
            </a:r>
            <a:br>
              <a:rPr lang="en-US" sz="1600" dirty="0"/>
            </a:br>
            <a:r>
              <a:rPr lang="en-US" sz="1600" dirty="0"/>
              <a:t> buz.log();</a:t>
            </a:r>
            <a:endParaRPr lang="el-GR" sz="1600" dirty="0"/>
          </a:p>
          <a:p>
            <a:endParaRPr lang="en-US" sz="1600" dirty="0"/>
          </a:p>
        </p:txBody>
      </p:sp>
      <p:sp>
        <p:nvSpPr>
          <p:cNvPr id="4" name="Text Placeholder 3"/>
          <p:cNvSpPr>
            <a:spLocks noGrp="1"/>
          </p:cNvSpPr>
          <p:nvPr>
            <p:ph type="body" sz="quarter" idx="10"/>
          </p:nvPr>
        </p:nvSpPr>
        <p:spPr/>
        <p:txBody>
          <a:bodyPr/>
          <a:lstStyle/>
          <a:p>
            <a:r>
              <a:rPr lang="en-US" sz="2400" dirty="0"/>
              <a:t>Named Functions</a:t>
            </a:r>
          </a:p>
          <a:p>
            <a:r>
              <a:rPr lang="en-US" sz="1600" dirty="0">
                <a:solidFill>
                  <a:schemeClr val="tx2">
                    <a:lumMod val="75000"/>
                  </a:schemeClr>
                </a:solidFill>
              </a:rPr>
              <a:t>// fiz.js</a:t>
            </a:r>
            <a:r>
              <a:rPr lang="en-US" sz="1600" dirty="0"/>
              <a:t/>
            </a:r>
            <a:br>
              <a:rPr lang="en-US" sz="1600" dirty="0"/>
            </a:br>
            <a:r>
              <a:rPr lang="en-US" sz="1600" dirty="0"/>
              <a:t> </a:t>
            </a:r>
            <a:r>
              <a:rPr lang="en-US" sz="1600" dirty="0" err="1"/>
              <a:t>exports.fiz</a:t>
            </a:r>
            <a:r>
              <a:rPr lang="en-US" sz="1600" dirty="0"/>
              <a:t> = function () { console.log('</a:t>
            </a:r>
            <a:r>
              <a:rPr lang="en-US" sz="1600" dirty="0" err="1"/>
              <a:t>fiz</a:t>
            </a:r>
            <a:r>
              <a:rPr lang="en-US" sz="1600" dirty="0"/>
              <a:t>!'); </a:t>
            </a:r>
            <a:br>
              <a:rPr lang="en-US" sz="1600" dirty="0"/>
            </a:br>
            <a:r>
              <a:rPr lang="en-US" sz="1600" dirty="0"/>
              <a:t>}</a:t>
            </a:r>
          </a:p>
          <a:p>
            <a:r>
              <a:rPr lang="en-US" sz="1600" dirty="0">
                <a:solidFill>
                  <a:schemeClr val="tx2">
                    <a:lumMod val="75000"/>
                  </a:schemeClr>
                </a:solidFill>
              </a:rPr>
              <a:t>// app.js </a:t>
            </a:r>
            <a:r>
              <a:rPr lang="en-US" sz="1600" dirty="0"/>
              <a:t/>
            </a:r>
            <a:br>
              <a:rPr lang="en-US" sz="1600" dirty="0"/>
            </a:br>
            <a:r>
              <a:rPr lang="en-US" sz="1600" dirty="0" err="1"/>
              <a:t>var</a:t>
            </a:r>
            <a:r>
              <a:rPr lang="en-US" sz="1600" dirty="0"/>
              <a:t> </a:t>
            </a:r>
            <a:r>
              <a:rPr lang="en-US" sz="1600" dirty="0" err="1"/>
              <a:t>fiz</a:t>
            </a:r>
            <a:r>
              <a:rPr lang="en-US" sz="1600" dirty="0"/>
              <a:t> = require('./fiz.js').</a:t>
            </a:r>
            <a:r>
              <a:rPr lang="en-US" sz="1600" dirty="0" err="1"/>
              <a:t>fiz</a:t>
            </a:r>
            <a:r>
              <a:rPr lang="en-US" sz="1600" dirty="0"/>
              <a:t>;</a:t>
            </a:r>
            <a:br>
              <a:rPr lang="en-US" sz="1600" dirty="0"/>
            </a:br>
            <a:r>
              <a:rPr lang="en-US" sz="1600" dirty="0" err="1"/>
              <a:t>fiz</a:t>
            </a:r>
            <a:r>
              <a:rPr lang="en-US" sz="1600" dirty="0"/>
              <a:t>();</a:t>
            </a:r>
            <a:endParaRPr lang="el-GR" sz="1600" dirty="0"/>
          </a:p>
          <a:p>
            <a:endParaRPr lang="el-GR" sz="1600" dirty="0"/>
          </a:p>
        </p:txBody>
      </p:sp>
      <p:sp>
        <p:nvSpPr>
          <p:cNvPr id="5" name="Title 4"/>
          <p:cNvSpPr>
            <a:spLocks noGrp="1"/>
          </p:cNvSpPr>
          <p:nvPr>
            <p:ph type="title"/>
          </p:nvPr>
        </p:nvSpPr>
        <p:spPr/>
        <p:txBody>
          <a:bodyPr/>
          <a:lstStyle/>
          <a:p>
            <a:r>
              <a:rPr lang="en-US" dirty="0"/>
              <a:t>Modules</a:t>
            </a:r>
            <a:endParaRPr lang="el-GR" dirty="0"/>
          </a:p>
        </p:txBody>
      </p:sp>
    </p:spTree>
    <p:extLst>
      <p:ext uri="{BB962C8B-B14F-4D97-AF65-F5344CB8AC3E}">
        <p14:creationId xmlns:p14="http://schemas.microsoft.com/office/powerpoint/2010/main" val="2698587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38655" y="1252641"/>
            <a:ext cx="4900398" cy="4230000"/>
          </a:xfrm>
        </p:spPr>
        <p:txBody>
          <a:bodyPr/>
          <a:lstStyle/>
          <a:p>
            <a:r>
              <a:rPr lang="en-US" sz="2400" dirty="0"/>
              <a:t>Export Named Prototype</a:t>
            </a:r>
          </a:p>
          <a:p>
            <a:r>
              <a:rPr lang="en-US" sz="1800" dirty="0">
                <a:solidFill>
                  <a:schemeClr val="tx2">
                    <a:lumMod val="75000"/>
                  </a:schemeClr>
                </a:solidFill>
              </a:rPr>
              <a:t>// qux.js</a:t>
            </a:r>
            <a:r>
              <a:rPr lang="en-US" sz="1800" dirty="0"/>
              <a:t/>
            </a:r>
            <a:br>
              <a:rPr lang="en-US" sz="1800" dirty="0"/>
            </a:br>
            <a:r>
              <a:rPr lang="en-US" sz="1600" dirty="0" err="1"/>
              <a:t>var</a:t>
            </a:r>
            <a:r>
              <a:rPr lang="en-US" sz="1600" dirty="0"/>
              <a:t> </a:t>
            </a:r>
            <a:r>
              <a:rPr lang="en-US" sz="1600" dirty="0" err="1"/>
              <a:t>Qux</a:t>
            </a:r>
            <a:r>
              <a:rPr lang="en-US" sz="1600" dirty="0"/>
              <a:t> = function () {}; </a:t>
            </a:r>
            <a:br>
              <a:rPr lang="en-US" sz="1600" dirty="0"/>
            </a:br>
            <a:r>
              <a:rPr lang="en-US" sz="1600" dirty="0"/>
              <a:t>Qux.prototype.log = function () { </a:t>
            </a:r>
            <a:br>
              <a:rPr lang="en-US" sz="1600" dirty="0"/>
            </a:br>
            <a:r>
              <a:rPr lang="en-US" sz="1600" dirty="0"/>
              <a:t>console.log('</a:t>
            </a:r>
            <a:r>
              <a:rPr lang="en-US" sz="1600" dirty="0" err="1"/>
              <a:t>baz</a:t>
            </a:r>
            <a:r>
              <a:rPr lang="en-US" sz="1600" dirty="0"/>
              <a:t>!'); </a:t>
            </a:r>
            <a:br>
              <a:rPr lang="en-US" sz="1600" dirty="0"/>
            </a:br>
            <a:r>
              <a:rPr lang="en-US" sz="1600" dirty="0"/>
              <a:t>}; </a:t>
            </a:r>
            <a:br>
              <a:rPr lang="en-US" sz="1600" dirty="0"/>
            </a:br>
            <a:r>
              <a:rPr lang="en-US" sz="1600" dirty="0" err="1"/>
              <a:t>exports.Qux</a:t>
            </a:r>
            <a:r>
              <a:rPr lang="en-US" sz="1600" dirty="0"/>
              <a:t> = </a:t>
            </a:r>
            <a:r>
              <a:rPr lang="en-US" sz="1600" dirty="0" err="1"/>
              <a:t>Qux</a:t>
            </a:r>
            <a:r>
              <a:rPr lang="en-US" sz="1600" dirty="0"/>
              <a:t>; </a:t>
            </a:r>
            <a:endParaRPr lang="en-US" sz="1600" dirty="0">
              <a:solidFill>
                <a:schemeClr val="tx2">
                  <a:lumMod val="75000"/>
                </a:schemeClr>
              </a:solidFill>
            </a:endParaRPr>
          </a:p>
          <a:p>
            <a:r>
              <a:rPr lang="en-US" sz="1600" dirty="0">
                <a:solidFill>
                  <a:schemeClr val="tx2">
                    <a:lumMod val="75000"/>
                  </a:schemeClr>
                </a:solidFill>
              </a:rPr>
              <a:t>// app.js </a:t>
            </a:r>
            <a:r>
              <a:rPr lang="en-US" sz="1600" dirty="0"/>
              <a:t/>
            </a:r>
            <a:br>
              <a:rPr lang="en-US" sz="1600" dirty="0"/>
            </a:br>
            <a:r>
              <a:rPr lang="en-US" sz="1600" dirty="0" err="1"/>
              <a:t>var</a:t>
            </a:r>
            <a:r>
              <a:rPr lang="en-US" sz="1600" dirty="0"/>
              <a:t> </a:t>
            </a:r>
            <a:r>
              <a:rPr lang="en-US" sz="1600" dirty="0" err="1"/>
              <a:t>Qux</a:t>
            </a:r>
            <a:r>
              <a:rPr lang="en-US" sz="1600" dirty="0"/>
              <a:t> = require('./qux.js').</a:t>
            </a:r>
            <a:r>
              <a:rPr lang="en-US" sz="1600" dirty="0" err="1"/>
              <a:t>Qux</a:t>
            </a:r>
            <a:r>
              <a:rPr lang="en-US" sz="1600" dirty="0"/>
              <a:t>; </a:t>
            </a:r>
            <a:r>
              <a:rPr lang="en-US" sz="1600" dirty="0" err="1"/>
              <a:t>var</a:t>
            </a:r>
            <a:r>
              <a:rPr lang="en-US" sz="1600" dirty="0"/>
              <a:t> </a:t>
            </a:r>
            <a:r>
              <a:rPr lang="en-US" sz="1600" dirty="0" err="1"/>
              <a:t>qux</a:t>
            </a:r>
            <a:r>
              <a:rPr lang="en-US" sz="1600" dirty="0"/>
              <a:t> = new </a:t>
            </a:r>
            <a:r>
              <a:rPr lang="en-US" sz="1600" dirty="0" err="1"/>
              <a:t>Qux</a:t>
            </a:r>
            <a:r>
              <a:rPr lang="en-US" sz="1600" dirty="0"/>
              <a:t>(); qux.log(); </a:t>
            </a:r>
            <a:endParaRPr lang="el-GR" sz="1600" dirty="0"/>
          </a:p>
        </p:txBody>
      </p:sp>
      <p:sp>
        <p:nvSpPr>
          <p:cNvPr id="3" name="Text Placeholder 2"/>
          <p:cNvSpPr>
            <a:spLocks noGrp="1"/>
          </p:cNvSpPr>
          <p:nvPr>
            <p:ph type="body" sz="quarter" idx="11"/>
          </p:nvPr>
        </p:nvSpPr>
        <p:spPr>
          <a:xfrm>
            <a:off x="3123444" y="4730268"/>
            <a:ext cx="5654308" cy="1747566"/>
          </a:xfrm>
        </p:spPr>
        <p:txBody>
          <a:bodyPr/>
          <a:lstStyle/>
          <a:p>
            <a:r>
              <a:rPr lang="en-US" sz="2400" dirty="0"/>
              <a:t>Pros &amp; Cons</a:t>
            </a:r>
          </a:p>
          <a:p>
            <a:pPr marL="342900" indent="-342900" fontAlgn="base">
              <a:buFont typeface="Arial" panose="020B0604020202020204" pitchFamily="34" charset="0"/>
              <a:buChar char="•"/>
            </a:pPr>
            <a:r>
              <a:rPr lang="en-US" sz="1600" dirty="0"/>
              <a:t>Named exports - one module, many exported things</a:t>
            </a:r>
          </a:p>
          <a:p>
            <a:pPr marL="342900" indent="-342900" fontAlgn="base">
              <a:buFont typeface="Arial" panose="020B0604020202020204" pitchFamily="34" charset="0"/>
              <a:buChar char="•"/>
            </a:pPr>
            <a:r>
              <a:rPr lang="en-US" sz="1600" dirty="0"/>
              <a:t>Anonymous exports - simpler client interface</a:t>
            </a:r>
          </a:p>
          <a:p>
            <a:endParaRPr lang="el-GR" sz="2800" dirty="0"/>
          </a:p>
        </p:txBody>
      </p:sp>
      <p:sp>
        <p:nvSpPr>
          <p:cNvPr id="4" name="Title 3"/>
          <p:cNvSpPr>
            <a:spLocks noGrp="1"/>
          </p:cNvSpPr>
          <p:nvPr>
            <p:ph type="title"/>
          </p:nvPr>
        </p:nvSpPr>
        <p:spPr/>
        <p:txBody>
          <a:bodyPr/>
          <a:lstStyle/>
          <a:p>
            <a:r>
              <a:rPr lang="en-US" dirty="0"/>
              <a:t>Modules</a:t>
            </a:r>
            <a:endParaRPr lang="el-GR" dirty="0"/>
          </a:p>
        </p:txBody>
      </p:sp>
      <p:sp>
        <p:nvSpPr>
          <p:cNvPr id="6" name="TextBox 5"/>
          <p:cNvSpPr txBox="1"/>
          <p:nvPr/>
        </p:nvSpPr>
        <p:spPr>
          <a:xfrm>
            <a:off x="995880" y="1252641"/>
            <a:ext cx="4255129" cy="3323987"/>
          </a:xfrm>
          <a:prstGeom prst="rect">
            <a:avLst/>
          </a:prstGeom>
          <a:noFill/>
        </p:spPr>
        <p:txBody>
          <a:bodyPr wrap="square" lIns="0" tIns="0" rIns="0" bIns="0" rtlCol="0">
            <a:spAutoFit/>
          </a:bodyPr>
          <a:lstStyle/>
          <a:p>
            <a:r>
              <a:rPr lang="en-US" sz="2400" dirty="0"/>
              <a:t>Export Anonymous Prototype</a:t>
            </a:r>
          </a:p>
          <a:p>
            <a:r>
              <a:rPr lang="en-US" sz="1600" dirty="0">
                <a:solidFill>
                  <a:schemeClr val="tx2">
                    <a:lumMod val="75000"/>
                  </a:schemeClr>
                </a:solidFill>
              </a:rPr>
              <a:t>// doo.js</a:t>
            </a:r>
            <a:r>
              <a:rPr lang="en-US" sz="1600" dirty="0"/>
              <a:t/>
            </a:r>
            <a:br>
              <a:rPr lang="en-US" sz="1600" dirty="0"/>
            </a:br>
            <a:r>
              <a:rPr lang="en-US" sz="1600" dirty="0" err="1"/>
              <a:t>var</a:t>
            </a:r>
            <a:r>
              <a:rPr lang="en-US" sz="1600" dirty="0"/>
              <a:t> Doo = function () {}; </a:t>
            </a:r>
          </a:p>
          <a:p>
            <a:r>
              <a:rPr lang="en-US" sz="1600" dirty="0"/>
              <a:t>Doo.prototype.log = function () { console.log('doo!');</a:t>
            </a:r>
            <a:br>
              <a:rPr lang="en-US" sz="1600" dirty="0"/>
            </a:br>
            <a:r>
              <a:rPr lang="en-US" sz="1600" dirty="0"/>
              <a:t> }</a:t>
            </a:r>
            <a:br>
              <a:rPr lang="en-US" sz="1600" dirty="0"/>
            </a:br>
            <a:r>
              <a:rPr lang="en-US" sz="1600" dirty="0" err="1"/>
              <a:t>module.exports</a:t>
            </a:r>
            <a:r>
              <a:rPr lang="en-US" sz="1600" dirty="0"/>
              <a:t> = Doo</a:t>
            </a:r>
          </a:p>
          <a:p>
            <a:r>
              <a:rPr lang="en-US" sz="1600" dirty="0"/>
              <a:t/>
            </a:r>
            <a:br>
              <a:rPr lang="en-US" sz="1600" dirty="0"/>
            </a:br>
            <a:endParaRPr lang="en-US" sz="1600" dirty="0"/>
          </a:p>
          <a:p>
            <a:r>
              <a:rPr lang="en-US" sz="1600" dirty="0">
                <a:solidFill>
                  <a:schemeClr val="tx2">
                    <a:lumMod val="75000"/>
                  </a:schemeClr>
                </a:solidFill>
              </a:rPr>
              <a:t>// app.js </a:t>
            </a:r>
            <a:r>
              <a:rPr lang="en-US" sz="1600" dirty="0"/>
              <a:t/>
            </a:r>
            <a:br>
              <a:rPr lang="en-US" sz="1600" dirty="0"/>
            </a:br>
            <a:r>
              <a:rPr lang="en-US" sz="1600" dirty="0" err="1"/>
              <a:t>var</a:t>
            </a:r>
            <a:r>
              <a:rPr lang="en-US" sz="1600" dirty="0"/>
              <a:t> Doo = require('./doo.js'); </a:t>
            </a:r>
          </a:p>
          <a:p>
            <a:r>
              <a:rPr lang="en-US" sz="1600" dirty="0" err="1"/>
              <a:t>var</a:t>
            </a:r>
            <a:r>
              <a:rPr lang="en-US" sz="1600" dirty="0"/>
              <a:t> doo = new Doo(); </a:t>
            </a:r>
          </a:p>
          <a:p>
            <a:r>
              <a:rPr lang="en-US" sz="1600" dirty="0"/>
              <a:t>doo.log();</a:t>
            </a:r>
            <a:endParaRPr lang="el-GR" sz="1600" dirty="0"/>
          </a:p>
        </p:txBody>
      </p:sp>
    </p:spTree>
    <p:extLst>
      <p:ext uri="{BB962C8B-B14F-4D97-AF65-F5344CB8AC3E}">
        <p14:creationId xmlns:p14="http://schemas.microsoft.com/office/powerpoint/2010/main" val="3343595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pPr lvl="1"/>
            <a:endParaRPr lang="en-US" dirty="0"/>
          </a:p>
          <a:p>
            <a:pPr lvl="1"/>
            <a:endParaRPr lang="en-US" dirty="0"/>
          </a:p>
          <a:p>
            <a:pPr lvl="1"/>
            <a:r>
              <a:rPr lang="en-US" dirty="0"/>
              <a:t>First you have to download and install node.js.</a:t>
            </a:r>
          </a:p>
          <a:p>
            <a:pPr lvl="1"/>
            <a:r>
              <a:rPr lang="en-US" dirty="0"/>
              <a:t>To see the version of Node.js (</a:t>
            </a:r>
            <a:r>
              <a:rPr lang="en-US" dirty="0" err="1"/>
              <a:t>cmd</a:t>
            </a:r>
            <a:r>
              <a:rPr lang="en-US" dirty="0"/>
              <a:t> node -v) in command prompt.</a:t>
            </a:r>
          </a:p>
          <a:p>
            <a:pPr lvl="1"/>
            <a:r>
              <a:rPr lang="en-US" dirty="0"/>
              <a:t>I use </a:t>
            </a:r>
            <a:r>
              <a:rPr lang="en-US" sz="2000" b="1" dirty="0"/>
              <a:t>Atom IDE </a:t>
            </a:r>
            <a:r>
              <a:rPr lang="en-US" dirty="0"/>
              <a:t>. I saw that is the most common IDE for node.js and it has many features.</a:t>
            </a:r>
          </a:p>
          <a:p>
            <a:pPr lvl="1"/>
            <a:r>
              <a:rPr lang="en-US" dirty="0"/>
              <a:t>Install </a:t>
            </a:r>
            <a:r>
              <a:rPr lang="en-US" b="1" dirty="0"/>
              <a:t>platform-ide-terminal </a:t>
            </a:r>
            <a:r>
              <a:rPr lang="en-US" dirty="0"/>
              <a:t>in settings of Atom (File-Settings-Install). It’s a terminal for IDE.</a:t>
            </a:r>
          </a:p>
          <a:p>
            <a:pPr lvl="2"/>
            <a:r>
              <a:rPr lang="en-US" dirty="0"/>
              <a:t>To RUN a Node file just write : </a:t>
            </a:r>
            <a:r>
              <a:rPr lang="en-US" b="1" dirty="0">
                <a:solidFill>
                  <a:srgbClr val="00B0F0"/>
                </a:solidFill>
              </a:rPr>
              <a:t>node</a:t>
            </a:r>
            <a:r>
              <a:rPr lang="en-US" dirty="0"/>
              <a:t> </a:t>
            </a:r>
            <a:r>
              <a:rPr lang="en-US" b="1" dirty="0">
                <a:solidFill>
                  <a:srgbClr val="FF0000"/>
                </a:solidFill>
              </a:rPr>
              <a:t>NameOfApp.js</a:t>
            </a:r>
            <a:r>
              <a:rPr lang="en-US" dirty="0">
                <a:solidFill>
                  <a:srgbClr val="FF0000"/>
                </a:solidFill>
              </a:rPr>
              <a:t> </a:t>
            </a:r>
            <a:r>
              <a:rPr lang="en-US" dirty="0"/>
              <a:t>and the file will be executed.</a:t>
            </a:r>
          </a:p>
        </p:txBody>
      </p:sp>
      <p:sp>
        <p:nvSpPr>
          <p:cNvPr id="4" name="Title 3"/>
          <p:cNvSpPr>
            <a:spLocks noGrp="1"/>
          </p:cNvSpPr>
          <p:nvPr>
            <p:ph type="title"/>
          </p:nvPr>
        </p:nvSpPr>
        <p:spPr>
          <a:xfrm>
            <a:off x="504001" y="504000"/>
            <a:ext cx="11186476" cy="369332"/>
          </a:xfrm>
        </p:spPr>
        <p:txBody>
          <a:bodyPr/>
          <a:lstStyle/>
          <a:p>
            <a:r>
              <a:rPr lang="en-US" dirty="0"/>
              <a:t>Node.js in Atom IDE</a:t>
            </a:r>
            <a:endParaRPr lang="en-US" sz="1800" b="0" dirty="0"/>
          </a:p>
        </p:txBody>
      </p:sp>
    </p:spTree>
    <p:extLst>
      <p:ext uri="{BB962C8B-B14F-4D97-AF65-F5344CB8AC3E}">
        <p14:creationId xmlns:p14="http://schemas.microsoft.com/office/powerpoint/2010/main" val="42108366"/>
      </p:ext>
    </p:extLst>
  </p:cSld>
  <p:clrMapOvr>
    <a:masterClrMapping/>
  </p:clrMapOvr>
</p:sld>
</file>

<file path=ppt/theme/theme1.xml><?xml version="1.0" encoding="utf-8"?>
<a:theme xmlns:a="http://schemas.openxmlformats.org/drawingml/2006/main" name="SAP_2017_16x9_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_and_white.potx" id="{685D9224-93D8-40E8-B3C6-F3C909E47EF9}" vid="{641E2912-F194-46E3-9179-4EC53E6650A0}"/>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SAP_2017_16x9_black_and_white</Template>
  <TotalTime>1624</TotalTime>
  <Words>856</Words>
  <Application>Microsoft Office PowerPoint</Application>
  <PresentationFormat>Custom</PresentationFormat>
  <Paragraphs>142</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 Unicode MS</vt:lpstr>
      <vt:lpstr>Arial</vt:lpstr>
      <vt:lpstr>Courier New</vt:lpstr>
      <vt:lpstr>Symbol</vt:lpstr>
      <vt:lpstr>Wingdings</vt:lpstr>
      <vt:lpstr>Wingdings</vt:lpstr>
      <vt:lpstr>SAP_2017_16x9_black and white</vt:lpstr>
      <vt:lpstr>Node.js Presentation </vt:lpstr>
      <vt:lpstr>What is Node.js</vt:lpstr>
      <vt:lpstr>Node.js (Non-Blocking Code)</vt:lpstr>
      <vt:lpstr>V8 engine </vt:lpstr>
      <vt:lpstr>Where Node can be the best solution </vt:lpstr>
      <vt:lpstr>Modules A module encapsulates related code into a single unit of code.  When creating a module, this can be interpreted as moving all related functions into a file.</vt:lpstr>
      <vt:lpstr>Modules</vt:lpstr>
      <vt:lpstr>Modules</vt:lpstr>
      <vt:lpstr>Node.js in Atom IDE</vt:lpstr>
      <vt:lpstr>Example of Local Server</vt:lpstr>
      <vt:lpstr>Example of Local Server</vt:lpstr>
      <vt:lpstr>Creating local RESTful for A Library</vt:lpstr>
      <vt:lpstr>Creating local RESTful for A Library</vt:lpstr>
      <vt:lpstr>Creating local RESTful for A Library (Atom IDE)</vt:lpstr>
      <vt:lpstr>Creating local RESTful for A Library (Atom IDE)</vt:lpstr>
      <vt:lpstr>GET API from URL in browser  </vt:lpstr>
      <vt:lpstr>GET API from URL in browser &amp; import to text file  </vt:lpstr>
      <vt:lpstr>GET API from URL in browser &amp; import to csv file</vt:lpstr>
      <vt:lpstr>Node.js - Express Framework</vt:lpstr>
      <vt:lpstr>Node.js - Express Framework</vt:lpstr>
      <vt:lpstr>Node.js - Express Framework</vt:lpstr>
      <vt:lpstr>Node.js - Express Framework Results in browser: the files are in the same directory that server.js located. </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Tamvakidis, Panagiotis</dc:creator>
  <cp:keywords>2017/16:9/black and white</cp:keywords>
  <cp:lastModifiedBy>athanasis</cp:lastModifiedBy>
  <cp:revision>109</cp:revision>
  <dcterms:created xsi:type="dcterms:W3CDTF">2017-07-13T06:34:04Z</dcterms:created>
  <dcterms:modified xsi:type="dcterms:W3CDTF">2019-02-06T22:34:32Z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