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64" r:id="rId3"/>
    <p:sldId id="257" r:id="rId4"/>
    <p:sldId id="265" r:id="rId5"/>
    <p:sldId id="259" r:id="rId6"/>
    <p:sldId id="270" r:id="rId7"/>
    <p:sldId id="271" r:id="rId8"/>
    <p:sldId id="278" r:id="rId9"/>
    <p:sldId id="266" r:id="rId10"/>
    <p:sldId id="272" r:id="rId11"/>
    <p:sldId id="273" r:id="rId12"/>
    <p:sldId id="267" r:id="rId13"/>
    <p:sldId id="274" r:id="rId14"/>
    <p:sldId id="275" r:id="rId15"/>
    <p:sldId id="268" r:id="rId16"/>
    <p:sldId id="276" r:id="rId17"/>
    <p:sldId id="269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03/26/2018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149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03/26/2018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1785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0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03/26/2018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4754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1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8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9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4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9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6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03/26/2018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83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.vn/url?sa=i&amp;rct=j&amp;q=&amp;esrc=s&amp;source=images&amp;cd=&amp;cad=rja&amp;uact=8&amp;ved=2ahUKEwj8w5_ryIfaAhUJqY8KHQqlC28QjRx6BAgAEAU&amp;url=https://www.ranorex.com/why-ranorex/&amp;psig=AOvVaw3_kYm4JFsqLMTI0HzzgWwY&amp;ust=152207050149763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973" y="1616764"/>
            <a:ext cx="10312398" cy="162943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cs typeface="Times New Roman" panose="02020603050405020304" pitchFamily="18" charset="0"/>
              </a:rPr>
              <a:t>Desktop Testing</a:t>
            </a:r>
            <a:br>
              <a:rPr lang="en-US" sz="6000" b="1" dirty="0">
                <a:cs typeface="Times New Roman" panose="02020603050405020304" pitchFamily="18" charset="0"/>
              </a:rPr>
            </a:br>
            <a:r>
              <a:rPr lang="en-US" sz="6000" b="1" dirty="0" err="1">
                <a:cs typeface="Times New Roman" panose="02020603050405020304" pitchFamily="18" charset="0"/>
              </a:rPr>
              <a:t>RanoREX</a:t>
            </a:r>
            <a:r>
              <a:rPr lang="en-US" sz="6000" b="1" dirty="0">
                <a:cs typeface="Times New Roman" panose="02020603050405020304" pitchFamily="18" charset="0"/>
              </a:rPr>
              <a:t> -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973" y="3697546"/>
            <a:ext cx="4835027" cy="21797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Group E</a:t>
            </a:r>
          </a:p>
          <a:p>
            <a:r>
              <a:rPr lang="en-US" sz="2400" dirty="0">
                <a:solidFill>
                  <a:schemeClr val="tx1"/>
                </a:solidFill>
              </a:rPr>
              <a:t>1451022 – </a:t>
            </a:r>
            <a:r>
              <a:rPr lang="en-US" sz="2400" dirty="0" err="1">
                <a:solidFill>
                  <a:schemeClr val="tx1"/>
                </a:solidFill>
              </a:rPr>
              <a:t>Hồ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Nhật</a:t>
            </a:r>
            <a:r>
              <a:rPr lang="en-US" sz="2400" dirty="0">
                <a:solidFill>
                  <a:schemeClr val="tx1"/>
                </a:solidFill>
              </a:rPr>
              <a:t> Hoài</a:t>
            </a:r>
          </a:p>
          <a:p>
            <a:r>
              <a:rPr lang="en-US" sz="2400" dirty="0">
                <a:solidFill>
                  <a:schemeClr val="tx1"/>
                </a:solidFill>
              </a:rPr>
              <a:t>1451050 – Lê Văn Tâm</a:t>
            </a:r>
          </a:p>
          <a:p>
            <a:r>
              <a:rPr lang="en-US" sz="2400" dirty="0">
                <a:solidFill>
                  <a:schemeClr val="tx1"/>
                </a:solidFill>
              </a:rPr>
              <a:t>TA: </a:t>
            </a:r>
            <a:r>
              <a:rPr lang="en-US" sz="2400" dirty="0" err="1">
                <a:solidFill>
                  <a:schemeClr val="tx1"/>
                </a:solidFill>
              </a:rPr>
              <a:t>Trương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Phước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Lộc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E47D49-4C2B-49EC-BCF7-69E69A756E40}"/>
              </a:ext>
            </a:extLst>
          </p:cNvPr>
          <p:cNvCxnSpPr/>
          <p:nvPr/>
        </p:nvCxnSpPr>
        <p:spPr>
          <a:xfrm>
            <a:off x="1356859" y="3471879"/>
            <a:ext cx="103123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35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175400-D43B-49BE-B102-7E75A3FF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061"/>
            <a:ext cx="4229100" cy="18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0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21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E4B2A5-A159-40A3-8F91-5E7C45993C45}"/>
              </a:ext>
            </a:extLst>
          </p:cNvPr>
          <p:cNvSpPr txBox="1">
            <a:spLocks/>
          </p:cNvSpPr>
          <p:nvPr/>
        </p:nvSpPr>
        <p:spPr>
          <a:xfrm>
            <a:off x="0" y="484595"/>
            <a:ext cx="4174433" cy="827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3</a:t>
            </a:r>
            <a:r>
              <a:rPr lang="en-US" sz="4000" dirty="0"/>
              <a:t>. </a:t>
            </a:r>
            <a:r>
              <a:rPr lang="en-US" sz="4000" u="sng" dirty="0"/>
              <a:t>Script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7F61B-E26C-4E10-9183-8CFBA5DCBB2B}"/>
              </a:ext>
            </a:extLst>
          </p:cNvPr>
          <p:cNvSpPr txBox="1"/>
          <p:nvPr/>
        </p:nvSpPr>
        <p:spPr>
          <a:xfrm>
            <a:off x="-1" y="1065816"/>
            <a:ext cx="66525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600" dirty="0"/>
              <a:t>Programming language used to test: C#</a:t>
            </a:r>
          </a:p>
          <a:p>
            <a:pPr marL="285750" indent="-285750">
              <a:buFontTx/>
              <a:buChar char="-"/>
            </a:pPr>
            <a:r>
              <a:rPr lang="en-US" sz="2600" dirty="0"/>
              <a:t>Reusable steps in keyword-driven testing</a:t>
            </a:r>
          </a:p>
        </p:txBody>
      </p:sp>
    </p:spTree>
    <p:extLst>
      <p:ext uri="{BB962C8B-B14F-4D97-AF65-F5344CB8AC3E}">
        <p14:creationId xmlns:p14="http://schemas.microsoft.com/office/powerpoint/2010/main" val="292903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>
            <a:extLst>
              <a:ext uri="{FF2B5EF4-FFF2-40B4-BE49-F238E27FC236}">
                <a16:creationId xmlns:a16="http://schemas.microsoft.com/office/drawing/2014/main" id="{4A8D4180-174B-425C-8200-7A023B193A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" name="Straight Connector 8" title="Horizontal Rule Line">
            <a:extLst>
              <a:ext uri="{FF2B5EF4-FFF2-40B4-BE49-F238E27FC236}">
                <a16:creationId xmlns:a16="http://schemas.microsoft.com/office/drawing/2014/main" id="{99F3B66A-5147-4765-B206-AD39D6D8DB8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D8C07-3CDD-4946-9FFC-D77023D365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DB2A46-C553-49DF-8BE1-8C33C69FF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67" y="467535"/>
            <a:ext cx="5884432" cy="5388901"/>
          </a:xfrm>
          <a:prstGeom prst="rect">
            <a:avLst/>
          </a:prstGeom>
        </p:spPr>
      </p:pic>
      <p:cxnSp>
        <p:nvCxnSpPr>
          <p:cNvPr id="13" name="Straight Connector 12" title="Horizontal Rule Line">
            <a:extLst>
              <a:ext uri="{FF2B5EF4-FFF2-40B4-BE49-F238E27FC236}">
                <a16:creationId xmlns:a16="http://schemas.microsoft.com/office/drawing/2014/main" id="{5E4ECCED-139E-4177-96C9-3A2DE4BF509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 title="Page Number Shape">
            <a:extLst>
              <a:ext uri="{FF2B5EF4-FFF2-40B4-BE49-F238E27FC236}">
                <a16:creationId xmlns:a16="http://schemas.microsoft.com/office/drawing/2014/main" id="{D2957424-2A7F-4342-8EE6-845D4AE1C6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03728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1C1C1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CCC7D02-C50C-4052-8859-926D89185ACE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84012" y="526429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2AC27A5A-7290-4DE1-BA94-4BE8A8E57DCF}" type="slidenum">
              <a:rPr lang="en-US" smtClean="0">
                <a:solidFill>
                  <a:srgbClr val="F8F8F8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7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56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E4B2A5-A159-40A3-8F91-5E7C45993C45}"/>
              </a:ext>
            </a:extLst>
          </p:cNvPr>
          <p:cNvSpPr txBox="1">
            <a:spLocks/>
          </p:cNvSpPr>
          <p:nvPr/>
        </p:nvSpPr>
        <p:spPr>
          <a:xfrm>
            <a:off x="0" y="458091"/>
            <a:ext cx="3901933" cy="827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4</a:t>
            </a:r>
            <a:r>
              <a:rPr lang="en-US" sz="4000" dirty="0"/>
              <a:t>. </a:t>
            </a:r>
            <a:r>
              <a:rPr lang="en-US" sz="4000" u="sng" dirty="0"/>
              <a:t>Image-based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A1398-93DE-4778-B695-FBEB403A6A72}"/>
              </a:ext>
            </a:extLst>
          </p:cNvPr>
          <p:cNvSpPr txBox="1"/>
          <p:nvPr/>
        </p:nvSpPr>
        <p:spPr>
          <a:xfrm>
            <a:off x="0" y="1039312"/>
            <a:ext cx="44129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600" dirty="0"/>
              <a:t>Using image to validate icon</a:t>
            </a:r>
          </a:p>
        </p:txBody>
      </p:sp>
    </p:spTree>
    <p:extLst>
      <p:ext uri="{BB962C8B-B14F-4D97-AF65-F5344CB8AC3E}">
        <p14:creationId xmlns:p14="http://schemas.microsoft.com/office/powerpoint/2010/main" val="298007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>
            <a:extLst>
              <a:ext uri="{FF2B5EF4-FFF2-40B4-BE49-F238E27FC236}">
                <a16:creationId xmlns:a16="http://schemas.microsoft.com/office/drawing/2014/main" id="{4A8D4180-174B-425C-8200-7A023B193A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" name="Straight Connector 8" title="Horizontal Rule Line">
            <a:extLst>
              <a:ext uri="{FF2B5EF4-FFF2-40B4-BE49-F238E27FC236}">
                <a16:creationId xmlns:a16="http://schemas.microsoft.com/office/drawing/2014/main" id="{99F3B66A-5147-4765-B206-AD39D6D8DB8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D8C07-3CDD-4946-9FFC-D77023D365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B4BF35-256F-47CA-910F-2B3B7DD6B4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9069" y="1491177"/>
            <a:ext cx="5726932" cy="4248434"/>
          </a:xfrm>
          <a:prstGeom prst="rect">
            <a:avLst/>
          </a:prstGeom>
        </p:spPr>
      </p:pic>
      <p:cxnSp>
        <p:nvCxnSpPr>
          <p:cNvPr id="13" name="Straight Connector 12" title="Horizontal Rule Line">
            <a:extLst>
              <a:ext uri="{FF2B5EF4-FFF2-40B4-BE49-F238E27FC236}">
                <a16:creationId xmlns:a16="http://schemas.microsoft.com/office/drawing/2014/main" id="{5E4ECCED-139E-4177-96C9-3A2DE4BF509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 title="Page Number Shape">
            <a:extLst>
              <a:ext uri="{FF2B5EF4-FFF2-40B4-BE49-F238E27FC236}">
                <a16:creationId xmlns:a16="http://schemas.microsoft.com/office/drawing/2014/main" id="{D2957424-2A7F-4342-8EE6-845D4AE1C6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03728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1C1C1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CCC7D02-C50C-4052-8859-926D89185ACE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84012" y="5264298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1" kern="120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2AC27A5A-7290-4DE1-BA94-4BE8A8E57DCF}" type="slidenum">
              <a:rPr lang="en-US" smtClean="0">
                <a:solidFill>
                  <a:srgbClr val="F8F8F8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17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7981C7-A810-44BD-B454-CB5DA3A9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473" y="384312"/>
            <a:ext cx="9404723" cy="827443"/>
          </a:xfrm>
        </p:spPr>
        <p:txBody>
          <a:bodyPr/>
          <a:lstStyle/>
          <a:p>
            <a:r>
              <a:rPr lang="en-US" b="1" dirty="0"/>
              <a:t>III. Conclusion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949A26-FC60-49BB-835D-E347A363F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550365"/>
              </p:ext>
            </p:extLst>
          </p:nvPr>
        </p:nvGraphicFramePr>
        <p:xfrm>
          <a:off x="0" y="1211755"/>
          <a:ext cx="12192000" cy="5198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17">
                  <a:extLst>
                    <a:ext uri="{9D8B030D-6E8A-4147-A177-3AD203B41FA5}">
                      <a16:colId xmlns:a16="http://schemas.microsoft.com/office/drawing/2014/main" val="1084321650"/>
                    </a:ext>
                  </a:extLst>
                </a:gridCol>
                <a:gridCol w="5844209">
                  <a:extLst>
                    <a:ext uri="{9D8B030D-6E8A-4147-A177-3AD203B41FA5}">
                      <a16:colId xmlns:a16="http://schemas.microsoft.com/office/drawing/2014/main" val="3562306791"/>
                    </a:ext>
                  </a:extLst>
                </a:gridCol>
                <a:gridCol w="5632174">
                  <a:extLst>
                    <a:ext uri="{9D8B030D-6E8A-4147-A177-3AD203B41FA5}">
                      <a16:colId xmlns:a16="http://schemas.microsoft.com/office/drawing/2014/main" val="1906006087"/>
                    </a:ext>
                  </a:extLst>
                </a:gridCol>
              </a:tblGrid>
              <a:tr h="72881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Ranorex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TestComplete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85369"/>
                  </a:ext>
                </a:extLst>
              </a:tr>
              <a:tr h="27323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Offers a more realistic way of testing (like how the mouse cursor is moved or how a word is typed,…)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Display debugging logs in real time.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Provides validation Actions that verifies a chosen object’s attribute.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Has an IDE similar to Visual Studio, fit for those who codes a lot.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Offers more comprehensive test report.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Move around with mouse cursor without trace and type in word by copy-paste. Faster.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Has object mapping and test steps on different pages so we can look at them separately.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Has a Record 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52106"/>
                  </a:ext>
                </a:extLst>
              </a:tr>
              <a:tr h="16241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 Has not a Record 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Cost more than </a:t>
                      </a:r>
                      <a:r>
                        <a:rPr lang="en-US" dirty="0" err="1"/>
                        <a:t>Ranorex</a:t>
                      </a:r>
                      <a:r>
                        <a:rPr lang="en-US" dirty="0"/>
                        <a:t>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Test execution takes longer.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More complicated and is mostly used by advance testers.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Doesn’t provide image-based testing.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43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88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5C4C5-EE99-40AA-89AC-C43C97DEFFE3}"/>
              </a:ext>
            </a:extLst>
          </p:cNvPr>
          <p:cNvSpPr txBox="1"/>
          <p:nvPr/>
        </p:nvSpPr>
        <p:spPr>
          <a:xfrm>
            <a:off x="2915478" y="2998113"/>
            <a:ext cx="63610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RANOREX is BETTER!!!</a:t>
            </a:r>
          </a:p>
        </p:txBody>
      </p:sp>
    </p:spTree>
    <p:extLst>
      <p:ext uri="{BB962C8B-B14F-4D97-AF65-F5344CB8AC3E}">
        <p14:creationId xmlns:p14="http://schemas.microsoft.com/office/powerpoint/2010/main" val="152361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FD22-500D-4962-81A8-512D6F70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90" y="1794501"/>
            <a:ext cx="6072741" cy="1177299"/>
          </a:xfrm>
        </p:spPr>
        <p:txBody>
          <a:bodyPr/>
          <a:lstStyle/>
          <a:p>
            <a:r>
              <a:rPr lang="en-US" sz="5000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68589-04D2-43B7-BE16-7EF04D06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98" y="2971800"/>
            <a:ext cx="4290323" cy="21480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/>
              <a:t>I. Introduction</a:t>
            </a:r>
          </a:p>
          <a:p>
            <a:pPr marL="0" indent="0">
              <a:buNone/>
            </a:pPr>
            <a:r>
              <a:rPr lang="en-US" sz="4000" dirty="0"/>
              <a:t>II. Comparison</a:t>
            </a:r>
          </a:p>
          <a:p>
            <a:pPr marL="0" indent="0">
              <a:buNone/>
            </a:pPr>
            <a:r>
              <a:rPr lang="en-US" sz="4000" dirty="0"/>
              <a:t>III. Conclusion</a:t>
            </a:r>
          </a:p>
        </p:txBody>
      </p:sp>
    </p:spTree>
    <p:extLst>
      <p:ext uri="{BB962C8B-B14F-4D97-AF65-F5344CB8AC3E}">
        <p14:creationId xmlns:p14="http://schemas.microsoft.com/office/powerpoint/2010/main" val="167306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7981C7-A810-44BD-B454-CB5DA3A9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212" y="517218"/>
            <a:ext cx="9404723" cy="827443"/>
          </a:xfrm>
        </p:spPr>
        <p:txBody>
          <a:bodyPr/>
          <a:lstStyle/>
          <a:p>
            <a:r>
              <a:rPr lang="en-US" b="1" dirty="0"/>
              <a:t>I. Introduction</a:t>
            </a:r>
          </a:p>
        </p:txBody>
      </p:sp>
      <p:pic>
        <p:nvPicPr>
          <p:cNvPr id="1028" name="Picture 4" descr="Related image">
            <a:hlinkClick r:id="rId2"/>
            <a:extLst>
              <a:ext uri="{FF2B5EF4-FFF2-40B4-BE49-F238E27FC236}">
                <a16:creationId xmlns:a16="http://schemas.microsoft.com/office/drawing/2014/main" id="{4BF2C018-CD28-4281-AC7B-B1BE4654F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684" y="2583827"/>
            <a:ext cx="2438400" cy="210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2C1F8B-FF15-4B18-A78A-093F62B809C3}"/>
              </a:ext>
            </a:extLst>
          </p:cNvPr>
          <p:cNvSpPr txBox="1"/>
          <p:nvPr/>
        </p:nvSpPr>
        <p:spPr>
          <a:xfrm>
            <a:off x="2244006" y="5020896"/>
            <a:ext cx="17890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RANOREX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A0FD0C-5008-4A47-AC39-947C38240F95}"/>
              </a:ext>
            </a:extLst>
          </p:cNvPr>
          <p:cNvSpPr txBox="1">
            <a:spLocks/>
          </p:cNvSpPr>
          <p:nvPr/>
        </p:nvSpPr>
        <p:spPr>
          <a:xfrm>
            <a:off x="8785" y="1344661"/>
            <a:ext cx="4331299" cy="827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1</a:t>
            </a:r>
            <a:r>
              <a:rPr lang="en-US" dirty="0"/>
              <a:t>. </a:t>
            </a:r>
            <a:r>
              <a:rPr lang="en-US" u="sng" dirty="0"/>
              <a:t>Test tools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98B9B-C9AC-4243-A7B4-1788BF77F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918" y="2583827"/>
            <a:ext cx="2102069" cy="2102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27A111-1275-4DCF-ACAC-0140168C7231}"/>
              </a:ext>
            </a:extLst>
          </p:cNvPr>
          <p:cNvSpPr txBox="1"/>
          <p:nvPr/>
        </p:nvSpPr>
        <p:spPr>
          <a:xfrm>
            <a:off x="7851918" y="5020896"/>
            <a:ext cx="21020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TestComplete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940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7981C7-A810-44BD-B454-CB5DA3A9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0392"/>
            <a:ext cx="3125352" cy="827443"/>
          </a:xfrm>
        </p:spPr>
        <p:txBody>
          <a:bodyPr/>
          <a:lstStyle/>
          <a:p>
            <a:r>
              <a:rPr lang="en-US" dirty="0"/>
              <a:t>2 - </a:t>
            </a:r>
            <a:r>
              <a:rPr lang="en-US" u="sng" dirty="0"/>
              <a:t>SUT</a:t>
            </a:r>
          </a:p>
        </p:txBody>
      </p:sp>
      <p:pic>
        <p:nvPicPr>
          <p:cNvPr id="5" name="Picture 2" descr="KeePass icon.svg">
            <a:extLst>
              <a:ext uri="{FF2B5EF4-FFF2-40B4-BE49-F238E27FC236}">
                <a16:creationId xmlns:a16="http://schemas.microsoft.com/office/drawing/2014/main" id="{87518510-75EE-4414-9210-39C23FFEF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638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66E8E9-4436-4EBE-AC55-15221FA5ADB4}"/>
              </a:ext>
            </a:extLst>
          </p:cNvPr>
          <p:cNvSpPr txBox="1"/>
          <p:nvPr/>
        </p:nvSpPr>
        <p:spPr>
          <a:xfrm>
            <a:off x="1907159" y="4893943"/>
            <a:ext cx="14113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KeePass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C3177D-B819-4266-B0E5-36E31B0046BE}"/>
              </a:ext>
            </a:extLst>
          </p:cNvPr>
          <p:cNvSpPr txBox="1"/>
          <p:nvPr/>
        </p:nvSpPr>
        <p:spPr>
          <a:xfrm>
            <a:off x="5645426" y="2582614"/>
            <a:ext cx="52743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/>
              <a:t>An open source password manager program that helps us manage all our passwords in a database and keep them encrypted.</a:t>
            </a:r>
          </a:p>
        </p:txBody>
      </p:sp>
    </p:spTree>
    <p:extLst>
      <p:ext uri="{BB962C8B-B14F-4D97-AF65-F5344CB8AC3E}">
        <p14:creationId xmlns:p14="http://schemas.microsoft.com/office/powerpoint/2010/main" val="175372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8922" y="373070"/>
            <a:ext cx="5698434" cy="971591"/>
          </a:xfrm>
        </p:spPr>
        <p:txBody>
          <a:bodyPr/>
          <a:lstStyle/>
          <a:p>
            <a:r>
              <a:rPr lang="en-US" b="1" dirty="0"/>
              <a:t>II. Comparison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E4B2A5-A159-40A3-8F91-5E7C45993C45}"/>
              </a:ext>
            </a:extLst>
          </p:cNvPr>
          <p:cNvSpPr txBox="1">
            <a:spLocks/>
          </p:cNvSpPr>
          <p:nvPr/>
        </p:nvSpPr>
        <p:spPr>
          <a:xfrm>
            <a:off x="82821" y="1298303"/>
            <a:ext cx="4147931" cy="663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500" b="1" dirty="0"/>
              <a:t>1</a:t>
            </a:r>
            <a:r>
              <a:rPr lang="en-US" sz="3500" dirty="0"/>
              <a:t>. </a:t>
            </a:r>
            <a:r>
              <a:rPr lang="en-US" sz="3500" u="sng" dirty="0"/>
              <a:t>Keyword-Driven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8B3D4-1FA9-4516-A467-38AA6F62C96C}"/>
              </a:ext>
            </a:extLst>
          </p:cNvPr>
          <p:cNvSpPr txBox="1"/>
          <p:nvPr/>
        </p:nvSpPr>
        <p:spPr>
          <a:xfrm>
            <a:off x="82820" y="1961781"/>
            <a:ext cx="32964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2600" dirty="0"/>
          </a:p>
          <a:p>
            <a:pPr marL="285750" indent="-285750">
              <a:buFontTx/>
              <a:buChar char="-"/>
            </a:pPr>
            <a:r>
              <a:rPr lang="en-US" sz="2600" dirty="0"/>
              <a:t>Login</a:t>
            </a:r>
          </a:p>
          <a:p>
            <a:pPr marL="285750" indent="-285750">
              <a:buFontTx/>
              <a:buChar char="-"/>
            </a:pPr>
            <a:r>
              <a:rPr lang="en-US" sz="2600" dirty="0"/>
              <a:t>Add new entry</a:t>
            </a:r>
          </a:p>
          <a:p>
            <a:pPr marL="285750" indent="-285750">
              <a:buFontTx/>
              <a:buChar char="-"/>
            </a:pPr>
            <a:r>
              <a:rPr lang="en-US" sz="2600" dirty="0"/>
              <a:t>Validation</a:t>
            </a:r>
          </a:p>
          <a:p>
            <a:pPr marL="285750" indent="-285750">
              <a:buFontTx/>
              <a:buChar char="-"/>
            </a:pPr>
            <a:r>
              <a:rPr lang="en-US" sz="2600" dirty="0"/>
              <a:t>Delete entry</a:t>
            </a:r>
          </a:p>
          <a:p>
            <a:pPr marL="285750" indent="-285750">
              <a:buFontTx/>
              <a:buChar char="-"/>
            </a:pPr>
            <a:r>
              <a:rPr lang="en-US" sz="2600" dirty="0"/>
              <a:t>Save and close SUT</a:t>
            </a:r>
          </a:p>
        </p:txBody>
      </p:sp>
    </p:spTree>
    <p:extLst>
      <p:ext uri="{BB962C8B-B14F-4D97-AF65-F5344CB8AC3E}">
        <p14:creationId xmlns:p14="http://schemas.microsoft.com/office/powerpoint/2010/main" val="123608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05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DE4BEA-B54A-4191-A5F9-6D77BE1C8881}"/>
              </a:ext>
            </a:extLst>
          </p:cNvPr>
          <p:cNvSpPr txBox="1"/>
          <p:nvPr/>
        </p:nvSpPr>
        <p:spPr>
          <a:xfrm>
            <a:off x="182211" y="185989"/>
            <a:ext cx="77955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n-US" sz="2600" dirty="0"/>
              <a:t>Added a new entry</a:t>
            </a:r>
          </a:p>
          <a:p>
            <a:pPr lvl="0"/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Set the attributes for title, username, password, URL</a:t>
            </a:r>
          </a:p>
          <a:p>
            <a:pPr lvl="0"/>
            <a:r>
              <a:rPr lang="en-US" sz="2600" dirty="0">
                <a:sym typeface="Wingdings" panose="05000000000000000000" pitchFamily="2" charset="2"/>
              </a:rPr>
              <a:t> </a:t>
            </a:r>
            <a:r>
              <a:rPr lang="en-US" sz="2600" dirty="0"/>
              <a:t>Chose an icon</a:t>
            </a:r>
          </a:p>
          <a:p>
            <a:pPr lvl="0"/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Set the expiration value</a:t>
            </a:r>
          </a:p>
        </p:txBody>
      </p:sp>
    </p:spTree>
    <p:extLst>
      <p:ext uri="{BB962C8B-B14F-4D97-AF65-F5344CB8AC3E}">
        <p14:creationId xmlns:p14="http://schemas.microsoft.com/office/powerpoint/2010/main" val="250314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3AB96-FD67-47ED-B2C0-F773AD3D6DD9}"/>
              </a:ext>
            </a:extLst>
          </p:cNvPr>
          <p:cNvSpPr txBox="1"/>
          <p:nvPr/>
        </p:nvSpPr>
        <p:spPr>
          <a:xfrm>
            <a:off x="675860" y="318052"/>
            <a:ext cx="111318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Entry</a:t>
            </a:r>
            <a:r>
              <a:rPr lang="en-US" dirty="0"/>
              <a:t>: $</a:t>
            </a:r>
            <a:r>
              <a:rPr lang="en-US" dirty="0" err="1"/>
              <a:t>varTitle</a:t>
            </a:r>
            <a:r>
              <a:rPr lang="en-US" dirty="0"/>
              <a:t>=”</a:t>
            </a:r>
            <a:r>
              <a:rPr lang="en-US" dirty="0" err="1"/>
              <a:t>WordPressDemo</a:t>
            </a:r>
            <a:r>
              <a:rPr lang="en-US" dirty="0"/>
              <a:t>”; $</a:t>
            </a:r>
            <a:r>
              <a:rPr lang="en-US" dirty="0" err="1"/>
              <a:t>varUsername</a:t>
            </a:r>
            <a:r>
              <a:rPr lang="en-US" dirty="0"/>
              <a:t>=”admin”; $</a:t>
            </a:r>
            <a:r>
              <a:rPr lang="en-US" dirty="0" err="1"/>
              <a:t>varPassword</a:t>
            </a:r>
            <a:r>
              <a:rPr lang="en-US" dirty="0"/>
              <a:t>=”demo123”; $</a:t>
            </a:r>
            <a:r>
              <a:rPr lang="en-US" dirty="0" err="1"/>
              <a:t>varURL</a:t>
            </a:r>
            <a:r>
              <a:rPr lang="en-US" dirty="0"/>
              <a:t>=”http://bitly.com/</a:t>
            </a:r>
            <a:r>
              <a:rPr lang="en-US" dirty="0" err="1"/>
              <a:t>wp_demo</a:t>
            </a:r>
            <a:r>
              <a:rPr lang="en-US" dirty="0"/>
              <a:t>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4CE453-3FA3-48E1-A888-07261F2DB0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8957" y="1298713"/>
            <a:ext cx="9143999" cy="470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8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E4B2A5-A159-40A3-8F91-5E7C45993C45}"/>
              </a:ext>
            </a:extLst>
          </p:cNvPr>
          <p:cNvSpPr txBox="1">
            <a:spLocks/>
          </p:cNvSpPr>
          <p:nvPr/>
        </p:nvSpPr>
        <p:spPr>
          <a:xfrm>
            <a:off x="0" y="537603"/>
            <a:ext cx="3756159" cy="827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2</a:t>
            </a:r>
            <a:r>
              <a:rPr lang="en-US" sz="4000" dirty="0"/>
              <a:t>. </a:t>
            </a:r>
            <a:r>
              <a:rPr lang="en-US" sz="4000" u="sng" dirty="0"/>
              <a:t>Data-Driven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675674-FE9F-46DA-A49A-7128F032FE7D}"/>
              </a:ext>
            </a:extLst>
          </p:cNvPr>
          <p:cNvSpPr txBox="1"/>
          <p:nvPr/>
        </p:nvSpPr>
        <p:spPr>
          <a:xfrm>
            <a:off x="1424608" y="1950747"/>
            <a:ext cx="93427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600" dirty="0"/>
              <a:t>Variable in the repositories which are connected to external file (CSV file).</a:t>
            </a:r>
          </a:p>
          <a:p>
            <a:pPr marL="285750" indent="-285750">
              <a:buFontTx/>
              <a:buChar char="-"/>
            </a:pPr>
            <a:r>
              <a:rPr lang="en-US" sz="2600" dirty="0"/>
              <a:t>For each input action, a variable will be attached to it as below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190A28-F5E4-4CF0-A784-D10EE9D96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927707"/>
              </p:ext>
            </p:extLst>
          </p:nvPr>
        </p:nvGraphicFramePr>
        <p:xfrm>
          <a:off x="198783" y="3429000"/>
          <a:ext cx="11794433" cy="1261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19">
                  <a:extLst>
                    <a:ext uri="{9D8B030D-6E8A-4147-A177-3AD203B41FA5}">
                      <a16:colId xmlns:a16="http://schemas.microsoft.com/office/drawing/2014/main" val="3786611962"/>
                    </a:ext>
                  </a:extLst>
                </a:gridCol>
                <a:gridCol w="1684919">
                  <a:extLst>
                    <a:ext uri="{9D8B030D-6E8A-4147-A177-3AD203B41FA5}">
                      <a16:colId xmlns:a16="http://schemas.microsoft.com/office/drawing/2014/main" val="2393901216"/>
                    </a:ext>
                  </a:extLst>
                </a:gridCol>
                <a:gridCol w="1684919">
                  <a:extLst>
                    <a:ext uri="{9D8B030D-6E8A-4147-A177-3AD203B41FA5}">
                      <a16:colId xmlns:a16="http://schemas.microsoft.com/office/drawing/2014/main" val="2543952198"/>
                    </a:ext>
                  </a:extLst>
                </a:gridCol>
                <a:gridCol w="1684919">
                  <a:extLst>
                    <a:ext uri="{9D8B030D-6E8A-4147-A177-3AD203B41FA5}">
                      <a16:colId xmlns:a16="http://schemas.microsoft.com/office/drawing/2014/main" val="2778218140"/>
                    </a:ext>
                  </a:extLst>
                </a:gridCol>
                <a:gridCol w="1684919">
                  <a:extLst>
                    <a:ext uri="{9D8B030D-6E8A-4147-A177-3AD203B41FA5}">
                      <a16:colId xmlns:a16="http://schemas.microsoft.com/office/drawing/2014/main" val="3375866803"/>
                    </a:ext>
                  </a:extLst>
                </a:gridCol>
                <a:gridCol w="1684919">
                  <a:extLst>
                    <a:ext uri="{9D8B030D-6E8A-4147-A177-3AD203B41FA5}">
                      <a16:colId xmlns:a16="http://schemas.microsoft.com/office/drawing/2014/main" val="2835280268"/>
                    </a:ext>
                  </a:extLst>
                </a:gridCol>
                <a:gridCol w="1684919">
                  <a:extLst>
                    <a:ext uri="{9D8B030D-6E8A-4147-A177-3AD203B41FA5}">
                      <a16:colId xmlns:a16="http://schemas.microsoft.com/office/drawing/2014/main" val="2089811863"/>
                    </a:ext>
                  </a:extLst>
                </a:gridCol>
              </a:tblGrid>
              <a:tr h="630991">
                <a:tc>
                  <a:txBody>
                    <a:bodyPr/>
                    <a:lstStyle/>
                    <a:p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Expires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IconIndex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773"/>
                  </a:ext>
                </a:extLst>
              </a:tr>
              <a:tr h="630991">
                <a:tc>
                  <a:txBody>
                    <a:bodyPr/>
                    <a:lstStyle/>
                    <a:p>
                      <a:r>
                        <a:rPr lang="en-US" sz="20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varTitle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varUsername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VarPassword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varURL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varExpires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varIconIndex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10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43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475</TotalTime>
  <Words>349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Schoolbook</vt:lpstr>
      <vt:lpstr>Corbel</vt:lpstr>
      <vt:lpstr>Times New Roman</vt:lpstr>
      <vt:lpstr>Wingdings</vt:lpstr>
      <vt:lpstr>Headlines</vt:lpstr>
      <vt:lpstr>Desktop Testing RanoREX - </vt:lpstr>
      <vt:lpstr>Table of Contents</vt:lpstr>
      <vt:lpstr>I. Introduction</vt:lpstr>
      <vt:lpstr>2 - SUT</vt:lpstr>
      <vt:lpstr>II.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Conclusion</vt:lpstr>
      <vt:lpstr>PowerPoint Presentation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HELMET</dc:title>
  <dc:creator>LAP11079-local</dc:creator>
  <cp:lastModifiedBy>Hoai Hồ Nhật</cp:lastModifiedBy>
  <cp:revision>33</cp:revision>
  <dcterms:created xsi:type="dcterms:W3CDTF">2018-03-23T13:34:03Z</dcterms:created>
  <dcterms:modified xsi:type="dcterms:W3CDTF">2018-03-26T12:56:37Z</dcterms:modified>
</cp:coreProperties>
</file>