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7240-38B8-CF46-9E51-08BBF501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D317-9301-CC41-BB82-F42E96BA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9321-D4C0-9646-AAF3-023A27E4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B7FA-FA64-954A-B7DA-EC8498D8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5276-E97D-4946-9068-5AA7AE7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08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0FED-5B21-C54F-B509-893A922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130A3-3E33-7B40-BA97-D6CA9FF8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BE11-D7EA-B64F-AD47-217E2082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FA81-F6FE-C24E-BC4D-E1DE4B6D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91D6-ECB2-274D-BC14-F1036FF3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793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3EC51-5CB2-384F-9536-0EBC19B17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3241E-B561-7146-81C9-317BA0AA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35E8-DE7C-0C4D-97EC-75D38218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E53C-83CD-8547-9176-9B8BAD32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8CB6-1077-684D-BE7B-117D4B04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02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8277-7F1B-8A44-81F8-EEE413CD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F2B3-5D45-F449-91A1-01C943D3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5388-FC75-8F4F-AEA8-578F7678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40FF-86C2-3242-9168-9BA0CCDF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789D-C442-424A-8883-DD8F5B8E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87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1F74-9429-F046-83E9-8E447EC1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2AEB-C645-CB44-A108-85C5B41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1AB8-5132-7649-938A-B1640A31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7C8A-B6E5-BC49-BD73-949E1547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1111-EEDB-7A48-9EF3-3C1A497A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08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B5F3-5268-CC43-AF55-029BBBF8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8524-D34E-3E49-A377-45D08D947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4226-E702-2843-BD1A-42913848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E3D3-DF45-AD44-A0AB-2F2D0AB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06022-E0F7-964C-B5BB-250E6975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A6B1-8FDA-674A-8EB3-6ED57ED0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026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212-6524-BD4A-8C32-765370C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5E1F-AB6B-9E45-BE40-CC1105F9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5296-59F6-C242-A243-1D7B3C1C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1983B-087F-BA46-BB74-32C93C22A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39FB4-8DE4-D541-87E5-6779DD4F0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B7081-A100-0F48-91DD-CC9E641F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2D00-074F-9746-98C2-6300B4D3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A9CBB-AF25-FA41-AFD9-CC744986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251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B14-A960-C945-A821-EC40A021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FCAA5-60D2-C44C-9898-7DFBCA50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AB9C3-E656-E94E-A7D5-BDC38077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D35BC-5C80-4A41-8A3D-38533CC0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48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C4741-ADFA-D240-89F1-710ABD42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BD24B-5913-1745-AA14-DEB3B3B0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6E160-D032-A24A-B287-A1F20337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63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49E7-9797-5F42-9D22-864F1C6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6228-8CD7-AC40-BF19-CA1D7F4A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721D8-2269-7D47-A839-95FF9E80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0CCC-A9D8-1846-9B13-D0410A6F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C74C-AC28-754D-8822-1F33CF04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BF39-AB83-F443-8D67-03955176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444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C4D6-C561-4541-9DBE-3035453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0CF14-85A8-1B4B-A889-84DDDDE94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85791-454A-2E44-B916-D780FA0B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D23C-1003-024D-ABFD-9AB2B8C5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88CF-1905-0F40-AF5A-28807369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0614-59F3-2E46-81EC-4B838655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546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F9345-45F9-574D-A5C7-08246C4D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46BF-A182-CE43-B4CF-B93528FC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3AB2-1E77-CA4D-B0F4-F27727709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1CC8-F94E-F445-802C-07AA0128F0AC}" type="datetimeFigureOut">
              <a:rPr lang="en-VN" smtClean="0"/>
              <a:t>5/10/21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70CC-3041-D34A-B76F-3E5BB3F97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6688-9170-C64F-8C38-79854EAB3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5559-403F-8A4A-9EC7-6F54383297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69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jotek.com/blog/2012/09/20/comparision-of-4-approaches-to-playing-audio-in-ios/" TargetMode="External"/><Relationship Id="rId2" Type="http://schemas.openxmlformats.org/officeDocument/2006/relationships/hyperlink" Target="https://developer.apple.com/documentation/avfoundation/avpl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blo.asia/p/lam-viec-voi-audio-trong-ios-va-nhung-loi-khuyen-cho-developer-phan-1-1Je5Em015nL" TargetMode="External"/><Relationship Id="rId4" Type="http://schemas.openxmlformats.org/officeDocument/2006/relationships/hyperlink" Target="https://viblo.asia/p/ios-huong-dan-su-dung-avplayer-de-play-1-link-mp4-GrLZDkmOKk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35F1F-4044-0C4C-A835-A6ED0ECF6F86}"/>
              </a:ext>
            </a:extLst>
          </p:cNvPr>
          <p:cNvSpPr txBox="1"/>
          <p:nvPr/>
        </p:nvSpPr>
        <p:spPr>
          <a:xfrm>
            <a:off x="3190672" y="2235369"/>
            <a:ext cx="6215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800" dirty="0">
                <a:latin typeface="American Typewriter" panose="02090604020004020304" pitchFamily="18" charset="77"/>
              </a:rPr>
              <a:t>AVPlayer</a:t>
            </a:r>
          </a:p>
        </p:txBody>
      </p:sp>
    </p:spTree>
    <p:extLst>
      <p:ext uri="{BB962C8B-B14F-4D97-AF65-F5344CB8AC3E}">
        <p14:creationId xmlns:p14="http://schemas.microsoft.com/office/powerpoint/2010/main" val="404019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466A8-6E21-8746-95F7-CE5A7B9B09E4}"/>
              </a:ext>
            </a:extLst>
          </p:cNvPr>
          <p:cNvSpPr txBox="1"/>
          <p:nvPr/>
        </p:nvSpPr>
        <p:spPr>
          <a:xfrm>
            <a:off x="603115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4. Playing video in a Queue - Playlist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34543-06D6-AC44-872E-0B45CB8B395F}"/>
              </a:ext>
            </a:extLst>
          </p:cNvPr>
          <p:cNvSpPr txBox="1"/>
          <p:nvPr/>
        </p:nvSpPr>
        <p:spPr>
          <a:xfrm>
            <a:off x="885218" y="1264597"/>
            <a:ext cx="368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>
                <a:ln>
                  <a:solidFill>
                    <a:srgbClr val="C00000"/>
                  </a:solidFill>
                </a:ln>
              </a:rPr>
              <a:t>Để playlist :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3F8C00E-ACD5-7842-9366-092A1795E3BE}"/>
              </a:ext>
            </a:extLst>
          </p:cNvPr>
          <p:cNvSpPr/>
          <p:nvPr/>
        </p:nvSpPr>
        <p:spPr>
          <a:xfrm>
            <a:off x="665940" y="3526352"/>
            <a:ext cx="3297676" cy="2971800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1D8F8-9592-3044-9F03-AD6656FFC90E}"/>
              </a:ext>
            </a:extLst>
          </p:cNvPr>
          <p:cNvSpPr txBox="1"/>
          <p:nvPr/>
        </p:nvSpPr>
        <p:spPr>
          <a:xfrm>
            <a:off x="3842425" y="1141485"/>
            <a:ext cx="610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" pitchFamily="2" charset="77"/>
              </a:rPr>
              <a:t>AVQueuePlayer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3BC58-5A18-8F4B-8F7A-690A0BA71F20}"/>
              </a:ext>
            </a:extLst>
          </p:cNvPr>
          <p:cNvSpPr txBox="1"/>
          <p:nvPr/>
        </p:nvSpPr>
        <p:spPr>
          <a:xfrm>
            <a:off x="824419" y="3634515"/>
            <a:ext cx="298071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V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AVQueuePlayer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FF566-B168-D546-9204-2A65017AC589}"/>
              </a:ext>
            </a:extLst>
          </p:cNvPr>
          <p:cNvSpPr txBox="1"/>
          <p:nvPr/>
        </p:nvSpPr>
        <p:spPr>
          <a:xfrm>
            <a:off x="1128003" y="4289755"/>
            <a:ext cx="222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VN" sz="3200" dirty="0">
                <a:solidFill>
                  <a:schemeClr val="bg1"/>
                </a:solidFill>
              </a:rPr>
              <a:t>lay()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27A3D-4E7B-594C-9B52-E36C69A8FFEE}"/>
              </a:ext>
            </a:extLst>
          </p:cNvPr>
          <p:cNvSpPr txBox="1"/>
          <p:nvPr/>
        </p:nvSpPr>
        <p:spPr>
          <a:xfrm>
            <a:off x="1811775" y="5015459"/>
            <a:ext cx="222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Pause</a:t>
            </a:r>
            <a:r>
              <a:rPr lang="en-VN" sz="3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06AD8-5037-984E-B206-66760AE57D94}"/>
              </a:ext>
            </a:extLst>
          </p:cNvPr>
          <p:cNvSpPr txBox="1"/>
          <p:nvPr/>
        </p:nvSpPr>
        <p:spPr>
          <a:xfrm>
            <a:off x="2353689" y="5455336"/>
            <a:ext cx="22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  <a:endParaRPr lang="en-VN" sz="5400" dirty="0">
              <a:solidFill>
                <a:schemeClr val="bg1"/>
              </a:solidFill>
            </a:endParaRP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239BDBA-74E1-874A-B7F2-B48E64D1EB79}"/>
              </a:ext>
            </a:extLst>
          </p:cNvPr>
          <p:cNvSpPr/>
          <p:nvPr/>
        </p:nvSpPr>
        <p:spPr>
          <a:xfrm>
            <a:off x="8069905" y="3529559"/>
            <a:ext cx="3297676" cy="2971800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1CC78-4E7C-B544-A9B7-949EE03405F6}"/>
              </a:ext>
            </a:extLst>
          </p:cNvPr>
          <p:cNvSpPr txBox="1"/>
          <p:nvPr/>
        </p:nvSpPr>
        <p:spPr>
          <a:xfrm>
            <a:off x="8929180" y="3654556"/>
            <a:ext cx="1761923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V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AVPlayer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894DC-E08C-7B4A-9834-7336CC415435}"/>
              </a:ext>
            </a:extLst>
          </p:cNvPr>
          <p:cNvSpPr txBox="1"/>
          <p:nvPr/>
        </p:nvSpPr>
        <p:spPr>
          <a:xfrm>
            <a:off x="8531968" y="4292962"/>
            <a:ext cx="222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VN" sz="3200" dirty="0">
                <a:solidFill>
                  <a:schemeClr val="bg1"/>
                </a:solidFill>
              </a:rPr>
              <a:t>lay()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006B0-3D66-3E42-8FE0-7A6AB8078C58}"/>
              </a:ext>
            </a:extLst>
          </p:cNvPr>
          <p:cNvSpPr txBox="1"/>
          <p:nvPr/>
        </p:nvSpPr>
        <p:spPr>
          <a:xfrm>
            <a:off x="9215740" y="5018666"/>
            <a:ext cx="222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Pause</a:t>
            </a:r>
            <a:r>
              <a:rPr lang="en-VN" sz="3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C87DD-15E0-8F41-A665-2842CDCCDAA8}"/>
              </a:ext>
            </a:extLst>
          </p:cNvPr>
          <p:cNvSpPr txBox="1"/>
          <p:nvPr/>
        </p:nvSpPr>
        <p:spPr>
          <a:xfrm>
            <a:off x="9757654" y="5458543"/>
            <a:ext cx="22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  <a:endParaRPr lang="en-VN" sz="5400" dirty="0">
              <a:solidFill>
                <a:schemeClr val="bg1"/>
              </a:solidFill>
            </a:endParaRPr>
          </a:p>
        </p:txBody>
      </p:sp>
      <p:sp>
        <p:nvSpPr>
          <p:cNvPr id="17" name="Left-Right Arrow Callout 16">
            <a:extLst>
              <a:ext uri="{FF2B5EF4-FFF2-40B4-BE49-F238E27FC236}">
                <a16:creationId xmlns:a16="http://schemas.microsoft.com/office/drawing/2014/main" id="{941D42B9-7B9C-E344-A9E8-6D4DA4C961AB}"/>
              </a:ext>
            </a:extLst>
          </p:cNvPr>
          <p:cNvSpPr/>
          <p:nvPr/>
        </p:nvSpPr>
        <p:spPr>
          <a:xfrm>
            <a:off x="5229419" y="4582142"/>
            <a:ext cx="1436449" cy="662190"/>
          </a:xfrm>
          <a:prstGeom prst="leftRight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highlight>
                <a:srgbClr val="00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FE204-4C98-5147-98FD-4C38C83C1A21}"/>
              </a:ext>
            </a:extLst>
          </p:cNvPr>
          <p:cNvSpPr txBox="1"/>
          <p:nvPr/>
        </p:nvSpPr>
        <p:spPr>
          <a:xfrm>
            <a:off x="937503" y="2140966"/>
            <a:ext cx="901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AVQueuePlayer - Một player được sử dụng để player một số item theo trình tự.</a:t>
            </a:r>
            <a:endParaRPr lang="en-V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5506C-323F-334F-A0E7-379C18E4882A}"/>
              </a:ext>
            </a:extLst>
          </p:cNvPr>
          <p:cNvSpPr txBox="1"/>
          <p:nvPr/>
        </p:nvSpPr>
        <p:spPr>
          <a:xfrm>
            <a:off x="885218" y="2684563"/>
            <a:ext cx="104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AVQueuePlayer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AVPlayer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AVPlayerItem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0EDA1-1C83-F74F-9176-CF154C3EA91F}"/>
              </a:ext>
            </a:extLst>
          </p:cNvPr>
          <p:cNvSpPr txBox="1"/>
          <p:nvPr/>
        </p:nvSpPr>
        <p:spPr>
          <a:xfrm>
            <a:off x="5666362" y="4265504"/>
            <a:ext cx="34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72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1097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0D045C-A3BF-D446-A3B3-996CCA3D6AB5}"/>
              </a:ext>
            </a:extLst>
          </p:cNvPr>
          <p:cNvSpPr txBox="1"/>
          <p:nvPr/>
        </p:nvSpPr>
        <p:spPr>
          <a:xfrm>
            <a:off x="603115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4. Playing video in a Queue - Playlist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DE089-F735-E742-BADC-4D74D2A14C27}"/>
              </a:ext>
            </a:extLst>
          </p:cNvPr>
          <p:cNvSpPr txBox="1"/>
          <p:nvPr/>
        </p:nvSpPr>
        <p:spPr>
          <a:xfrm>
            <a:off x="603115" y="1064943"/>
            <a:ext cx="107296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 </a:t>
            </a:r>
            <a:r>
              <a:rPr lang="en-US" sz="3600" dirty="0" err="1"/>
              <a:t>urls</a:t>
            </a:r>
            <a:r>
              <a:rPr lang="en-US" sz="3600" dirty="0"/>
              <a:t> = [URL]()</a:t>
            </a:r>
          </a:p>
          <a:p>
            <a:r>
              <a:rPr lang="en-US" sz="3600" dirty="0"/>
              <a:t>var </a:t>
            </a:r>
            <a:r>
              <a:rPr lang="en-US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playerItems</a:t>
            </a:r>
            <a:r>
              <a:rPr lang="en-US" sz="3600" dirty="0"/>
              <a:t> = [</a:t>
            </a:r>
            <a:r>
              <a:rPr lang="en-US" sz="3600" dirty="0" err="1"/>
              <a:t>AVPlayerItem</a:t>
            </a:r>
            <a:r>
              <a:rPr lang="en-US" sz="3600" dirty="0"/>
              <a:t>]()</a:t>
            </a:r>
          </a:p>
          <a:p>
            <a:endParaRPr lang="en-US" dirty="0"/>
          </a:p>
          <a:p>
            <a:r>
              <a:rPr lang="en-US" sz="3600" dirty="0" err="1"/>
              <a:t>urls.forEach</a:t>
            </a:r>
            <a:r>
              <a:rPr lang="en-US" sz="3600" dirty="0"/>
              <a:t> { (</a:t>
            </a:r>
            <a:r>
              <a:rPr lang="en-US" sz="3600" dirty="0" err="1"/>
              <a:t>url</a:t>
            </a:r>
            <a:r>
              <a:rPr lang="en-US" sz="3600" dirty="0"/>
              <a:t>) in</a:t>
            </a:r>
          </a:p>
          <a:p>
            <a:r>
              <a:rPr lang="en-US" sz="3600" dirty="0"/>
              <a:t>	let asset = </a:t>
            </a:r>
            <a:r>
              <a:rPr lang="en-US" sz="3600" dirty="0" err="1"/>
              <a:t>AVAsset</a:t>
            </a:r>
            <a:r>
              <a:rPr lang="en-US" sz="3600" dirty="0"/>
              <a:t>(</a:t>
            </a:r>
            <a:r>
              <a:rPr lang="en-US" sz="3600" dirty="0" err="1"/>
              <a:t>url</a:t>
            </a:r>
            <a:r>
              <a:rPr lang="en-US" sz="3600" dirty="0"/>
              <a:t>: </a:t>
            </a:r>
            <a:r>
              <a:rPr lang="en-US" sz="3600" dirty="0" err="1"/>
              <a:t>url</a:t>
            </a:r>
            <a:r>
              <a:rPr lang="en-US" sz="3600" dirty="0"/>
              <a:t>)</a:t>
            </a:r>
          </a:p>
          <a:p>
            <a:r>
              <a:rPr lang="en-US" sz="3600" dirty="0"/>
              <a:t>	let </a:t>
            </a:r>
            <a:r>
              <a:rPr lang="en-US" sz="3600" dirty="0" err="1"/>
              <a:t>playerItem</a:t>
            </a:r>
            <a:r>
              <a:rPr lang="en-US" sz="3600" dirty="0"/>
              <a:t> = </a:t>
            </a:r>
            <a:r>
              <a:rPr lang="en-US" sz="3600" dirty="0" err="1"/>
              <a:t>AVPlayerItem</a:t>
            </a:r>
            <a:r>
              <a:rPr lang="en-US" sz="3600" dirty="0"/>
              <a:t>(asset: asset)</a:t>
            </a:r>
          </a:p>
          <a:p>
            <a:r>
              <a:rPr lang="en-US" sz="3600" dirty="0"/>
              <a:t>	</a:t>
            </a:r>
            <a:r>
              <a:rPr lang="en-US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playerItems</a:t>
            </a:r>
            <a:r>
              <a:rPr lang="en-US" sz="3600" dirty="0" err="1"/>
              <a:t>.append</a:t>
            </a:r>
            <a:r>
              <a:rPr lang="en-US" sz="3600" dirty="0"/>
              <a:t>(</a:t>
            </a:r>
            <a:r>
              <a:rPr lang="en-US" sz="3600" dirty="0" err="1"/>
              <a:t>playerItem</a:t>
            </a:r>
            <a:r>
              <a:rPr lang="en-US" sz="3600" dirty="0"/>
              <a:t>) </a:t>
            </a:r>
          </a:p>
          <a:p>
            <a:r>
              <a:rPr lang="en-US" sz="3600" dirty="0"/>
              <a:t>}</a:t>
            </a:r>
          </a:p>
          <a:p>
            <a:endParaRPr lang="en-US" dirty="0"/>
          </a:p>
          <a:p>
            <a:r>
              <a:rPr lang="en-US" sz="3600" dirty="0"/>
              <a:t>let player = </a:t>
            </a:r>
            <a:r>
              <a:rPr lang="en-US" sz="3600" dirty="0" err="1"/>
              <a:t>AVQueuePlayer</a:t>
            </a:r>
            <a:r>
              <a:rPr lang="en-US" sz="3600" dirty="0"/>
              <a:t>(items: </a:t>
            </a:r>
            <a:r>
              <a:rPr lang="en-US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playerItems</a:t>
            </a:r>
            <a:r>
              <a:rPr lang="en-US" sz="3600" dirty="0"/>
              <a:t>)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104495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9609F-6AC2-D74C-9790-66792774A849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5. Tracking video play status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C5533-1287-1444-BACC-DFD432E1DCF4}"/>
              </a:ext>
            </a:extLst>
          </p:cNvPr>
          <p:cNvSpPr txBox="1"/>
          <p:nvPr/>
        </p:nvSpPr>
        <p:spPr>
          <a:xfrm>
            <a:off x="642026" y="1235412"/>
            <a:ext cx="106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AVPlayer’s </a:t>
            </a:r>
            <a:r>
              <a:rPr lang="vi-VN" b="1" dirty="0"/>
              <a:t>timeControlStatus</a:t>
            </a:r>
            <a:r>
              <a:rPr lang="vi-VN" dirty="0"/>
              <a:t> có thể được sử dụng để theo dõi trạng thái play video.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6DF42-C34B-B04D-B4B5-07B52FBD50B7}"/>
              </a:ext>
            </a:extLst>
          </p:cNvPr>
          <p:cNvSpPr txBox="1"/>
          <p:nvPr/>
        </p:nvSpPr>
        <p:spPr>
          <a:xfrm>
            <a:off x="1361873" y="2013625"/>
            <a:ext cx="750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1. </a:t>
            </a:r>
            <a:r>
              <a:rPr lang="en-US" sz="2400" i="1" dirty="0">
                <a:solidFill>
                  <a:schemeClr val="bg1"/>
                </a:solidFill>
                <a:highlight>
                  <a:srgbClr val="000000"/>
                </a:highlight>
              </a:rPr>
              <a:t>paused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/>
              <a:t>- player </a:t>
            </a:r>
            <a:r>
              <a:rPr lang="en-US" sz="2400" dirty="0" err="1"/>
              <a:t>bị</a:t>
            </a:r>
            <a:r>
              <a:rPr lang="en-US" sz="2400" dirty="0"/>
              <a:t> paused.</a:t>
            </a:r>
            <a:endParaRPr lang="en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C5900-1FD4-5A4F-B661-D0FE9448E497}"/>
              </a:ext>
            </a:extLst>
          </p:cNvPr>
          <p:cNvSpPr txBox="1"/>
          <p:nvPr/>
        </p:nvSpPr>
        <p:spPr>
          <a:xfrm>
            <a:off x="1361873" y="2874523"/>
            <a:ext cx="1037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2. </a:t>
            </a:r>
            <a:r>
              <a:rPr lang="en-US" sz="24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waitingToPlayAtSpecifiedRate</a:t>
            </a:r>
            <a:r>
              <a:rPr lang="en-US" sz="2400" dirty="0"/>
              <a:t> - Player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chờ</a:t>
            </a:r>
            <a:r>
              <a:rPr lang="en-US" sz="2400" dirty="0"/>
              <a:t> do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đệm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đệm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.</a:t>
            </a:r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99186-7F23-3A4B-BCE9-31C920FE779F}"/>
              </a:ext>
            </a:extLst>
          </p:cNvPr>
          <p:cNvSpPr txBox="1"/>
          <p:nvPr/>
        </p:nvSpPr>
        <p:spPr>
          <a:xfrm>
            <a:off x="1361873" y="4104753"/>
            <a:ext cx="927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3. </a:t>
            </a:r>
            <a:r>
              <a:rPr lang="en-US" sz="2400" i="1" dirty="0">
                <a:solidFill>
                  <a:schemeClr val="bg1"/>
                </a:solidFill>
                <a:highlight>
                  <a:srgbClr val="000000"/>
                </a:highlight>
              </a:rPr>
              <a:t>playing</a:t>
            </a:r>
            <a:r>
              <a:rPr lang="en-US" sz="2400" dirty="0"/>
              <a:t> - Player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play </a:t>
            </a:r>
            <a:r>
              <a:rPr lang="en-US" sz="2400" dirty="0" err="1"/>
              <a:t>một</a:t>
            </a:r>
            <a:r>
              <a:rPr lang="en-US" sz="2400" dirty="0"/>
              <a:t> media item.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35074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0B324-CBEA-B04E-A1ED-110135B4B446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5. Tracking video play status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D298E-27D9-BD43-BF16-01F8D27B9160}"/>
              </a:ext>
            </a:extLst>
          </p:cNvPr>
          <p:cNvSpPr txBox="1"/>
          <p:nvPr/>
        </p:nvSpPr>
        <p:spPr>
          <a:xfrm flipH="1" flipV="1">
            <a:off x="3317037" y="2412140"/>
            <a:ext cx="3307499" cy="101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6CF73-D38F-394E-8EBC-0CBA62BCAA18}"/>
              </a:ext>
            </a:extLst>
          </p:cNvPr>
          <p:cNvSpPr txBox="1"/>
          <p:nvPr/>
        </p:nvSpPr>
        <p:spPr>
          <a:xfrm>
            <a:off x="642025" y="1147864"/>
            <a:ext cx="11400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override public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observeValue</a:t>
            </a:r>
            <a:r>
              <a:rPr lang="en-US" dirty="0"/>
              <a:t>(</a:t>
            </a:r>
            <a:r>
              <a:rPr lang="en-US" dirty="0" err="1"/>
              <a:t>forKeyPath</a:t>
            </a:r>
            <a:r>
              <a:rPr lang="en-US" dirty="0"/>
              <a:t> </a:t>
            </a:r>
            <a:r>
              <a:rPr lang="en-US" dirty="0" err="1"/>
              <a:t>keyPath</a:t>
            </a:r>
            <a:r>
              <a:rPr lang="en-US" dirty="0"/>
              <a:t>: String?, of object: Any?, change: [</a:t>
            </a:r>
            <a:r>
              <a:rPr lang="en-US" dirty="0" err="1"/>
              <a:t>NSKeyValueChangeKey</a:t>
            </a:r>
            <a:r>
              <a:rPr lang="en-US" dirty="0"/>
              <a:t> : Any]?, context: </a:t>
            </a:r>
            <a:r>
              <a:rPr lang="en-US" dirty="0" err="1"/>
              <a:t>UnsafeMutableRawPointer</a:t>
            </a:r>
            <a:r>
              <a:rPr lang="en-US" dirty="0"/>
              <a:t>?) { </a:t>
            </a:r>
          </a:p>
          <a:p>
            <a:r>
              <a:rPr lang="en-US" dirty="0"/>
              <a:t>   if </a:t>
            </a:r>
            <a:r>
              <a:rPr lang="en-US" dirty="0" err="1"/>
              <a:t>keyPath</a:t>
            </a:r>
            <a:r>
              <a:rPr lang="en-US" dirty="0"/>
              <a:t> == "</a:t>
            </a:r>
            <a:r>
              <a:rPr lang="en-US" dirty="0" err="1"/>
              <a:t>timeControlStatus</a:t>
            </a:r>
            <a:r>
              <a:rPr lang="en-US" dirty="0"/>
              <a:t>", let change = change, let </a:t>
            </a:r>
            <a:r>
              <a:rPr lang="en-US" dirty="0" err="1"/>
              <a:t>newValue</a:t>
            </a:r>
            <a:r>
              <a:rPr lang="en-US" dirty="0"/>
              <a:t> = change[</a:t>
            </a:r>
            <a:r>
              <a:rPr lang="en-US" dirty="0" err="1"/>
              <a:t>NSKeyValueChangeKey.newKey</a:t>
            </a:r>
            <a:r>
              <a:rPr lang="en-US" dirty="0"/>
              <a:t>] as? Int,      let </a:t>
            </a:r>
            <a:r>
              <a:rPr lang="en-US" dirty="0" err="1"/>
              <a:t>oldValue</a:t>
            </a:r>
            <a:r>
              <a:rPr lang="en-US" dirty="0"/>
              <a:t> = change[</a:t>
            </a:r>
            <a:r>
              <a:rPr lang="en-US" dirty="0" err="1"/>
              <a:t>NSKeyValueChangeKey.oldKey</a:t>
            </a:r>
            <a:r>
              <a:rPr lang="en-US" dirty="0"/>
              <a:t>] as? Int { </a:t>
            </a:r>
          </a:p>
          <a:p>
            <a:r>
              <a:rPr lang="en-US" dirty="0"/>
              <a:t>       let </a:t>
            </a:r>
            <a:r>
              <a:rPr lang="en-US" dirty="0" err="1"/>
              <a:t>oldStatus</a:t>
            </a:r>
            <a:r>
              <a:rPr lang="en-US" dirty="0"/>
              <a:t> = </a:t>
            </a:r>
            <a:r>
              <a:rPr lang="en-US" dirty="0" err="1"/>
              <a:t>AVPlayer.TimeControlStatus</a:t>
            </a:r>
            <a:r>
              <a:rPr lang="en-US" dirty="0"/>
              <a:t>(</a:t>
            </a:r>
            <a:r>
              <a:rPr lang="en-US" dirty="0" err="1"/>
              <a:t>rawValue</a:t>
            </a:r>
            <a:r>
              <a:rPr lang="en-US" dirty="0"/>
              <a:t>: </a:t>
            </a:r>
            <a:r>
              <a:rPr lang="en-US" dirty="0" err="1"/>
              <a:t>oldValue</a:t>
            </a:r>
            <a:r>
              <a:rPr lang="en-US" dirty="0"/>
              <a:t>) </a:t>
            </a:r>
          </a:p>
          <a:p>
            <a:r>
              <a:rPr lang="en-US" dirty="0"/>
              <a:t>       let </a:t>
            </a:r>
            <a:r>
              <a:rPr lang="en-US" dirty="0" err="1"/>
              <a:t>newStatus</a:t>
            </a:r>
            <a:r>
              <a:rPr lang="en-US" dirty="0"/>
              <a:t> = </a:t>
            </a:r>
            <a:r>
              <a:rPr lang="en-US" dirty="0" err="1"/>
              <a:t>AVPlayer.TimeControlStatus</a:t>
            </a:r>
            <a:r>
              <a:rPr lang="en-US" dirty="0"/>
              <a:t>(</a:t>
            </a:r>
            <a:r>
              <a:rPr lang="en-US" dirty="0" err="1"/>
              <a:t>rawValue</a:t>
            </a:r>
            <a:r>
              <a:rPr lang="en-US" dirty="0"/>
              <a:t>: </a:t>
            </a:r>
            <a:r>
              <a:rPr lang="en-US" dirty="0" err="1"/>
              <a:t>newValue</a:t>
            </a:r>
            <a:r>
              <a:rPr lang="en-US" dirty="0"/>
              <a:t>) </a:t>
            </a:r>
          </a:p>
          <a:p>
            <a:r>
              <a:rPr lang="en-US" dirty="0"/>
              <a:t>       if </a:t>
            </a:r>
            <a:r>
              <a:rPr lang="en-US" dirty="0" err="1"/>
              <a:t>newStatus</a:t>
            </a:r>
            <a:r>
              <a:rPr lang="en-US" dirty="0"/>
              <a:t> != </a:t>
            </a:r>
            <a:r>
              <a:rPr lang="en-US" dirty="0" err="1"/>
              <a:t>oldStatus</a:t>
            </a:r>
            <a:r>
              <a:rPr lang="en-US" dirty="0"/>
              <a:t> { </a:t>
            </a:r>
          </a:p>
          <a:p>
            <a:r>
              <a:rPr lang="en-US" dirty="0"/>
              <a:t>            </a:t>
            </a:r>
            <a:r>
              <a:rPr lang="en-US" dirty="0" err="1"/>
              <a:t>DispatchQueue.main.async</a:t>
            </a:r>
            <a:r>
              <a:rPr lang="en-US" dirty="0"/>
              <a:t> {[weak self] in </a:t>
            </a:r>
          </a:p>
          <a:p>
            <a:r>
              <a:rPr lang="en-US" dirty="0"/>
              <a:t>	if </a:t>
            </a:r>
            <a:r>
              <a:rPr lang="en-US" dirty="0" err="1"/>
              <a:t>newStatus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.playing </a:t>
            </a:r>
            <a:r>
              <a:rPr lang="en-US" dirty="0"/>
              <a:t>|| </a:t>
            </a:r>
            <a:r>
              <a:rPr lang="en-US" dirty="0" err="1"/>
              <a:t>newStatus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.paused</a:t>
            </a:r>
            <a:r>
              <a:rPr lang="en-US" dirty="0"/>
              <a:t>{ </a:t>
            </a:r>
          </a:p>
          <a:p>
            <a:r>
              <a:rPr lang="en-US" dirty="0"/>
              <a:t>	     self?.</a:t>
            </a:r>
            <a:r>
              <a:rPr lang="en-US" dirty="0" err="1"/>
              <a:t>loaderView.isHidden</a:t>
            </a:r>
            <a:r>
              <a:rPr lang="en-US" dirty="0"/>
              <a:t> = true </a:t>
            </a:r>
          </a:p>
          <a:p>
            <a:r>
              <a:rPr lang="en-US" dirty="0"/>
              <a:t>	}  else  { </a:t>
            </a:r>
          </a:p>
          <a:p>
            <a:r>
              <a:rPr lang="en-US" dirty="0"/>
              <a:t>	          self?.</a:t>
            </a:r>
            <a:r>
              <a:rPr lang="en-US" dirty="0" err="1"/>
              <a:t>loaderView.isHidden</a:t>
            </a:r>
            <a:r>
              <a:rPr lang="en-US" dirty="0"/>
              <a:t> = false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             } 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5302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2F0B5-47B7-D341-AB36-9A645BE8B920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6. Replay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E2DEF-EF94-3245-81DA-CCB5664B7DA6}"/>
              </a:ext>
            </a:extLst>
          </p:cNvPr>
          <p:cNvSpPr txBox="1"/>
          <p:nvPr/>
        </p:nvSpPr>
        <p:spPr>
          <a:xfrm>
            <a:off x="1099225" y="1303506"/>
            <a:ext cx="102529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func</a:t>
            </a:r>
            <a:r>
              <a:rPr lang="en-US" sz="2800" dirty="0"/>
              <a:t> </a:t>
            </a:r>
            <a:r>
              <a:rPr lang="en-US" sz="2800" dirty="0" err="1"/>
              <a:t>playItemAtPosition</a:t>
            </a:r>
            <a:r>
              <a:rPr lang="en-US" sz="2800" dirty="0"/>
              <a:t>(at </a:t>
            </a:r>
            <a:r>
              <a:rPr lang="en-US" sz="2800" dirty="0" err="1"/>
              <a:t>itemIndex</a:t>
            </a:r>
            <a:r>
              <a:rPr lang="en-US" sz="2800" dirty="0"/>
              <a:t>: Int) {</a:t>
            </a:r>
          </a:p>
          <a:p>
            <a:r>
              <a:rPr lang="en-US" sz="2800" dirty="0"/>
              <a:t>        </a:t>
            </a:r>
          </a:p>
          <a:p>
            <a:r>
              <a:rPr lang="en-US" sz="2800" dirty="0"/>
              <a:t>        </a:t>
            </a:r>
            <a:r>
              <a:rPr lang="en-US" sz="2800" dirty="0" err="1"/>
              <a:t>player.removeAllItems</a:t>
            </a:r>
            <a:r>
              <a:rPr lang="en-US" sz="2800" dirty="0"/>
              <a:t>()</a:t>
            </a:r>
          </a:p>
          <a:p>
            <a:r>
              <a:rPr lang="en-US" sz="2800" dirty="0"/>
              <a:t>        </a:t>
            </a:r>
          </a:p>
          <a:p>
            <a:r>
              <a:rPr lang="en-US" sz="2800" dirty="0"/>
              <a:t>        </a:t>
            </a:r>
            <a:r>
              <a:rPr lang="en-US" sz="2800" b="1" dirty="0"/>
              <a:t>for</a:t>
            </a:r>
            <a:r>
              <a:rPr lang="en-US" sz="2800" dirty="0"/>
              <a:t> index </a:t>
            </a:r>
            <a:r>
              <a:rPr lang="en-US" sz="2800" b="1" dirty="0"/>
              <a:t>in</a:t>
            </a:r>
            <a:r>
              <a:rPr lang="en-US" sz="2800" dirty="0"/>
              <a:t> </a:t>
            </a:r>
            <a:r>
              <a:rPr lang="en-US" sz="2800" dirty="0" err="1"/>
              <a:t>itemIndex</a:t>
            </a:r>
            <a:r>
              <a:rPr lang="en-US" sz="2800" dirty="0"/>
              <a:t>...</a:t>
            </a:r>
            <a:r>
              <a:rPr lang="en-US" sz="2800" dirty="0" err="1"/>
              <a:t>playerItems.count</a:t>
            </a:r>
            <a:r>
              <a:rPr lang="en-US" sz="2800" dirty="0"/>
              <a:t> - 1 {</a:t>
            </a:r>
          </a:p>
          <a:p>
            <a:r>
              <a:rPr lang="en-US" sz="2800" dirty="0"/>
              <a:t>            </a:t>
            </a:r>
            <a:r>
              <a:rPr lang="en-US" sz="2800" b="1" dirty="0"/>
              <a:t>let</a:t>
            </a:r>
            <a:r>
              <a:rPr lang="en-US" sz="2800" dirty="0"/>
              <a:t> item = </a:t>
            </a:r>
            <a:r>
              <a:rPr lang="en-US" sz="2800" dirty="0" err="1"/>
              <a:t>playerItems</a:t>
            </a:r>
            <a:r>
              <a:rPr lang="en-US" sz="2800" dirty="0"/>
              <a:t>[index]</a:t>
            </a:r>
          </a:p>
          <a:p>
            <a:r>
              <a:rPr lang="en-US" sz="2800" dirty="0"/>
              <a:t>           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dirty="0" err="1"/>
              <a:t>player.canInsert</a:t>
            </a:r>
            <a:r>
              <a:rPr lang="en-US" sz="2800" dirty="0"/>
              <a:t>(item, after: </a:t>
            </a:r>
            <a:r>
              <a:rPr lang="en-US" sz="2800" b="1" dirty="0"/>
              <a:t>nil</a:t>
            </a:r>
            <a:r>
              <a:rPr lang="en-US" sz="2800" dirty="0"/>
              <a:t>) {</a:t>
            </a:r>
          </a:p>
          <a:p>
            <a:r>
              <a:rPr lang="en-US" sz="2800" dirty="0"/>
              <a:t>                </a:t>
            </a:r>
            <a:r>
              <a:rPr lang="en-US" sz="2800" dirty="0" err="1"/>
              <a:t>item.seek</a:t>
            </a:r>
            <a:r>
              <a:rPr lang="en-US" sz="2800" dirty="0"/>
              <a:t>(to: .zero, </a:t>
            </a:r>
            <a:r>
              <a:rPr lang="en-US" sz="2800" dirty="0" err="1"/>
              <a:t>completionHandler</a:t>
            </a:r>
            <a:r>
              <a:rPr lang="en-US" sz="2800" dirty="0"/>
              <a:t>: </a:t>
            </a:r>
            <a:r>
              <a:rPr lang="en-US" sz="2800" b="1" dirty="0"/>
              <a:t>nil</a:t>
            </a:r>
            <a:r>
              <a:rPr lang="en-US" sz="2800" dirty="0"/>
              <a:t>)</a:t>
            </a:r>
          </a:p>
          <a:p>
            <a:r>
              <a:rPr lang="en-US" sz="2800" dirty="0"/>
              <a:t>                </a:t>
            </a:r>
            <a:r>
              <a:rPr lang="en-US" sz="2800" dirty="0" err="1"/>
              <a:t>player.insert</a:t>
            </a:r>
            <a:r>
              <a:rPr lang="en-US" sz="2800" dirty="0"/>
              <a:t>(item, after: </a:t>
            </a:r>
            <a:r>
              <a:rPr lang="en-US" sz="2800" b="1" dirty="0"/>
              <a:t>nil</a:t>
            </a:r>
            <a:r>
              <a:rPr lang="en-US" sz="2800" dirty="0"/>
              <a:t>)</a:t>
            </a:r>
          </a:p>
          <a:p>
            <a:r>
              <a:rPr lang="en-US" sz="2800" dirty="0"/>
              <a:t>            }</a:t>
            </a:r>
          </a:p>
          <a:p>
            <a:r>
              <a:rPr lang="en-US" sz="2800" dirty="0"/>
              <a:t>        }</a:t>
            </a:r>
          </a:p>
          <a:p>
            <a:r>
              <a:rPr lang="en-US" sz="2800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1929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2F0B5-47B7-D341-AB36-9A645BE8B920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7. Merge file .mp4 and mp3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6C087-32BB-2C42-96B9-B6536236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1006480"/>
            <a:ext cx="9212093" cy="55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2F0B5-47B7-D341-AB36-9A645BE8B920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8. </a:t>
            </a:r>
            <a:r>
              <a:rPr lang="en-US" sz="4000" dirty="0">
                <a:solidFill>
                  <a:srgbClr val="FF0000"/>
                </a:solidFill>
              </a:rPr>
              <a:t>I</a:t>
            </a:r>
            <a:r>
              <a:rPr lang="en-VN" sz="4000" dirty="0">
                <a:solidFill>
                  <a:srgbClr val="FF0000"/>
                </a:solidFill>
              </a:rPr>
              <a:t>nsert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E09EC-84E2-234F-AF79-9F5763DF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17" y="1157592"/>
            <a:ext cx="3300656" cy="484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D07B0-BF5E-6846-A130-8A271883E8C8}"/>
              </a:ext>
            </a:extLst>
          </p:cNvPr>
          <p:cNvSpPr txBox="1"/>
          <p:nvPr/>
        </p:nvSpPr>
        <p:spPr>
          <a:xfrm>
            <a:off x="5705273" y="972926"/>
            <a:ext cx="5963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r>
              <a:rPr lang="en-VN" sz="4000" dirty="0"/>
              <a:t>ile .vtt</a:t>
            </a:r>
          </a:p>
          <a:p>
            <a:r>
              <a:rPr lang="en-VN" sz="4000" dirty="0">
                <a:solidFill>
                  <a:srgbClr val="FF0000"/>
                </a:solidFill>
              </a:rPr>
              <a:t>WebVTT</a:t>
            </a:r>
          </a:p>
        </p:txBody>
      </p:sp>
    </p:spTree>
    <p:extLst>
      <p:ext uri="{BB962C8B-B14F-4D97-AF65-F5344CB8AC3E}">
        <p14:creationId xmlns:p14="http://schemas.microsoft.com/office/powerpoint/2010/main" val="232747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2F0B5-47B7-D341-AB36-9A645BE8B920}"/>
              </a:ext>
            </a:extLst>
          </p:cNvPr>
          <p:cNvSpPr txBox="1"/>
          <p:nvPr/>
        </p:nvSpPr>
        <p:spPr>
          <a:xfrm>
            <a:off x="642026" y="201414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8. </a:t>
            </a:r>
            <a:r>
              <a:rPr lang="en-US" sz="4000" dirty="0">
                <a:solidFill>
                  <a:srgbClr val="FF0000"/>
                </a:solidFill>
              </a:rPr>
              <a:t>I</a:t>
            </a:r>
            <a:r>
              <a:rPr lang="en-VN" sz="4000" dirty="0">
                <a:solidFill>
                  <a:srgbClr val="FF0000"/>
                </a:solidFill>
              </a:rPr>
              <a:t>nsert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AD9BD-A325-204B-88D6-EB7EDD96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300"/>
            <a:ext cx="12192000" cy="57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8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B2AA3-C632-3249-A2BA-961D21D26B19}"/>
              </a:ext>
            </a:extLst>
          </p:cNvPr>
          <p:cNvSpPr txBox="1"/>
          <p:nvPr/>
        </p:nvSpPr>
        <p:spPr>
          <a:xfrm>
            <a:off x="2334638" y="2451371"/>
            <a:ext cx="8414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 Rounded MT Bold" panose="020F0704030504030204" pitchFamily="34" charset="77"/>
              </a:rPr>
              <a:t>D</a:t>
            </a:r>
            <a:r>
              <a:rPr lang="en-VN" sz="9600" dirty="0">
                <a:latin typeface="Arial Rounded MT Bold" panose="020F0704030504030204" pitchFamily="34" charset="77"/>
              </a:rPr>
              <a:t>emo code</a:t>
            </a:r>
          </a:p>
        </p:txBody>
      </p:sp>
    </p:spTree>
    <p:extLst>
      <p:ext uri="{BB962C8B-B14F-4D97-AF65-F5344CB8AC3E}">
        <p14:creationId xmlns:p14="http://schemas.microsoft.com/office/powerpoint/2010/main" val="75973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C0C5A-0FEF-7640-9DA1-319519CA298A}"/>
              </a:ext>
            </a:extLst>
          </p:cNvPr>
          <p:cNvSpPr txBox="1"/>
          <p:nvPr/>
        </p:nvSpPr>
        <p:spPr>
          <a:xfrm>
            <a:off x="642026" y="260802"/>
            <a:ext cx="1012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Tóm tắt: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B8E0-2E0D-F944-BFCD-BCCB7651A8A8}"/>
              </a:ext>
            </a:extLst>
          </p:cNvPr>
          <p:cNvSpPr txBox="1"/>
          <p:nvPr/>
        </p:nvSpPr>
        <p:spPr>
          <a:xfrm>
            <a:off x="875489" y="992221"/>
            <a:ext cx="387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AVPlayer: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903CC-5A40-4340-94B7-93DB4D86C1E9}"/>
              </a:ext>
            </a:extLst>
          </p:cNvPr>
          <p:cNvSpPr txBox="1"/>
          <p:nvPr/>
        </p:nvSpPr>
        <p:spPr>
          <a:xfrm>
            <a:off x="875488" y="1444474"/>
            <a:ext cx="106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ó thể play audio/video từ local hay từ internet. Nhờ đó ta có thể tách rời logic xử lý lỗi giữa player và item, cover được 1 số case phức tạp.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4DEDF-D8F6-0B47-B552-5EBA485E3A68}"/>
              </a:ext>
            </a:extLst>
          </p:cNvPr>
          <p:cNvSpPr txBox="1"/>
          <p:nvPr/>
        </p:nvSpPr>
        <p:spPr>
          <a:xfrm>
            <a:off x="1011677" y="2441313"/>
            <a:ext cx="93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Đối với các dự án nhỏ ta có thể sử dụng AVAudioPlayer thay thế cho AVPlayer vì: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A64E0-272B-0140-BD6F-2B79CEB0667D}"/>
              </a:ext>
            </a:extLst>
          </p:cNvPr>
          <p:cNvSpPr txBox="1"/>
          <p:nvPr/>
        </p:nvSpPr>
        <p:spPr>
          <a:xfrm>
            <a:off x="1639109" y="2976487"/>
            <a:ext cx="857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+ AVAudioPlayer là 1 phiên bản tinh gọn và dễ dàng sử dụng hơn.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3B1AB-49E8-984E-A46C-C827DE706D97}"/>
              </a:ext>
            </a:extLst>
          </p:cNvPr>
          <p:cNvSpPr txBox="1"/>
          <p:nvPr/>
        </p:nvSpPr>
        <p:spPr>
          <a:xfrm>
            <a:off x="1639109" y="3589506"/>
            <a:ext cx="34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+ Chỉ sử dụng play ở local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6CA8D-82F2-8941-BE74-FA2F9EE5DEE8}"/>
              </a:ext>
            </a:extLst>
          </p:cNvPr>
          <p:cNvSpPr txBox="1"/>
          <p:nvPr/>
        </p:nvSpPr>
        <p:spPr>
          <a:xfrm>
            <a:off x="1639109" y="4124528"/>
            <a:ext cx="864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+ Có sẵn các thuộc tính tiện lợi như: isPlaying, volume, … mà AVPlayer không có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49E47-D230-4947-AEA3-72685B9E389E}"/>
              </a:ext>
            </a:extLst>
          </p:cNvPr>
          <p:cNvSpPr txBox="1"/>
          <p:nvPr/>
        </p:nvSpPr>
        <p:spPr>
          <a:xfrm>
            <a:off x="343709" y="4895963"/>
            <a:ext cx="82685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2060"/>
                  </a:solidFill>
                </a:ln>
              </a:rPr>
              <a:t>T</a:t>
            </a:r>
            <a:r>
              <a:rPr lang="en-VN" dirty="0">
                <a:ln>
                  <a:solidFill>
                    <a:srgbClr val="002060"/>
                  </a:solidFill>
                </a:ln>
              </a:rPr>
              <a:t>ài liệu tham khảo: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3E060-9639-A443-940E-D4CAA1778E3C}"/>
              </a:ext>
            </a:extLst>
          </p:cNvPr>
          <p:cNvSpPr txBox="1"/>
          <p:nvPr/>
        </p:nvSpPr>
        <p:spPr>
          <a:xfrm>
            <a:off x="1750978" y="4788560"/>
            <a:ext cx="92899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https://developer.apple.com/documentation/avfoundation/avplayer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http://www.rojotek.com/blog/2012/09/20/comparision-of-4-approaches-to-playing-audio-in-ios/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https://viblo.asia/p/ios-huong-dan-su-dung-avplayer-de-play-1-link-mp4-GrLZDkmOKk0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https://viblo.asia/p/lam-viec-voi-audio-trong-ios-va-nhung-loi-khuyen-cho-developer-phan-1-1Je5Em015nL</a:t>
            </a:r>
            <a:endParaRPr lang="en-US" sz="1400" dirty="0"/>
          </a:p>
          <a:p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72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777C9-42F4-0949-993D-FD044FB5D7DC}"/>
              </a:ext>
            </a:extLst>
          </p:cNvPr>
          <p:cNvSpPr txBox="1"/>
          <p:nvPr/>
        </p:nvSpPr>
        <p:spPr>
          <a:xfrm>
            <a:off x="2916195" y="271849"/>
            <a:ext cx="612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>
                <a:solidFill>
                  <a:srgbClr val="FF0000"/>
                </a:solidFill>
              </a:rPr>
              <a:t>Những cách để mở audio in 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D735B-F8DF-6D45-9EA6-4E5D6AB2C93B}"/>
              </a:ext>
            </a:extLst>
          </p:cNvPr>
          <p:cNvSpPr/>
          <p:nvPr/>
        </p:nvSpPr>
        <p:spPr>
          <a:xfrm>
            <a:off x="255373" y="1659285"/>
            <a:ext cx="116812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MPMusicPlayerController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the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iPodMusicPlayer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MPMusicPlayerController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the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applicationMusicPlayer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AVAudioPlayer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AVPlayer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7AEB1-3C03-FC40-9ABF-0C113A33ED11}"/>
              </a:ext>
            </a:extLst>
          </p:cNvPr>
          <p:cNvCxnSpPr/>
          <p:nvPr/>
        </p:nvCxnSpPr>
        <p:spPr>
          <a:xfrm>
            <a:off x="568412" y="5198715"/>
            <a:ext cx="16187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65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06240-8FA4-994D-88E7-B98C460EC40A}"/>
              </a:ext>
            </a:extLst>
          </p:cNvPr>
          <p:cNvSpPr txBox="1"/>
          <p:nvPr/>
        </p:nvSpPr>
        <p:spPr>
          <a:xfrm>
            <a:off x="1381328" y="2367171"/>
            <a:ext cx="10262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77"/>
              </a:rPr>
              <a:t>C</a:t>
            </a:r>
            <a:r>
              <a:rPr lang="en-VN" sz="6600" dirty="0">
                <a:latin typeface="Arial Rounded MT Bold" panose="020F0704030504030204" pitchFamily="34" charset="77"/>
              </a:rPr>
              <a:t>ám ơn mọi người đã dành thời gian lắng nghe</a:t>
            </a:r>
          </a:p>
        </p:txBody>
      </p:sp>
    </p:spTree>
    <p:extLst>
      <p:ext uri="{BB962C8B-B14F-4D97-AF65-F5344CB8AC3E}">
        <p14:creationId xmlns:p14="http://schemas.microsoft.com/office/powerpoint/2010/main" val="40664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0ECD93-BE3C-B943-A15C-4722A985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02227"/>
              </p:ext>
            </p:extLst>
          </p:nvPr>
        </p:nvGraphicFramePr>
        <p:xfrm>
          <a:off x="506627" y="1078012"/>
          <a:ext cx="10972800" cy="348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2436612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4595474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29690135"/>
                    </a:ext>
                  </a:extLst>
                </a:gridCol>
              </a:tblGrid>
              <a:tr h="497376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AVAudio -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AVPlay -  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57479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VN" dirty="0"/>
                        <a:t>ở audio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9695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VN" dirty="0"/>
                        <a:t>ử lý audio session 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62797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VN" dirty="0"/>
                        <a:t>I</a:t>
                      </a:r>
                      <a:r>
                        <a:rPr lang="en-US" dirty="0"/>
                        <a:t>p</a:t>
                      </a:r>
                      <a:r>
                        <a:rPr lang="en-VN" dirty="0"/>
                        <a:t>od library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 (AVplayerItem user AVURLAsset)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71333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VN" dirty="0"/>
                        <a:t>Volume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 (hardware or MPVolume)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69471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VN" dirty="0"/>
                        <a:t>eport 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05645"/>
                  </a:ext>
                </a:extLst>
              </a:tr>
              <a:tr h="497376">
                <a:tc>
                  <a:txBody>
                    <a:bodyPr/>
                    <a:lstStyle/>
                    <a:p>
                      <a:r>
                        <a:rPr lang="en-VN" dirty="0"/>
                        <a:t>Play in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478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BD4976-49E6-224A-A0C9-D5427B397DFC}"/>
              </a:ext>
            </a:extLst>
          </p:cNvPr>
          <p:cNvSpPr txBox="1"/>
          <p:nvPr/>
        </p:nvSpPr>
        <p:spPr>
          <a:xfrm>
            <a:off x="4967418" y="222421"/>
            <a:ext cx="637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So sánh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F3D87-3FA8-8646-B46F-BF6596224C94}"/>
              </a:ext>
            </a:extLst>
          </p:cNvPr>
          <p:cNvSpPr txBox="1"/>
          <p:nvPr/>
        </p:nvSpPr>
        <p:spPr>
          <a:xfrm>
            <a:off x="1396314" y="5325762"/>
            <a:ext cx="865480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VN" sz="4000" dirty="0"/>
              <a:t>Tại sao vẫn còn sử dụng AVAudio-Player?</a:t>
            </a:r>
          </a:p>
        </p:txBody>
      </p:sp>
    </p:spTree>
    <p:extLst>
      <p:ext uri="{BB962C8B-B14F-4D97-AF65-F5344CB8AC3E}">
        <p14:creationId xmlns:p14="http://schemas.microsoft.com/office/powerpoint/2010/main" val="10057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55FA2-F118-B641-8410-DFE44548E3F6}"/>
              </a:ext>
            </a:extLst>
          </p:cNvPr>
          <p:cNvSpPr txBox="1"/>
          <p:nvPr/>
        </p:nvSpPr>
        <p:spPr>
          <a:xfrm>
            <a:off x="200073" y="159486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rgbClr val="7030A0"/>
                </a:solidFill>
              </a:rPr>
              <a:t>Định nghĩa: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32199-EB27-354D-9C87-C0FB020FF5A5}"/>
              </a:ext>
            </a:extLst>
          </p:cNvPr>
          <p:cNvSpPr txBox="1"/>
          <p:nvPr/>
        </p:nvSpPr>
        <p:spPr>
          <a:xfrm>
            <a:off x="1356602" y="2281058"/>
            <a:ext cx="10145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/>
              <a:t>AVPlayer là một controller object được sử dụng để play và quản lí thời gian của media asset.</a:t>
            </a:r>
            <a:endParaRPr lang="en-VN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56BE2-504B-A34A-B64F-1D16470690BC}"/>
              </a:ext>
            </a:extLst>
          </p:cNvPr>
          <p:cNvSpPr txBox="1"/>
          <p:nvPr/>
        </p:nvSpPr>
        <p:spPr>
          <a:xfrm>
            <a:off x="4685355" y="729506"/>
            <a:ext cx="2675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5400" dirty="0">
                <a:solidFill>
                  <a:srgbClr val="FF0000"/>
                </a:solidFill>
              </a:rPr>
              <a:t>AVPlayer</a:t>
            </a:r>
          </a:p>
        </p:txBody>
      </p:sp>
    </p:spTree>
    <p:extLst>
      <p:ext uri="{BB962C8B-B14F-4D97-AF65-F5344CB8AC3E}">
        <p14:creationId xmlns:p14="http://schemas.microsoft.com/office/powerpoint/2010/main" val="24645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E06DF3DD-1778-E949-8DF8-D5469FBC0A1F}"/>
              </a:ext>
            </a:extLst>
          </p:cNvPr>
          <p:cNvSpPr/>
          <p:nvPr/>
        </p:nvSpPr>
        <p:spPr>
          <a:xfrm>
            <a:off x="710119" y="5194570"/>
            <a:ext cx="1186776" cy="70039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00100E-C6DE-984C-BA13-CB23E1D5A28B}"/>
              </a:ext>
            </a:extLst>
          </p:cNvPr>
          <p:cNvSpPr/>
          <p:nvPr/>
        </p:nvSpPr>
        <p:spPr>
          <a:xfrm>
            <a:off x="2199261" y="3587832"/>
            <a:ext cx="1340795" cy="9641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DA424-290E-6749-9B5D-A6149B6AB431}"/>
              </a:ext>
            </a:extLst>
          </p:cNvPr>
          <p:cNvSpPr/>
          <p:nvPr/>
        </p:nvSpPr>
        <p:spPr>
          <a:xfrm>
            <a:off x="3894305" y="770164"/>
            <a:ext cx="2110903" cy="2042809"/>
          </a:xfrm>
          <a:prstGeom prst="ellipse">
            <a:avLst/>
          </a:prstGeom>
          <a:solidFill>
            <a:srgbClr val="A4B03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1E795-8F0E-A64C-A699-38B83F1497A0}"/>
              </a:ext>
            </a:extLst>
          </p:cNvPr>
          <p:cNvCxnSpPr/>
          <p:nvPr/>
        </p:nvCxnSpPr>
        <p:spPr>
          <a:xfrm flipV="1">
            <a:off x="1819072" y="4893013"/>
            <a:ext cx="321013" cy="4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347224-7328-1348-A73D-63BC0FDA78DE}"/>
              </a:ext>
            </a:extLst>
          </p:cNvPr>
          <p:cNvCxnSpPr/>
          <p:nvPr/>
        </p:nvCxnSpPr>
        <p:spPr>
          <a:xfrm flipV="1">
            <a:off x="3675433" y="2859932"/>
            <a:ext cx="321013" cy="4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7AA58-79D0-934E-B1C9-7F521BD57900}"/>
              </a:ext>
            </a:extLst>
          </p:cNvPr>
          <p:cNvSpPr txBox="1"/>
          <p:nvPr/>
        </p:nvSpPr>
        <p:spPr>
          <a:xfrm>
            <a:off x="9728" y="4561158"/>
            <a:ext cx="227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AVAsset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AD6F5-8C33-7F4C-B70B-E3366C66A00F}"/>
              </a:ext>
            </a:extLst>
          </p:cNvPr>
          <p:cNvSpPr txBox="1"/>
          <p:nvPr/>
        </p:nvSpPr>
        <p:spPr>
          <a:xfrm>
            <a:off x="346545" y="2786416"/>
            <a:ext cx="276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AVPlayerItem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E5C1C-C545-934C-8471-BA74F7F15CD1}"/>
              </a:ext>
            </a:extLst>
          </p:cNvPr>
          <p:cNvSpPr txBox="1"/>
          <p:nvPr/>
        </p:nvSpPr>
        <p:spPr>
          <a:xfrm>
            <a:off x="1896895" y="760995"/>
            <a:ext cx="227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AVPlayer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7DC1-7D4A-DD45-94AA-EAD0DB865584}"/>
              </a:ext>
            </a:extLst>
          </p:cNvPr>
          <p:cNvSpPr/>
          <p:nvPr/>
        </p:nvSpPr>
        <p:spPr>
          <a:xfrm>
            <a:off x="7636213" y="175099"/>
            <a:ext cx="2791837" cy="2469262"/>
          </a:xfrm>
          <a:prstGeom prst="ellipse">
            <a:avLst/>
          </a:prstGeom>
          <a:solidFill>
            <a:srgbClr val="A4B03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35EE1A-FDB9-0149-A5FB-2196D381D16A}"/>
              </a:ext>
            </a:extLst>
          </p:cNvPr>
          <p:cNvSpPr/>
          <p:nvPr/>
        </p:nvSpPr>
        <p:spPr>
          <a:xfrm>
            <a:off x="8261620" y="650973"/>
            <a:ext cx="1541022" cy="15175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992B462E-B73F-0D4D-B936-28541D4743B7}"/>
              </a:ext>
            </a:extLst>
          </p:cNvPr>
          <p:cNvSpPr/>
          <p:nvPr/>
        </p:nvSpPr>
        <p:spPr>
          <a:xfrm>
            <a:off x="8438743" y="891702"/>
            <a:ext cx="1186776" cy="70039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0B0A8-34F9-EC41-8312-DC3BB00507A9}"/>
              </a:ext>
            </a:extLst>
          </p:cNvPr>
          <p:cNvSpPr txBox="1"/>
          <p:nvPr/>
        </p:nvSpPr>
        <p:spPr>
          <a:xfrm>
            <a:off x="4340155" y="3120235"/>
            <a:ext cx="81971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asset = </a:t>
            </a:r>
            <a:r>
              <a:rPr lang="en-US" sz="3200" dirty="0" err="1"/>
              <a:t>AVAsset</a:t>
            </a:r>
            <a:r>
              <a:rPr lang="en-US" sz="3200" dirty="0"/>
              <a:t>(</a:t>
            </a:r>
            <a:r>
              <a:rPr lang="en-US" sz="3200" dirty="0" err="1"/>
              <a:t>url</a:t>
            </a:r>
            <a:r>
              <a:rPr lang="en-US" sz="3200" dirty="0"/>
              <a:t>: </a:t>
            </a:r>
            <a:r>
              <a:rPr lang="en-US" sz="3200" dirty="0" err="1"/>
              <a:t>url</a:t>
            </a:r>
            <a:r>
              <a:rPr lang="en-US" sz="3200" dirty="0"/>
              <a:t>) </a:t>
            </a:r>
          </a:p>
          <a:p>
            <a:endParaRPr lang="en-US" sz="3200" dirty="0"/>
          </a:p>
          <a:p>
            <a:r>
              <a:rPr lang="en-US" sz="3200" dirty="0"/>
              <a:t>let </a:t>
            </a:r>
            <a:r>
              <a:rPr lang="en-US" sz="3200" dirty="0" err="1"/>
              <a:t>playerItem</a:t>
            </a:r>
            <a:r>
              <a:rPr lang="en-US" sz="3200" dirty="0"/>
              <a:t> = </a:t>
            </a:r>
            <a:r>
              <a:rPr lang="en-US" sz="3200" dirty="0" err="1"/>
              <a:t>AVPlayerItem</a:t>
            </a:r>
            <a:r>
              <a:rPr lang="en-US" sz="3200" dirty="0"/>
              <a:t>(asset: asset)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let player = </a:t>
            </a:r>
            <a:r>
              <a:rPr lang="en-US" sz="3200" dirty="0" err="1"/>
              <a:t>AVPlayer</a:t>
            </a:r>
            <a:r>
              <a:rPr lang="en-US" sz="3200" dirty="0"/>
              <a:t>(</a:t>
            </a:r>
            <a:r>
              <a:rPr lang="en-US" sz="3200" dirty="0" err="1"/>
              <a:t>playerItem</a:t>
            </a:r>
            <a:r>
              <a:rPr lang="en-US" sz="3200" dirty="0"/>
              <a:t>: </a:t>
            </a:r>
            <a:r>
              <a:rPr lang="en-US" sz="3200" dirty="0" err="1"/>
              <a:t>playerItem</a:t>
            </a:r>
            <a:r>
              <a:rPr lang="en-US" sz="3200" dirty="0"/>
              <a:t>) </a:t>
            </a:r>
            <a:br>
              <a:rPr lang="en-US" dirty="0"/>
            </a:br>
            <a:endParaRPr lang="en-V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E9D60-06C5-D546-9F81-888AF71177AC}"/>
              </a:ext>
            </a:extLst>
          </p:cNvPr>
          <p:cNvSpPr txBox="1"/>
          <p:nvPr/>
        </p:nvSpPr>
        <p:spPr>
          <a:xfrm>
            <a:off x="1026027" y="61512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0000"/>
                </a:highlight>
              </a:rPr>
              <a:t>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B381-A90B-3447-8CD3-EEF6B2E550AB}"/>
              </a:ext>
            </a:extLst>
          </p:cNvPr>
          <p:cNvSpPr txBox="1"/>
          <p:nvPr/>
        </p:nvSpPr>
        <p:spPr>
          <a:xfrm>
            <a:off x="8754651" y="11611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0000"/>
                </a:highlight>
              </a:rPr>
              <a:t>URL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536E89-1D27-7D45-B1EE-8117D3B4F058}"/>
              </a:ext>
            </a:extLst>
          </p:cNvPr>
          <p:cNvCxnSpPr/>
          <p:nvPr/>
        </p:nvCxnSpPr>
        <p:spPr>
          <a:xfrm>
            <a:off x="8261620" y="3718560"/>
            <a:ext cx="4930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C7EAC4-3561-E44B-92BE-D685893122B7}"/>
              </a:ext>
            </a:extLst>
          </p:cNvPr>
          <p:cNvCxnSpPr>
            <a:cxnSpLocks/>
          </p:cNvCxnSpPr>
          <p:nvPr/>
        </p:nvCxnSpPr>
        <p:spPr>
          <a:xfrm>
            <a:off x="10527300" y="4693920"/>
            <a:ext cx="892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9FC8B4-AB95-BD43-AAB5-7A45089FAC84}"/>
              </a:ext>
            </a:extLst>
          </p:cNvPr>
          <p:cNvCxnSpPr>
            <a:cxnSpLocks/>
          </p:cNvCxnSpPr>
          <p:nvPr/>
        </p:nvCxnSpPr>
        <p:spPr>
          <a:xfrm>
            <a:off x="9802642" y="5730240"/>
            <a:ext cx="1942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8088E1-DDF0-8E40-85FF-EE1BC8702B20}"/>
              </a:ext>
            </a:extLst>
          </p:cNvPr>
          <p:cNvSpPr txBox="1"/>
          <p:nvPr/>
        </p:nvSpPr>
        <p:spPr>
          <a:xfrm>
            <a:off x="6748921" y="299330"/>
            <a:ext cx="11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44377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EE0E39-C38F-8F42-804C-AB1BF0373BD8}"/>
              </a:ext>
            </a:extLst>
          </p:cNvPr>
          <p:cNvSpPr/>
          <p:nvPr/>
        </p:nvSpPr>
        <p:spPr>
          <a:xfrm>
            <a:off x="458126" y="4557137"/>
            <a:ext cx="1944000" cy="1803190"/>
          </a:xfrm>
          <a:prstGeom prst="ellipse">
            <a:avLst/>
          </a:prstGeom>
          <a:solidFill>
            <a:srgbClr val="A4B03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49B930-DB05-4F41-86AB-5EE33B45FE4D}"/>
              </a:ext>
            </a:extLst>
          </p:cNvPr>
          <p:cNvSpPr/>
          <p:nvPr/>
        </p:nvSpPr>
        <p:spPr>
          <a:xfrm>
            <a:off x="893607" y="4903331"/>
            <a:ext cx="1073038" cy="11081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4EFE995-6283-FC4C-BE18-14864FF56738}"/>
              </a:ext>
            </a:extLst>
          </p:cNvPr>
          <p:cNvSpPr/>
          <p:nvPr/>
        </p:nvSpPr>
        <p:spPr>
          <a:xfrm>
            <a:off x="1016941" y="5115231"/>
            <a:ext cx="826370" cy="51146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601A0-6A99-1444-B4A5-2A735BB6DD90}"/>
              </a:ext>
            </a:extLst>
          </p:cNvPr>
          <p:cNvSpPr txBox="1"/>
          <p:nvPr/>
        </p:nvSpPr>
        <p:spPr>
          <a:xfrm>
            <a:off x="1222708" y="5311267"/>
            <a:ext cx="82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highlight>
                  <a:srgbClr val="FF0000"/>
                </a:highlight>
              </a:rPr>
              <a:t>URL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A338EC0-8CAA-474E-8337-8AFDE60673ED}"/>
              </a:ext>
            </a:extLst>
          </p:cNvPr>
          <p:cNvSpPr/>
          <p:nvPr/>
        </p:nvSpPr>
        <p:spPr>
          <a:xfrm>
            <a:off x="1636403" y="1593923"/>
            <a:ext cx="3385751" cy="2187146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ED79D-1D0C-F04E-8B16-22C86FAAAD40}"/>
              </a:ext>
            </a:extLst>
          </p:cNvPr>
          <p:cNvCxnSpPr/>
          <p:nvPr/>
        </p:nvCxnSpPr>
        <p:spPr>
          <a:xfrm flipV="1">
            <a:off x="1889591" y="4081645"/>
            <a:ext cx="321013" cy="4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E4DF22-8D86-FF4D-96E7-B16BC838786F}"/>
              </a:ext>
            </a:extLst>
          </p:cNvPr>
          <p:cNvSpPr txBox="1"/>
          <p:nvPr/>
        </p:nvSpPr>
        <p:spPr>
          <a:xfrm>
            <a:off x="168970" y="882724"/>
            <a:ext cx="33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AVPlayerLayer</a:t>
            </a:r>
            <a:endParaRPr lang="en-V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918E5-BDEC-4F44-A7B7-207E92D01383}"/>
              </a:ext>
            </a:extLst>
          </p:cNvPr>
          <p:cNvSpPr txBox="1"/>
          <p:nvPr/>
        </p:nvSpPr>
        <p:spPr>
          <a:xfrm>
            <a:off x="230130" y="4092841"/>
            <a:ext cx="11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BACE1-D98B-CA47-9B7E-935179A3B346}"/>
              </a:ext>
            </a:extLst>
          </p:cNvPr>
          <p:cNvSpPr txBox="1"/>
          <p:nvPr/>
        </p:nvSpPr>
        <p:spPr>
          <a:xfrm>
            <a:off x="4848764" y="328726"/>
            <a:ext cx="680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AVPlayerLayer</a:t>
            </a:r>
            <a:r>
              <a:rPr lang="en-US" sz="3600" dirty="0">
                <a:solidFill>
                  <a:srgbClr val="FF0000"/>
                </a:solidFill>
              </a:rPr>
              <a:t> :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CALayer</a:t>
            </a:r>
            <a:r>
              <a:rPr lang="en-US" sz="3600" dirty="0"/>
              <a:t> </a:t>
            </a:r>
            <a:r>
              <a:rPr lang="en-US" sz="3600" dirty="0" err="1"/>
              <a:t>mà</a:t>
            </a:r>
            <a:r>
              <a:rPr lang="en-US" sz="3600" dirty="0"/>
              <a:t> </a:t>
            </a:r>
            <a:r>
              <a:rPr lang="en-US" sz="3600" dirty="0" err="1"/>
              <a:t>AVPlayer</a:t>
            </a:r>
            <a:r>
              <a:rPr lang="en-US" sz="3600" dirty="0"/>
              <a:t> </a:t>
            </a:r>
            <a:r>
              <a:rPr lang="en-US" sz="3600" dirty="0" err="1"/>
              <a:t>hiển</a:t>
            </a:r>
            <a:r>
              <a:rPr lang="en-US" sz="3600" dirty="0"/>
              <a:t> </a:t>
            </a:r>
            <a:r>
              <a:rPr lang="en-US" sz="3600" dirty="0" err="1"/>
              <a:t>thị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output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.</a:t>
            </a:r>
            <a:endParaRPr lang="en-VN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25EE5-6576-DF40-8974-53228BD122D1}"/>
              </a:ext>
            </a:extLst>
          </p:cNvPr>
          <p:cNvSpPr/>
          <p:nvPr/>
        </p:nvSpPr>
        <p:spPr>
          <a:xfrm>
            <a:off x="3933038" y="4081645"/>
            <a:ext cx="82589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4292E"/>
                </a:solidFill>
                <a:latin typeface="SFMono-Regular"/>
              </a:rPr>
              <a:t>let </a:t>
            </a:r>
            <a:r>
              <a:rPr lang="en-US" sz="2800" dirty="0" err="1">
                <a:solidFill>
                  <a:srgbClr val="FF0000"/>
                </a:solidFill>
                <a:latin typeface="SFMono-Regular"/>
              </a:rPr>
              <a:t>playerLayer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=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AVPlayerLayer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(player: player)</a:t>
            </a:r>
          </a:p>
          <a:p>
            <a:endParaRPr lang="en-US" sz="2800" dirty="0">
              <a:solidFill>
                <a:srgbClr val="24292E"/>
              </a:solidFill>
              <a:latin typeface="SFMono-Regular"/>
            </a:endParaRPr>
          </a:p>
          <a:p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Mono-Regular"/>
              </a:rPr>
              <a:t>playerLayer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.frame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=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self.videoView.bounds</a:t>
            </a:r>
            <a:endParaRPr lang="en-US" sz="2800" dirty="0">
              <a:solidFill>
                <a:srgbClr val="24292E"/>
              </a:solidFill>
              <a:latin typeface="SFMono-Regular"/>
            </a:endParaRPr>
          </a:p>
          <a:p>
            <a:endParaRPr lang="en-US" sz="2800" dirty="0">
              <a:solidFill>
                <a:srgbClr val="24292E"/>
              </a:solidFill>
              <a:latin typeface="SFMono-Regular"/>
            </a:endParaRPr>
          </a:p>
          <a:p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SFMono-Regular"/>
              </a:rPr>
              <a:t>playerLayer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.videoGravity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= .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resizeAspect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028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F137AB-C91F-7C42-9D56-9E4720EFACE4}"/>
              </a:ext>
            </a:extLst>
          </p:cNvPr>
          <p:cNvSpPr/>
          <p:nvPr/>
        </p:nvSpPr>
        <p:spPr>
          <a:xfrm>
            <a:off x="458126" y="256986"/>
            <a:ext cx="1944000" cy="1803190"/>
          </a:xfrm>
          <a:prstGeom prst="ellipse">
            <a:avLst/>
          </a:prstGeom>
          <a:solidFill>
            <a:srgbClr val="A4B03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285DB6-AFF0-D242-BE15-4078A8B8DA29}"/>
              </a:ext>
            </a:extLst>
          </p:cNvPr>
          <p:cNvSpPr/>
          <p:nvPr/>
        </p:nvSpPr>
        <p:spPr>
          <a:xfrm>
            <a:off x="893607" y="603180"/>
            <a:ext cx="1073038" cy="11081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A86D5C4-583E-D14F-9139-D4AAFBC06A8F}"/>
              </a:ext>
            </a:extLst>
          </p:cNvPr>
          <p:cNvSpPr/>
          <p:nvPr/>
        </p:nvSpPr>
        <p:spPr>
          <a:xfrm>
            <a:off x="1016941" y="815080"/>
            <a:ext cx="826370" cy="51146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DB901-8808-8F4A-942C-1A2644B77454}"/>
              </a:ext>
            </a:extLst>
          </p:cNvPr>
          <p:cNvSpPr txBox="1"/>
          <p:nvPr/>
        </p:nvSpPr>
        <p:spPr>
          <a:xfrm>
            <a:off x="1222708" y="1011116"/>
            <a:ext cx="82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highlight>
                  <a:srgbClr val="FF0000"/>
                </a:highlight>
              </a:rPr>
              <a:t>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85ACE-26EA-E64D-8394-4170A84C842E}"/>
              </a:ext>
            </a:extLst>
          </p:cNvPr>
          <p:cNvSpPr txBox="1"/>
          <p:nvPr/>
        </p:nvSpPr>
        <p:spPr>
          <a:xfrm>
            <a:off x="830128" y="2184596"/>
            <a:ext cx="11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3244-19C8-3F4C-BBC2-96A1CAF02C64}"/>
              </a:ext>
            </a:extLst>
          </p:cNvPr>
          <p:cNvSpPr txBox="1"/>
          <p:nvPr/>
        </p:nvSpPr>
        <p:spPr>
          <a:xfrm>
            <a:off x="615411" y="5608489"/>
            <a:ext cx="245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B050"/>
                </a:solidFill>
              </a:rPr>
              <a:t>player.play</a:t>
            </a:r>
            <a:r>
              <a:rPr lang="en-US" sz="3600" dirty="0">
                <a:solidFill>
                  <a:srgbClr val="00B050"/>
                </a:solidFill>
              </a:rPr>
              <a:t>()</a:t>
            </a:r>
            <a:endParaRPr lang="en-VN" sz="3600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79824-FDF2-AC44-9471-A29E1DDA8304}"/>
              </a:ext>
            </a:extLst>
          </p:cNvPr>
          <p:cNvSpPr/>
          <p:nvPr/>
        </p:nvSpPr>
        <p:spPr>
          <a:xfrm>
            <a:off x="4638826" y="181957"/>
            <a:ext cx="78954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Play/Pause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Mute/Un-mute video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Forward/Rewind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Track video progress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Playing multiple videos in a queue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Tracking video play status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1B1B1B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B1B1B"/>
                </a:solidFill>
                <a:latin typeface="Open Sans"/>
              </a:rPr>
              <a:t>Replay video</a:t>
            </a:r>
          </a:p>
          <a:p>
            <a:pPr>
              <a:buFont typeface="+mj-lt"/>
              <a:buAutoNum type="arabicPeriod"/>
            </a:pPr>
            <a:endParaRPr lang="en-US" sz="2400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Open Sans"/>
              </a:rPr>
              <a:t>8.</a:t>
            </a:r>
            <a:r>
              <a:rPr lang="en-US" sz="2400" dirty="0">
                <a:solidFill>
                  <a:srgbClr val="1B1B1B"/>
                </a:solidFill>
                <a:latin typeface="Open Sans"/>
              </a:rPr>
              <a:t>Merge file mp4 &amp; mp3</a:t>
            </a:r>
          </a:p>
          <a:p>
            <a:endParaRPr lang="en-US" sz="2400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en-US" sz="2400" dirty="0">
                <a:solidFill>
                  <a:srgbClr val="1B1B1B"/>
                </a:solidFill>
                <a:latin typeface="Open Sans"/>
              </a:rPr>
              <a:t>9.Insert subtitle</a:t>
            </a:r>
            <a:endParaRPr lang="en-US" sz="2400" b="0" i="0" dirty="0">
              <a:solidFill>
                <a:srgbClr val="1B1B1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72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83CE9-45F4-A943-8172-10E754469326}"/>
              </a:ext>
            </a:extLst>
          </p:cNvPr>
          <p:cNvSpPr txBox="1"/>
          <p:nvPr/>
        </p:nvSpPr>
        <p:spPr>
          <a:xfrm>
            <a:off x="953310" y="1031132"/>
            <a:ext cx="85797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//1. Create a URL </a:t>
            </a:r>
          </a:p>
          <a:p>
            <a:r>
              <a:rPr lang="en-US" dirty="0"/>
              <a:t>if let </a:t>
            </a:r>
            <a:r>
              <a:rPr lang="en-US" dirty="0" err="1"/>
              <a:t>url</a:t>
            </a:r>
            <a:r>
              <a:rPr lang="en-US" dirty="0"/>
              <a:t> = URL(string: "https://</a:t>
            </a:r>
            <a:r>
              <a:rPr lang="en-US" dirty="0" err="1"/>
              <a:t>clips.vorwaerts-gmbh.de</a:t>
            </a:r>
            <a:r>
              <a:rPr lang="en-US" dirty="0"/>
              <a:t>/big_buck_bunny.mp4")  { </a:t>
            </a:r>
          </a:p>
          <a:p>
            <a:endParaRPr lang="en-US" dirty="0"/>
          </a:p>
          <a:p>
            <a:r>
              <a:rPr lang="en-US" dirty="0"/>
              <a:t>//2. Create </a:t>
            </a:r>
            <a:r>
              <a:rPr lang="en-US" dirty="0" err="1"/>
              <a:t>AVPlayer</a:t>
            </a:r>
            <a:r>
              <a:rPr lang="en-US" dirty="0"/>
              <a:t> object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let asset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AVAsset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AVPlayerItem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(asset: asset)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let player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AVPlayer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playerItem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</a:p>
          <a:p>
            <a:endParaRPr lang="en-US" dirty="0"/>
          </a:p>
          <a:p>
            <a:r>
              <a:rPr lang="en-US" dirty="0"/>
              <a:t>//3. Create </a:t>
            </a:r>
            <a:r>
              <a:rPr lang="en-US" dirty="0" err="1"/>
              <a:t>AVPlayerLayer</a:t>
            </a:r>
            <a:r>
              <a:rPr lang="en-US" dirty="0"/>
              <a:t> object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playerLayer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AVPlayerLayer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(player: player) 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playerLayer.frame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self.videoView.bounds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dirty="0"/>
          </a:p>
          <a:p>
            <a:r>
              <a:rPr lang="en-US" dirty="0"/>
              <a:t>//4. Add </a:t>
            </a:r>
            <a:r>
              <a:rPr lang="en-US" dirty="0" err="1"/>
              <a:t>playerLayer</a:t>
            </a:r>
            <a:r>
              <a:rPr lang="en-US" dirty="0"/>
              <a:t> to view's layer 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self.View.layer.addSublayer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playerLayer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</a:p>
          <a:p>
            <a:endParaRPr lang="en-US" dirty="0"/>
          </a:p>
          <a:p>
            <a:r>
              <a:rPr lang="en-US" dirty="0"/>
              <a:t>//5. Play Video                                       //6. Pause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player.play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() 		            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player.pause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()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C82D8-DFF5-9D4E-832B-1C9EBF9FB267}"/>
              </a:ext>
            </a:extLst>
          </p:cNvPr>
          <p:cNvSpPr txBox="1"/>
          <p:nvPr/>
        </p:nvSpPr>
        <p:spPr>
          <a:xfrm>
            <a:off x="1050588" y="269508"/>
            <a:ext cx="652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1. Play/Pause</a:t>
            </a:r>
          </a:p>
        </p:txBody>
      </p:sp>
    </p:spTree>
    <p:extLst>
      <p:ext uri="{BB962C8B-B14F-4D97-AF65-F5344CB8AC3E}">
        <p14:creationId xmlns:p14="http://schemas.microsoft.com/office/powerpoint/2010/main" val="2118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02D85-C818-5E44-9DA6-A4CC73D9D257}"/>
              </a:ext>
            </a:extLst>
          </p:cNvPr>
          <p:cNvSpPr txBox="1"/>
          <p:nvPr/>
        </p:nvSpPr>
        <p:spPr>
          <a:xfrm>
            <a:off x="603115" y="201414"/>
            <a:ext cx="652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2. Mute/Un-mute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4C6D6-2A7F-D440-ABB7-56796D8BB476}"/>
              </a:ext>
            </a:extLst>
          </p:cNvPr>
          <p:cNvSpPr txBox="1"/>
          <p:nvPr/>
        </p:nvSpPr>
        <p:spPr>
          <a:xfrm>
            <a:off x="603115" y="1138137"/>
            <a:ext cx="443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player?.</a:t>
            </a:r>
            <a:r>
              <a:rPr lang="en-US" sz="2400" dirty="0" err="1"/>
              <a:t>isMuted</a:t>
            </a:r>
            <a:r>
              <a:rPr lang="en-US" sz="2400" dirty="0"/>
              <a:t> = true</a:t>
            </a:r>
            <a:endParaRPr lang="en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2EA8-1C6D-B94B-9118-670A5802B59F}"/>
              </a:ext>
            </a:extLst>
          </p:cNvPr>
          <p:cNvSpPr txBox="1"/>
          <p:nvPr/>
        </p:nvSpPr>
        <p:spPr>
          <a:xfrm>
            <a:off x="453958" y="1828639"/>
            <a:ext cx="652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000" dirty="0">
                <a:solidFill>
                  <a:srgbClr val="FF0000"/>
                </a:solidFill>
              </a:rPr>
              <a:t>3. Fast-Forward/Rewind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ABAAA-837C-B747-9A89-F284CE6C8562}"/>
              </a:ext>
            </a:extLst>
          </p:cNvPr>
          <p:cNvSpPr txBox="1"/>
          <p:nvPr/>
        </p:nvSpPr>
        <p:spPr>
          <a:xfrm>
            <a:off x="603115" y="2536525"/>
            <a:ext cx="11342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func</a:t>
            </a:r>
            <a:r>
              <a:rPr lang="en-US" sz="2400" dirty="0"/>
              <a:t> </a:t>
            </a:r>
            <a:r>
              <a:rPr lang="en-US" sz="2400" dirty="0" err="1"/>
              <a:t>rewindVideo</a:t>
            </a:r>
            <a:r>
              <a:rPr lang="en-US" sz="2400" dirty="0"/>
              <a:t>(by seconds: Float64)  { </a:t>
            </a:r>
          </a:p>
          <a:p>
            <a:r>
              <a:rPr lang="en-US" sz="2400" dirty="0"/>
              <a:t>        if let </a:t>
            </a:r>
            <a:r>
              <a:rPr lang="en-US" sz="2400" dirty="0" err="1"/>
              <a:t>currentTime</a:t>
            </a:r>
            <a:r>
              <a:rPr lang="en-US" sz="2400" dirty="0"/>
              <a:t> = player?.</a:t>
            </a:r>
            <a:r>
              <a:rPr lang="en-US" sz="2400" dirty="0" err="1"/>
              <a:t>currentTime</a:t>
            </a:r>
            <a:r>
              <a:rPr lang="en-US" sz="2400" dirty="0"/>
              <a:t>()  { </a:t>
            </a:r>
          </a:p>
          <a:p>
            <a:r>
              <a:rPr lang="en-US" sz="2400" dirty="0"/>
              <a:t>            var </a:t>
            </a:r>
            <a:r>
              <a:rPr lang="en-US" sz="2400" dirty="0" err="1"/>
              <a:t>newTime</a:t>
            </a:r>
            <a:r>
              <a:rPr lang="en-US" sz="2400" dirty="0"/>
              <a:t> = </a:t>
            </a:r>
            <a:r>
              <a:rPr lang="en-US" sz="2400" dirty="0" err="1"/>
              <a:t>CMTimeGetSeconds</a:t>
            </a:r>
            <a:r>
              <a:rPr lang="en-US" sz="2400" dirty="0"/>
              <a:t>(</a:t>
            </a:r>
            <a:r>
              <a:rPr lang="en-US" sz="2400" dirty="0" err="1"/>
              <a:t>currentTime</a:t>
            </a:r>
            <a:r>
              <a:rPr lang="en-US" sz="2400" dirty="0"/>
              <a:t>) - seconds </a:t>
            </a:r>
          </a:p>
          <a:p>
            <a:r>
              <a:rPr lang="en-US" sz="2400" dirty="0"/>
              <a:t>            if </a:t>
            </a:r>
            <a:r>
              <a:rPr lang="en-US" sz="2400" dirty="0" err="1"/>
              <a:t>newTime</a:t>
            </a:r>
            <a:r>
              <a:rPr lang="en-US" sz="2400" dirty="0"/>
              <a:t> &lt;= 0 {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newTime</a:t>
            </a:r>
            <a:r>
              <a:rPr lang="en-US" sz="2400" dirty="0"/>
              <a:t> = 0 </a:t>
            </a:r>
          </a:p>
          <a:p>
            <a:r>
              <a:rPr lang="en-US" sz="2400" dirty="0"/>
              <a:t>         } </a:t>
            </a:r>
          </a:p>
          <a:p>
            <a:r>
              <a:rPr lang="en-US" sz="2400" dirty="0"/>
              <a:t>      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player?.seek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(to: </a:t>
            </a:r>
            <a:r>
              <a:rPr lang="en-US" sz="2400" dirty="0" err="1"/>
              <a:t>CMTime</a:t>
            </a:r>
            <a:r>
              <a:rPr lang="en-US" sz="2400" dirty="0"/>
              <a:t>(value: </a:t>
            </a:r>
            <a:r>
              <a:rPr lang="en-US" sz="2400" dirty="0" err="1"/>
              <a:t>CMTimeValue</a:t>
            </a:r>
            <a:r>
              <a:rPr lang="en-US" sz="2400" dirty="0"/>
              <a:t>(</a:t>
            </a:r>
            <a:r>
              <a:rPr lang="en-US" sz="2400" dirty="0" err="1"/>
              <a:t>newTime</a:t>
            </a:r>
            <a:r>
              <a:rPr lang="en-US" sz="2400" dirty="0"/>
              <a:t> * 1000), timescale: 1000)) </a:t>
            </a:r>
          </a:p>
          <a:p>
            <a:r>
              <a:rPr lang="en-US" sz="2400" dirty="0"/>
              <a:t>    } </a:t>
            </a:r>
          </a:p>
          <a:p>
            <a:r>
              <a:rPr lang="en-US" sz="2400" dirty="0"/>
              <a:t>}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97884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1165</Words>
  <Application>Microsoft Macintosh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American Typewriter</vt:lpstr>
      <vt:lpstr>Arial</vt:lpstr>
      <vt:lpstr>Arial Rounded MT Bold</vt:lpstr>
      <vt:lpstr>Bradley Hand</vt:lpstr>
      <vt:lpstr>Calibri</vt:lpstr>
      <vt:lpstr>Calibri Light</vt:lpstr>
      <vt:lpstr>Open Sans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Vu Minh_iOS_Intern</dc:creator>
  <cp:lastModifiedBy>Tam Vu Minh_iOS_Intern</cp:lastModifiedBy>
  <cp:revision>23</cp:revision>
  <dcterms:created xsi:type="dcterms:W3CDTF">2021-04-02T09:52:19Z</dcterms:created>
  <dcterms:modified xsi:type="dcterms:W3CDTF">2021-05-10T06:27:33Z</dcterms:modified>
</cp:coreProperties>
</file>