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codingproj\ucl\comp0254_defi\AS_2_solidity\hw_main\defi-lab2\&#27963;&#38913;&#31807;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HK"/>
        </a:p>
      </c:txPr>
    </c:title>
    <c:autoTitleDeleted val="0"/>
    <c:plotArea>
      <c:layout>
        <c:manualLayout>
          <c:layoutTarget val="inner"/>
          <c:xMode val="edge"/>
          <c:yMode val="edge"/>
          <c:x val="0.12107960668720791"/>
          <c:y val="0.12370599759843266"/>
          <c:w val="0.83328689075212103"/>
          <c:h val="0.8261447374703569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sushiswap!$D$2</c:f>
              <c:strCache>
                <c:ptCount val="1"/>
                <c:pt idx="0">
                  <c:v>profit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5"/>
            <c:dispRSqr val="0"/>
            <c:dispEq val="1"/>
            <c:trendlineLbl>
              <c:layout>
                <c:manualLayout>
                  <c:x val="-0.21938619843465804"/>
                  <c:y val="0.1252711923368128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HK"/>
                </a:p>
              </c:txPr>
            </c:trendlineLbl>
          </c:trendline>
          <c:xVal>
            <c:numRef>
              <c:f>sushiswap!$C$3:$C$20</c:f>
              <c:numCache>
                <c:formatCode>0.00000_);[Red]\(0.00000\)</c:formatCode>
                <c:ptCount val="18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89</c:v>
                </c:pt>
                <c:pt idx="5">
                  <c:v>90</c:v>
                </c:pt>
                <c:pt idx="6">
                  <c:v>91</c:v>
                </c:pt>
                <c:pt idx="7">
                  <c:v>92</c:v>
                </c:pt>
                <c:pt idx="8">
                  <c:v>92.5</c:v>
                </c:pt>
                <c:pt idx="9">
                  <c:v>92.8</c:v>
                </c:pt>
                <c:pt idx="10">
                  <c:v>93</c:v>
                </c:pt>
                <c:pt idx="11">
                  <c:v>94</c:v>
                </c:pt>
                <c:pt idx="12">
                  <c:v>95</c:v>
                </c:pt>
                <c:pt idx="13">
                  <c:v>100</c:v>
                </c:pt>
              </c:numCache>
            </c:numRef>
          </c:xVal>
          <c:yVal>
            <c:numRef>
              <c:f>sushiswap!$D$3:$D$20</c:f>
              <c:numCache>
                <c:formatCode>0.000000000_);[Red]\(0.000000000\)</c:formatCode>
                <c:ptCount val="18"/>
                <c:pt idx="0">
                  <c:v>54.252700614352598</c:v>
                </c:pt>
                <c:pt idx="1">
                  <c:v>60.313934488374798</c:v>
                </c:pt>
                <c:pt idx="2">
                  <c:v>64.763225930906103</c:v>
                </c:pt>
                <c:pt idx="3">
                  <c:v>67.593581862319795</c:v>
                </c:pt>
                <c:pt idx="4">
                  <c:v>68.750844895664898</c:v>
                </c:pt>
                <c:pt idx="5">
                  <c:v>68.797898339333102</c:v>
                </c:pt>
                <c:pt idx="6">
                  <c:v>68.828618240260894</c:v>
                </c:pt>
                <c:pt idx="7">
                  <c:v>68.842997229359</c:v>
                </c:pt>
                <c:pt idx="8">
                  <c:v>68.844057040537606</c:v>
                </c:pt>
                <c:pt idx="9">
                  <c:v>68.842730724713604</c:v>
                </c:pt>
                <c:pt idx="10">
                  <c:v>68.841028744451904</c:v>
                </c:pt>
                <c:pt idx="11">
                  <c:v>68.822704670162594</c:v>
                </c:pt>
                <c:pt idx="12">
                  <c:v>68.788017565632003</c:v>
                </c:pt>
                <c:pt idx="13">
                  <c:v>17.874341149610999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40F-484A-B09A-0D762A655D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3807423"/>
        <c:axId val="293804543"/>
      </c:scatterChart>
      <c:valAx>
        <c:axId val="293807423"/>
        <c:scaling>
          <c:orientation val="minMax"/>
        </c:scaling>
        <c:delete val="0"/>
        <c:axPos val="b"/>
        <c:numFmt formatCode="0.00000_);[Red]\(0.0000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HK"/>
          </a:p>
        </c:txPr>
        <c:crossAx val="293804543"/>
        <c:crosses val="autoZero"/>
        <c:crossBetween val="midCat"/>
      </c:valAx>
      <c:valAx>
        <c:axId val="293804543"/>
        <c:scaling>
          <c:orientation val="minMax"/>
        </c:scaling>
        <c:delete val="0"/>
        <c:axPos val="l"/>
        <c:numFmt formatCode="0.000000000_);[Red]\(0.000000000\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HK"/>
          </a:p>
        </c:txPr>
        <c:crossAx val="293807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H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EA217E-1F6D-4358-90B9-4D33844D3763}" type="doc">
      <dgm:prSet loTypeId="urn:microsoft.com/office/officeart/2005/8/layout/bProcess3" loCatId="process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zh-HK" altLang="en-US"/>
        </a:p>
      </dgm:t>
    </dgm:pt>
    <dgm:pt modelId="{84310553-A107-489F-A03C-F81498E9802B}">
      <dgm:prSet phldrT="[文字]"/>
      <dgm:spPr/>
      <dgm:t>
        <a:bodyPr/>
        <a:lstStyle/>
        <a:p>
          <a:r>
            <a:rPr lang="en-US" altLang="zh-CN" dirty="0"/>
            <a:t>Calculate Debt to Repay</a:t>
          </a:r>
          <a:endParaRPr lang="zh-HK" altLang="en-US" dirty="0"/>
        </a:p>
      </dgm:t>
    </dgm:pt>
    <dgm:pt modelId="{BBABFE52-B85B-46C0-965E-B21BA0030788}" type="parTrans" cxnId="{F99A8E69-CD97-4583-A627-71C10617C37D}">
      <dgm:prSet/>
      <dgm:spPr/>
      <dgm:t>
        <a:bodyPr/>
        <a:lstStyle/>
        <a:p>
          <a:endParaRPr lang="zh-HK" altLang="en-US"/>
        </a:p>
      </dgm:t>
    </dgm:pt>
    <dgm:pt modelId="{F56E697A-285F-451E-9CA4-192A61914A60}" type="sibTrans" cxnId="{F99A8E69-CD97-4583-A627-71C10617C37D}">
      <dgm:prSet/>
      <dgm:spPr/>
      <dgm:t>
        <a:bodyPr/>
        <a:lstStyle/>
        <a:p>
          <a:endParaRPr lang="zh-HK" altLang="en-US"/>
        </a:p>
      </dgm:t>
    </dgm:pt>
    <dgm:pt modelId="{1406FD0F-756B-4217-9990-8ED4C3D3F791}">
      <dgm:prSet phldrT="[文字]"/>
      <dgm:spPr/>
      <dgm:t>
        <a:bodyPr/>
        <a:lstStyle/>
        <a:p>
          <a:r>
            <a:rPr lang="en-US" altLang="zh-HK" dirty="0"/>
            <a:t>Borrow USDT with ETH</a:t>
          </a:r>
          <a:endParaRPr lang="zh-HK" altLang="en-US" dirty="0"/>
        </a:p>
      </dgm:t>
    </dgm:pt>
    <dgm:pt modelId="{E6C23E29-B039-4CB5-9A86-EF6E50F5771C}" type="sibTrans" cxnId="{DCA2B866-9BE5-4131-99FD-3394CF75BCB2}">
      <dgm:prSet/>
      <dgm:spPr/>
      <dgm:t>
        <a:bodyPr/>
        <a:lstStyle/>
        <a:p>
          <a:endParaRPr lang="zh-HK" altLang="en-US"/>
        </a:p>
      </dgm:t>
    </dgm:pt>
    <dgm:pt modelId="{922CBC3A-1598-459B-BCE5-25D52773754C}" type="parTrans" cxnId="{DCA2B866-9BE5-4131-99FD-3394CF75BCB2}">
      <dgm:prSet/>
      <dgm:spPr/>
      <dgm:t>
        <a:bodyPr/>
        <a:lstStyle/>
        <a:p>
          <a:endParaRPr lang="zh-HK" altLang="en-US"/>
        </a:p>
      </dgm:t>
    </dgm:pt>
    <dgm:pt modelId="{4FC37638-9F63-4313-B777-2AB6938DE93C}">
      <dgm:prSet phldrT="[文字]"/>
      <dgm:spPr/>
      <dgm:t>
        <a:bodyPr/>
        <a:lstStyle/>
        <a:p>
          <a:r>
            <a:rPr lang="en-US" altLang="zh-HK" dirty="0"/>
            <a:t>Liquidate Positions with USDT</a:t>
          </a:r>
          <a:endParaRPr lang="zh-HK" altLang="en-US" dirty="0"/>
        </a:p>
      </dgm:t>
    </dgm:pt>
    <dgm:pt modelId="{90FBBFFF-C8D9-4EDE-A24D-874C15C30684}" type="sibTrans" cxnId="{0448CBBD-5C28-478A-9C05-2B688BE793B3}">
      <dgm:prSet/>
      <dgm:spPr/>
      <dgm:t>
        <a:bodyPr/>
        <a:lstStyle/>
        <a:p>
          <a:endParaRPr lang="zh-HK" altLang="en-US"/>
        </a:p>
      </dgm:t>
    </dgm:pt>
    <dgm:pt modelId="{B1E449AC-038A-41F8-BBF4-629546112FEF}" type="parTrans" cxnId="{0448CBBD-5C28-478A-9C05-2B688BE793B3}">
      <dgm:prSet/>
      <dgm:spPr/>
      <dgm:t>
        <a:bodyPr/>
        <a:lstStyle/>
        <a:p>
          <a:endParaRPr lang="zh-HK" altLang="en-US"/>
        </a:p>
      </dgm:t>
    </dgm:pt>
    <dgm:pt modelId="{F5B74ACC-28AD-424E-8527-C35F3B1B6563}">
      <dgm:prSet phldrT="[文字]"/>
      <dgm:spPr/>
      <dgm:t>
        <a:bodyPr/>
        <a:lstStyle/>
        <a:p>
          <a:r>
            <a:rPr lang="en-US" altLang="zh-HK" dirty="0"/>
            <a:t>Repay Flash Loan via </a:t>
          </a:r>
          <a:r>
            <a:rPr lang="en-US" altLang="zh-HK" dirty="0" err="1"/>
            <a:t>SushiSwap</a:t>
          </a:r>
          <a:endParaRPr lang="zh-HK" altLang="en-US" dirty="0"/>
        </a:p>
      </dgm:t>
    </dgm:pt>
    <dgm:pt modelId="{E998B242-8570-45A4-9302-C3DF8354C051}" type="sibTrans" cxnId="{D8D3A468-8C03-4403-86F5-5BD9D87DCFD2}">
      <dgm:prSet/>
      <dgm:spPr/>
      <dgm:t>
        <a:bodyPr/>
        <a:lstStyle/>
        <a:p>
          <a:endParaRPr lang="zh-HK" altLang="en-US"/>
        </a:p>
      </dgm:t>
    </dgm:pt>
    <dgm:pt modelId="{4E88706B-1A70-4EBA-898D-170C003AAB82}" type="parTrans" cxnId="{D8D3A468-8C03-4403-86F5-5BD9D87DCFD2}">
      <dgm:prSet/>
      <dgm:spPr/>
      <dgm:t>
        <a:bodyPr/>
        <a:lstStyle/>
        <a:p>
          <a:endParaRPr lang="zh-HK" altLang="en-US"/>
        </a:p>
      </dgm:t>
    </dgm:pt>
    <dgm:pt modelId="{F61EC909-4337-4281-9280-8E8769B7E53F}">
      <dgm:prSet phldrT="[文字]"/>
      <dgm:spPr/>
      <dgm:t>
        <a:bodyPr/>
        <a:lstStyle/>
        <a:p>
          <a:r>
            <a:rPr lang="en-US" altLang="zh-HK" dirty="0"/>
            <a:t>Exchange Remains to WETH</a:t>
          </a:r>
          <a:endParaRPr lang="zh-HK" altLang="en-US" dirty="0"/>
        </a:p>
      </dgm:t>
    </dgm:pt>
    <dgm:pt modelId="{C38EFCFA-7F65-4FE4-BEC5-8EA0C4BD0A9A}" type="parTrans" cxnId="{92A879AE-34F8-4069-B69A-D13737342A9C}">
      <dgm:prSet/>
      <dgm:spPr/>
      <dgm:t>
        <a:bodyPr/>
        <a:lstStyle/>
        <a:p>
          <a:endParaRPr lang="zh-HK" altLang="en-US"/>
        </a:p>
      </dgm:t>
    </dgm:pt>
    <dgm:pt modelId="{CC56A734-9933-4DF0-A7D3-B75500843037}" type="sibTrans" cxnId="{92A879AE-34F8-4069-B69A-D13737342A9C}">
      <dgm:prSet/>
      <dgm:spPr/>
      <dgm:t>
        <a:bodyPr/>
        <a:lstStyle/>
        <a:p>
          <a:endParaRPr lang="zh-HK" altLang="en-US"/>
        </a:p>
      </dgm:t>
    </dgm:pt>
    <dgm:pt modelId="{0856D978-B755-4686-817C-9C089A58D7EA}" type="pres">
      <dgm:prSet presAssocID="{FDEA217E-1F6D-4358-90B9-4D33844D3763}" presName="Name0" presStyleCnt="0">
        <dgm:presLayoutVars>
          <dgm:dir/>
          <dgm:resizeHandles val="exact"/>
        </dgm:presLayoutVars>
      </dgm:prSet>
      <dgm:spPr/>
    </dgm:pt>
    <dgm:pt modelId="{E8951D0A-F793-4E9F-A747-41E4E84E01F4}" type="pres">
      <dgm:prSet presAssocID="{84310553-A107-489F-A03C-F81498E9802B}" presName="node" presStyleLbl="node1" presStyleIdx="0" presStyleCnt="5">
        <dgm:presLayoutVars>
          <dgm:bulletEnabled val="1"/>
        </dgm:presLayoutVars>
      </dgm:prSet>
      <dgm:spPr/>
    </dgm:pt>
    <dgm:pt modelId="{6B7B8EFF-55B7-4382-8B76-7FC6578054EF}" type="pres">
      <dgm:prSet presAssocID="{F56E697A-285F-451E-9CA4-192A61914A60}" presName="sibTrans" presStyleLbl="sibTrans1D1" presStyleIdx="0" presStyleCnt="4"/>
      <dgm:spPr/>
    </dgm:pt>
    <dgm:pt modelId="{F66AA840-63BF-4F0E-B233-44ABA61F5ACD}" type="pres">
      <dgm:prSet presAssocID="{F56E697A-285F-451E-9CA4-192A61914A60}" presName="connectorText" presStyleLbl="sibTrans1D1" presStyleIdx="0" presStyleCnt="4"/>
      <dgm:spPr/>
    </dgm:pt>
    <dgm:pt modelId="{B2A2406C-A85D-48D4-959B-E7F4254C6561}" type="pres">
      <dgm:prSet presAssocID="{1406FD0F-756B-4217-9990-8ED4C3D3F791}" presName="node" presStyleLbl="node1" presStyleIdx="1" presStyleCnt="5">
        <dgm:presLayoutVars>
          <dgm:bulletEnabled val="1"/>
        </dgm:presLayoutVars>
      </dgm:prSet>
      <dgm:spPr/>
    </dgm:pt>
    <dgm:pt modelId="{71B7A241-28AC-4BF5-94D1-1EE515ABB0EA}" type="pres">
      <dgm:prSet presAssocID="{E6C23E29-B039-4CB5-9A86-EF6E50F5771C}" presName="sibTrans" presStyleLbl="sibTrans1D1" presStyleIdx="1" presStyleCnt="4"/>
      <dgm:spPr/>
    </dgm:pt>
    <dgm:pt modelId="{4547119D-8A32-436A-B148-92B332DD804F}" type="pres">
      <dgm:prSet presAssocID="{E6C23E29-B039-4CB5-9A86-EF6E50F5771C}" presName="connectorText" presStyleLbl="sibTrans1D1" presStyleIdx="1" presStyleCnt="4"/>
      <dgm:spPr/>
    </dgm:pt>
    <dgm:pt modelId="{57C14698-27E9-41D7-ACD7-6F08528C47B0}" type="pres">
      <dgm:prSet presAssocID="{4FC37638-9F63-4313-B777-2AB6938DE93C}" presName="node" presStyleLbl="node1" presStyleIdx="2" presStyleCnt="5">
        <dgm:presLayoutVars>
          <dgm:bulletEnabled val="1"/>
        </dgm:presLayoutVars>
      </dgm:prSet>
      <dgm:spPr/>
    </dgm:pt>
    <dgm:pt modelId="{D952B008-99E9-4600-8D91-900682DB17B1}" type="pres">
      <dgm:prSet presAssocID="{90FBBFFF-C8D9-4EDE-A24D-874C15C30684}" presName="sibTrans" presStyleLbl="sibTrans1D1" presStyleIdx="2" presStyleCnt="4"/>
      <dgm:spPr/>
    </dgm:pt>
    <dgm:pt modelId="{A6B1D392-121B-44DB-8265-3DE67FF621B7}" type="pres">
      <dgm:prSet presAssocID="{90FBBFFF-C8D9-4EDE-A24D-874C15C30684}" presName="connectorText" presStyleLbl="sibTrans1D1" presStyleIdx="2" presStyleCnt="4"/>
      <dgm:spPr/>
    </dgm:pt>
    <dgm:pt modelId="{A873EA9D-9EAD-4BDD-9370-09262E076F4F}" type="pres">
      <dgm:prSet presAssocID="{F5B74ACC-28AD-424E-8527-C35F3B1B6563}" presName="node" presStyleLbl="node1" presStyleIdx="3" presStyleCnt="5">
        <dgm:presLayoutVars>
          <dgm:bulletEnabled val="1"/>
        </dgm:presLayoutVars>
      </dgm:prSet>
      <dgm:spPr/>
    </dgm:pt>
    <dgm:pt modelId="{B50551DA-C1EC-4B9D-9E66-E085CD970571}" type="pres">
      <dgm:prSet presAssocID="{E998B242-8570-45A4-9302-C3DF8354C051}" presName="sibTrans" presStyleLbl="sibTrans1D1" presStyleIdx="3" presStyleCnt="4"/>
      <dgm:spPr/>
    </dgm:pt>
    <dgm:pt modelId="{270E78AB-8663-4963-B1C1-DBFC4AD2FA04}" type="pres">
      <dgm:prSet presAssocID="{E998B242-8570-45A4-9302-C3DF8354C051}" presName="connectorText" presStyleLbl="sibTrans1D1" presStyleIdx="3" presStyleCnt="4"/>
      <dgm:spPr/>
    </dgm:pt>
    <dgm:pt modelId="{57214080-69A9-4F77-A9C6-D15E712CAD11}" type="pres">
      <dgm:prSet presAssocID="{F61EC909-4337-4281-9280-8E8769B7E53F}" presName="node" presStyleLbl="node1" presStyleIdx="4" presStyleCnt="5">
        <dgm:presLayoutVars>
          <dgm:bulletEnabled val="1"/>
        </dgm:presLayoutVars>
      </dgm:prSet>
      <dgm:spPr/>
    </dgm:pt>
  </dgm:ptLst>
  <dgm:cxnLst>
    <dgm:cxn modelId="{6326D405-B32D-49B8-A03E-6F71650767A9}" type="presOf" srcId="{FDEA217E-1F6D-4358-90B9-4D33844D3763}" destId="{0856D978-B755-4686-817C-9C089A58D7EA}" srcOrd="0" destOrd="0" presId="urn:microsoft.com/office/officeart/2005/8/layout/bProcess3"/>
    <dgm:cxn modelId="{7DCD1B27-14EC-4B44-AF96-0F23FF12A837}" type="presOf" srcId="{84310553-A107-489F-A03C-F81498E9802B}" destId="{E8951D0A-F793-4E9F-A747-41E4E84E01F4}" srcOrd="0" destOrd="0" presId="urn:microsoft.com/office/officeart/2005/8/layout/bProcess3"/>
    <dgm:cxn modelId="{942F4640-99C3-4725-ADEA-DBDDC7C3B868}" type="presOf" srcId="{E998B242-8570-45A4-9302-C3DF8354C051}" destId="{B50551DA-C1EC-4B9D-9E66-E085CD970571}" srcOrd="0" destOrd="0" presId="urn:microsoft.com/office/officeart/2005/8/layout/bProcess3"/>
    <dgm:cxn modelId="{1280E55B-AC78-4821-8261-C573E1CECC12}" type="presOf" srcId="{E6C23E29-B039-4CB5-9A86-EF6E50F5771C}" destId="{4547119D-8A32-436A-B148-92B332DD804F}" srcOrd="1" destOrd="0" presId="urn:microsoft.com/office/officeart/2005/8/layout/bProcess3"/>
    <dgm:cxn modelId="{785CC25C-E4AD-434F-BA18-B9E9B8403D70}" type="presOf" srcId="{F56E697A-285F-451E-9CA4-192A61914A60}" destId="{F66AA840-63BF-4F0E-B233-44ABA61F5ACD}" srcOrd="1" destOrd="0" presId="urn:microsoft.com/office/officeart/2005/8/layout/bProcess3"/>
    <dgm:cxn modelId="{DCA2B866-9BE5-4131-99FD-3394CF75BCB2}" srcId="{FDEA217E-1F6D-4358-90B9-4D33844D3763}" destId="{1406FD0F-756B-4217-9990-8ED4C3D3F791}" srcOrd="1" destOrd="0" parTransId="{922CBC3A-1598-459B-BCE5-25D52773754C}" sibTransId="{E6C23E29-B039-4CB5-9A86-EF6E50F5771C}"/>
    <dgm:cxn modelId="{D8D3A468-8C03-4403-86F5-5BD9D87DCFD2}" srcId="{FDEA217E-1F6D-4358-90B9-4D33844D3763}" destId="{F5B74ACC-28AD-424E-8527-C35F3B1B6563}" srcOrd="3" destOrd="0" parTransId="{4E88706B-1A70-4EBA-898D-170C003AAB82}" sibTransId="{E998B242-8570-45A4-9302-C3DF8354C051}"/>
    <dgm:cxn modelId="{F99A8E69-CD97-4583-A627-71C10617C37D}" srcId="{FDEA217E-1F6D-4358-90B9-4D33844D3763}" destId="{84310553-A107-489F-A03C-F81498E9802B}" srcOrd="0" destOrd="0" parTransId="{BBABFE52-B85B-46C0-965E-B21BA0030788}" sibTransId="{F56E697A-285F-451E-9CA4-192A61914A60}"/>
    <dgm:cxn modelId="{DE078E4B-0B27-4988-A41F-713A3CA3A802}" type="presOf" srcId="{4FC37638-9F63-4313-B777-2AB6938DE93C}" destId="{57C14698-27E9-41D7-ACD7-6F08528C47B0}" srcOrd="0" destOrd="0" presId="urn:microsoft.com/office/officeart/2005/8/layout/bProcess3"/>
    <dgm:cxn modelId="{D7B78B70-EB1A-4477-918B-209CECC219FA}" type="presOf" srcId="{E6C23E29-B039-4CB5-9A86-EF6E50F5771C}" destId="{71B7A241-28AC-4BF5-94D1-1EE515ABB0EA}" srcOrd="0" destOrd="0" presId="urn:microsoft.com/office/officeart/2005/8/layout/bProcess3"/>
    <dgm:cxn modelId="{D01F3E55-2473-495E-B911-D96F4D3D7A95}" type="presOf" srcId="{E998B242-8570-45A4-9302-C3DF8354C051}" destId="{270E78AB-8663-4963-B1C1-DBFC4AD2FA04}" srcOrd="1" destOrd="0" presId="urn:microsoft.com/office/officeart/2005/8/layout/bProcess3"/>
    <dgm:cxn modelId="{F97F9989-F865-4E9E-A423-D78D14BE256B}" type="presOf" srcId="{F5B74ACC-28AD-424E-8527-C35F3B1B6563}" destId="{A873EA9D-9EAD-4BDD-9370-09262E076F4F}" srcOrd="0" destOrd="0" presId="urn:microsoft.com/office/officeart/2005/8/layout/bProcess3"/>
    <dgm:cxn modelId="{92A879AE-34F8-4069-B69A-D13737342A9C}" srcId="{FDEA217E-1F6D-4358-90B9-4D33844D3763}" destId="{F61EC909-4337-4281-9280-8E8769B7E53F}" srcOrd="4" destOrd="0" parTransId="{C38EFCFA-7F65-4FE4-BEC5-8EA0C4BD0A9A}" sibTransId="{CC56A734-9933-4DF0-A7D3-B75500843037}"/>
    <dgm:cxn modelId="{293FF1B6-9C4B-4B40-8496-AB77A50D09D6}" type="presOf" srcId="{90FBBFFF-C8D9-4EDE-A24D-874C15C30684}" destId="{A6B1D392-121B-44DB-8265-3DE67FF621B7}" srcOrd="1" destOrd="0" presId="urn:microsoft.com/office/officeart/2005/8/layout/bProcess3"/>
    <dgm:cxn modelId="{0448CBBD-5C28-478A-9C05-2B688BE793B3}" srcId="{FDEA217E-1F6D-4358-90B9-4D33844D3763}" destId="{4FC37638-9F63-4313-B777-2AB6938DE93C}" srcOrd="2" destOrd="0" parTransId="{B1E449AC-038A-41F8-BBF4-629546112FEF}" sibTransId="{90FBBFFF-C8D9-4EDE-A24D-874C15C30684}"/>
    <dgm:cxn modelId="{401537CE-5C23-4FB9-9E10-4E4491250D0F}" type="presOf" srcId="{F61EC909-4337-4281-9280-8E8769B7E53F}" destId="{57214080-69A9-4F77-A9C6-D15E712CAD11}" srcOrd="0" destOrd="0" presId="urn:microsoft.com/office/officeart/2005/8/layout/bProcess3"/>
    <dgm:cxn modelId="{82A8C9F2-68CB-4B3D-BA68-04B1F1A1CF85}" type="presOf" srcId="{1406FD0F-756B-4217-9990-8ED4C3D3F791}" destId="{B2A2406C-A85D-48D4-959B-E7F4254C6561}" srcOrd="0" destOrd="0" presId="urn:microsoft.com/office/officeart/2005/8/layout/bProcess3"/>
    <dgm:cxn modelId="{0254ECF3-A818-4B0C-9CE7-7F331BC20EA4}" type="presOf" srcId="{90FBBFFF-C8D9-4EDE-A24D-874C15C30684}" destId="{D952B008-99E9-4600-8D91-900682DB17B1}" srcOrd="0" destOrd="0" presId="urn:microsoft.com/office/officeart/2005/8/layout/bProcess3"/>
    <dgm:cxn modelId="{E4F2A7F9-6EFB-40A9-A5D0-194D965DCDCF}" type="presOf" srcId="{F56E697A-285F-451E-9CA4-192A61914A60}" destId="{6B7B8EFF-55B7-4382-8B76-7FC6578054EF}" srcOrd="0" destOrd="0" presId="urn:microsoft.com/office/officeart/2005/8/layout/bProcess3"/>
    <dgm:cxn modelId="{5A5DB995-CF67-491B-AAB4-7B06642D518B}" type="presParOf" srcId="{0856D978-B755-4686-817C-9C089A58D7EA}" destId="{E8951D0A-F793-4E9F-A747-41E4E84E01F4}" srcOrd="0" destOrd="0" presId="urn:microsoft.com/office/officeart/2005/8/layout/bProcess3"/>
    <dgm:cxn modelId="{575FF65F-EA82-4673-8A70-151EC7BD90C4}" type="presParOf" srcId="{0856D978-B755-4686-817C-9C089A58D7EA}" destId="{6B7B8EFF-55B7-4382-8B76-7FC6578054EF}" srcOrd="1" destOrd="0" presId="urn:microsoft.com/office/officeart/2005/8/layout/bProcess3"/>
    <dgm:cxn modelId="{C7359B52-0B00-4029-AB21-A9C5D4A0BB7F}" type="presParOf" srcId="{6B7B8EFF-55B7-4382-8B76-7FC6578054EF}" destId="{F66AA840-63BF-4F0E-B233-44ABA61F5ACD}" srcOrd="0" destOrd="0" presId="urn:microsoft.com/office/officeart/2005/8/layout/bProcess3"/>
    <dgm:cxn modelId="{9FBF65CA-B2AF-4F6A-995F-8429F08FD963}" type="presParOf" srcId="{0856D978-B755-4686-817C-9C089A58D7EA}" destId="{B2A2406C-A85D-48D4-959B-E7F4254C6561}" srcOrd="2" destOrd="0" presId="urn:microsoft.com/office/officeart/2005/8/layout/bProcess3"/>
    <dgm:cxn modelId="{9060669F-C93C-414F-B89A-759B88A04483}" type="presParOf" srcId="{0856D978-B755-4686-817C-9C089A58D7EA}" destId="{71B7A241-28AC-4BF5-94D1-1EE515ABB0EA}" srcOrd="3" destOrd="0" presId="urn:microsoft.com/office/officeart/2005/8/layout/bProcess3"/>
    <dgm:cxn modelId="{70DECE14-F97F-4581-9978-BD62747D36C6}" type="presParOf" srcId="{71B7A241-28AC-4BF5-94D1-1EE515ABB0EA}" destId="{4547119D-8A32-436A-B148-92B332DD804F}" srcOrd="0" destOrd="0" presId="urn:microsoft.com/office/officeart/2005/8/layout/bProcess3"/>
    <dgm:cxn modelId="{7E03C4B6-2437-4192-9492-6515420A9C32}" type="presParOf" srcId="{0856D978-B755-4686-817C-9C089A58D7EA}" destId="{57C14698-27E9-41D7-ACD7-6F08528C47B0}" srcOrd="4" destOrd="0" presId="urn:microsoft.com/office/officeart/2005/8/layout/bProcess3"/>
    <dgm:cxn modelId="{6384415A-C682-499C-883F-12DD0E6499A9}" type="presParOf" srcId="{0856D978-B755-4686-817C-9C089A58D7EA}" destId="{D952B008-99E9-4600-8D91-900682DB17B1}" srcOrd="5" destOrd="0" presId="urn:microsoft.com/office/officeart/2005/8/layout/bProcess3"/>
    <dgm:cxn modelId="{106618D8-B8D3-4A60-A284-8C082E248DBC}" type="presParOf" srcId="{D952B008-99E9-4600-8D91-900682DB17B1}" destId="{A6B1D392-121B-44DB-8265-3DE67FF621B7}" srcOrd="0" destOrd="0" presId="urn:microsoft.com/office/officeart/2005/8/layout/bProcess3"/>
    <dgm:cxn modelId="{43D63BA0-5ED4-42C9-B76C-A8B1B05F3976}" type="presParOf" srcId="{0856D978-B755-4686-817C-9C089A58D7EA}" destId="{A873EA9D-9EAD-4BDD-9370-09262E076F4F}" srcOrd="6" destOrd="0" presId="urn:microsoft.com/office/officeart/2005/8/layout/bProcess3"/>
    <dgm:cxn modelId="{A19031EB-0D37-4998-8D3F-A9119EB9CBE4}" type="presParOf" srcId="{0856D978-B755-4686-817C-9C089A58D7EA}" destId="{B50551DA-C1EC-4B9D-9E66-E085CD970571}" srcOrd="7" destOrd="0" presId="urn:microsoft.com/office/officeart/2005/8/layout/bProcess3"/>
    <dgm:cxn modelId="{BE74B25C-7B59-4FD7-8EE1-321CFE7214A9}" type="presParOf" srcId="{B50551DA-C1EC-4B9D-9E66-E085CD970571}" destId="{270E78AB-8663-4963-B1C1-DBFC4AD2FA04}" srcOrd="0" destOrd="0" presId="urn:microsoft.com/office/officeart/2005/8/layout/bProcess3"/>
    <dgm:cxn modelId="{A4AE294F-6045-4C23-977A-4C2ECE36A372}" type="presParOf" srcId="{0856D978-B755-4686-817C-9C089A58D7EA}" destId="{57214080-69A9-4F77-A9C6-D15E712CAD11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B8EFF-55B7-4382-8B76-7FC6578054EF}">
      <dsp:nvSpPr>
        <dsp:cNvPr id="0" name=""/>
        <dsp:cNvSpPr/>
      </dsp:nvSpPr>
      <dsp:spPr>
        <a:xfrm>
          <a:off x="2717607" y="675506"/>
          <a:ext cx="5203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321" y="45720"/>
              </a:lnTo>
            </a:path>
          </a:pathLst>
        </a:custGeom>
        <a:noFill/>
        <a:ln w="12700" cap="flat" cmpd="sng" algn="ctr">
          <a:solidFill>
            <a:schemeClr val="accent4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HK" altLang="en-US" sz="500" kern="1200"/>
        </a:p>
      </dsp:txBody>
      <dsp:txXfrm>
        <a:off x="2963994" y="718472"/>
        <a:ext cx="27546" cy="5509"/>
      </dsp:txXfrm>
    </dsp:sp>
    <dsp:sp modelId="{E8951D0A-F793-4E9F-A747-41E4E84E01F4}">
      <dsp:nvSpPr>
        <dsp:cNvPr id="0" name=""/>
        <dsp:cNvSpPr/>
      </dsp:nvSpPr>
      <dsp:spPr>
        <a:xfrm>
          <a:off x="324097" y="2633"/>
          <a:ext cx="2395309" cy="1437185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dirty="0"/>
            <a:t>Calculate Debt to Repay</a:t>
          </a:r>
          <a:endParaRPr lang="zh-HK" altLang="en-US" sz="2500" kern="1200" dirty="0"/>
        </a:p>
      </dsp:txBody>
      <dsp:txXfrm>
        <a:off x="324097" y="2633"/>
        <a:ext cx="2395309" cy="1437185"/>
      </dsp:txXfrm>
    </dsp:sp>
    <dsp:sp modelId="{71B7A241-28AC-4BF5-94D1-1EE515ABB0EA}">
      <dsp:nvSpPr>
        <dsp:cNvPr id="0" name=""/>
        <dsp:cNvSpPr/>
      </dsp:nvSpPr>
      <dsp:spPr>
        <a:xfrm>
          <a:off x="1521752" y="1438019"/>
          <a:ext cx="2946230" cy="520321"/>
        </a:xfrm>
        <a:custGeom>
          <a:avLst/>
          <a:gdLst/>
          <a:ahLst/>
          <a:cxnLst/>
          <a:rect l="0" t="0" r="0" b="0"/>
          <a:pathLst>
            <a:path>
              <a:moveTo>
                <a:pt x="2946230" y="0"/>
              </a:moveTo>
              <a:lnTo>
                <a:pt x="2946230" y="277260"/>
              </a:lnTo>
              <a:lnTo>
                <a:pt x="0" y="277260"/>
              </a:lnTo>
              <a:lnTo>
                <a:pt x="0" y="520321"/>
              </a:lnTo>
            </a:path>
          </a:pathLst>
        </a:custGeom>
        <a:noFill/>
        <a:ln w="12700" cap="flat" cmpd="sng" algn="ctr">
          <a:solidFill>
            <a:schemeClr val="accent4">
              <a:shade val="90000"/>
              <a:hueOff val="210583"/>
              <a:satOff val="-10943"/>
              <a:lumOff val="1347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HK" altLang="en-US" sz="500" kern="1200"/>
        </a:p>
      </dsp:txBody>
      <dsp:txXfrm>
        <a:off x="2919935" y="1695425"/>
        <a:ext cx="149864" cy="5509"/>
      </dsp:txXfrm>
    </dsp:sp>
    <dsp:sp modelId="{B2A2406C-A85D-48D4-959B-E7F4254C6561}">
      <dsp:nvSpPr>
        <dsp:cNvPr id="0" name=""/>
        <dsp:cNvSpPr/>
      </dsp:nvSpPr>
      <dsp:spPr>
        <a:xfrm>
          <a:off x="3270328" y="2633"/>
          <a:ext cx="2395309" cy="1437185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2500" kern="1200" dirty="0"/>
            <a:t>Borrow USDT with ETH</a:t>
          </a:r>
          <a:endParaRPr lang="zh-HK" altLang="en-US" sz="2500" kern="1200" dirty="0"/>
        </a:p>
      </dsp:txBody>
      <dsp:txXfrm>
        <a:off x="3270328" y="2633"/>
        <a:ext cx="2395309" cy="1437185"/>
      </dsp:txXfrm>
    </dsp:sp>
    <dsp:sp modelId="{D952B008-99E9-4600-8D91-900682DB17B1}">
      <dsp:nvSpPr>
        <dsp:cNvPr id="0" name=""/>
        <dsp:cNvSpPr/>
      </dsp:nvSpPr>
      <dsp:spPr>
        <a:xfrm>
          <a:off x="2717607" y="2663613"/>
          <a:ext cx="5203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321" y="45720"/>
              </a:lnTo>
            </a:path>
          </a:pathLst>
        </a:custGeom>
        <a:noFill/>
        <a:ln w="12700" cap="flat" cmpd="sng" algn="ctr">
          <a:solidFill>
            <a:schemeClr val="accent4">
              <a:shade val="90000"/>
              <a:hueOff val="421166"/>
              <a:satOff val="-21886"/>
              <a:lumOff val="2694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HK" altLang="en-US" sz="500" kern="1200"/>
        </a:p>
      </dsp:txBody>
      <dsp:txXfrm>
        <a:off x="2963994" y="2706578"/>
        <a:ext cx="27546" cy="5509"/>
      </dsp:txXfrm>
    </dsp:sp>
    <dsp:sp modelId="{57C14698-27E9-41D7-ACD7-6F08528C47B0}">
      <dsp:nvSpPr>
        <dsp:cNvPr id="0" name=""/>
        <dsp:cNvSpPr/>
      </dsp:nvSpPr>
      <dsp:spPr>
        <a:xfrm>
          <a:off x="324097" y="1990740"/>
          <a:ext cx="2395309" cy="1437185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2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2500" kern="1200" dirty="0"/>
            <a:t>Liquidate Positions with USDT</a:t>
          </a:r>
          <a:endParaRPr lang="zh-HK" altLang="en-US" sz="2500" kern="1200" dirty="0"/>
        </a:p>
      </dsp:txBody>
      <dsp:txXfrm>
        <a:off x="324097" y="1990740"/>
        <a:ext cx="2395309" cy="1437185"/>
      </dsp:txXfrm>
    </dsp:sp>
    <dsp:sp modelId="{B50551DA-C1EC-4B9D-9E66-E085CD970571}">
      <dsp:nvSpPr>
        <dsp:cNvPr id="0" name=""/>
        <dsp:cNvSpPr/>
      </dsp:nvSpPr>
      <dsp:spPr>
        <a:xfrm>
          <a:off x="1521752" y="3426126"/>
          <a:ext cx="2946230" cy="520321"/>
        </a:xfrm>
        <a:custGeom>
          <a:avLst/>
          <a:gdLst/>
          <a:ahLst/>
          <a:cxnLst/>
          <a:rect l="0" t="0" r="0" b="0"/>
          <a:pathLst>
            <a:path>
              <a:moveTo>
                <a:pt x="2946230" y="0"/>
              </a:moveTo>
              <a:lnTo>
                <a:pt x="2946230" y="277260"/>
              </a:lnTo>
              <a:lnTo>
                <a:pt x="0" y="277260"/>
              </a:lnTo>
              <a:lnTo>
                <a:pt x="0" y="520321"/>
              </a:lnTo>
            </a:path>
          </a:pathLst>
        </a:custGeom>
        <a:noFill/>
        <a:ln w="12700" cap="flat" cmpd="sng" algn="ctr">
          <a:solidFill>
            <a:schemeClr val="accent4">
              <a:shade val="90000"/>
              <a:hueOff val="631749"/>
              <a:satOff val="-32829"/>
              <a:lumOff val="4042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HK" altLang="en-US" sz="500" kern="1200"/>
        </a:p>
      </dsp:txBody>
      <dsp:txXfrm>
        <a:off x="2919935" y="3683532"/>
        <a:ext cx="149864" cy="5509"/>
      </dsp:txXfrm>
    </dsp:sp>
    <dsp:sp modelId="{A873EA9D-9EAD-4BDD-9370-09262E076F4F}">
      <dsp:nvSpPr>
        <dsp:cNvPr id="0" name=""/>
        <dsp:cNvSpPr/>
      </dsp:nvSpPr>
      <dsp:spPr>
        <a:xfrm>
          <a:off x="3270328" y="1990740"/>
          <a:ext cx="2395309" cy="1437185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3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2500" kern="1200" dirty="0"/>
            <a:t>Repay Flash Loan via </a:t>
          </a:r>
          <a:r>
            <a:rPr lang="en-US" altLang="zh-HK" sz="2500" kern="1200" dirty="0" err="1"/>
            <a:t>SushiSwap</a:t>
          </a:r>
          <a:endParaRPr lang="zh-HK" altLang="en-US" sz="2500" kern="1200" dirty="0"/>
        </a:p>
      </dsp:txBody>
      <dsp:txXfrm>
        <a:off x="3270328" y="1990740"/>
        <a:ext cx="2395309" cy="1437185"/>
      </dsp:txXfrm>
    </dsp:sp>
    <dsp:sp modelId="{57214080-69A9-4F77-A9C6-D15E712CAD11}">
      <dsp:nvSpPr>
        <dsp:cNvPr id="0" name=""/>
        <dsp:cNvSpPr/>
      </dsp:nvSpPr>
      <dsp:spPr>
        <a:xfrm>
          <a:off x="324097" y="3978847"/>
          <a:ext cx="2395309" cy="1437185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2500" kern="1200" dirty="0"/>
            <a:t>Exchange Remains to WETH</a:t>
          </a:r>
          <a:endParaRPr lang="zh-HK" altLang="en-US" sz="2500" kern="1200" dirty="0"/>
        </a:p>
      </dsp:txBody>
      <dsp:txXfrm>
        <a:off x="324097" y="3978847"/>
        <a:ext cx="2395309" cy="1437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C3673F-E064-5803-1532-21B1B044F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606CAD-6A69-9954-A256-068E9DBC3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616F85-E857-E149-A201-CB7828CE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B248-45A5-43D4-B8A2-F6D5D43AD0AB}" type="datetimeFigureOut">
              <a:rPr lang="zh-HK" altLang="en-US" smtClean="0"/>
              <a:t>20/3/2025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494B57-BA5C-9639-D71F-AF83BCB2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386F3E-2557-09A5-EF09-B027DB26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266-CE22-45C6-AA0B-9B3897B4CE6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7961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E860CA-C6D1-6C5B-3012-3625B53C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5C1ED8-C026-9ED6-B2A7-D7C3AF8E3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B003DA-133C-BFCD-B0A3-A1C95B75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B248-45A5-43D4-B8A2-F6D5D43AD0AB}" type="datetimeFigureOut">
              <a:rPr lang="zh-HK" altLang="en-US" smtClean="0"/>
              <a:t>20/3/2025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53C773-0266-0B09-0242-A643E23C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5C5E4F-F597-3EE6-0BF7-96A1F0C8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266-CE22-45C6-AA0B-9B3897B4CE6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6833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8A1E3D1-66F9-BAE8-9113-9C9C9C3F9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7EA1AE9-E722-4F04-A4B2-27631F02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312C60-973E-EB40-5802-A7E0AD672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B248-45A5-43D4-B8A2-F6D5D43AD0AB}" type="datetimeFigureOut">
              <a:rPr lang="zh-HK" altLang="en-US" smtClean="0"/>
              <a:t>20/3/2025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325972-A20E-4992-3B1F-4F2FB00A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E55218-99B4-8B3B-6742-A6B2C94F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266-CE22-45C6-AA0B-9B3897B4CE6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0347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3ACDF-8C2D-CF9D-CBF2-44C04674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C908C3-B37F-E78F-0A20-8EF49D689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558CDA-8CDD-3287-70DA-8CFC22F8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B248-45A5-43D4-B8A2-F6D5D43AD0AB}" type="datetimeFigureOut">
              <a:rPr lang="zh-HK" altLang="en-US" smtClean="0"/>
              <a:t>20/3/2025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FD02C1-FC2E-4749-2CC9-5323594D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1AF59D-A82A-824C-86D4-B7DE02B3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266-CE22-45C6-AA0B-9B3897B4CE6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2995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04224F-74D0-C2E5-3E79-6160A0702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4A6870-5FB9-51AB-851E-CF277F12C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D5B2D1-CE04-1BEE-7227-0E3022ED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B248-45A5-43D4-B8A2-F6D5D43AD0AB}" type="datetimeFigureOut">
              <a:rPr lang="zh-HK" altLang="en-US" smtClean="0"/>
              <a:t>20/3/2025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C154EA-AA29-A5F5-6DEC-7673FFC9F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0656C8-D1A0-FBD3-5F2E-F0218440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266-CE22-45C6-AA0B-9B3897B4CE6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2456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D6C314-9488-DC53-2B4D-5165BEE67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391220-9C49-6C72-39BF-FC5E62A93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75D46F-95D1-144C-8D62-5D8D047C4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81DB35-2128-5FC2-D228-ABB5D48F6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B248-45A5-43D4-B8A2-F6D5D43AD0AB}" type="datetimeFigureOut">
              <a:rPr lang="zh-HK" altLang="en-US" smtClean="0"/>
              <a:t>20/3/2025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9F3EB3C-346F-5024-34E8-56FB8225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628696-6E05-D212-645B-415C8E34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266-CE22-45C6-AA0B-9B3897B4CE6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7593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C9AFB3-A01F-8744-6AEF-E41A83622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6C2B24-6D92-AC0A-6A62-F2337ACBF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BE026F-9DA6-83C6-D3EF-BF0422595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2AA1A6B-C6F8-E39B-AC91-B4D16275A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A826883-5163-A6D6-D280-D9877B06C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07C2C65-FB69-91B8-2CB5-7E4C1070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B248-45A5-43D4-B8A2-F6D5D43AD0AB}" type="datetimeFigureOut">
              <a:rPr lang="zh-HK" altLang="en-US" smtClean="0"/>
              <a:t>20/3/2025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AB1AF0D-05B5-B558-83D5-3C64F14F3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A0308C4-0CBF-4C0E-E917-209E4872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266-CE22-45C6-AA0B-9B3897B4CE6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3197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0212A6-DC27-886C-CCDA-39B63144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2B74C4C-5557-18C9-21E2-6D1FC371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B248-45A5-43D4-B8A2-F6D5D43AD0AB}" type="datetimeFigureOut">
              <a:rPr lang="zh-HK" altLang="en-US" smtClean="0"/>
              <a:t>20/3/2025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1DA682C-D393-3728-574F-B074E001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8CE4CD-5253-2398-7073-A3F13D8A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266-CE22-45C6-AA0B-9B3897B4CE6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7499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C075431-E994-DCBE-1787-0405ED78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B248-45A5-43D4-B8A2-F6D5D43AD0AB}" type="datetimeFigureOut">
              <a:rPr lang="zh-HK" altLang="en-US" smtClean="0"/>
              <a:t>20/3/2025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11F46AC-79EA-D9F9-0FB7-DA0674D6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BF847E-1367-67CC-D593-47E5FF6F6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266-CE22-45C6-AA0B-9B3897B4CE6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1336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A640E0-5C4E-9017-09D9-DA880D1E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488CD6-1EFE-3C40-2418-43DD64C62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954169-158C-A68C-6421-E17A5952F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92D5947-4C67-BEA0-ADD1-CA6FD2AD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B248-45A5-43D4-B8A2-F6D5D43AD0AB}" type="datetimeFigureOut">
              <a:rPr lang="zh-HK" altLang="en-US" smtClean="0"/>
              <a:t>20/3/2025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D75704-BC42-9CA6-CE06-DAD130A94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6BB3BC-2575-8694-D300-E3565886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266-CE22-45C6-AA0B-9B3897B4CE6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3856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66F62C-EF18-9C8F-ED94-8B43738D1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F6E2233-890A-C100-0715-92BACC4F0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A3089F-8613-76F0-1522-081E80965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95E72E-CCC5-8BAF-8132-3A7D66AF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B248-45A5-43D4-B8A2-F6D5D43AD0AB}" type="datetimeFigureOut">
              <a:rPr lang="zh-HK" altLang="en-US" smtClean="0"/>
              <a:t>20/3/2025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895FD62-421E-8451-5521-9A41DA040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D8D044-F0E9-5ADA-6AB2-86481FD7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266-CE22-45C6-AA0B-9B3897B4CE6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4578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B9B19C8-B506-6186-4457-82672429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83200F-D07F-B8AB-5F79-4AD9BE56C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2697B2-95A5-BF71-5C6A-21FB32083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DBB248-45A5-43D4-B8A2-F6D5D43AD0AB}" type="datetimeFigureOut">
              <a:rPr lang="zh-HK" altLang="en-US" smtClean="0"/>
              <a:t>20/3/2025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2AFA56-FF27-255F-8224-3DCF70778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BB3C29-DA95-3C3E-75B7-6961B8573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E02266-CE22-45C6-AA0B-9B3897B4CE6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5984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C78CA-9CCD-0F94-A511-13A3595E8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61DB3B3-FA01-3C18-6F24-B8EB562B6805}"/>
              </a:ext>
            </a:extLst>
          </p:cNvPr>
          <p:cNvSpPr txBox="1"/>
          <p:nvPr/>
        </p:nvSpPr>
        <p:spPr>
          <a:xfrm>
            <a:off x="201106" y="1494927"/>
            <a:ext cx="2443966" cy="36933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b="1" dirty="0"/>
              <a:t>Total Profit Earned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032CF95-3D9C-2218-69A0-1C9C9B52C9EE}"/>
              </a:ext>
            </a:extLst>
          </p:cNvPr>
          <p:cNvSpPr txBox="1"/>
          <p:nvPr/>
        </p:nvSpPr>
        <p:spPr>
          <a:xfrm>
            <a:off x="2922002" y="1494927"/>
            <a:ext cx="2550319" cy="36933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b="1" dirty="0"/>
              <a:t>Debt Repaid (USDT)</a:t>
            </a:r>
            <a:endParaRPr lang="zh-HK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8DC139-3CFD-8529-50B9-7934D4785038}"/>
              </a:ext>
            </a:extLst>
          </p:cNvPr>
          <p:cNvSpPr txBox="1"/>
          <p:nvPr/>
        </p:nvSpPr>
        <p:spPr>
          <a:xfrm>
            <a:off x="201102" y="1874616"/>
            <a:ext cx="244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68.844057 ETH</a:t>
            </a:r>
            <a:endParaRPr lang="zh-HK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49D952E-52C1-DD5F-BEE2-F187B1D75398}"/>
              </a:ext>
            </a:extLst>
          </p:cNvPr>
          <p:cNvSpPr txBox="1"/>
          <p:nvPr/>
        </p:nvSpPr>
        <p:spPr>
          <a:xfrm>
            <a:off x="2922001" y="1874616"/>
            <a:ext cx="255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2,786,446 </a:t>
            </a:r>
            <a:r>
              <a:rPr lang="en-US" altLang="zh-HK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USD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K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103543F8-46E6-118F-CF21-CF59011E9ACE}"/>
              </a:ext>
            </a:extLst>
          </p:cNvPr>
          <p:cNvCxnSpPr>
            <a:cxnSpLocks/>
          </p:cNvCxnSpPr>
          <p:nvPr/>
        </p:nvCxnSpPr>
        <p:spPr>
          <a:xfrm>
            <a:off x="5843938" y="968338"/>
            <a:ext cx="0" cy="5655486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2" name="資料庫圖表 11">
            <a:extLst>
              <a:ext uri="{FF2B5EF4-FFF2-40B4-BE49-F238E27FC236}">
                <a16:creationId xmlns:a16="http://schemas.microsoft.com/office/drawing/2014/main" id="{C3E39C27-29E2-9EC3-A6CB-55AECF7430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611802"/>
              </p:ext>
            </p:extLst>
          </p:nvPr>
        </p:nvGraphicFramePr>
        <p:xfrm>
          <a:off x="5861780" y="968338"/>
          <a:ext cx="598973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61F83EDF-2A30-4D99-B6FB-1E4BF92B20D3}"/>
              </a:ext>
            </a:extLst>
          </p:cNvPr>
          <p:cNvSpPr txBox="1"/>
          <p:nvPr/>
        </p:nvSpPr>
        <p:spPr>
          <a:xfrm>
            <a:off x="392903" y="273496"/>
            <a:ext cx="8902754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HK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Overview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571EC99-2696-D0BA-1BD9-E8A5D4516BC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31617"/>
          <a:stretch/>
        </p:blipFill>
        <p:spPr>
          <a:xfrm>
            <a:off x="1190330" y="2556351"/>
            <a:ext cx="3653950" cy="37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4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94D7AFC-2565-61B8-84F9-5EFF7ACD2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624190"/>
              </p:ext>
            </p:extLst>
          </p:nvPr>
        </p:nvGraphicFramePr>
        <p:xfrm>
          <a:off x="248378" y="1766570"/>
          <a:ext cx="3931100" cy="2933700"/>
        </p:xfrm>
        <a:graphic>
          <a:graphicData uri="http://schemas.openxmlformats.org/drawingml/2006/table">
            <a:tbl>
              <a:tblPr firstRow="1">
                <a:tableStyleId>{17292A2E-F333-43FB-9621-5CBBE7FDCDCB}</a:tableStyleId>
              </a:tblPr>
              <a:tblGrid>
                <a:gridCol w="1517437">
                  <a:extLst>
                    <a:ext uri="{9D8B030D-6E8A-4147-A177-3AD203B41FA5}">
                      <a16:colId xmlns:a16="http://schemas.microsoft.com/office/drawing/2014/main" val="1425031547"/>
                    </a:ext>
                  </a:extLst>
                </a:gridCol>
                <a:gridCol w="955083">
                  <a:extLst>
                    <a:ext uri="{9D8B030D-6E8A-4147-A177-3AD203B41FA5}">
                      <a16:colId xmlns:a16="http://schemas.microsoft.com/office/drawing/2014/main" val="2241421340"/>
                    </a:ext>
                  </a:extLst>
                </a:gridCol>
                <a:gridCol w="1458580">
                  <a:extLst>
                    <a:ext uri="{9D8B030D-6E8A-4147-A177-3AD203B41FA5}">
                      <a16:colId xmlns:a16="http://schemas.microsoft.com/office/drawing/2014/main" val="913141869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debt repay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threshold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profit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448174118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1506187000000.00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50.00000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54.252700614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98243371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1807424000000.00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60.00000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60.313934488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967040834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2108662000000.00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70.00000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64.763225931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168408587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2409899000000.00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80.00000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67.593581862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591836688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2681013000000.00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89.00000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68.750844896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740793301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2711137000000.00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90.00000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68.797898339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594422396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2741261000000.00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91.00000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68.828618240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156465046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2771384000000.00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92.00000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68.842997229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606434502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2786446000000.00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92.50000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68.844057041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242153477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2795483000000.00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92.80000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68.842730725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229424993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2801508000000.00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93.00000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68.841028744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379978271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2831632000000.00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94.00000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68.822704670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726439817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2861756000000.00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95.00000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68.788017566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69054399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3012374000000.00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100.00000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H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17.874341150 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223522239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FA51FDB6-A702-9EC7-10AE-C94C8949A26F}"/>
              </a:ext>
            </a:extLst>
          </p:cNvPr>
          <p:cNvSpPr txBox="1"/>
          <p:nvPr/>
        </p:nvSpPr>
        <p:spPr>
          <a:xfrm>
            <a:off x="572988" y="978873"/>
            <a:ext cx="11046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sz="1800" b="1" dirty="0"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Formular: </a:t>
            </a:r>
            <a:r>
              <a:rPr lang="en-US" altLang="zh-HK" sz="1800" dirty="0" err="1"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debtToCover</a:t>
            </a:r>
            <a:r>
              <a:rPr lang="en-US" altLang="zh-HK" sz="1800" dirty="0"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 = (</a:t>
            </a:r>
            <a:r>
              <a:rPr lang="en-US" altLang="zh-HK" sz="1800" dirty="0" err="1"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userStableDebt</a:t>
            </a:r>
            <a:r>
              <a:rPr lang="en-US" altLang="zh-HK" sz="1800" dirty="0"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HK" sz="1800" dirty="0" err="1"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userVariableDebt</a:t>
            </a:r>
            <a:r>
              <a:rPr lang="en-US" altLang="zh-HK" sz="1800" dirty="0"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) * </a:t>
            </a:r>
            <a:r>
              <a:rPr lang="en-US" altLang="zh-HK" sz="1800" dirty="0" err="1"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LiquidationCloseFactorPercent</a:t>
            </a:r>
            <a:endParaRPr lang="zh-HK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2AFCD16-D1E6-B86F-25D3-B4140D9EF5AB}"/>
              </a:ext>
            </a:extLst>
          </p:cNvPr>
          <p:cNvSpPr txBox="1"/>
          <p:nvPr/>
        </p:nvSpPr>
        <p:spPr>
          <a:xfrm>
            <a:off x="392903" y="273496"/>
            <a:ext cx="8902754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Calculate Debt to Cover</a:t>
            </a:r>
            <a:endParaRPr lang="en-US" altLang="zh-HK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BADE63CF-33E2-453A-B5F5-F9F683F058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2917758"/>
              </p:ext>
            </p:extLst>
          </p:nvPr>
        </p:nvGraphicFramePr>
        <p:xfrm>
          <a:off x="4347385" y="1591917"/>
          <a:ext cx="7636670" cy="4588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71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97</Words>
  <Application>Microsoft Office PowerPoint</Application>
  <PresentationFormat>寬螢幕</PresentationFormat>
  <Paragraphs>58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DengXian</vt:lpstr>
      <vt:lpstr>Aptos</vt:lpstr>
      <vt:lpstr>Aptos Display</vt:lpstr>
      <vt:lpstr>Arial</vt:lpstr>
      <vt:lpstr>Times New Roman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tan</dc:creator>
  <cp:lastModifiedBy>paul tan</cp:lastModifiedBy>
  <cp:revision>8</cp:revision>
  <dcterms:created xsi:type="dcterms:W3CDTF">2025-03-17T22:33:23Z</dcterms:created>
  <dcterms:modified xsi:type="dcterms:W3CDTF">2025-03-20T19:25:35Z</dcterms:modified>
</cp:coreProperties>
</file>