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1" r:id="rId1"/>
    <p:sldMasterId id="2147483687" r:id="rId2"/>
  </p:sldMasterIdLst>
  <p:notesMasterIdLst>
    <p:notesMasterId r:id="rId57"/>
  </p:notesMasterIdLst>
  <p:sldIdLst>
    <p:sldId id="913" r:id="rId3"/>
    <p:sldId id="661" r:id="rId4"/>
    <p:sldId id="823" r:id="rId5"/>
    <p:sldId id="824" r:id="rId6"/>
    <p:sldId id="825" r:id="rId7"/>
    <p:sldId id="827" r:id="rId8"/>
    <p:sldId id="831" r:id="rId9"/>
    <p:sldId id="829" r:id="rId10"/>
    <p:sldId id="830" r:id="rId11"/>
    <p:sldId id="906" r:id="rId12"/>
    <p:sldId id="887" r:id="rId13"/>
    <p:sldId id="886" r:id="rId14"/>
    <p:sldId id="885" r:id="rId15"/>
    <p:sldId id="898" r:id="rId16"/>
    <p:sldId id="899" r:id="rId17"/>
    <p:sldId id="832" r:id="rId18"/>
    <p:sldId id="776" r:id="rId19"/>
    <p:sldId id="900" r:id="rId20"/>
    <p:sldId id="833" r:id="rId21"/>
    <p:sldId id="805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907" r:id="rId31"/>
    <p:sldId id="914" r:id="rId32"/>
    <p:sldId id="915" r:id="rId33"/>
    <p:sldId id="916" r:id="rId34"/>
    <p:sldId id="917" r:id="rId35"/>
    <p:sldId id="875" r:id="rId36"/>
    <p:sldId id="876" r:id="rId37"/>
    <p:sldId id="877" r:id="rId38"/>
    <p:sldId id="912" r:id="rId39"/>
    <p:sldId id="904" r:id="rId40"/>
    <p:sldId id="905" r:id="rId41"/>
    <p:sldId id="880" r:id="rId42"/>
    <p:sldId id="881" r:id="rId43"/>
    <p:sldId id="882" r:id="rId44"/>
    <p:sldId id="883" r:id="rId45"/>
    <p:sldId id="662" r:id="rId46"/>
    <p:sldId id="889" r:id="rId47"/>
    <p:sldId id="890" r:id="rId48"/>
    <p:sldId id="891" r:id="rId49"/>
    <p:sldId id="892" r:id="rId50"/>
    <p:sldId id="893" r:id="rId51"/>
    <p:sldId id="894" r:id="rId52"/>
    <p:sldId id="895" r:id="rId53"/>
    <p:sldId id="901" r:id="rId54"/>
    <p:sldId id="902" r:id="rId55"/>
    <p:sldId id="903" r:id="rId56"/>
  </p:sldIdLst>
  <p:sldSz cx="9144000" cy="6858000" type="screen4x3"/>
  <p:notesSz cx="6858000" cy="9144000"/>
  <p:custDataLst>
    <p:tags r:id="rId58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Gisha" panose="020B05020402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5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FF0000"/>
    <a:srgbClr val="A6A6A6"/>
    <a:srgbClr val="CC66FF"/>
    <a:srgbClr val="FFFFFF"/>
    <a:srgbClr val="E46C0A"/>
    <a:srgbClr val="CC0099"/>
    <a:srgbClr val="C7605D"/>
    <a:srgbClr val="D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18" autoAdjust="0"/>
    <p:restoredTop sz="94444" autoAdjust="0"/>
  </p:normalViewPr>
  <p:slideViewPr>
    <p:cSldViewPr snapToGrid="0" showGuides="1">
      <p:cViewPr varScale="1">
        <p:scale>
          <a:sx n="109" d="100"/>
          <a:sy n="109" d="100"/>
        </p:scale>
        <p:origin x="1374" y="102"/>
      </p:cViewPr>
      <p:guideLst>
        <p:guide orient="horz" pos="2341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44"/>
    </p:cViewPr>
  </p:sorterViewPr>
  <p:notesViewPr>
    <p:cSldViewPr snapToGrid="0" showGuides="1">
      <p:cViewPr varScale="1">
        <p:scale>
          <a:sx n="54" d="100"/>
          <a:sy n="54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51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3.wmf"/><Relationship Id="rId7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image" Target="../media/image43.wmf"/><Relationship Id="rId6" Type="http://schemas.openxmlformats.org/officeDocument/2006/relationships/image" Target="../media/image46.wmf"/><Relationship Id="rId11" Type="http://schemas.openxmlformats.org/officeDocument/2006/relationships/image" Target="../media/image54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5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5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8.wmf"/><Relationship Id="rId4" Type="http://schemas.openxmlformats.org/officeDocument/2006/relationships/image" Target="../media/image46.wmf"/><Relationship Id="rId9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5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5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64.wmf"/><Relationship Id="rId7" Type="http://schemas.openxmlformats.org/officeDocument/2006/relationships/image" Target="../media/image82.wmf"/><Relationship Id="rId2" Type="http://schemas.openxmlformats.org/officeDocument/2006/relationships/image" Target="../media/image79.wmf"/><Relationship Id="rId1" Type="http://schemas.openxmlformats.org/officeDocument/2006/relationships/image" Target="../media/image60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88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7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6.wmf"/><Relationship Id="rId7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85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67.wmf"/><Relationship Id="rId18" Type="http://schemas.openxmlformats.org/officeDocument/2006/relationships/image" Target="../media/image64.wmf"/><Relationship Id="rId3" Type="http://schemas.openxmlformats.org/officeDocument/2006/relationships/image" Target="../media/image71.wmf"/><Relationship Id="rId21" Type="http://schemas.openxmlformats.org/officeDocument/2006/relationships/image" Target="../media/image97.wmf"/><Relationship Id="rId7" Type="http://schemas.openxmlformats.org/officeDocument/2006/relationships/image" Target="../media/image75.wmf"/><Relationship Id="rId12" Type="http://schemas.openxmlformats.org/officeDocument/2006/relationships/image" Target="../media/image66.wmf"/><Relationship Id="rId17" Type="http://schemas.openxmlformats.org/officeDocument/2006/relationships/image" Target="../media/image90.wmf"/><Relationship Id="rId2" Type="http://schemas.openxmlformats.org/officeDocument/2006/relationships/image" Target="../media/image70.wmf"/><Relationship Id="rId16" Type="http://schemas.openxmlformats.org/officeDocument/2006/relationships/image" Target="../media/image85.wmf"/><Relationship Id="rId20" Type="http://schemas.openxmlformats.org/officeDocument/2006/relationships/image" Target="../media/image96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65.wmf"/><Relationship Id="rId5" Type="http://schemas.openxmlformats.org/officeDocument/2006/relationships/image" Target="../media/image73.wmf"/><Relationship Id="rId15" Type="http://schemas.openxmlformats.org/officeDocument/2006/relationships/image" Target="../media/image94.wmf"/><Relationship Id="rId10" Type="http://schemas.openxmlformats.org/officeDocument/2006/relationships/image" Target="../media/image92.wmf"/><Relationship Id="rId19" Type="http://schemas.openxmlformats.org/officeDocument/2006/relationships/image" Target="../media/image95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67.wmf"/><Relationship Id="rId18" Type="http://schemas.openxmlformats.org/officeDocument/2006/relationships/image" Target="../media/image85.wmf"/><Relationship Id="rId3" Type="http://schemas.openxmlformats.org/officeDocument/2006/relationships/image" Target="../media/image71.wmf"/><Relationship Id="rId21" Type="http://schemas.openxmlformats.org/officeDocument/2006/relationships/image" Target="../media/image95.wmf"/><Relationship Id="rId7" Type="http://schemas.openxmlformats.org/officeDocument/2006/relationships/image" Target="../media/image75.wmf"/><Relationship Id="rId12" Type="http://schemas.openxmlformats.org/officeDocument/2006/relationships/image" Target="../media/image66.wmf"/><Relationship Id="rId17" Type="http://schemas.openxmlformats.org/officeDocument/2006/relationships/image" Target="../media/image99.wmf"/><Relationship Id="rId2" Type="http://schemas.openxmlformats.org/officeDocument/2006/relationships/image" Target="../media/image70.wmf"/><Relationship Id="rId16" Type="http://schemas.openxmlformats.org/officeDocument/2006/relationships/image" Target="../media/image98.wmf"/><Relationship Id="rId20" Type="http://schemas.openxmlformats.org/officeDocument/2006/relationships/image" Target="../media/image64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65.wmf"/><Relationship Id="rId5" Type="http://schemas.openxmlformats.org/officeDocument/2006/relationships/image" Target="../media/image73.wmf"/><Relationship Id="rId15" Type="http://schemas.openxmlformats.org/officeDocument/2006/relationships/image" Target="../media/image94.wmf"/><Relationship Id="rId23" Type="http://schemas.openxmlformats.org/officeDocument/2006/relationships/image" Target="../media/image97.wmf"/><Relationship Id="rId10" Type="http://schemas.openxmlformats.org/officeDocument/2006/relationships/image" Target="../media/image92.wmf"/><Relationship Id="rId19" Type="http://schemas.openxmlformats.org/officeDocument/2006/relationships/image" Target="../media/image90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93.wmf"/><Relationship Id="rId22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103.wmf"/><Relationship Id="rId18" Type="http://schemas.openxmlformats.org/officeDocument/2006/relationships/image" Target="../media/image67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102.wmf"/><Relationship Id="rId17" Type="http://schemas.openxmlformats.org/officeDocument/2006/relationships/image" Target="../media/image66.wmf"/><Relationship Id="rId2" Type="http://schemas.openxmlformats.org/officeDocument/2006/relationships/image" Target="../media/image70.wmf"/><Relationship Id="rId16" Type="http://schemas.openxmlformats.org/officeDocument/2006/relationships/image" Target="../media/image65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101.wmf"/><Relationship Id="rId5" Type="http://schemas.openxmlformats.org/officeDocument/2006/relationships/image" Target="../media/image73.wmf"/><Relationship Id="rId15" Type="http://schemas.openxmlformats.org/officeDocument/2006/relationships/image" Target="../media/image64.wmf"/><Relationship Id="rId10" Type="http://schemas.openxmlformats.org/officeDocument/2006/relationships/image" Target="../media/image100.wmf"/><Relationship Id="rId19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107.wmf"/><Relationship Id="rId4" Type="http://schemas.openxmlformats.org/officeDocument/2006/relationships/image" Target="../media/image47.wmf"/><Relationship Id="rId9" Type="http://schemas.openxmlformats.org/officeDocument/2006/relationships/image" Target="../media/image10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119.wmf"/><Relationship Id="rId7" Type="http://schemas.openxmlformats.org/officeDocument/2006/relationships/image" Target="../media/image46.wmf"/><Relationship Id="rId2" Type="http://schemas.openxmlformats.org/officeDocument/2006/relationships/image" Target="../media/image118.wmf"/><Relationship Id="rId1" Type="http://schemas.openxmlformats.org/officeDocument/2006/relationships/image" Target="../media/image6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120.wmf"/><Relationship Id="rId9" Type="http://schemas.openxmlformats.org/officeDocument/2006/relationships/image" Target="../media/image4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48.wmf"/><Relationship Id="rId3" Type="http://schemas.openxmlformats.org/officeDocument/2006/relationships/image" Target="../media/image122.wmf"/><Relationship Id="rId7" Type="http://schemas.openxmlformats.org/officeDocument/2006/relationships/image" Target="../media/image119.wmf"/><Relationship Id="rId12" Type="http://schemas.openxmlformats.org/officeDocument/2006/relationships/image" Target="../media/image47.wmf"/><Relationship Id="rId2" Type="http://schemas.openxmlformats.org/officeDocument/2006/relationships/image" Target="../media/image121.wmf"/><Relationship Id="rId16" Type="http://schemas.openxmlformats.org/officeDocument/2006/relationships/image" Target="../media/image125.wmf"/><Relationship Id="rId1" Type="http://schemas.openxmlformats.org/officeDocument/2006/relationships/image" Target="../media/image60.wmf"/><Relationship Id="rId6" Type="http://schemas.openxmlformats.org/officeDocument/2006/relationships/image" Target="../media/image118.wmf"/><Relationship Id="rId11" Type="http://schemas.openxmlformats.org/officeDocument/2006/relationships/image" Target="../media/image46.wmf"/><Relationship Id="rId5" Type="http://schemas.openxmlformats.org/officeDocument/2006/relationships/image" Target="../media/image124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4" Type="http://schemas.openxmlformats.org/officeDocument/2006/relationships/image" Target="../media/image123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47.wmf"/><Relationship Id="rId3" Type="http://schemas.openxmlformats.org/officeDocument/2006/relationships/image" Target="../media/image127.wmf"/><Relationship Id="rId7" Type="http://schemas.openxmlformats.org/officeDocument/2006/relationships/image" Target="../media/image118.wmf"/><Relationship Id="rId12" Type="http://schemas.openxmlformats.org/officeDocument/2006/relationships/image" Target="../media/image46.wmf"/><Relationship Id="rId17" Type="http://schemas.openxmlformats.org/officeDocument/2006/relationships/image" Target="../media/image125.wmf"/><Relationship Id="rId2" Type="http://schemas.openxmlformats.org/officeDocument/2006/relationships/image" Target="../media/image126.wmf"/><Relationship Id="rId16" Type="http://schemas.openxmlformats.org/officeDocument/2006/relationships/image" Target="../media/image50.wmf"/><Relationship Id="rId1" Type="http://schemas.openxmlformats.org/officeDocument/2006/relationships/image" Target="../media/image60.wmf"/><Relationship Id="rId6" Type="http://schemas.openxmlformats.org/officeDocument/2006/relationships/image" Target="../media/image129.wmf"/><Relationship Id="rId11" Type="http://schemas.openxmlformats.org/officeDocument/2006/relationships/image" Target="../media/image45.wmf"/><Relationship Id="rId5" Type="http://schemas.openxmlformats.org/officeDocument/2006/relationships/image" Target="../media/image128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123.wmf"/><Relationship Id="rId9" Type="http://schemas.openxmlformats.org/officeDocument/2006/relationships/image" Target="../media/image131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DA5A1B-5F17-46BA-93AF-CD2706E04763}" type="datetimeFigureOut">
              <a:rPr lang="en-US"/>
              <a:pPr>
                <a:defRPr/>
              </a:pPr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r>
              <a:rPr lang="he-IL" noProof="0" dirty="0" err="1"/>
              <a:t>  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</a:t>
            </a:r>
            <a:r>
              <a:rPr lang="en-US" noProof="0" dirty="0" err="1"/>
              <a:t>levelbbbb</a:t>
            </a:r>
            <a:r>
              <a:rPr lang="en-US" noProof="0" dirty="0"/>
              <a:t> </a:t>
            </a:r>
          </a:p>
          <a:p>
            <a:pPr lvl="4"/>
            <a:r>
              <a:rPr lang="en-US" noProof="0" dirty="0" err="1"/>
              <a:t>bFifth</a:t>
            </a:r>
            <a:r>
              <a:rPr lang="en-US" noProof="0" dirty="0"/>
              <a:t>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fld id="{2D4E468A-C39C-46C0-B5CE-7724E581174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65373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8CDC1-51BF-4626-87EA-B98F0AF6FD6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Gisha" panose="020B0502040204020203" pitchFamily="34" charset="-79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376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endParaRPr lang="he-IL" altLang="he-IL" dirty="0"/>
          </a:p>
        </p:txBody>
      </p:sp>
      <p:sp>
        <p:nvSpPr>
          <p:cNvPr id="53252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28621158-8E69-4CE7-984E-7C0F7ABBDC93}" type="slidenum">
              <a:rPr lang="he-IL" altLang="he-IL" sz="12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2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defRPr/>
            </a:pPr>
            <a:endParaRPr lang="en-US" sz="1050" dirty="0"/>
          </a:p>
        </p:txBody>
      </p:sp>
      <p:sp>
        <p:nvSpPr>
          <p:cNvPr id="11267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8144A4-93AF-4D2E-AB79-D035E671AFD2}" type="slidenum">
              <a:rPr lang="he-IL" altLang="he-IL">
                <a:latin typeface="Calibri" panose="020F0502020204030204" pitchFamily="34" charset="0"/>
                <a:cs typeface="Gisha" panose="020B0502040204020203" pitchFamily="34" charset="-79"/>
              </a:rPr>
              <a:pPr/>
              <a:t>16</a:t>
            </a:fld>
            <a:endParaRPr lang="en-US" altLang="he-IL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152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he-IL" altLang="he-IL"/>
              <a:t>הערה למורה: תרגילים 1 הוא מאד בסיסי.לא בכל כיתה יהיה צורך לעבור עליו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100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68349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39015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defRPr/>
            </a:pPr>
            <a:endParaRPr lang="en-US" sz="1050" dirty="0"/>
          </a:p>
        </p:txBody>
      </p:sp>
      <p:sp>
        <p:nvSpPr>
          <p:cNvPr id="11267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8144A4-93AF-4D2E-AB79-D035E671AFD2}" type="slidenum">
              <a:rPr lang="he-IL" altLang="he-IL">
                <a:latin typeface="Calibri" panose="020F0502020204030204" pitchFamily="34" charset="0"/>
                <a:cs typeface="Gisha" panose="020B0502040204020203" pitchFamily="34" charset="-79"/>
              </a:rPr>
              <a:pPr/>
              <a:t>41</a:t>
            </a:fld>
            <a:endParaRPr lang="en-US" altLang="he-IL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786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endParaRPr lang="he-IL" altLang="he-IL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BCA386-F48E-4C40-9871-A4395251D98D}" type="slidenum">
              <a:rPr lang="he-IL" altLang="he-IL">
                <a:latin typeface="Calibri" panose="020F0502020204030204" pitchFamily="34" charset="0"/>
                <a:cs typeface="Gisha" panose="020B0502040204020203" pitchFamily="34" charset="-79"/>
              </a:rPr>
              <a:pPr/>
              <a:t>42</a:t>
            </a:fld>
            <a:endParaRPr lang="en-US" altLang="he-IL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2924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endParaRPr lang="he-IL" altLang="he-IL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BCA386-F48E-4C40-9871-A4395251D98D}" type="slidenum">
              <a:rPr lang="he-IL" altLang="he-IL">
                <a:latin typeface="Calibri" panose="020F0502020204030204" pitchFamily="34" charset="0"/>
                <a:cs typeface="Gisha" panose="020B0502040204020203" pitchFamily="34" charset="-79"/>
              </a:rPr>
              <a:pPr/>
              <a:t>43</a:t>
            </a:fld>
            <a:endParaRPr lang="en-US" altLang="he-IL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171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45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98133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46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3313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defRPr/>
            </a:pPr>
            <a:endParaRPr lang="en-US" sz="1050" dirty="0"/>
          </a:p>
        </p:txBody>
      </p:sp>
      <p:sp>
        <p:nvSpPr>
          <p:cNvPr id="11267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8144A4-93AF-4D2E-AB79-D035E671AFD2}" type="slidenum">
              <a:rPr lang="he-IL" altLang="he-IL">
                <a:latin typeface="Calibri" panose="020F0502020204030204" pitchFamily="34" charset="0"/>
                <a:cs typeface="Gisha" panose="020B0502040204020203" pitchFamily="34" charset="-79"/>
              </a:rPr>
              <a:pPr/>
              <a:t>2</a:t>
            </a:fld>
            <a:endParaRPr lang="en-US" altLang="he-IL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8899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47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0405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48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0934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49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8690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50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03508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468A-C39C-46C0-B5CE-7724E5811748}" type="slidenum">
              <a:rPr lang="he-IL" altLang="he-IL" smtClean="0"/>
              <a:pPr/>
              <a:t>51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8802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altLang="he-IL"/>
          </a:p>
        </p:txBody>
      </p:sp>
      <p:sp>
        <p:nvSpPr>
          <p:cNvPr id="51204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051DB14B-766C-4CBA-B037-69772C45D6BB}" type="slidenum">
              <a:rPr lang="he-IL" altLang="he-IL" sz="1200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1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endParaRPr lang="he-IL" altLang="he-IL" dirty="0"/>
          </a:p>
        </p:txBody>
      </p:sp>
      <p:sp>
        <p:nvSpPr>
          <p:cNvPr id="60420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33A9B964-2621-4978-9F85-C9E7C0D5AFBF}" type="slidenum">
              <a:rPr lang="he-IL" altLang="he-IL" sz="12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dirty="0"/>
              <a:t>למורה: להדגיש שבחוקי הקיבוץ הנקודה המסמלת כפל והסימן + מופיעים בשתי משמעותיות שונות.</a:t>
            </a:r>
          </a:p>
          <a:p>
            <a:pPr algn="r"/>
            <a:endParaRPr lang="he-IL" altLang="he-IL" dirty="0"/>
          </a:p>
        </p:txBody>
      </p:sp>
      <p:sp>
        <p:nvSpPr>
          <p:cNvPr id="53252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28621158-8E69-4CE7-984E-7C0F7ABBDC93}" type="slidenum">
              <a:rPr lang="he-IL" altLang="he-IL" sz="12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4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dirty="0"/>
              <a:t>למורה: להדגיש את ההבדל בין שני חוקי הפילוג.</a:t>
            </a:r>
          </a:p>
          <a:p>
            <a:pPr algn="r"/>
            <a:endParaRPr lang="he-IL" altLang="he-IL" dirty="0"/>
          </a:p>
        </p:txBody>
      </p:sp>
      <p:sp>
        <p:nvSpPr>
          <p:cNvPr id="53252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28621158-8E69-4CE7-984E-7C0F7ABBDC93}" type="slidenum">
              <a:rPr lang="he-IL" altLang="he-IL" sz="12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9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defRPr/>
            </a:pPr>
            <a:endParaRPr lang="en-US" sz="1050" dirty="0"/>
          </a:p>
        </p:txBody>
      </p:sp>
      <p:sp>
        <p:nvSpPr>
          <p:cNvPr id="11267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8144A4-93AF-4D2E-AB79-D035E671AFD2}" type="slidenum">
              <a:rPr lang="he-IL" altLang="he-IL">
                <a:latin typeface="Calibri" panose="020F0502020204030204" pitchFamily="34" charset="0"/>
                <a:cs typeface="Gisha" panose="020B0502040204020203" pitchFamily="34" charset="-79"/>
              </a:rPr>
              <a:pPr/>
              <a:t>7</a:t>
            </a:fld>
            <a:endParaRPr lang="en-US" altLang="he-IL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463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endParaRPr lang="he-IL" altLang="he-IL" dirty="0"/>
          </a:p>
        </p:txBody>
      </p:sp>
      <p:sp>
        <p:nvSpPr>
          <p:cNvPr id="53252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28621158-8E69-4CE7-984E-7C0F7ABBDC93}" type="slidenum">
              <a:rPr lang="he-IL" altLang="he-IL" sz="12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5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endParaRPr lang="he-IL" altLang="he-IL" dirty="0"/>
          </a:p>
        </p:txBody>
      </p:sp>
      <p:sp>
        <p:nvSpPr>
          <p:cNvPr id="53252" name="מציין מיקום של מספר שקופית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fld id="{28621158-8E69-4CE7-984E-7C0F7ABBDC93}" type="slidenum">
              <a:rPr lang="he-IL" altLang="he-IL" sz="12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דף פתיח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 rot="10800000">
            <a:off x="2725738" y="3211513"/>
            <a:ext cx="37211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11"/>
          <p:cNvGrpSpPr>
            <a:grpSpLocks/>
          </p:cNvGrpSpPr>
          <p:nvPr userDrawn="1"/>
        </p:nvGrpSpPr>
        <p:grpSpPr bwMode="auto">
          <a:xfrm>
            <a:off x="0" y="0"/>
            <a:ext cx="9144000" cy="360363"/>
            <a:chOff x="0" y="0"/>
            <a:chExt cx="9144000" cy="36058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68" r="61069"/>
            <a:stretch>
              <a:fillRect/>
            </a:stretch>
          </p:blipFill>
          <p:spPr bwMode="auto">
            <a:xfrm>
              <a:off x="0" y="0"/>
              <a:ext cx="9144000" cy="357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1"/>
              <a:ext cx="3214678" cy="36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87227" b="7564"/>
          <a:stretch>
            <a:fillRect/>
          </a:stretch>
        </p:blipFill>
        <p:spPr bwMode="auto">
          <a:xfrm>
            <a:off x="179388" y="26988"/>
            <a:ext cx="6826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כותרת 10"/>
          <p:cNvSpPr>
            <a:spLocks noGrp="1"/>
          </p:cNvSpPr>
          <p:nvPr>
            <p:ph type="title"/>
          </p:nvPr>
        </p:nvSpPr>
        <p:spPr>
          <a:xfrm>
            <a:off x="1389888" y="2374032"/>
            <a:ext cx="6455664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44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9" name="כותרת משנה 2"/>
          <p:cNvSpPr>
            <a:spLocks noGrp="1"/>
          </p:cNvSpPr>
          <p:nvPr>
            <p:ph type="subTitle" idx="1"/>
          </p:nvPr>
        </p:nvSpPr>
        <p:spPr>
          <a:xfrm>
            <a:off x="1399032" y="3351276"/>
            <a:ext cx="6473952" cy="477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kumimoji="0" lang="he-IL" sz="3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dirty="0"/>
              <a:t>לחץ כדי לערוך סגנון כותרת משנה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7743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סבר לשתי מדי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4211960" y="780225"/>
            <a:ext cx="4564122" cy="2715394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2"/>
          <p:cNvSpPr>
            <a:spLocks noGrp="1"/>
          </p:cNvSpPr>
          <p:nvPr>
            <p:ph idx="10"/>
          </p:nvPr>
        </p:nvSpPr>
        <p:spPr>
          <a:xfrm>
            <a:off x="4211960" y="3566063"/>
            <a:ext cx="4564122" cy="2715394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sp>
        <p:nvSpPr>
          <p:cNvPr id="10" name="מציין מיקום תוכן 2"/>
          <p:cNvSpPr>
            <a:spLocks noGrp="1"/>
          </p:cNvSpPr>
          <p:nvPr>
            <p:ph idx="11"/>
          </p:nvPr>
        </p:nvSpPr>
        <p:spPr>
          <a:xfrm>
            <a:off x="295274" y="770700"/>
            <a:ext cx="3775457" cy="2715394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sp>
        <p:nvSpPr>
          <p:cNvPr id="11" name="מציין מיקום תוכן 2"/>
          <p:cNvSpPr>
            <a:spLocks noGrp="1"/>
          </p:cNvSpPr>
          <p:nvPr>
            <p:ph idx="12"/>
          </p:nvPr>
        </p:nvSpPr>
        <p:spPr>
          <a:xfrm>
            <a:off x="295274" y="3580575"/>
            <a:ext cx="3775457" cy="2715394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500" y="764240"/>
            <a:ext cx="6733500" cy="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lang="he-IL" sz="2400" b="1" kern="1200" baseline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Gisha"/>
                <a:cs typeface="Arial" pitchFamily="34" charset="0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672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דף פתיח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7144" r="6879"/>
          <a:stretch>
            <a:fillRect/>
          </a:stretch>
        </p:blipFill>
        <p:spPr bwMode="auto">
          <a:xfrm>
            <a:off x="0" y="0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6512" r="6950"/>
          <a:stretch>
            <a:fillRect/>
          </a:stretch>
        </p:blipFill>
        <p:spPr bwMode="auto">
          <a:xfrm>
            <a:off x="0" y="0"/>
            <a:ext cx="9144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99032" y="1408176"/>
            <a:ext cx="6473952" cy="477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11" name="כותרת 10"/>
          <p:cNvSpPr>
            <a:spLocks noGrp="1"/>
          </p:cNvSpPr>
          <p:nvPr>
            <p:ph type="title"/>
          </p:nvPr>
        </p:nvSpPr>
        <p:spPr>
          <a:xfrm>
            <a:off x="1389888" y="1916832"/>
            <a:ext cx="6455664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3600" b="1" baseline="0">
                <a:solidFill>
                  <a:schemeClr val="accent6">
                    <a:lumMod val="75000"/>
                  </a:schemeClr>
                </a:solidFill>
                <a:latin typeface="+mj-lt"/>
                <a:cs typeface="+mn-cs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74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נושאי השיעו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96702"/>
            <a:ext cx="8236530" cy="4569371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6">
                  <a:lumMod val="75000"/>
                </a:schemeClr>
              </a:buClr>
              <a:buSzPct val="110000"/>
              <a:buFont typeface="Century Gothic" pitchFamily="34" charset="0"/>
              <a:buChar char="◄"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500" y="764240"/>
            <a:ext cx="6733500" cy="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lang="he-IL" sz="2400" b="1" kern="1200" baseline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Gisha"/>
                <a:cs typeface="Arial" pitchFamily="34" charset="0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6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בולט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763588"/>
            <a:ext cx="673417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512658" y="1062232"/>
            <a:ext cx="8236530" cy="4569371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50000"/>
              </a:lnSpc>
              <a:spcBef>
                <a:spcPts val="0"/>
              </a:spcBef>
              <a:buClr>
                <a:srgbClr val="009900"/>
              </a:buClr>
              <a:buSzPct val="110000"/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sz="2400" b="1" baseline="0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5847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ושאי השיעו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763588"/>
            <a:ext cx="673417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337847" y="1816008"/>
            <a:ext cx="8236530" cy="36138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9900"/>
              </a:buClr>
              <a:buSzPct val="110000"/>
              <a:buFont typeface="+mj-lt"/>
              <a:buAutoNum type="arabicParenR"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sz="2400" b="1" baseline="0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137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סיכו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763588"/>
            <a:ext cx="673417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512658" y="1062232"/>
            <a:ext cx="8236530" cy="4569371"/>
          </a:xfrm>
          <a:prstGeom prst="rect">
            <a:avLst/>
          </a:prstGeom>
        </p:spPr>
        <p:txBody>
          <a:bodyPr/>
          <a:lstStyle>
            <a:lvl1pPr marL="268288" indent="-268288">
              <a:lnSpc>
                <a:spcPct val="150000"/>
              </a:lnSpc>
              <a:spcBef>
                <a:spcPts val="0"/>
              </a:spcBef>
              <a:buClr>
                <a:srgbClr val="009900"/>
              </a:buClr>
              <a:buSzPct val="110000"/>
              <a:buFont typeface="Wingdings" pitchFamily="2" charset="2"/>
              <a:buChar char="ü"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sz="2400" b="1" baseline="0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40433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וד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11"/>
          <p:cNvGrpSpPr>
            <a:grpSpLocks/>
          </p:cNvGrpSpPr>
          <p:nvPr userDrawn="1"/>
        </p:nvGrpSpPr>
        <p:grpSpPr bwMode="auto">
          <a:xfrm>
            <a:off x="0" y="0"/>
            <a:ext cx="9144000" cy="360363"/>
            <a:chOff x="0" y="0"/>
            <a:chExt cx="9144000" cy="36058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68" r="61069"/>
            <a:stretch>
              <a:fillRect/>
            </a:stretch>
          </p:blipFill>
          <p:spPr bwMode="auto">
            <a:xfrm>
              <a:off x="0" y="0"/>
              <a:ext cx="9144000" cy="357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1"/>
              <a:ext cx="3214678" cy="36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87227" b="7564"/>
          <a:stretch>
            <a:fillRect/>
          </a:stretch>
        </p:blipFill>
        <p:spPr bwMode="auto">
          <a:xfrm>
            <a:off x="179388" y="26988"/>
            <a:ext cx="6826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כותרת משנה 2"/>
          <p:cNvSpPr>
            <a:spLocks noGrp="1"/>
          </p:cNvSpPr>
          <p:nvPr>
            <p:ph type="subTitle" idx="1"/>
          </p:nvPr>
        </p:nvSpPr>
        <p:spPr>
          <a:xfrm>
            <a:off x="1399032" y="3095782"/>
            <a:ext cx="6473952" cy="477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kumimoji="0" lang="he-IL" sz="3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dirty="0"/>
              <a:t>לחץ כדי לערוך סגנון כותרת משנה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1699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דף פתיח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99032" y="1408176"/>
            <a:ext cx="6473952" cy="4777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11" name="כותרת 10"/>
          <p:cNvSpPr>
            <a:spLocks noGrp="1"/>
          </p:cNvSpPr>
          <p:nvPr>
            <p:ph type="title"/>
          </p:nvPr>
        </p:nvSpPr>
        <p:spPr>
          <a:xfrm>
            <a:off x="1389888" y="1916832"/>
            <a:ext cx="6455664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3600" b="1" baseline="0">
                <a:solidFill>
                  <a:schemeClr val="accent6">
                    <a:lumMod val="75000"/>
                  </a:schemeClr>
                </a:solidFill>
                <a:latin typeface="+mj-lt"/>
                <a:cs typeface="+mn-cs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43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טקסט חופש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500" y="764240"/>
            <a:ext cx="6733500" cy="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sz="24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906457" y="1062318"/>
            <a:ext cx="7680707" cy="504264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6">
                  <a:lumMod val="75000"/>
                </a:schemeClr>
              </a:buClr>
              <a:buSzPct val="110000"/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8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ושאי השיעו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96702"/>
            <a:ext cx="8236530" cy="4569371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6">
                  <a:lumMod val="75000"/>
                </a:schemeClr>
              </a:buClr>
              <a:buSzPct val="110000"/>
              <a:buFont typeface="Century Gothic" pitchFamily="34" charset="0"/>
              <a:buChar char="◄"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500" y="764240"/>
            <a:ext cx="6733500" cy="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lang="he-IL" sz="2400" b="1" kern="1200" baseline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Gisha"/>
                <a:cs typeface="Arial" pitchFamily="34" charset="0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813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סבר למדי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500" y="764240"/>
            <a:ext cx="6733500" cy="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906303" y="312345"/>
            <a:ext cx="7681016" cy="360040"/>
          </a:xfrm>
          <a:prstGeom prst="rect">
            <a:avLst/>
          </a:prstGeom>
        </p:spPr>
        <p:txBody>
          <a:bodyPr anchor="ctr"/>
          <a:lstStyle>
            <a:lvl1pPr algn="r">
              <a:defRPr lang="he-IL" sz="2400" b="1" kern="1200" baseline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Gisha"/>
                <a:cs typeface="Arial" pitchFamily="34" charset="0"/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7524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2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030825">
                <a:tint val="45000"/>
                <a:satMod val="400000"/>
              </a:srgbClr>
            </a:duotone>
          </a:blip>
          <a:srcRect t="130" r="26228"/>
          <a:stretch>
            <a:fillRect/>
          </a:stretch>
        </p:blipFill>
        <p:spPr bwMode="auto">
          <a:xfrm>
            <a:off x="0" y="6675438"/>
            <a:ext cx="60436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prstClr val="black"/>
              <a:srgbClr val="030825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960438" y="6675438"/>
            <a:ext cx="819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5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800" kern="1200">
          <a:solidFill>
            <a:srgbClr val="E46C0A"/>
          </a:solidFill>
          <a:latin typeface="+mj-lt"/>
          <a:ea typeface="Gish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ish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ish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ish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ish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ish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0438" y="6675438"/>
            <a:ext cx="819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9" cstate="print"/>
          <a:srcRect t="130" r="26228"/>
          <a:stretch>
            <a:fillRect/>
          </a:stretch>
        </p:blipFill>
        <p:spPr bwMode="auto">
          <a:xfrm>
            <a:off x="0" y="6675438"/>
            <a:ext cx="60436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61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rtl="1" fontAlgn="base">
        <a:spcBef>
          <a:spcPct val="0"/>
        </a:spcBef>
        <a:spcAft>
          <a:spcPct val="0"/>
        </a:spcAft>
        <a:defRPr sz="4800" kern="1200">
          <a:solidFill>
            <a:srgbClr val="E46C0A"/>
          </a:solidFill>
          <a:latin typeface="+mj-lt"/>
          <a:ea typeface="Gish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2pPr>
      <a:lvl3pPr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3pPr>
      <a:lvl4pPr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4pPr>
      <a:lvl5pPr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5pPr>
      <a:lvl6pPr marL="457200"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6pPr>
      <a:lvl7pPr marL="914400"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7pPr>
      <a:lvl8pPr marL="1371600"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8pPr>
      <a:lvl9pPr marL="1828800" algn="ctr" rtl="1" fontAlgn="base">
        <a:spcBef>
          <a:spcPct val="0"/>
        </a:spcBef>
        <a:spcAft>
          <a:spcPct val="0"/>
        </a:spcAft>
        <a:defRPr sz="4800">
          <a:solidFill>
            <a:srgbClr val="E46C0A"/>
          </a:solidFill>
          <a:latin typeface="Century Gothic" pitchFamily="34" charset="0"/>
          <a:ea typeface="Gisha"/>
          <a:cs typeface="Gisha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ish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ish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ish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ish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ish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://storage.cet.ac.il/cet/about.html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://lo.cet.ac.il/player/?document=772706c9-63dc-457b-bd45-42be0cc079d7&amp;language=he&amp;sitekey=ebagcours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0.wmf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90.png"/><Relationship Id="rId9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0.wmf"/><Relationship Id="rId5" Type="http://schemas.openxmlformats.org/officeDocument/2006/relationships/image" Target="../media/image400.pn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90.png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51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52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53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55.png"/><Relationship Id="rId21" Type="http://schemas.openxmlformats.org/officeDocument/2006/relationships/image" Target="../media/image50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5.wmf"/><Relationship Id="rId5" Type="http://schemas.openxmlformats.org/officeDocument/2006/relationships/image" Target="../media/image43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47.wmf"/><Relationship Id="rId26" Type="http://schemas.openxmlformats.org/officeDocument/2006/relationships/image" Target="../media/image54.wmf"/><Relationship Id="rId3" Type="http://schemas.openxmlformats.org/officeDocument/2006/relationships/image" Target="../media/image59.png"/><Relationship Id="rId21" Type="http://schemas.openxmlformats.org/officeDocument/2006/relationships/oleObject" Target="../embeddings/oleObject71.bin"/><Relationship Id="rId7" Type="http://schemas.openxmlformats.org/officeDocument/2006/relationships/image" Target="../media/image52.wmf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50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70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81.bin"/><Relationship Id="rId3" Type="http://schemas.openxmlformats.org/officeDocument/2006/relationships/image" Target="../media/image60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89.bin"/><Relationship Id="rId3" Type="http://schemas.openxmlformats.org/officeDocument/2006/relationships/image" Target="../media/image63.png"/><Relationship Id="rId21" Type="http://schemas.openxmlformats.org/officeDocument/2006/relationships/image" Target="../media/image56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46.wmf"/><Relationship Id="rId5" Type="http://schemas.openxmlformats.org/officeDocument/2006/relationships/image" Target="../media/image55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98.bin"/><Relationship Id="rId3" Type="http://schemas.openxmlformats.org/officeDocument/2006/relationships/image" Target="../media/image66.png"/><Relationship Id="rId21" Type="http://schemas.openxmlformats.org/officeDocument/2006/relationships/image" Target="../media/image57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46.wmf"/><Relationship Id="rId5" Type="http://schemas.openxmlformats.org/officeDocument/2006/relationships/image" Target="../media/image55.wmf"/><Relationship Id="rId15" Type="http://schemas.openxmlformats.org/officeDocument/2006/relationships/image" Target="../media/image48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68.png"/><Relationship Id="rId21" Type="http://schemas.openxmlformats.org/officeDocument/2006/relationships/image" Target="../media/image59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46.wmf"/><Relationship Id="rId5" Type="http://schemas.openxmlformats.org/officeDocument/2006/relationships/image" Target="../media/image55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17.bin"/><Relationship Id="rId3" Type="http://schemas.openxmlformats.org/officeDocument/2006/relationships/image" Target="../media/image630.png"/><Relationship Id="rId21" Type="http://schemas.openxmlformats.org/officeDocument/2006/relationships/image" Target="../media/image59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46.wmf"/><Relationship Id="rId5" Type="http://schemas.openxmlformats.org/officeDocument/2006/relationships/image" Target="../media/image55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" Target="slide49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2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7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78.wmf"/><Relationship Id="rId19" Type="http://schemas.openxmlformats.org/officeDocument/2006/relationships/image" Target="../media/image84.png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8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67.wmf"/><Relationship Id="rId17" Type="http://schemas.openxmlformats.org/officeDocument/2006/relationships/image" Target="../media/image89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66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8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65.wmf"/><Relationship Id="rId19" Type="http://schemas.openxmlformats.org/officeDocument/2006/relationships/image" Target="../media/image91.png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76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165.bin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85.wmf"/><Relationship Id="rId42" Type="http://schemas.openxmlformats.org/officeDocument/2006/relationships/image" Target="../media/image96.w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162.bin"/><Relationship Id="rId41" Type="http://schemas.openxmlformats.org/officeDocument/2006/relationships/oleObject" Target="../embeddings/oleObject16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65.wmf"/><Relationship Id="rId32" Type="http://schemas.openxmlformats.org/officeDocument/2006/relationships/image" Target="../media/image94.wmf"/><Relationship Id="rId37" Type="http://schemas.openxmlformats.org/officeDocument/2006/relationships/oleObject" Target="../embeddings/oleObject164.bin"/><Relationship Id="rId40" Type="http://schemas.openxmlformats.org/officeDocument/2006/relationships/image" Target="../media/image95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67.wmf"/><Relationship Id="rId36" Type="http://schemas.openxmlformats.org/officeDocument/2006/relationships/image" Target="../media/image90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3.bin"/><Relationship Id="rId44" Type="http://schemas.openxmlformats.org/officeDocument/2006/relationships/image" Target="../media/image97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74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93.wmf"/><Relationship Id="rId35" Type="http://schemas.openxmlformats.org/officeDocument/2006/relationships/oleObject" Target="../embeddings/oleObject151.bin"/><Relationship Id="rId43" Type="http://schemas.openxmlformats.org/officeDocument/2006/relationships/oleObject" Target="../embeddings/oleObject16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76.wmf"/><Relationship Id="rId26" Type="http://schemas.openxmlformats.org/officeDocument/2006/relationships/image" Target="../media/image66.wmf"/><Relationship Id="rId39" Type="http://schemas.openxmlformats.org/officeDocument/2006/relationships/oleObject" Target="../embeddings/oleObject151.bin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8.bin"/><Relationship Id="rId34" Type="http://schemas.openxmlformats.org/officeDocument/2006/relationships/image" Target="../media/image98.wmf"/><Relationship Id="rId42" Type="http://schemas.openxmlformats.org/officeDocument/2006/relationships/image" Target="../media/image64.wmf"/><Relationship Id="rId47" Type="http://schemas.openxmlformats.org/officeDocument/2006/relationships/oleObject" Target="../embeddings/oleObject173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71.bin"/><Relationship Id="rId38" Type="http://schemas.openxmlformats.org/officeDocument/2006/relationships/image" Target="../media/image85.wmf"/><Relationship Id="rId46" Type="http://schemas.openxmlformats.org/officeDocument/2006/relationships/image" Target="../media/image9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169.bin"/><Relationship Id="rId41" Type="http://schemas.openxmlformats.org/officeDocument/2006/relationships/oleObject" Target="../embeddings/oleObject16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65.wmf"/><Relationship Id="rId32" Type="http://schemas.openxmlformats.org/officeDocument/2006/relationships/image" Target="../media/image94.wmf"/><Relationship Id="rId37" Type="http://schemas.openxmlformats.org/officeDocument/2006/relationships/oleObject" Target="../embeddings/oleObject147.bin"/><Relationship Id="rId40" Type="http://schemas.openxmlformats.org/officeDocument/2006/relationships/image" Target="../media/image90.wmf"/><Relationship Id="rId45" Type="http://schemas.openxmlformats.org/officeDocument/2006/relationships/oleObject" Target="../embeddings/oleObject16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67.wmf"/><Relationship Id="rId36" Type="http://schemas.openxmlformats.org/officeDocument/2006/relationships/image" Target="../media/image99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70.bin"/><Relationship Id="rId44" Type="http://schemas.openxmlformats.org/officeDocument/2006/relationships/image" Target="../media/image95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74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93.wmf"/><Relationship Id="rId35" Type="http://schemas.openxmlformats.org/officeDocument/2006/relationships/oleObject" Target="../embeddings/oleObject172.bin"/><Relationship Id="rId43" Type="http://schemas.openxmlformats.org/officeDocument/2006/relationships/oleObject" Target="../embeddings/oleObject165.bin"/><Relationship Id="rId48" Type="http://schemas.openxmlformats.org/officeDocument/2006/relationships/image" Target="../media/image9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76.wmf"/><Relationship Id="rId26" Type="http://schemas.openxmlformats.org/officeDocument/2006/relationships/image" Target="../media/image102.wmf"/><Relationship Id="rId39" Type="http://schemas.openxmlformats.org/officeDocument/2006/relationships/oleObject" Target="../embeddings/oleObject129.bin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34" Type="http://schemas.openxmlformats.org/officeDocument/2006/relationships/image" Target="../media/image65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33" Type="http://schemas.openxmlformats.org/officeDocument/2006/relationships/oleObject" Target="../embeddings/oleObject126.bin"/><Relationship Id="rId38" Type="http://schemas.openxmlformats.org/officeDocument/2006/relationships/image" Target="../media/image67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187.bin"/><Relationship Id="rId41" Type="http://schemas.openxmlformats.org/officeDocument/2006/relationships/image" Target="../media/image7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01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128.bin"/><Relationship Id="rId40" Type="http://schemas.openxmlformats.org/officeDocument/2006/relationships/oleObject" Target="../embeddings/oleObject18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03.wmf"/><Relationship Id="rId36" Type="http://schemas.openxmlformats.org/officeDocument/2006/relationships/image" Target="../media/image66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25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74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1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196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06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7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10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01.bin"/><Relationship Id="rId4" Type="http://schemas.openxmlformats.org/officeDocument/2006/relationships/image" Target="../media/image320.png"/><Relationship Id="rId9" Type="http://schemas.openxmlformats.org/officeDocument/2006/relationships/image" Target="../media/image10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12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05.bin"/><Relationship Id="rId4" Type="http://schemas.openxmlformats.org/officeDocument/2006/relationships/image" Target="../media/image320.png"/><Relationship Id="rId9" Type="http://schemas.openxmlformats.org/officeDocument/2006/relationships/image" Target="../media/image109.wmf"/><Relationship Id="rId1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13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09.bin"/><Relationship Id="rId4" Type="http://schemas.openxmlformats.org/officeDocument/2006/relationships/image" Target="../media/image341.png"/><Relationship Id="rId9" Type="http://schemas.openxmlformats.org/officeDocument/2006/relationships/image" Target="../media/image109.wmf"/><Relationship Id="rId14" Type="http://schemas.openxmlformats.org/officeDocument/2006/relationships/image" Target="../media/image35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14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13.bin"/><Relationship Id="rId4" Type="http://schemas.openxmlformats.org/officeDocument/2006/relationships/image" Target="../media/image320.png"/><Relationship Id="rId9" Type="http://schemas.openxmlformats.org/officeDocument/2006/relationships/image" Target="../media/image10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15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17.bin"/><Relationship Id="rId4" Type="http://schemas.openxmlformats.org/officeDocument/2006/relationships/image" Target="../media/image320.png"/><Relationship Id="rId9" Type="http://schemas.openxmlformats.org/officeDocument/2006/relationships/image" Target="../media/image109.wmf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2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116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21.bin"/><Relationship Id="rId4" Type="http://schemas.openxmlformats.org/officeDocument/2006/relationships/image" Target="../media/image320.png"/><Relationship Id="rId9" Type="http://schemas.openxmlformats.org/officeDocument/2006/relationships/image" Target="../media/image109.wmf"/><Relationship Id="rId14" Type="http://schemas.openxmlformats.org/officeDocument/2006/relationships/image" Target="../media/image4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226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25.bin"/><Relationship Id="rId5" Type="http://schemas.openxmlformats.org/officeDocument/2006/relationships/image" Target="../media/image113.png"/><Relationship Id="rId10" Type="http://schemas.openxmlformats.org/officeDocument/2006/relationships/image" Target="../media/image109.wmf"/><Relationship Id="rId4" Type="http://schemas.openxmlformats.org/officeDocument/2006/relationships/slide" Target="slide16.xml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1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120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2.bin"/><Relationship Id="rId34" Type="http://schemas.openxmlformats.org/officeDocument/2006/relationships/image" Target="../media/image125.wmf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34.bin"/><Relationship Id="rId33" Type="http://schemas.openxmlformats.org/officeDocument/2006/relationships/oleObject" Target="../embeddings/oleObject24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9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236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48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231.bin"/><Relationship Id="rId31" Type="http://schemas.openxmlformats.org/officeDocument/2006/relationships/oleObject" Target="../embeddings/oleObject237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18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4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249.bin"/><Relationship Id="rId26" Type="http://schemas.openxmlformats.org/officeDocument/2006/relationships/oleObject" Target="../embeddings/oleObject233.bin"/><Relationship Id="rId3" Type="http://schemas.openxmlformats.org/officeDocument/2006/relationships/slide" Target="slide34.xml"/><Relationship Id="rId21" Type="http://schemas.openxmlformats.org/officeDocument/2006/relationships/image" Target="../media/image131.wmf"/><Relationship Id="rId34" Type="http://schemas.openxmlformats.org/officeDocument/2006/relationships/oleObject" Target="../embeddings/oleObject237.bin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118.wmf"/><Relationship Id="rId25" Type="http://schemas.openxmlformats.org/officeDocument/2006/relationships/image" Target="../media/image45.wmf"/><Relationship Id="rId33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50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232.bin"/><Relationship Id="rId32" Type="http://schemas.openxmlformats.org/officeDocument/2006/relationships/oleObject" Target="../embeddings/oleObject236.bin"/><Relationship Id="rId37" Type="http://schemas.openxmlformats.org/officeDocument/2006/relationships/image" Target="../media/image125.wmf"/><Relationship Id="rId5" Type="http://schemas.openxmlformats.org/officeDocument/2006/relationships/image" Target="../media/image60.wmf"/><Relationship Id="rId15" Type="http://schemas.openxmlformats.org/officeDocument/2006/relationships/image" Target="../media/image129.wmf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234.bin"/><Relationship Id="rId36" Type="http://schemas.openxmlformats.org/officeDocument/2006/relationships/oleObject" Target="../embeddings/oleObject251.bin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130.wmf"/><Relationship Id="rId31" Type="http://schemas.openxmlformats.org/officeDocument/2006/relationships/image" Target="../media/image48.wmf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248.bin"/><Relationship Id="rId22" Type="http://schemas.openxmlformats.org/officeDocument/2006/relationships/oleObject" Target="../embeddings/oleObject231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235.bin"/><Relationship Id="rId35" Type="http://schemas.openxmlformats.org/officeDocument/2006/relationships/image" Target="../media/image5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7121" y="0"/>
            <a:ext cx="9158121" cy="6647380"/>
            <a:chOff x="-14122" y="0"/>
            <a:chExt cx="9158121" cy="6647380"/>
          </a:xfrm>
        </p:grpSpPr>
        <p:sp>
          <p:nvSpPr>
            <p:cNvPr id="26" name="Rectangle 25"/>
            <p:cNvSpPr/>
            <p:nvPr/>
          </p:nvSpPr>
          <p:spPr>
            <a:xfrm>
              <a:off x="-14122" y="0"/>
              <a:ext cx="9144000" cy="463092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Gisha" panose="020B0502040204020203" pitchFamily="34" charset="-79"/>
              </a:endParaRPr>
            </a:p>
          </p:txBody>
        </p:sp>
        <p:pic>
          <p:nvPicPr>
            <p:cNvPr id="30" name="Picture 3"/>
            <p:cNvPicPr>
              <a:picLocks noChangeAspect="1"/>
            </p:cNvPicPr>
            <p:nvPr/>
          </p:nvPicPr>
          <p:blipFill rotWithShape="1">
            <a:blip r:embed="rId3" cstate="print"/>
            <a:srcRect l="21511" t="16933" r="20050" b="8728"/>
            <a:stretch/>
          </p:blipFill>
          <p:spPr bwMode="auto">
            <a:xfrm>
              <a:off x="5217025" y="2839282"/>
              <a:ext cx="3924000" cy="114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"/>
            <p:cNvPicPr>
              <a:picLocks noChangeAspect="1"/>
            </p:cNvPicPr>
            <p:nvPr/>
          </p:nvPicPr>
          <p:blipFill rotWithShape="1">
            <a:blip r:embed="rId3" cstate="print"/>
            <a:srcRect l="21511" t="16933" r="20050" b="8728"/>
            <a:stretch/>
          </p:blipFill>
          <p:spPr bwMode="auto">
            <a:xfrm>
              <a:off x="-14122" y="2839282"/>
              <a:ext cx="3924000" cy="114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"/>
            <p:cNvPicPr>
              <a:picLocks noChangeAspect="1"/>
            </p:cNvPicPr>
            <p:nvPr/>
          </p:nvPicPr>
          <p:blipFill rotWithShape="1">
            <a:blip r:embed="rId3" cstate="print"/>
            <a:srcRect l="21511" t="16933" r="20050" b="8728"/>
            <a:stretch/>
          </p:blipFill>
          <p:spPr bwMode="auto">
            <a:xfrm>
              <a:off x="2650730" y="2849556"/>
              <a:ext cx="3924000" cy="114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-13246" y="2912068"/>
              <a:ext cx="9157245" cy="373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Gisha" panose="020B0502040204020203" pitchFamily="34" charset="-79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650730" y="178178"/>
              <a:ext cx="3924000" cy="3625226"/>
              <a:chOff x="2640456" y="1549349"/>
              <a:chExt cx="3924000" cy="362522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640458" y="1664341"/>
                <a:ext cx="3923125" cy="3230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Gisha" panose="020B0502040204020203" pitchFamily="34" charset="-79"/>
                </a:endParaRPr>
              </a:p>
            </p:txBody>
          </p:sp>
          <p:pic>
            <p:nvPicPr>
              <p:cNvPr id="28" name="Picture 3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21511" t="16933" r="20050" b="8728"/>
              <a:stretch/>
            </p:blipFill>
            <p:spPr bwMode="auto">
              <a:xfrm>
                <a:off x="2640456" y="1549349"/>
                <a:ext cx="3924000" cy="114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/>
              <a:srcRect l="2927"/>
              <a:stretch/>
            </p:blipFill>
            <p:spPr>
              <a:xfrm>
                <a:off x="2811421" y="1953511"/>
                <a:ext cx="3657927" cy="2652005"/>
              </a:xfrm>
              <a:prstGeom prst="rect">
                <a:avLst/>
              </a:prstGeom>
            </p:spPr>
          </p:pic>
          <p:sp>
            <p:nvSpPr>
              <p:cNvPr id="33" name="Isosceles Triangle 32"/>
              <p:cNvSpPr/>
              <p:nvPr/>
            </p:nvSpPr>
            <p:spPr>
              <a:xfrm rot="10800000">
                <a:off x="4295937" y="4910728"/>
                <a:ext cx="525631" cy="26384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Gisha" panose="020B0502040204020203" pitchFamily="34" charset="-79"/>
                </a:endParaRPr>
              </a:p>
            </p:txBody>
          </p:sp>
        </p:grpSp>
      </p:grpSp>
      <p:sp>
        <p:nvSpPr>
          <p:cNvPr id="8193" name="Subtitle 4"/>
          <p:cNvSpPr>
            <a:spLocks noGrp="1"/>
          </p:cNvSpPr>
          <p:nvPr>
            <p:ph type="subTitle" idx="1"/>
          </p:nvPr>
        </p:nvSpPr>
        <p:spPr bwMode="auto">
          <a:xfrm>
            <a:off x="1" y="3847742"/>
            <a:ext cx="9144000" cy="5841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e-IL" sz="4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וקטורים – הווקטור הגאומטרי</a:t>
            </a:r>
            <a:endParaRPr lang="en-US" sz="44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260102" y="4492079"/>
            <a:ext cx="8597303" cy="120244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e-IL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שיעור א6: חוקי הכפל של וקטור בסקלר</a:t>
            </a:r>
          </a:p>
        </p:txBody>
      </p:sp>
      <p:sp>
        <p:nvSpPr>
          <p:cNvPr id="24" name="Subtitle 4"/>
          <p:cNvSpPr txBox="1">
            <a:spLocks/>
          </p:cNvSpPr>
          <p:nvPr/>
        </p:nvSpPr>
        <p:spPr bwMode="auto">
          <a:xfrm>
            <a:off x="-228600" y="6454772"/>
            <a:ext cx="813045" cy="5841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Gisha"/>
                <a:cs typeface="+mn-cs"/>
              </a:defRPr>
            </a:lvl1pPr>
            <a:lvl2pPr marL="4572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2pPr>
            <a:lvl3pPr marL="9144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3pPr>
            <a:lvl4pPr marL="13716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4pPr>
            <a:lvl5pPr marL="18288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e-IL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אודות</a:t>
            </a:r>
            <a:endParaRPr kumimoji="0" lang="en-US" sz="1400" b="0" i="0" u="sng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32" y="5877685"/>
            <a:ext cx="1107201" cy="408724"/>
          </a:xfrm>
          <a:prstGeom prst="rect">
            <a:avLst/>
          </a:prstGeom>
        </p:spPr>
      </p:pic>
      <p:pic>
        <p:nvPicPr>
          <p:cNvPr id="27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70" y="5702461"/>
            <a:ext cx="1070686" cy="8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למרות העובדה שכפל מספרים וכפל וקטור בסקלר הם פעולות חשבון שונות, </a:t>
                </a:r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חוקי הכפל במספרים דומים לכללי הכפל וקטור בסקלר. גם בווקטורים מתקיימים.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en-US" altLang="he-IL" b="1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he-IL" altLang="he-IL" b="1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1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bar>
                  </m:oMath>
                </a14:m>
                <a:r>
                  <a:rPr lang="he-IL" altLang="he-IL" b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אף הוא וקטור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(לכלל זה קוראים סגירות ביחס לכפל בסקלר.)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altLang="he-IL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he-IL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he-IL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e-IL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מתקיים: 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לכל מספר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חוק הקיבוץ של כפל בסקלר: 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ולכל שני מספרים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ו-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s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 מתקיים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he-IL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he-IL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en-US" altLang="he-IL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rgbClr val="0000FF"/>
                    </a:solidFill>
                  </a:rPr>
                  <a:t>חוקי הפילוג:</a:t>
                </a:r>
              </a:p>
              <a:p>
                <a:pPr marL="0" indent="173038">
                  <a:buNone/>
                </a:pPr>
                <a:r>
                  <a:rPr lang="he-IL" altLang="he-IL" dirty="0"/>
                  <a:t>1. בסקלרים: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he-IL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he-IL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he-IL" altLang="he-IL" dirty="0"/>
                  <a:t>הוכחות של כללים אלה נובעות מיד מהגדרת הכפל של וקטור בסקלר. </a:t>
                </a:r>
                <a:endParaRPr lang="en-US" altLang="he-IL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173038">
                  <a:buNone/>
                </a:pPr>
                <a:r>
                  <a:rPr lang="he-IL" altLang="he-IL" dirty="0"/>
                  <a:t>2. בווקטורים: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baseline="3000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ea typeface="Cambria Math" panose="02040503050406030204" pitchFamily="18" charset="0"/>
                </a:endParaRPr>
              </a:p>
              <a:p>
                <a:pPr marL="0" indent="173038">
                  <a:buNone/>
                </a:pPr>
                <a:r>
                  <a:rPr lang="he-IL" altLang="he-IL" dirty="0"/>
                  <a:t>נראה לדוגמה את ההוכחה של חוק הפילוג בווקטורים.</a:t>
                </a:r>
              </a:p>
              <a:p>
                <a:pPr marL="0" indent="173038">
                  <a:buNone/>
                </a:pPr>
                <a:endParaRPr lang="he-IL" altLang="he-IL" dirty="0"/>
              </a:p>
              <a:p>
                <a:pPr marL="0" indent="173038">
                  <a:buNone/>
                </a:pPr>
                <a:endParaRPr lang="he-IL" altLang="he-IL" dirty="0"/>
              </a:p>
              <a:p>
                <a:pPr marL="0" indent="173038">
                  <a:buNone/>
                </a:pPr>
                <a:r>
                  <a:rPr lang="he-IL" altLang="he-IL" dirty="0"/>
                  <a:t>נעבור </a:t>
                </a:r>
                <a:r>
                  <a:rPr lang="he-IL" altLang="he-IL" dirty="0" err="1"/>
                  <a:t>לגאוגברה</a:t>
                </a:r>
                <a:r>
                  <a:rPr lang="he-IL" altLang="he-IL" dirty="0"/>
                  <a:t> </a:t>
                </a:r>
                <a:r>
                  <a:rPr lang="he-IL" altLang="he-IL" dirty="0" smtClean="0"/>
                  <a:t>"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תכונות של כפל בסקלר</a:t>
                </a:r>
                <a:r>
                  <a:rPr lang="he-IL" altLang="he-IL" dirty="0" smtClean="0"/>
                  <a:t>" </a:t>
                </a:r>
                <a:endParaRPr lang="he-IL" altLang="he-IL" dirty="0"/>
              </a:p>
              <a:p>
                <a:pPr marL="0" indent="173038">
                  <a:buNone/>
                </a:pPr>
                <a:endParaRPr lang="he-IL" altLang="he-IL" dirty="0"/>
              </a:p>
            </p:txBody>
          </p:sp>
        </mc:Choice>
        <mc:Fallback xmlns="">
          <p:sp>
            <p:nvSpPr>
              <p:cNvPr id="21506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  <a:blipFill>
                <a:blip r:embed="rId3"/>
                <a:stretch>
                  <a:fillRect r="-502" b="-190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he-IL" altLang="he-IL" dirty="0">
                <a:latin typeface="Century Gothic" panose="020B0502020202020204" pitchFamily="34" charset="0"/>
              </a:rPr>
              <a:t>חוקי הכפל של וקטור בסקלר</a:t>
            </a:r>
            <a:endParaRPr lang="he-IL" sz="2000" b="0" dirty="0"/>
          </a:p>
        </p:txBody>
      </p:sp>
      <p:sp>
        <p:nvSpPr>
          <p:cNvPr id="21507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1">
            <a:hlinkClick r:id="rId4"/>
            <a:extLst>
              <a:ext uri="{FF2B5EF4-FFF2-40B4-BE49-F238E27FC236}">
                <a16:creationId xmlns:a16="http://schemas.microsoft.com/office/drawing/2014/main" id="{79432B5E-EC42-4D08-AC57-D00082D5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945" y="6020735"/>
            <a:ext cx="2575010" cy="4109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535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נסמן: </a:t>
                </a:r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נקבל: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נגדיר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</m:e>
                    </m:acc>
                    <m: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(בסרטוט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&gt; 1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173038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ונעביר ישר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 || 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נקודת החיתוך בין הישרים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ו-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</a:t>
            </a:r>
            <a:endParaRPr lang="he-IL" b="0" dirty="0"/>
          </a:p>
        </p:txBody>
      </p:sp>
      <p:pic>
        <p:nvPicPr>
          <p:cNvPr id="273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" y="2038115"/>
            <a:ext cx="2770728" cy="132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2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8" y="3481367"/>
            <a:ext cx="3775562" cy="203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נסמן: </a:t>
                </a:r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נקבל: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נגדיר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</m:e>
                    </m:acc>
                    <m: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(בסרטוט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&gt; 1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173038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ונעביר ישר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 || 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נקודת החיתוך בין הישרים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ו-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המשולשים </a:t>
                </a:r>
                <a:r>
                  <a:rPr lang="en-US" altLang="he-IL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ו-</a:t>
                </a:r>
                <a:r>
                  <a:rPr lang="en-US" altLang="he-IL" dirty="0">
                    <a:solidFill>
                      <a:srgbClr val="CC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דומים (</a:t>
                </a:r>
                <a:r>
                  <a:rPr lang="he-IL" altLang="he-IL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נמקו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</a:p>
              <a:p>
                <a:pPr marL="0" indent="173038">
                  <a:spcBef>
                    <a:spcPts val="600"/>
                  </a:spcBef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כלומר מתקיים היחס:                                  . 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</a:t>
            </a:r>
            <a:endParaRPr lang="he-IL" b="0" dirty="0"/>
          </a:p>
        </p:txBody>
      </p:sp>
      <p:pic>
        <p:nvPicPr>
          <p:cNvPr id="2734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" y="2038115"/>
            <a:ext cx="2770728" cy="132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2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8" y="3481367"/>
            <a:ext cx="3775562" cy="203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graphicFrame>
        <p:nvGraphicFramePr>
          <p:cNvPr id="273423" name="Object 15"/>
          <p:cNvGraphicFramePr>
            <a:graphicFrameLocks noChangeAspect="1"/>
          </p:cNvGraphicFramePr>
          <p:nvPr>
            <p:extLst/>
          </p:nvPr>
        </p:nvGraphicFramePr>
        <p:xfrm>
          <a:off x="4986338" y="4544601"/>
          <a:ext cx="180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5" name="Equation" r:id="rId6" imgW="1333440" imgH="393480" progId="Equation.DSMT4">
                  <p:embed/>
                </p:oleObj>
              </mc:Choice>
              <mc:Fallback>
                <p:oleObj name="Equation" r:id="rId6" imgW="1333440" imgH="393480" progId="Equation.DSMT4">
                  <p:embed/>
                  <p:pic>
                    <p:nvPicPr>
                      <p:cNvPr id="273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4544601"/>
                        <a:ext cx="180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נסמן: </a:t>
                </a:r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נקבל: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נגדיר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</m:e>
                    </m:acc>
                    <m: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CC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C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(בסרטוט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&gt; 1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173038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ונעביר ישר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 || 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נקודת החיתוך בין הישרים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ו-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המשולשים </a:t>
                </a:r>
                <a:r>
                  <a:rPr lang="en-US" altLang="he-IL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ו-</a:t>
                </a:r>
                <a:r>
                  <a:rPr lang="en-US" altLang="he-IL" dirty="0">
                    <a:solidFill>
                      <a:srgbClr val="CC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ADE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דומים (</a:t>
                </a:r>
                <a:r>
                  <a:rPr lang="he-IL" altLang="he-IL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נמקו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</a:p>
              <a:p>
                <a:pPr marL="0" indent="173038">
                  <a:spcBef>
                    <a:spcPts val="600"/>
                  </a:spcBef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כלומר מתקיים היחס:                                  . 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BC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̲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ו-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e-IL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AE</m:t>
                            </m:r>
                          </m:e>
                        </m:acc>
                        <m: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acc>
                          <m:accPr>
                            <m:chr m:val="⃗"/>
                            <m:ctrlPr>
                              <a:rPr 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e-IL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AC</m:t>
                            </m:r>
                          </m:e>
                        </m:acc>
                        <m: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̲"/>
                            <m:ctrlPr>
                              <a:rPr 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e-IL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  <m: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̲"/>
                            <m:ctrlPr>
                              <a:rPr 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e-IL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</m:d>
                  </m:oMath>
                </a14:m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מכאן נקבל: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AE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he-IL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acc>
                        <m:r>
                          <a:rPr 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̲"/>
                            <m:ctrlPr>
                              <a:rPr 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</m:d>
                    <m:r>
                      <a:rPr 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  <m:r>
                      <a:rPr 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73038">
                  <a:buNone/>
                </a:pPr>
                <a:r>
                  <a:rPr lang="he-IL" altLang="he-IL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מש"ל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 b="-142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</a:t>
            </a:r>
            <a:endParaRPr lang="he-IL" b="0" dirty="0"/>
          </a:p>
        </p:txBody>
      </p:sp>
      <p:pic>
        <p:nvPicPr>
          <p:cNvPr id="2734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" y="2038115"/>
            <a:ext cx="2770728" cy="132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2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8" y="3481367"/>
            <a:ext cx="3775562" cy="203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graphicFrame>
        <p:nvGraphicFramePr>
          <p:cNvPr id="273423" name="Object 15"/>
          <p:cNvGraphicFramePr>
            <a:graphicFrameLocks noChangeAspect="1"/>
          </p:cNvGraphicFramePr>
          <p:nvPr>
            <p:extLst/>
          </p:nvPr>
        </p:nvGraphicFramePr>
        <p:xfrm>
          <a:off x="4986338" y="4544601"/>
          <a:ext cx="180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9" name="Equation" r:id="rId6" imgW="1333440" imgH="393480" progId="Equation.DSMT4">
                  <p:embed/>
                </p:oleObj>
              </mc:Choice>
              <mc:Fallback>
                <p:oleObj name="Equation" r:id="rId6" imgW="1333440" imgH="393480" progId="Equation.DSMT4">
                  <p:embed/>
                  <p:pic>
                    <p:nvPicPr>
                      <p:cNvPr id="273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4544601"/>
                        <a:ext cx="180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6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מה דעתכם? האם ההוכחה הזו מתייחסת לכל מקרה?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</a:t>
            </a:r>
            <a:endParaRPr lang="he-IL" b="0" dirty="0"/>
          </a:p>
        </p:txBody>
      </p:sp>
      <p:pic>
        <p:nvPicPr>
          <p:cNvPr id="273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" y="2038115"/>
            <a:ext cx="2770728" cy="132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2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8" y="3481367"/>
            <a:ext cx="3775562" cy="203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מה דעתכם? האם ההוכחה הזו מתייחסת לכל מקרה?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ההוכחה מתבססת על כך שהווקטורים אינם באותו הכיוון,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ושבין שני הווקטורים נוצר משולש.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מה קורה במצב שבו שני הווקטורים באותו הכיוון?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הוכחת המקרה הזה מופיעה בסוף המצגת.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  <a:hlinkClick r:id="rId2" action="ppaction://hlinksldjump"/>
                  </a:rPr>
                  <a:t>לחצו על הקישור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</a:t>
            </a:r>
            <a:endParaRPr lang="he-IL" b="0" dirty="0"/>
          </a:p>
        </p:txBody>
      </p:sp>
      <p:pic>
        <p:nvPicPr>
          <p:cNvPr id="2734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" y="2038115"/>
            <a:ext cx="2770728" cy="132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9DCA6F-159E-43F5-ACE7-A9E854D5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17" y="3881645"/>
            <a:ext cx="2686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3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8138" y="1816100"/>
            <a:ext cx="8235950" cy="3613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he-IL" altLang="he-IL" sz="1800" b="1" dirty="0"/>
              <a:t>היום נמשיך לכפול וקטורים בסקלר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כללי חשבון של וקטורים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חוק פילוג בסקלרים ובווקטורים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+mj-lt"/>
              <a:buAutoNum type="arabicParenR" startAt="3"/>
            </a:pPr>
            <a:r>
              <a:rPr lang="he-IL" altLang="he-IL" b="1" dirty="0"/>
              <a:t>דוגמאות ותרגילים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 startAt="3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סיכום</a:t>
            </a:r>
          </a:p>
        </p:txBody>
      </p:sp>
      <p:sp>
        <p:nvSpPr>
          <p:cNvPr id="10242" name="Title 5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נתרגל מעט</a:t>
            </a:r>
          </a:p>
        </p:txBody>
      </p:sp>
      <p:sp>
        <p:nvSpPr>
          <p:cNvPr id="8" name="Rectangle 7"/>
          <p:cNvSpPr/>
          <p:nvPr/>
        </p:nvSpPr>
        <p:spPr>
          <a:xfrm rot="21299376">
            <a:off x="517525" y="6026150"/>
            <a:ext cx="1708150" cy="53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497426" y="2018546"/>
            <a:ext cx="3932684" cy="2332068"/>
            <a:chOff x="497426" y="2018546"/>
            <a:chExt cx="3932684" cy="23320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05" y="2300343"/>
              <a:ext cx="328612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מלבן מעוגל 6"/>
            <p:cNvSpPr/>
            <p:nvPr/>
          </p:nvSpPr>
          <p:spPr>
            <a:xfrm>
              <a:off x="497426" y="2018546"/>
              <a:ext cx="3932684" cy="2332068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82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מציין מיקום תוכן 2"/>
          <p:cNvSpPr>
            <a:spLocks noGrp="1"/>
          </p:cNvSpPr>
          <p:nvPr>
            <p:ph idx="1"/>
          </p:nvPr>
        </p:nvSpPr>
        <p:spPr>
          <a:xfrm>
            <a:off x="512658" y="1062232"/>
            <a:ext cx="8236530" cy="1338231"/>
          </a:xfrm>
        </p:spPr>
        <p:txBody>
          <a:bodyPr/>
          <a:lstStyle/>
          <a:p>
            <a:pPr marL="0" indent="0">
              <a:buNone/>
            </a:pPr>
            <a:r>
              <a:rPr lang="he-IL" altLang="he-IL" dirty="0"/>
              <a:t>החוקים שלמדנו לגבי חיבור וקטורים וכפל וקטור בסקלר מאפשרים לנו לפשט ביטויים עם וקטורים: להעביר וקטורים מאגף לאגף, לכנס איברים דומים ולכפול שני אגפים במספר.</a:t>
            </a:r>
            <a:r>
              <a:rPr lang="en-US" altLang="he-IL" dirty="0"/>
              <a:t/>
            </a:r>
            <a:br>
              <a:rPr lang="en-US" altLang="he-IL" dirty="0"/>
            </a:br>
            <a:r>
              <a:rPr lang="he-IL" altLang="he-IL" dirty="0"/>
              <a:t>למעשה הם מאפשרים לנו לפתור משוואות עם וקטורים בדומה לפתרון משוואות עם מספרים.</a:t>
            </a:r>
            <a:r>
              <a:rPr lang="en-US" altLang="he-IL" dirty="0"/>
              <a:t/>
            </a:r>
            <a:br>
              <a:rPr lang="en-US" altLang="he-IL" dirty="0"/>
            </a:br>
            <a:endParaRPr lang="he-IL" altLang="he-IL" dirty="0"/>
          </a:p>
          <a:p>
            <a:pPr marL="0" indent="0">
              <a:buNone/>
            </a:pPr>
            <a:endParaRPr lang="he-IL" alt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/>
              <a:t>תרגיל 1 </a:t>
            </a:r>
            <a:endParaRPr lang="he-IL" dirty="0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68760"/>
              </p:ext>
            </p:extLst>
          </p:nvPr>
        </p:nvGraphicFramePr>
        <p:xfrm>
          <a:off x="6056585" y="3430222"/>
          <a:ext cx="21510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56" name="Equation" r:id="rId4" imgW="1536480" imgH="215640" progId="Equation.DSMT4">
                  <p:embed/>
                </p:oleObj>
              </mc:Choice>
              <mc:Fallback>
                <p:oleObj name="Equation" r:id="rId4" imgW="15364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585" y="3430222"/>
                        <a:ext cx="21510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5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he-IL" altLang="he-IL" sz="2400" b="1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949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21740"/>
              </p:ext>
            </p:extLst>
          </p:nvPr>
        </p:nvGraphicFramePr>
        <p:xfrm>
          <a:off x="2071526" y="3279866"/>
          <a:ext cx="13160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57" name="Equation" r:id="rId6" imgW="939600" imgH="838080" progId="Equation.DSMT4">
                  <p:embed/>
                </p:oleObj>
              </mc:Choice>
              <mc:Fallback>
                <p:oleObj name="Equation" r:id="rId6" imgW="939600" imgH="8380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26" y="3279866"/>
                        <a:ext cx="13160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7"/>
          <p:cNvCxnSpPr/>
          <p:nvPr/>
        </p:nvCxnSpPr>
        <p:spPr>
          <a:xfrm>
            <a:off x="1072055" y="2321633"/>
            <a:ext cx="76771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4630923" y="2397935"/>
                <a:ext cx="4125678" cy="863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3038" indent="-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  <a:buFont typeface="+mj-cs"/>
                  <a:buAutoNum type="hebrew2Minus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הביעו את הווקטור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באמצעות </a:t>
                </a:r>
              </a:p>
              <a:p>
                <a:pPr indent="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מהמשוואה הווקטורית:</a:t>
                </a:r>
                <a:endParaRPr lang="he-IL" sz="16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23" y="2397935"/>
                <a:ext cx="4125678" cy="863441"/>
              </a:xfrm>
              <a:prstGeom prst="rect">
                <a:avLst/>
              </a:prstGeom>
              <a:blipFill rotWithShape="0">
                <a:blip r:embed="rId8"/>
                <a:stretch>
                  <a:fillRect r="-1183" b="-28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/>
              <p:cNvSpPr/>
              <p:nvPr/>
            </p:nvSpPr>
            <p:spPr>
              <a:xfrm>
                <a:off x="321681" y="2397935"/>
                <a:ext cx="4309241" cy="929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3038" indent="-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  <a:buFont typeface="+mj-cs"/>
                  <a:buAutoNum type="hebrew2Minus" startAt="2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הביעו את 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y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</a:t>
                </a:r>
              </a:p>
              <a:p>
                <a:pPr indent="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באמצעות 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מהמשוואה הווקטורית:</a:t>
                </a:r>
                <a:endParaRPr lang="he-IL" sz="16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מלבן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1" y="2397935"/>
                <a:ext cx="4309241" cy="929229"/>
              </a:xfrm>
              <a:prstGeom prst="rect">
                <a:avLst/>
              </a:prstGeom>
              <a:blipFill rotWithShape="0">
                <a:blip r:embed="rId9"/>
                <a:stretch>
                  <a:fillRect r="-990" b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1 | </a:t>
            </a:r>
            <a:r>
              <a:rPr lang="he-IL" altLang="he-IL" sz="2000" b="0" dirty="0"/>
              <a:t>פתרון</a:t>
            </a:r>
            <a:endParaRPr lang="he-IL" b="0" dirty="0"/>
          </a:p>
        </p:txBody>
      </p:sp>
      <p:sp>
        <p:nvSpPr>
          <p:cNvPr id="294935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he-IL" altLang="he-IL" sz="2400" b="1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4630923" y="1168224"/>
                <a:ext cx="4125678" cy="863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3038" indent="-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  <a:buFont typeface="+mj-cs"/>
                  <a:buAutoNum type="hebrew2Minus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הביעו את הווקטור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באמצעות </a:t>
                </a:r>
              </a:p>
              <a:p>
                <a:pPr indent="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מהמשוואה הווקטורית:</a:t>
                </a:r>
                <a:endParaRPr lang="he-IL" sz="16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23" y="1168224"/>
                <a:ext cx="4125678" cy="863441"/>
              </a:xfrm>
              <a:prstGeom prst="rect">
                <a:avLst/>
              </a:prstGeom>
              <a:blipFill rotWithShape="0">
                <a:blip r:embed="rId4"/>
                <a:stretch>
                  <a:fillRect r="-1183" b="-35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/>
              <p:cNvSpPr/>
              <p:nvPr/>
            </p:nvSpPr>
            <p:spPr>
              <a:xfrm>
                <a:off x="321681" y="1168224"/>
                <a:ext cx="4309241" cy="929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3038" indent="-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  <a:buFont typeface="+mj-cs"/>
                  <a:buAutoNum type="hebrew2Minus" startAt="2"/>
                </a:pPr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הביעו את </a:t>
                </a:r>
                <a:r>
                  <a:rPr lang="he-IL" altLang="he-IL" sz="1600" dirty="0">
                    <a:solidFill>
                      <a:srgbClr val="A6A6A6"/>
                    </a:solidFill>
                    <a:cs typeface="Arial" pitchFamily="34" charset="0"/>
                  </a:rPr>
                  <a:t>הווקטורים</a:t>
                </a:r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y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 indent="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</a:pPr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באמצעות 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 מהמשוואה הווקטורית:</a:t>
                </a:r>
                <a:endParaRPr lang="he-IL" sz="16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מלבן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1" y="1168224"/>
                <a:ext cx="4309241" cy="929229"/>
              </a:xfrm>
              <a:prstGeom prst="rect">
                <a:avLst/>
              </a:prstGeom>
              <a:blipFill>
                <a:blip r:embed="rId5"/>
                <a:stretch>
                  <a:fillRect r="-990" b="-26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6056585" y="2247809"/>
          <a:ext cx="21510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08" name="Equation" r:id="rId6" imgW="1536480" imgH="215640" progId="Equation.DSMT4">
                  <p:embed/>
                </p:oleObj>
              </mc:Choice>
              <mc:Fallback>
                <p:oleObj name="Equation" r:id="rId6" imgW="1536480" imgH="21564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585" y="2247809"/>
                        <a:ext cx="21510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62240"/>
              </p:ext>
            </p:extLst>
          </p:nvPr>
        </p:nvGraphicFramePr>
        <p:xfrm>
          <a:off x="2071526" y="2097453"/>
          <a:ext cx="13160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09" name="Equation" r:id="rId8" imgW="939600" imgH="838080" progId="Equation.DSMT4">
                  <p:embed/>
                </p:oleObj>
              </mc:Choice>
              <mc:Fallback>
                <p:oleObj name="Equation" r:id="rId8" imgW="939600" imgH="838080" progId="Equation.DSMT4">
                  <p:embed/>
                  <p:pic>
                    <p:nvPicPr>
                      <p:cNvPr id="1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26" y="2097453"/>
                        <a:ext cx="13160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6371703" y="3662243"/>
          <a:ext cx="1920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10" name="Equation" r:id="rId10" imgW="1371600" imgH="634680" progId="Equation.DSMT4">
                  <p:embed/>
                </p:oleObj>
              </mc:Choice>
              <mc:Fallback>
                <p:oleObj name="Equation" r:id="rId10" imgW="1371600" imgH="63468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703" y="3662243"/>
                        <a:ext cx="1920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מלבן 4"/>
          <p:cNvSpPr/>
          <p:nvPr/>
        </p:nvSpPr>
        <p:spPr>
          <a:xfrm>
            <a:off x="8081008" y="3158018"/>
            <a:ext cx="662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sz="1600" b="1" dirty="0">
                <a:solidFill>
                  <a:srgbClr val="009900"/>
                </a:solidFill>
                <a:cs typeface="Arial" pitchFamily="34" charset="0"/>
              </a:rPr>
              <a:t>פתרון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404623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1 | </a:t>
            </a:r>
            <a:r>
              <a:rPr lang="he-IL" altLang="he-IL" sz="2000" b="0" dirty="0"/>
              <a:t>פתרון</a:t>
            </a:r>
            <a:endParaRPr lang="he-IL" b="0" dirty="0"/>
          </a:p>
        </p:txBody>
      </p:sp>
      <p:sp>
        <p:nvSpPr>
          <p:cNvPr id="294935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he-IL" altLang="he-IL" sz="2400" b="1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4630923" y="1168224"/>
                <a:ext cx="4125678" cy="863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3038" indent="-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  <a:buFont typeface="+mj-cs"/>
                  <a:buAutoNum type="hebrew2Minus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הביעו את הווקטור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באמצעות </a:t>
                </a:r>
              </a:p>
              <a:p>
                <a:pPr indent="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מהמשוואה הווקטורית:</a:t>
                </a:r>
                <a:endParaRPr lang="he-IL" sz="16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23" y="1168224"/>
                <a:ext cx="4125678" cy="863441"/>
              </a:xfrm>
              <a:prstGeom prst="rect">
                <a:avLst/>
              </a:prstGeom>
              <a:blipFill rotWithShape="0">
                <a:blip r:embed="rId4"/>
                <a:stretch>
                  <a:fillRect r="-1183" b="-35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/>
              <p:cNvSpPr/>
              <p:nvPr/>
            </p:nvSpPr>
            <p:spPr>
              <a:xfrm>
                <a:off x="321681" y="1168224"/>
                <a:ext cx="4309241" cy="929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3038" indent="-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  <a:buFont typeface="+mj-cs"/>
                  <a:buAutoNum type="hebrew2Minus" startAt="2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הביעו את 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y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</a:t>
                </a:r>
              </a:p>
              <a:p>
                <a:pPr indent="173038" eaLnBrk="0" hangingPunct="0">
                  <a:lnSpc>
                    <a:spcPct val="150000"/>
                  </a:lnSpc>
                  <a:spcBef>
                    <a:spcPts val="0"/>
                  </a:spcBef>
                  <a:buClr>
                    <a:srgbClr val="009900"/>
                  </a:buClr>
                  <a:buSzPct val="110000"/>
                </a:pPr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באמצעות 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ו-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sz="1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sz="1600" dirty="0">
                    <a:solidFill>
                      <a:prstClr val="black"/>
                    </a:solidFill>
                    <a:cs typeface="Arial" pitchFamily="34" charset="0"/>
                  </a:rPr>
                  <a:t> מהמשוואה הווקטורית:</a:t>
                </a:r>
                <a:endParaRPr lang="he-IL" sz="1600" dirty="0">
                  <a:solidFill>
                    <a:prstClr val="black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מלבן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1" y="1168224"/>
                <a:ext cx="4309241" cy="929229"/>
              </a:xfrm>
              <a:prstGeom prst="rect">
                <a:avLst/>
              </a:prstGeom>
              <a:blipFill rotWithShape="0">
                <a:blip r:embed="rId5"/>
                <a:stretch>
                  <a:fillRect r="-990" b="-26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0070"/>
              </p:ext>
            </p:extLst>
          </p:nvPr>
        </p:nvGraphicFramePr>
        <p:xfrm>
          <a:off x="6056585" y="2247809"/>
          <a:ext cx="21510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7" name="Equation" r:id="rId6" imgW="1536480" imgH="215640" progId="Equation.DSMT4">
                  <p:embed/>
                </p:oleObj>
              </mc:Choice>
              <mc:Fallback>
                <p:oleObj name="Equation" r:id="rId6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585" y="2247809"/>
                        <a:ext cx="21510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39121"/>
              </p:ext>
            </p:extLst>
          </p:nvPr>
        </p:nvGraphicFramePr>
        <p:xfrm>
          <a:off x="2071526" y="2097453"/>
          <a:ext cx="13160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8" name="Equation" r:id="rId8" imgW="939600" imgH="838080" progId="Equation.DSMT4">
                  <p:embed/>
                </p:oleObj>
              </mc:Choice>
              <mc:Fallback>
                <p:oleObj name="Equation" r:id="rId8" imgW="9396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26" y="2097453"/>
                        <a:ext cx="13160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9725"/>
              </p:ext>
            </p:extLst>
          </p:nvPr>
        </p:nvGraphicFramePr>
        <p:xfrm>
          <a:off x="6371703" y="3662243"/>
          <a:ext cx="1920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9" name="Equation" r:id="rId10" imgW="1371600" imgH="634680" progId="Equation.DSMT4">
                  <p:embed/>
                </p:oleObj>
              </mc:Choice>
              <mc:Fallback>
                <p:oleObj name="Equation" r:id="rId10" imgW="1371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703" y="3662243"/>
                        <a:ext cx="1920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מלבן 4"/>
          <p:cNvSpPr/>
          <p:nvPr/>
        </p:nvSpPr>
        <p:spPr>
          <a:xfrm>
            <a:off x="8081008" y="3158018"/>
            <a:ext cx="662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sz="1600" b="1" dirty="0">
                <a:solidFill>
                  <a:srgbClr val="009900"/>
                </a:solidFill>
                <a:cs typeface="Arial" pitchFamily="34" charset="0"/>
              </a:rPr>
              <a:t>פתרון</a:t>
            </a:r>
            <a:endParaRPr lang="he-IL" sz="1600" b="1" dirty="0"/>
          </a:p>
        </p:txBody>
      </p:sp>
      <p:graphicFrame>
        <p:nvGraphicFramePr>
          <p:cNvPr id="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60371"/>
              </p:ext>
            </p:extLst>
          </p:nvPr>
        </p:nvGraphicFramePr>
        <p:xfrm>
          <a:off x="360164" y="3431242"/>
          <a:ext cx="21161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0" name="Equation" r:id="rId12" imgW="1511280" imgH="482400" progId="Equation.DSMT4">
                  <p:embed/>
                </p:oleObj>
              </mc:Choice>
              <mc:Fallback>
                <p:oleObj name="Equation" r:id="rId12" imgW="1511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64" y="3431242"/>
                        <a:ext cx="211613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02563"/>
              </p:ext>
            </p:extLst>
          </p:nvPr>
        </p:nvGraphicFramePr>
        <p:xfrm>
          <a:off x="2638661" y="3496572"/>
          <a:ext cx="206375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1" name="Equation" r:id="rId14" imgW="1473120" imgH="2108160" progId="Equation.DSMT4">
                  <p:embed/>
                </p:oleObj>
              </mc:Choice>
              <mc:Fallback>
                <p:oleObj name="Equation" r:id="rId14" imgW="147312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661" y="3496572"/>
                        <a:ext cx="2063750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3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he-IL" altLang="he-IL" sz="1800" b="1" dirty="0"/>
              <a:t>היום נמשיך לכפול וקטורים בסקלרים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/>
            </a:pPr>
            <a:r>
              <a:rPr lang="he-IL" altLang="he-IL" dirty="0"/>
              <a:t>כללי חשבון של וקטורים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/>
            </a:pPr>
            <a:r>
              <a:rPr lang="he-IL" altLang="he-IL" dirty="0"/>
              <a:t>חוק פילוג בסקלרים ובווקטורים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/>
            </a:pPr>
            <a:r>
              <a:rPr lang="he-IL" altLang="he-IL" dirty="0"/>
              <a:t>דוגמאות ותרגילים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/>
            </a:pPr>
            <a:r>
              <a:rPr lang="he-IL" altLang="he-IL" dirty="0"/>
              <a:t>סיכום</a:t>
            </a:r>
          </a:p>
        </p:txBody>
      </p:sp>
      <p:sp>
        <p:nvSpPr>
          <p:cNvPr id="10242" name="Title 5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מה מצפה לנו היום?</a:t>
            </a:r>
          </a:p>
        </p:txBody>
      </p:sp>
      <p:sp>
        <p:nvSpPr>
          <p:cNvPr id="8" name="Rectangle 7"/>
          <p:cNvSpPr/>
          <p:nvPr/>
        </p:nvSpPr>
        <p:spPr>
          <a:xfrm rot="21299376">
            <a:off x="517525" y="6026150"/>
            <a:ext cx="1708150" cy="53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497426" y="2018546"/>
            <a:ext cx="3932684" cy="2332068"/>
            <a:chOff x="497426" y="2018546"/>
            <a:chExt cx="3932684" cy="23320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05" y="2300343"/>
              <a:ext cx="328612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מלבן מעוגל 6"/>
            <p:cNvSpPr/>
            <p:nvPr/>
          </p:nvSpPr>
          <p:spPr>
            <a:xfrm>
              <a:off x="497426" y="2018546"/>
              <a:ext cx="3932684" cy="2332068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</a:t>
            </a:r>
            <a:endParaRPr lang="he-IL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592911"/>
              </p:ext>
            </p:extLst>
          </p:nvPr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01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grpSp>
        <p:nvGrpSpPr>
          <p:cNvPr id="338966" name="Group 4"/>
          <p:cNvGrpSpPr>
            <a:grpSpLocks noChangeAspect="1"/>
          </p:cNvGrpSpPr>
          <p:nvPr/>
        </p:nvGrpSpPr>
        <p:grpSpPr bwMode="auto">
          <a:xfrm>
            <a:off x="512658" y="1016029"/>
            <a:ext cx="3095625" cy="2289175"/>
            <a:chOff x="345" y="686"/>
            <a:chExt cx="2436" cy="1801"/>
          </a:xfrm>
        </p:grpSpPr>
        <p:graphicFrame>
          <p:nvGraphicFramePr>
            <p:cNvPr id="338967" name="Object 5"/>
            <p:cNvGraphicFramePr>
              <a:graphicFrameLocks noChangeAspect="1"/>
            </p:cNvGraphicFramePr>
            <p:nvPr/>
          </p:nvGraphicFramePr>
          <p:xfrm>
            <a:off x="852" y="686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2" name="משוואה" r:id="rId6" imgW="164885" imgH="164885" progId="Equation.3">
                    <p:embed/>
                  </p:oleObj>
                </mc:Choice>
                <mc:Fallback>
                  <p:oleObj name="משוואה" r:id="rId6" imgW="164885" imgH="1648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686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68" name="Object 6"/>
            <p:cNvGraphicFramePr>
              <a:graphicFrameLocks noChangeAspect="1"/>
            </p:cNvGraphicFramePr>
            <p:nvPr/>
          </p:nvGraphicFramePr>
          <p:xfrm>
            <a:off x="345" y="2259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3" name="משוואה" r:id="rId8" imgW="152268" imgH="164957" progId="Equation.3">
                    <p:embed/>
                  </p:oleObj>
                </mc:Choice>
                <mc:Fallback>
                  <p:oleObj name="משוואה" r:id="rId8" imgW="152268" imgH="1649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259"/>
                          <a:ext cx="16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69" name="Object 7"/>
            <p:cNvGraphicFramePr>
              <a:graphicFrameLocks noChangeAspect="1"/>
            </p:cNvGraphicFramePr>
            <p:nvPr/>
          </p:nvGraphicFramePr>
          <p:xfrm>
            <a:off x="2617" y="2234"/>
            <a:ext cx="16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4" name="משוואה" r:id="rId10" imgW="152202" imgH="177569" progId="Equation.3">
                    <p:embed/>
                  </p:oleObj>
                </mc:Choice>
                <mc:Fallback>
                  <p:oleObj name="משוואה" r:id="rId10" imgW="152202" imgH="17756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2234"/>
                          <a:ext cx="16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70" name="Object 8"/>
            <p:cNvGraphicFramePr>
              <a:graphicFrameLocks noChangeAspect="1"/>
            </p:cNvGraphicFramePr>
            <p:nvPr/>
          </p:nvGraphicFramePr>
          <p:xfrm>
            <a:off x="1793" y="1433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5" name="משוואה" r:id="rId12" imgW="164885" imgH="164885" progId="Equation.3">
                    <p:embed/>
                  </p:oleObj>
                </mc:Choice>
                <mc:Fallback>
                  <p:oleObj name="משוואה" r:id="rId12" imgW="164885" imgH="1648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433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71" name="Object 9"/>
            <p:cNvGraphicFramePr>
              <a:graphicFrameLocks noChangeAspect="1"/>
            </p:cNvGraphicFramePr>
            <p:nvPr/>
          </p:nvGraphicFramePr>
          <p:xfrm>
            <a:off x="523" y="1503"/>
            <a:ext cx="15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6" name="משוואה" r:id="rId14" imgW="139579" imgH="164957" progId="Equation.3">
                    <p:embed/>
                  </p:oleObj>
                </mc:Choice>
                <mc:Fallback>
                  <p:oleObj name="משוואה" r:id="rId14" imgW="139579" imgH="16495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503"/>
                          <a:ext cx="15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972" name="Object 10"/>
            <p:cNvGraphicFramePr>
              <a:graphicFrameLocks noChangeAspect="1"/>
            </p:cNvGraphicFramePr>
            <p:nvPr/>
          </p:nvGraphicFramePr>
          <p:xfrm>
            <a:off x="1394" y="2310"/>
            <a:ext cx="13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7" name="משוואה" r:id="rId16" imgW="126780" imgH="164814" progId="Equation.3">
                    <p:embed/>
                  </p:oleObj>
                </mc:Choice>
                <mc:Fallback>
                  <p:oleObj name="משוואה" r:id="rId16" imgW="126780" imgH="16481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310"/>
                          <a:ext cx="13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973" name="Group 11"/>
            <p:cNvGrpSpPr>
              <a:grpSpLocks noChangeAspect="1"/>
            </p:cNvGrpSpPr>
            <p:nvPr/>
          </p:nvGrpSpPr>
          <p:grpSpPr bwMode="auto">
            <a:xfrm>
              <a:off x="476" y="878"/>
              <a:ext cx="2131" cy="1422"/>
              <a:chOff x="812" y="1134"/>
              <a:chExt cx="1776" cy="1185"/>
            </a:xfrm>
          </p:grpSpPr>
          <p:sp>
            <p:nvSpPr>
              <p:cNvPr id="338974" name="Freeform 12"/>
              <p:cNvSpPr>
                <a:spLocks noChangeAspect="1"/>
              </p:cNvSpPr>
              <p:nvPr/>
            </p:nvSpPr>
            <p:spPr bwMode="auto">
              <a:xfrm>
                <a:off x="812" y="2316"/>
                <a:ext cx="1776" cy="1"/>
              </a:xfrm>
              <a:custGeom>
                <a:avLst/>
                <a:gdLst>
                  <a:gd name="T0" fmla="*/ 0 w 1288"/>
                  <a:gd name="T1" fmla="*/ 0 h 1"/>
                  <a:gd name="T2" fmla="*/ 4656 w 1288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8" h="1">
                    <a:moveTo>
                      <a:pt x="0" y="0"/>
                    </a:moveTo>
                    <a:lnTo>
                      <a:pt x="12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8975" name="Freeform 13"/>
              <p:cNvSpPr>
                <a:spLocks noChangeAspect="1"/>
              </p:cNvSpPr>
              <p:nvPr/>
            </p:nvSpPr>
            <p:spPr bwMode="auto">
              <a:xfrm>
                <a:off x="819" y="1134"/>
                <a:ext cx="357" cy="1182"/>
              </a:xfrm>
              <a:custGeom>
                <a:avLst/>
                <a:gdLst>
                  <a:gd name="T0" fmla="*/ 357 w 357"/>
                  <a:gd name="T1" fmla="*/ 0 h 1182"/>
                  <a:gd name="T2" fmla="*/ 0 w 357"/>
                  <a:gd name="T3" fmla="*/ 1182 h 11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7" h="1182">
                    <a:moveTo>
                      <a:pt x="357" y="0"/>
                    </a:moveTo>
                    <a:lnTo>
                      <a:pt x="0" y="1182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8976" name="Freeform 14"/>
              <p:cNvSpPr>
                <a:spLocks noChangeAspect="1"/>
              </p:cNvSpPr>
              <p:nvPr/>
            </p:nvSpPr>
            <p:spPr bwMode="auto">
              <a:xfrm>
                <a:off x="1179" y="1134"/>
                <a:ext cx="1404" cy="1179"/>
              </a:xfrm>
              <a:custGeom>
                <a:avLst/>
                <a:gdLst>
                  <a:gd name="T0" fmla="*/ 0 w 1404"/>
                  <a:gd name="T1" fmla="*/ 0 h 1179"/>
                  <a:gd name="T2" fmla="*/ 1404 w 1404"/>
                  <a:gd name="T3" fmla="*/ 1179 h 117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04" h="1179">
                    <a:moveTo>
                      <a:pt x="0" y="0"/>
                    </a:moveTo>
                    <a:lnTo>
                      <a:pt x="1404" y="1179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8977" name="Freeform 15"/>
              <p:cNvSpPr>
                <a:spLocks noChangeAspect="1"/>
              </p:cNvSpPr>
              <p:nvPr/>
            </p:nvSpPr>
            <p:spPr bwMode="auto">
              <a:xfrm>
                <a:off x="1179" y="1143"/>
                <a:ext cx="477" cy="1176"/>
              </a:xfrm>
              <a:custGeom>
                <a:avLst/>
                <a:gdLst>
                  <a:gd name="T0" fmla="*/ 0 w 477"/>
                  <a:gd name="T1" fmla="*/ 0 h 1176"/>
                  <a:gd name="T2" fmla="*/ 477 w 477"/>
                  <a:gd name="T3" fmla="*/ 1176 h 11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77" h="1176">
                    <a:moveTo>
                      <a:pt x="0" y="0"/>
                    </a:moveTo>
                    <a:lnTo>
                      <a:pt x="477" y="11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8978" name="Freeform 16"/>
              <p:cNvSpPr>
                <a:spLocks noChangeAspect="1"/>
              </p:cNvSpPr>
              <p:nvPr/>
            </p:nvSpPr>
            <p:spPr bwMode="auto">
              <a:xfrm>
                <a:off x="990" y="1755"/>
                <a:ext cx="1586" cy="557"/>
              </a:xfrm>
              <a:custGeom>
                <a:avLst/>
                <a:gdLst>
                  <a:gd name="T0" fmla="*/ 1586 w 1586"/>
                  <a:gd name="T1" fmla="*/ 557 h 557"/>
                  <a:gd name="T2" fmla="*/ 0 w 1586"/>
                  <a:gd name="T3" fmla="*/ 0 h 5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86" h="557">
                    <a:moveTo>
                      <a:pt x="1586" y="55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8979" name="Freeform 17"/>
              <p:cNvSpPr>
                <a:spLocks noChangeAspect="1"/>
              </p:cNvSpPr>
              <p:nvPr/>
            </p:nvSpPr>
            <p:spPr bwMode="auto">
              <a:xfrm>
                <a:off x="831" y="1716"/>
                <a:ext cx="1044" cy="594"/>
              </a:xfrm>
              <a:custGeom>
                <a:avLst/>
                <a:gdLst>
                  <a:gd name="T0" fmla="*/ 0 w 1044"/>
                  <a:gd name="T1" fmla="*/ 594 h 594"/>
                  <a:gd name="T2" fmla="*/ 1044 w 1044"/>
                  <a:gd name="T3" fmla="*/ 0 h 5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4" h="594">
                    <a:moveTo>
                      <a:pt x="0" y="594"/>
                    </a:moveTo>
                    <a:lnTo>
                      <a:pt x="104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338980" name="Object 18"/>
            <p:cNvGraphicFramePr>
              <a:graphicFrameLocks noChangeAspect="1"/>
            </p:cNvGraphicFramePr>
            <p:nvPr/>
          </p:nvGraphicFramePr>
          <p:xfrm>
            <a:off x="1158" y="1879"/>
            <a:ext cx="17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8" name="משוואה" r:id="rId18" imgW="164814" imgH="177492" progId="Equation.3">
                    <p:embed/>
                  </p:oleObj>
                </mc:Choice>
                <mc:Fallback>
                  <p:oleObj name="משוואה" r:id="rId18" imgW="164814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879"/>
                          <a:ext cx="17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 סעיף א: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ABF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</m:oMath>
                </a14:m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CF</m:t>
                        </m:r>
                      </m:e>
                    </m:acc>
                  </m:oMath>
                </a14:m>
                <a:endParaRPr lang="he-IL" dirty="0"/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א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02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4"/>
          <p:cNvGrpSpPr>
            <a:grpSpLocks noChangeAspect="1"/>
          </p:cNvGrpSpPr>
          <p:nvPr/>
        </p:nvGrpSpPr>
        <p:grpSpPr bwMode="auto">
          <a:xfrm>
            <a:off x="512658" y="1016029"/>
            <a:ext cx="3095625" cy="2289175"/>
            <a:chOff x="345" y="686"/>
            <a:chExt cx="2436" cy="1801"/>
          </a:xfrm>
        </p:grpSpPr>
        <p:graphicFrame>
          <p:nvGraphicFramePr>
            <p:cNvPr id="41" name="Object 5"/>
            <p:cNvGraphicFramePr>
              <a:graphicFrameLocks noChangeAspect="1"/>
            </p:cNvGraphicFramePr>
            <p:nvPr/>
          </p:nvGraphicFramePr>
          <p:xfrm>
            <a:off x="852" y="686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3" name="משוואה" r:id="rId6" imgW="164885" imgH="164885" progId="Equation.3">
                    <p:embed/>
                  </p:oleObj>
                </mc:Choice>
                <mc:Fallback>
                  <p:oleObj name="משוואה" r:id="rId6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686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"/>
            <p:cNvGraphicFramePr>
              <a:graphicFrameLocks noChangeAspect="1"/>
            </p:cNvGraphicFramePr>
            <p:nvPr/>
          </p:nvGraphicFramePr>
          <p:xfrm>
            <a:off x="345" y="2259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4" name="משוואה" r:id="rId8" imgW="152268" imgH="164957" progId="Equation.3">
                    <p:embed/>
                  </p:oleObj>
                </mc:Choice>
                <mc:Fallback>
                  <p:oleObj name="משוואה" r:id="rId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259"/>
                          <a:ext cx="16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7"/>
            <p:cNvGraphicFramePr>
              <a:graphicFrameLocks noChangeAspect="1"/>
            </p:cNvGraphicFramePr>
            <p:nvPr/>
          </p:nvGraphicFramePr>
          <p:xfrm>
            <a:off x="2617" y="2234"/>
            <a:ext cx="16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5" name="משוואה" r:id="rId10" imgW="152202" imgH="177569" progId="Equation.3">
                    <p:embed/>
                  </p:oleObj>
                </mc:Choice>
                <mc:Fallback>
                  <p:oleObj name="משוואה" r:id="rId10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2234"/>
                          <a:ext cx="16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8"/>
            <p:cNvGraphicFramePr>
              <a:graphicFrameLocks noChangeAspect="1"/>
            </p:cNvGraphicFramePr>
            <p:nvPr/>
          </p:nvGraphicFramePr>
          <p:xfrm>
            <a:off x="1793" y="1433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6" name="משוואה" r:id="rId12" imgW="164885" imgH="164885" progId="Equation.3">
                    <p:embed/>
                  </p:oleObj>
                </mc:Choice>
                <mc:Fallback>
                  <p:oleObj name="משוואה" r:id="rId12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433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523" y="1503"/>
            <a:ext cx="15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7" name="משוואה" r:id="rId14" imgW="139579" imgH="164957" progId="Equation.3">
                    <p:embed/>
                  </p:oleObj>
                </mc:Choice>
                <mc:Fallback>
                  <p:oleObj name="משוואה" r:id="rId1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503"/>
                          <a:ext cx="15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0"/>
            <p:cNvGraphicFramePr>
              <a:graphicFrameLocks noChangeAspect="1"/>
            </p:cNvGraphicFramePr>
            <p:nvPr/>
          </p:nvGraphicFramePr>
          <p:xfrm>
            <a:off x="1394" y="2310"/>
            <a:ext cx="13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8" name="משוואה" r:id="rId16" imgW="126780" imgH="164814" progId="Equation.3">
                    <p:embed/>
                  </p:oleObj>
                </mc:Choice>
                <mc:Fallback>
                  <p:oleObj name="משוואה" r:id="rId1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310"/>
                          <a:ext cx="13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11"/>
            <p:cNvGrpSpPr>
              <a:grpSpLocks noChangeAspect="1"/>
            </p:cNvGrpSpPr>
            <p:nvPr/>
          </p:nvGrpSpPr>
          <p:grpSpPr bwMode="auto">
            <a:xfrm>
              <a:off x="476" y="878"/>
              <a:ext cx="2131" cy="1422"/>
              <a:chOff x="812" y="1134"/>
              <a:chExt cx="1776" cy="1185"/>
            </a:xfrm>
          </p:grpSpPr>
          <p:sp>
            <p:nvSpPr>
              <p:cNvPr id="49" name="Freeform 12"/>
              <p:cNvSpPr>
                <a:spLocks noChangeAspect="1"/>
              </p:cNvSpPr>
              <p:nvPr/>
            </p:nvSpPr>
            <p:spPr bwMode="auto">
              <a:xfrm>
                <a:off x="812" y="2316"/>
                <a:ext cx="1776" cy="1"/>
              </a:xfrm>
              <a:custGeom>
                <a:avLst/>
                <a:gdLst>
                  <a:gd name="T0" fmla="*/ 0 w 1288"/>
                  <a:gd name="T1" fmla="*/ 0 h 1"/>
                  <a:gd name="T2" fmla="*/ 4656 w 1288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8" h="1">
                    <a:moveTo>
                      <a:pt x="0" y="0"/>
                    </a:moveTo>
                    <a:lnTo>
                      <a:pt x="12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0" name="Freeform 13"/>
              <p:cNvSpPr>
                <a:spLocks noChangeAspect="1"/>
              </p:cNvSpPr>
              <p:nvPr/>
            </p:nvSpPr>
            <p:spPr bwMode="auto">
              <a:xfrm>
                <a:off x="819" y="1134"/>
                <a:ext cx="357" cy="1182"/>
              </a:xfrm>
              <a:custGeom>
                <a:avLst/>
                <a:gdLst>
                  <a:gd name="T0" fmla="*/ 357 w 357"/>
                  <a:gd name="T1" fmla="*/ 0 h 1182"/>
                  <a:gd name="T2" fmla="*/ 0 w 357"/>
                  <a:gd name="T3" fmla="*/ 1182 h 11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7" h="1182">
                    <a:moveTo>
                      <a:pt x="357" y="0"/>
                    </a:moveTo>
                    <a:lnTo>
                      <a:pt x="0" y="1182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1" name="Freeform 14"/>
              <p:cNvSpPr>
                <a:spLocks noChangeAspect="1"/>
              </p:cNvSpPr>
              <p:nvPr/>
            </p:nvSpPr>
            <p:spPr bwMode="auto">
              <a:xfrm>
                <a:off x="1179" y="1134"/>
                <a:ext cx="1404" cy="1179"/>
              </a:xfrm>
              <a:custGeom>
                <a:avLst/>
                <a:gdLst>
                  <a:gd name="T0" fmla="*/ 0 w 1404"/>
                  <a:gd name="T1" fmla="*/ 0 h 1179"/>
                  <a:gd name="T2" fmla="*/ 1404 w 1404"/>
                  <a:gd name="T3" fmla="*/ 1179 h 117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04" h="1179">
                    <a:moveTo>
                      <a:pt x="0" y="0"/>
                    </a:moveTo>
                    <a:lnTo>
                      <a:pt x="1404" y="1179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2" name="Freeform 15"/>
              <p:cNvSpPr>
                <a:spLocks noChangeAspect="1"/>
              </p:cNvSpPr>
              <p:nvPr/>
            </p:nvSpPr>
            <p:spPr bwMode="auto">
              <a:xfrm>
                <a:off x="1179" y="1143"/>
                <a:ext cx="477" cy="1176"/>
              </a:xfrm>
              <a:custGeom>
                <a:avLst/>
                <a:gdLst>
                  <a:gd name="T0" fmla="*/ 0 w 477"/>
                  <a:gd name="T1" fmla="*/ 0 h 1176"/>
                  <a:gd name="T2" fmla="*/ 477 w 477"/>
                  <a:gd name="T3" fmla="*/ 1176 h 11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77" h="1176">
                    <a:moveTo>
                      <a:pt x="0" y="0"/>
                    </a:moveTo>
                    <a:lnTo>
                      <a:pt x="477" y="1176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3" name="Freeform 16"/>
              <p:cNvSpPr>
                <a:spLocks noChangeAspect="1"/>
              </p:cNvSpPr>
              <p:nvPr/>
            </p:nvSpPr>
            <p:spPr bwMode="auto">
              <a:xfrm>
                <a:off x="990" y="1755"/>
                <a:ext cx="1586" cy="557"/>
              </a:xfrm>
              <a:custGeom>
                <a:avLst/>
                <a:gdLst>
                  <a:gd name="T0" fmla="*/ 1586 w 1586"/>
                  <a:gd name="T1" fmla="*/ 557 h 557"/>
                  <a:gd name="T2" fmla="*/ 0 w 1586"/>
                  <a:gd name="T3" fmla="*/ 0 h 5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86" h="557">
                    <a:moveTo>
                      <a:pt x="1586" y="55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4" name="Freeform 17"/>
              <p:cNvSpPr>
                <a:spLocks noChangeAspect="1"/>
              </p:cNvSpPr>
              <p:nvPr/>
            </p:nvSpPr>
            <p:spPr bwMode="auto">
              <a:xfrm>
                <a:off x="831" y="1716"/>
                <a:ext cx="1044" cy="594"/>
              </a:xfrm>
              <a:custGeom>
                <a:avLst/>
                <a:gdLst>
                  <a:gd name="T0" fmla="*/ 0 w 1044"/>
                  <a:gd name="T1" fmla="*/ 594 h 594"/>
                  <a:gd name="T2" fmla="*/ 1044 w 1044"/>
                  <a:gd name="T3" fmla="*/ 0 h 5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4" h="594">
                    <a:moveTo>
                      <a:pt x="0" y="594"/>
                    </a:moveTo>
                    <a:lnTo>
                      <a:pt x="104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48" name="Object 18"/>
            <p:cNvGraphicFramePr>
              <a:graphicFrameLocks noChangeAspect="1"/>
            </p:cNvGraphicFramePr>
            <p:nvPr/>
          </p:nvGraphicFramePr>
          <p:xfrm>
            <a:off x="1158" y="1879"/>
            <a:ext cx="17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209" name="משוואה" r:id="rId18" imgW="164814" imgH="177492" progId="Equation.3">
                    <p:embed/>
                  </p:oleObj>
                </mc:Choice>
                <mc:Fallback>
                  <p:oleObj name="משוואה" r:id="rId18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879"/>
                          <a:ext cx="17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837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 סעיף א: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ABF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</m:oMath>
                </a14:m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C7605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CF</m:t>
                        </m:r>
                      </m:e>
                    </m:acc>
                  </m:oMath>
                </a14:m>
                <a:endParaRPr lang="he-IL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נחבר את שני השוויונות ונקבל: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CF</m:t>
                        </m:r>
                      </m:e>
                    </m:acc>
                  </m:oMath>
                </a14:m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אמצע הצלע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לכן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BF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CF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dirty="0">
                    <a:solidFill>
                      <a:srgbClr val="0000FF"/>
                    </a:solidFill>
                  </a:rPr>
                  <a:t> 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he-IL" altLang="he-IL" dirty="0">
                    <a:solidFill>
                      <a:srgbClr val="FF33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מדוע?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א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34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49"/>
          <p:cNvGrpSpPr>
            <a:grpSpLocks/>
          </p:cNvGrpSpPr>
          <p:nvPr/>
        </p:nvGrpSpPr>
        <p:grpSpPr bwMode="auto">
          <a:xfrm>
            <a:off x="512658" y="1016029"/>
            <a:ext cx="3095625" cy="2289175"/>
            <a:chOff x="777" y="598"/>
            <a:chExt cx="1950" cy="1442"/>
          </a:xfrm>
        </p:grpSpPr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777" y="598"/>
              <a:ext cx="1950" cy="1442"/>
              <a:chOff x="345" y="686"/>
              <a:chExt cx="2436" cy="1801"/>
            </a:xfrm>
          </p:grpSpPr>
          <p:graphicFrame>
            <p:nvGraphicFramePr>
              <p:cNvPr id="27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35" name="משוואה" r:id="rId6" imgW="164885" imgH="164885" progId="Equation.3">
                      <p:embed/>
                    </p:oleObj>
                  </mc:Choice>
                  <mc:Fallback>
                    <p:oleObj name="משוואה" r:id="rId6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36" name="משוואה" r:id="rId8" imgW="152268" imgH="164957" progId="Equation.3">
                      <p:embed/>
                    </p:oleObj>
                  </mc:Choice>
                  <mc:Fallback>
                    <p:oleObj name="משוואה" r:id="rId8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37" name="משוואה" r:id="rId10" imgW="152202" imgH="177569" progId="Equation.3">
                      <p:embed/>
                    </p:oleObj>
                  </mc:Choice>
                  <mc:Fallback>
                    <p:oleObj name="משוואה" r:id="rId10" imgW="152202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38" name="משוואה" r:id="rId12" imgW="164885" imgH="164885" progId="Equation.3">
                      <p:embed/>
                    </p:oleObj>
                  </mc:Choice>
                  <mc:Fallback>
                    <p:oleObj name="משוואה" r:id="rId12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39" name="משוואה" r:id="rId14" imgW="139579" imgH="164957" progId="Equation.3">
                      <p:embed/>
                    </p:oleObj>
                  </mc:Choice>
                  <mc:Fallback>
                    <p:oleObj name="משוואה" r:id="rId14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40" name="משוואה" r:id="rId16" imgW="126780" imgH="164814" progId="Equation.3">
                      <p:embed/>
                    </p:oleObj>
                  </mc:Choice>
                  <mc:Fallback>
                    <p:oleObj name="משוואה" r:id="rId16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35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4656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6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7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 type="none" w="med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9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5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34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241" name="משוואה" r:id="rId18" imgW="164814" imgH="177492" progId="Equation.3">
                      <p:embed/>
                    </p:oleObj>
                  </mc:Choice>
                  <mc:Fallback>
                    <p:oleObj name="משוואה" r:id="rId1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1696" y="1880"/>
              <a:ext cx="872" cy="8"/>
            </a:xfrm>
            <a:custGeom>
              <a:avLst/>
              <a:gdLst>
                <a:gd name="T0" fmla="*/ 872 w 872"/>
                <a:gd name="T1" fmla="*/ 8 h 8"/>
                <a:gd name="T2" fmla="*/ 0 w 872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2" h="8">
                  <a:moveTo>
                    <a:pt x="872" y="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904" y="1880"/>
              <a:ext cx="784" cy="8"/>
            </a:xfrm>
            <a:custGeom>
              <a:avLst/>
              <a:gdLst>
                <a:gd name="T0" fmla="*/ 784 w 784"/>
                <a:gd name="T1" fmla="*/ 8 h 8"/>
                <a:gd name="T2" fmla="*/ 0 w 784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4" h="8">
                  <a:moveTo>
                    <a:pt x="784" y="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12212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 סעיף א: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ABF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</m:oMath>
                </a14:m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AFC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CF</m:t>
                        </m:r>
                      </m:e>
                    </m:acc>
                  </m:oMath>
                </a14:m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נחבר את שני השוויונות ונקבל: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CF</m:t>
                        </m:r>
                      </m:e>
                    </m:acc>
                  </m:oMath>
                </a14:m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אמצע הצלע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לכן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FC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CF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ומכאן נקבל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BF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CF</m:t>
                        </m:r>
                      </m:e>
                    </m:acc>
                    <m:r>
                      <a:rPr lang="he-IL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he-IL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כלומר, אחרי החיבור נקבל: </a:t>
                </a:r>
              </a:p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:r>
                  <a:rPr lang="he-IL" altLang="he-IL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מש"ל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ניתן לפתור בדרך אחרת: על ידי שימוש בתכונות המקבילית שבנויה על הצלעות </a:t>
                </a:r>
                <a:r>
                  <a:rPr lang="en-US" altLang="he-IL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</a:t>
                </a:r>
                <a:r>
                  <a:rPr lang="he-IL" altLang="he-IL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:r>
                  <a:rPr lang="en-US" altLang="he-IL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  <a:r>
                  <a:rPr lang="he-IL" altLang="he-IL" dirty="0">
                    <a:solidFill>
                      <a:srgbClr val="008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 b="-170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א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82046"/>
              </p:ext>
            </p:extLst>
          </p:nvPr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73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5211"/>
              </p:ext>
            </p:extLst>
          </p:nvPr>
        </p:nvGraphicFramePr>
        <p:xfrm>
          <a:off x="4427538" y="4756101"/>
          <a:ext cx="1701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74" name="Equation" r:id="rId6" imgW="1218960" imgH="660240" progId="Equation.DSMT4">
                  <p:embed/>
                </p:oleObj>
              </mc:Choice>
              <mc:Fallback>
                <p:oleObj name="Equation" r:id="rId6" imgW="1218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56101"/>
                        <a:ext cx="1701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512658" y="1016029"/>
            <a:ext cx="3095625" cy="2289175"/>
            <a:chOff x="345" y="686"/>
            <a:chExt cx="2436" cy="1801"/>
          </a:xfrm>
        </p:grpSpPr>
        <p:graphicFrame>
          <p:nvGraphicFramePr>
            <p:cNvPr id="59" name="Object 5"/>
            <p:cNvGraphicFramePr>
              <a:graphicFrameLocks noChangeAspect="1"/>
            </p:cNvGraphicFramePr>
            <p:nvPr/>
          </p:nvGraphicFramePr>
          <p:xfrm>
            <a:off x="852" y="686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75" name="משוואה" r:id="rId8" imgW="164885" imgH="164885" progId="Equation.3">
                    <p:embed/>
                  </p:oleObj>
                </mc:Choice>
                <mc:Fallback>
                  <p:oleObj name="משוואה" r:id="rId8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686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6"/>
            <p:cNvGraphicFramePr>
              <a:graphicFrameLocks noChangeAspect="1"/>
            </p:cNvGraphicFramePr>
            <p:nvPr/>
          </p:nvGraphicFramePr>
          <p:xfrm>
            <a:off x="345" y="2259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76" name="משוואה" r:id="rId10" imgW="152268" imgH="164957" progId="Equation.3">
                    <p:embed/>
                  </p:oleObj>
                </mc:Choice>
                <mc:Fallback>
                  <p:oleObj name="משוואה" r:id="rId10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259"/>
                          <a:ext cx="16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7"/>
            <p:cNvGraphicFramePr>
              <a:graphicFrameLocks noChangeAspect="1"/>
            </p:cNvGraphicFramePr>
            <p:nvPr/>
          </p:nvGraphicFramePr>
          <p:xfrm>
            <a:off x="2617" y="2234"/>
            <a:ext cx="16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77" name="משוואה" r:id="rId12" imgW="152202" imgH="177569" progId="Equation.3">
                    <p:embed/>
                  </p:oleObj>
                </mc:Choice>
                <mc:Fallback>
                  <p:oleObj name="משוואה" r:id="rId12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2234"/>
                          <a:ext cx="16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8"/>
            <p:cNvGraphicFramePr>
              <a:graphicFrameLocks noChangeAspect="1"/>
            </p:cNvGraphicFramePr>
            <p:nvPr/>
          </p:nvGraphicFramePr>
          <p:xfrm>
            <a:off x="1793" y="1433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78" name="משוואה" r:id="rId14" imgW="164885" imgH="164885" progId="Equation.3">
                    <p:embed/>
                  </p:oleObj>
                </mc:Choice>
                <mc:Fallback>
                  <p:oleObj name="משוואה" r:id="rId14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433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9"/>
            <p:cNvGraphicFramePr>
              <a:graphicFrameLocks noChangeAspect="1"/>
            </p:cNvGraphicFramePr>
            <p:nvPr/>
          </p:nvGraphicFramePr>
          <p:xfrm>
            <a:off x="523" y="1503"/>
            <a:ext cx="15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79" name="משוואה" r:id="rId16" imgW="139579" imgH="164957" progId="Equation.3">
                    <p:embed/>
                  </p:oleObj>
                </mc:Choice>
                <mc:Fallback>
                  <p:oleObj name="משוואה" r:id="rId1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503"/>
                          <a:ext cx="15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0"/>
            <p:cNvGraphicFramePr>
              <a:graphicFrameLocks noChangeAspect="1"/>
            </p:cNvGraphicFramePr>
            <p:nvPr/>
          </p:nvGraphicFramePr>
          <p:xfrm>
            <a:off x="1394" y="2310"/>
            <a:ext cx="13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80" name="משוואה" r:id="rId18" imgW="126780" imgH="164814" progId="Equation.3">
                    <p:embed/>
                  </p:oleObj>
                </mc:Choice>
                <mc:Fallback>
                  <p:oleObj name="משוואה" r:id="rId18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310"/>
                          <a:ext cx="13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" name="Group 11"/>
            <p:cNvGrpSpPr>
              <a:grpSpLocks noChangeAspect="1"/>
            </p:cNvGrpSpPr>
            <p:nvPr/>
          </p:nvGrpSpPr>
          <p:grpSpPr bwMode="auto">
            <a:xfrm>
              <a:off x="476" y="878"/>
              <a:ext cx="2131" cy="1422"/>
              <a:chOff x="812" y="1134"/>
              <a:chExt cx="1776" cy="1185"/>
            </a:xfrm>
          </p:grpSpPr>
          <p:sp>
            <p:nvSpPr>
              <p:cNvPr id="67" name="Freeform 12"/>
              <p:cNvSpPr>
                <a:spLocks noChangeAspect="1"/>
              </p:cNvSpPr>
              <p:nvPr/>
            </p:nvSpPr>
            <p:spPr bwMode="auto">
              <a:xfrm>
                <a:off x="812" y="2316"/>
                <a:ext cx="1776" cy="1"/>
              </a:xfrm>
              <a:custGeom>
                <a:avLst/>
                <a:gdLst>
                  <a:gd name="T0" fmla="*/ 0 w 1288"/>
                  <a:gd name="T1" fmla="*/ 0 h 1"/>
                  <a:gd name="T2" fmla="*/ 4656 w 1288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8" h="1">
                    <a:moveTo>
                      <a:pt x="0" y="0"/>
                    </a:moveTo>
                    <a:lnTo>
                      <a:pt x="12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Freeform 13"/>
              <p:cNvSpPr>
                <a:spLocks noChangeAspect="1"/>
              </p:cNvSpPr>
              <p:nvPr/>
            </p:nvSpPr>
            <p:spPr bwMode="auto">
              <a:xfrm>
                <a:off x="819" y="1134"/>
                <a:ext cx="357" cy="1182"/>
              </a:xfrm>
              <a:custGeom>
                <a:avLst/>
                <a:gdLst>
                  <a:gd name="T0" fmla="*/ 357 w 357"/>
                  <a:gd name="T1" fmla="*/ 0 h 1182"/>
                  <a:gd name="T2" fmla="*/ 0 w 357"/>
                  <a:gd name="T3" fmla="*/ 1182 h 11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7" h="1182">
                    <a:moveTo>
                      <a:pt x="357" y="0"/>
                    </a:moveTo>
                    <a:lnTo>
                      <a:pt x="0" y="1182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Freeform 14"/>
              <p:cNvSpPr>
                <a:spLocks noChangeAspect="1"/>
              </p:cNvSpPr>
              <p:nvPr/>
            </p:nvSpPr>
            <p:spPr bwMode="auto">
              <a:xfrm>
                <a:off x="1179" y="1134"/>
                <a:ext cx="1404" cy="1179"/>
              </a:xfrm>
              <a:custGeom>
                <a:avLst/>
                <a:gdLst>
                  <a:gd name="T0" fmla="*/ 0 w 1404"/>
                  <a:gd name="T1" fmla="*/ 0 h 1179"/>
                  <a:gd name="T2" fmla="*/ 1404 w 1404"/>
                  <a:gd name="T3" fmla="*/ 1179 h 117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04" h="1179">
                    <a:moveTo>
                      <a:pt x="0" y="0"/>
                    </a:moveTo>
                    <a:lnTo>
                      <a:pt x="1404" y="1179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Freeform 15"/>
              <p:cNvSpPr>
                <a:spLocks noChangeAspect="1"/>
              </p:cNvSpPr>
              <p:nvPr/>
            </p:nvSpPr>
            <p:spPr bwMode="auto">
              <a:xfrm>
                <a:off x="1179" y="1143"/>
                <a:ext cx="477" cy="1176"/>
              </a:xfrm>
              <a:custGeom>
                <a:avLst/>
                <a:gdLst>
                  <a:gd name="T0" fmla="*/ 0 w 477"/>
                  <a:gd name="T1" fmla="*/ 0 h 1176"/>
                  <a:gd name="T2" fmla="*/ 477 w 477"/>
                  <a:gd name="T3" fmla="*/ 1176 h 11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77" h="1176">
                    <a:moveTo>
                      <a:pt x="0" y="0"/>
                    </a:moveTo>
                    <a:lnTo>
                      <a:pt x="477" y="1176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6"/>
              <p:cNvSpPr>
                <a:spLocks noChangeAspect="1"/>
              </p:cNvSpPr>
              <p:nvPr/>
            </p:nvSpPr>
            <p:spPr bwMode="auto">
              <a:xfrm>
                <a:off x="990" y="1755"/>
                <a:ext cx="1586" cy="557"/>
              </a:xfrm>
              <a:custGeom>
                <a:avLst/>
                <a:gdLst>
                  <a:gd name="T0" fmla="*/ 1586 w 1586"/>
                  <a:gd name="T1" fmla="*/ 557 h 557"/>
                  <a:gd name="T2" fmla="*/ 0 w 1586"/>
                  <a:gd name="T3" fmla="*/ 0 h 5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86" h="557">
                    <a:moveTo>
                      <a:pt x="1586" y="55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7"/>
              <p:cNvSpPr>
                <a:spLocks noChangeAspect="1"/>
              </p:cNvSpPr>
              <p:nvPr/>
            </p:nvSpPr>
            <p:spPr bwMode="auto">
              <a:xfrm>
                <a:off x="831" y="1716"/>
                <a:ext cx="1044" cy="594"/>
              </a:xfrm>
              <a:custGeom>
                <a:avLst/>
                <a:gdLst>
                  <a:gd name="T0" fmla="*/ 0 w 1044"/>
                  <a:gd name="T1" fmla="*/ 594 h 594"/>
                  <a:gd name="T2" fmla="*/ 1044 w 1044"/>
                  <a:gd name="T3" fmla="*/ 0 h 5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4" h="594">
                    <a:moveTo>
                      <a:pt x="0" y="594"/>
                    </a:moveTo>
                    <a:lnTo>
                      <a:pt x="104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66" name="Object 18"/>
            <p:cNvGraphicFramePr>
              <a:graphicFrameLocks noChangeAspect="1"/>
            </p:cNvGraphicFramePr>
            <p:nvPr/>
          </p:nvGraphicFramePr>
          <p:xfrm>
            <a:off x="1158" y="1879"/>
            <a:ext cx="17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81" name="משוואה" r:id="rId20" imgW="164814" imgH="177492" progId="Equation.3">
                    <p:embed/>
                  </p:oleObj>
                </mc:Choice>
                <mc:Fallback>
                  <p:oleObj name="משוואה" r:id="rId20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879"/>
                          <a:ext cx="17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4228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 סעיף א: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נבנה מקבילית על הצלעות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של המשולש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הוא תיכון לצלע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במשולש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173038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והוא שווה למחצית האלכסון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של המקבילית (</a:t>
                </a:r>
                <a:r>
                  <a:rPr lang="he-IL" altLang="he-IL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מדוע?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>
                  <a:spcBef>
                    <a:spcPts val="600"/>
                  </a:spcBef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כלומר: </a:t>
                </a:r>
              </a:p>
              <a:p>
                <a:pPr>
                  <a:spcBef>
                    <a:spcPts val="1200"/>
                  </a:spcBef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אך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לכן  </a:t>
                </a:r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 b="-178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א (דרך אחרת)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60666"/>
              </p:ext>
            </p:extLst>
          </p:nvPr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97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07498"/>
              </p:ext>
            </p:extLst>
          </p:nvPr>
        </p:nvGraphicFramePr>
        <p:xfrm>
          <a:off x="6564441" y="4216346"/>
          <a:ext cx="9747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98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441" y="4216346"/>
                        <a:ext cx="9747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92206"/>
              </p:ext>
            </p:extLst>
          </p:nvPr>
        </p:nvGraphicFramePr>
        <p:xfrm>
          <a:off x="6564441" y="5231552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99" name="Equation" r:id="rId8" imgW="1143000" imgH="393480" progId="Equation.DSMT4">
                  <p:embed/>
                </p:oleObj>
              </mc:Choice>
              <mc:Fallback>
                <p:oleObj name="Equation" r:id="rId8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441" y="5231552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03184"/>
              </p:ext>
            </p:extLst>
          </p:nvPr>
        </p:nvGraphicFramePr>
        <p:xfrm>
          <a:off x="6564441" y="4767209"/>
          <a:ext cx="12747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00" name="Equation" r:id="rId9" imgW="914400" imgH="215640" progId="Equation.DSMT4">
                  <p:embed/>
                </p:oleObj>
              </mc:Choice>
              <mc:Fallback>
                <p:oleObj name="Equation" r:id="rId9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441" y="4767209"/>
                        <a:ext cx="12747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508298" y="1012385"/>
            <a:ext cx="3095625" cy="4079875"/>
            <a:chOff x="777" y="598"/>
            <a:chExt cx="1950" cy="2570"/>
          </a:xfrm>
        </p:grpSpPr>
        <p:graphicFrame>
          <p:nvGraphicFramePr>
            <p:cNvPr id="48" name="Object 5"/>
            <p:cNvGraphicFramePr>
              <a:graphicFrameLocks noChangeAspect="1"/>
            </p:cNvGraphicFramePr>
            <p:nvPr/>
          </p:nvGraphicFramePr>
          <p:xfrm>
            <a:off x="1183" y="598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1" name="משוואה" r:id="rId11" imgW="164885" imgH="164885" progId="Equation.3">
                    <p:embed/>
                  </p:oleObj>
                </mc:Choice>
                <mc:Fallback>
                  <p:oleObj name="משוואה" r:id="rId11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598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6"/>
            <p:cNvGraphicFramePr>
              <a:graphicFrameLocks noChangeAspect="1"/>
            </p:cNvGraphicFramePr>
            <p:nvPr/>
          </p:nvGraphicFramePr>
          <p:xfrm>
            <a:off x="777" y="1857"/>
            <a:ext cx="13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2" name="משוואה" r:id="rId13" imgW="152268" imgH="164957" progId="Equation.3">
                    <p:embed/>
                  </p:oleObj>
                </mc:Choice>
                <mc:Fallback>
                  <p:oleObj name="משוואה" r:id="rId13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1857"/>
                          <a:ext cx="13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7"/>
            <p:cNvGraphicFramePr>
              <a:graphicFrameLocks noChangeAspect="1"/>
            </p:cNvGraphicFramePr>
            <p:nvPr/>
          </p:nvGraphicFramePr>
          <p:xfrm>
            <a:off x="2596" y="1837"/>
            <a:ext cx="13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3" name="משוואה" r:id="rId15" imgW="152202" imgH="177569" progId="Equation.3">
                    <p:embed/>
                  </p:oleObj>
                </mc:Choice>
                <mc:Fallback>
                  <p:oleObj name="משוואה" r:id="rId15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1837"/>
                          <a:ext cx="13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8"/>
            <p:cNvGraphicFramePr>
              <a:graphicFrameLocks noChangeAspect="1"/>
            </p:cNvGraphicFramePr>
            <p:nvPr/>
          </p:nvGraphicFramePr>
          <p:xfrm>
            <a:off x="1936" y="1196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4" name="משוואה" r:id="rId17" imgW="164885" imgH="164885" progId="Equation.3">
                    <p:embed/>
                  </p:oleObj>
                </mc:Choice>
                <mc:Fallback>
                  <p:oleObj name="משוואה" r:id="rId17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1196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9"/>
            <p:cNvGraphicFramePr>
              <a:graphicFrameLocks noChangeAspect="1"/>
            </p:cNvGraphicFramePr>
            <p:nvPr/>
          </p:nvGraphicFramePr>
          <p:xfrm>
            <a:off x="919" y="1252"/>
            <a:ext cx="121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5" name="משוואה" r:id="rId19" imgW="139579" imgH="164957" progId="Equation.3">
                    <p:embed/>
                  </p:oleObj>
                </mc:Choice>
                <mc:Fallback>
                  <p:oleObj name="משוואה" r:id="rId1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252"/>
                          <a:ext cx="121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0"/>
            <p:cNvGraphicFramePr>
              <a:graphicFrameLocks noChangeAspect="1"/>
            </p:cNvGraphicFramePr>
            <p:nvPr/>
          </p:nvGraphicFramePr>
          <p:xfrm>
            <a:off x="1617" y="1898"/>
            <a:ext cx="109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6" name="משוואה" r:id="rId21" imgW="126780" imgH="164814" progId="Equation.3">
                    <p:embed/>
                  </p:oleObj>
                </mc:Choice>
                <mc:Fallback>
                  <p:oleObj name="משוואה" r:id="rId21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1898"/>
                          <a:ext cx="109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Freeform 12"/>
            <p:cNvSpPr>
              <a:spLocks noChangeAspect="1"/>
            </p:cNvSpPr>
            <p:nvPr/>
          </p:nvSpPr>
          <p:spPr bwMode="auto">
            <a:xfrm>
              <a:off x="882" y="1887"/>
              <a:ext cx="1706" cy="1"/>
            </a:xfrm>
            <a:custGeom>
              <a:avLst/>
              <a:gdLst>
                <a:gd name="T0" fmla="*/ 0 w 1288"/>
                <a:gd name="T1" fmla="*/ 0 h 1"/>
                <a:gd name="T2" fmla="*/ 4656 w 128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8" h="1">
                  <a:moveTo>
                    <a:pt x="0" y="0"/>
                  </a:moveTo>
                  <a:lnTo>
                    <a:pt x="1288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Freeform 13"/>
            <p:cNvSpPr>
              <a:spLocks noChangeAspect="1"/>
            </p:cNvSpPr>
            <p:nvPr/>
          </p:nvSpPr>
          <p:spPr bwMode="auto">
            <a:xfrm>
              <a:off x="889" y="752"/>
              <a:ext cx="343" cy="1135"/>
            </a:xfrm>
            <a:custGeom>
              <a:avLst/>
              <a:gdLst>
                <a:gd name="T0" fmla="*/ 357 w 357"/>
                <a:gd name="T1" fmla="*/ 0 h 1182"/>
                <a:gd name="T2" fmla="*/ 0 w 357"/>
                <a:gd name="T3" fmla="*/ 1182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7" h="1182">
                  <a:moveTo>
                    <a:pt x="357" y="0"/>
                  </a:moveTo>
                  <a:lnTo>
                    <a:pt x="0" y="1182"/>
                  </a:ln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Freeform 14"/>
            <p:cNvSpPr>
              <a:spLocks noChangeAspect="1"/>
            </p:cNvSpPr>
            <p:nvPr/>
          </p:nvSpPr>
          <p:spPr bwMode="auto">
            <a:xfrm>
              <a:off x="1235" y="752"/>
              <a:ext cx="1348" cy="1132"/>
            </a:xfrm>
            <a:custGeom>
              <a:avLst/>
              <a:gdLst>
                <a:gd name="T0" fmla="*/ 0 w 1404"/>
                <a:gd name="T1" fmla="*/ 0 h 1179"/>
                <a:gd name="T2" fmla="*/ 1404 w 1404"/>
                <a:gd name="T3" fmla="*/ 1179 h 11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04" h="1179">
                  <a:moveTo>
                    <a:pt x="0" y="0"/>
                  </a:moveTo>
                  <a:lnTo>
                    <a:pt x="1404" y="1179"/>
                  </a:ln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Freeform 15"/>
            <p:cNvSpPr>
              <a:spLocks noChangeAspect="1"/>
            </p:cNvSpPr>
            <p:nvPr/>
          </p:nvSpPr>
          <p:spPr bwMode="auto">
            <a:xfrm>
              <a:off x="1243" y="769"/>
              <a:ext cx="485" cy="1119"/>
            </a:xfrm>
            <a:custGeom>
              <a:avLst/>
              <a:gdLst>
                <a:gd name="T0" fmla="*/ 0 w 485"/>
                <a:gd name="T1" fmla="*/ 0 h 1119"/>
                <a:gd name="T2" fmla="*/ 477 w 485"/>
                <a:gd name="T3" fmla="*/ 1176 h 11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5" h="1119">
                  <a:moveTo>
                    <a:pt x="0" y="0"/>
                  </a:moveTo>
                  <a:lnTo>
                    <a:pt x="485" y="1119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Freeform 16"/>
            <p:cNvSpPr>
              <a:spLocks noChangeAspect="1"/>
            </p:cNvSpPr>
            <p:nvPr/>
          </p:nvSpPr>
          <p:spPr bwMode="auto">
            <a:xfrm>
              <a:off x="1062" y="1347"/>
              <a:ext cx="1514" cy="536"/>
            </a:xfrm>
            <a:custGeom>
              <a:avLst/>
              <a:gdLst>
                <a:gd name="T0" fmla="*/ 1586 w 1514"/>
                <a:gd name="T1" fmla="*/ 557 h 536"/>
                <a:gd name="T2" fmla="*/ 0 w 1514"/>
                <a:gd name="T3" fmla="*/ 0 h 5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14" h="536">
                  <a:moveTo>
                    <a:pt x="1514" y="53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9" name="Freeform 17"/>
            <p:cNvSpPr>
              <a:spLocks noChangeAspect="1"/>
            </p:cNvSpPr>
            <p:nvPr/>
          </p:nvSpPr>
          <p:spPr bwMode="auto">
            <a:xfrm>
              <a:off x="900" y="1338"/>
              <a:ext cx="1017" cy="543"/>
            </a:xfrm>
            <a:custGeom>
              <a:avLst/>
              <a:gdLst>
                <a:gd name="T0" fmla="*/ 0 w 1017"/>
                <a:gd name="T1" fmla="*/ 594 h 543"/>
                <a:gd name="T2" fmla="*/ 1044 w 1017"/>
                <a:gd name="T3" fmla="*/ 0 h 5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17" h="543">
                  <a:moveTo>
                    <a:pt x="0" y="543"/>
                  </a:moveTo>
                  <a:lnTo>
                    <a:pt x="101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graphicFrame>
          <p:nvGraphicFramePr>
            <p:cNvPr id="60" name="Object 18"/>
            <p:cNvGraphicFramePr>
              <a:graphicFrameLocks noChangeAspect="1"/>
            </p:cNvGraphicFramePr>
            <p:nvPr/>
          </p:nvGraphicFramePr>
          <p:xfrm>
            <a:off x="1437" y="1553"/>
            <a:ext cx="14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7" name="משוואה" r:id="rId23" imgW="164814" imgH="177492" progId="Equation.3">
                    <p:embed/>
                  </p:oleObj>
                </mc:Choice>
                <mc:Fallback>
                  <p:oleObj name="משוואה" r:id="rId23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1553"/>
                          <a:ext cx="14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Freeform 14"/>
            <p:cNvSpPr>
              <a:spLocks noChangeAspect="1"/>
            </p:cNvSpPr>
            <p:nvPr/>
          </p:nvSpPr>
          <p:spPr bwMode="auto">
            <a:xfrm>
              <a:off x="888" y="1886"/>
              <a:ext cx="1348" cy="1132"/>
            </a:xfrm>
            <a:custGeom>
              <a:avLst/>
              <a:gdLst>
                <a:gd name="T0" fmla="*/ 0 w 1404"/>
                <a:gd name="T1" fmla="*/ 0 h 1179"/>
                <a:gd name="T2" fmla="*/ 1404 w 1404"/>
                <a:gd name="T3" fmla="*/ 1179 h 117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04" h="1179">
                  <a:moveTo>
                    <a:pt x="0" y="0"/>
                  </a:moveTo>
                  <a:lnTo>
                    <a:pt x="1404" y="117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2" name="Freeform 13"/>
            <p:cNvSpPr>
              <a:spLocks noChangeAspect="1"/>
            </p:cNvSpPr>
            <p:nvPr/>
          </p:nvSpPr>
          <p:spPr bwMode="auto">
            <a:xfrm>
              <a:off x="2236" y="1888"/>
              <a:ext cx="343" cy="1135"/>
            </a:xfrm>
            <a:custGeom>
              <a:avLst/>
              <a:gdLst>
                <a:gd name="T0" fmla="*/ 357 w 357"/>
                <a:gd name="T1" fmla="*/ 0 h 1182"/>
                <a:gd name="T2" fmla="*/ 0 w 357"/>
                <a:gd name="T3" fmla="*/ 1182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57" h="1182">
                  <a:moveTo>
                    <a:pt x="357" y="0"/>
                  </a:moveTo>
                  <a:lnTo>
                    <a:pt x="0" y="118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3" name="Freeform 15"/>
            <p:cNvSpPr>
              <a:spLocks noChangeAspect="1"/>
            </p:cNvSpPr>
            <p:nvPr/>
          </p:nvSpPr>
          <p:spPr bwMode="auto">
            <a:xfrm>
              <a:off x="1731" y="1887"/>
              <a:ext cx="504" cy="1119"/>
            </a:xfrm>
            <a:custGeom>
              <a:avLst/>
              <a:gdLst>
                <a:gd name="T0" fmla="*/ 0 w 504"/>
                <a:gd name="T1" fmla="*/ 0 h 1119"/>
                <a:gd name="T2" fmla="*/ 477 w 504"/>
                <a:gd name="T3" fmla="*/ 1176 h 11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04" h="1119">
                  <a:moveTo>
                    <a:pt x="0" y="0"/>
                  </a:moveTo>
                  <a:lnTo>
                    <a:pt x="504" y="111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graphicFrame>
          <p:nvGraphicFramePr>
            <p:cNvPr id="64" name="Object 10"/>
            <p:cNvGraphicFramePr>
              <a:graphicFrameLocks noChangeAspect="1"/>
            </p:cNvGraphicFramePr>
            <p:nvPr/>
          </p:nvGraphicFramePr>
          <p:xfrm>
            <a:off x="2196" y="3026"/>
            <a:ext cx="12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08" name="משוואה" r:id="rId25" imgW="139680" imgH="164880" progId="Equation.3">
                    <p:embed/>
                  </p:oleObj>
                </mc:Choice>
                <mc:Fallback>
                  <p:oleObj name="משוואה" r:id="rId2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3026"/>
                          <a:ext cx="12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2948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dirty="0"/>
                  <a:t> </a:t>
                </a:r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סעיף א - מסקנה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40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512658" y="1016029"/>
            <a:ext cx="3095625" cy="2289175"/>
            <a:chOff x="345" y="686"/>
            <a:chExt cx="2436" cy="1801"/>
          </a:xfrm>
        </p:grpSpPr>
        <p:graphicFrame>
          <p:nvGraphicFramePr>
            <p:cNvPr id="59" name="Object 5"/>
            <p:cNvGraphicFramePr>
              <a:graphicFrameLocks noChangeAspect="1"/>
            </p:cNvGraphicFramePr>
            <p:nvPr/>
          </p:nvGraphicFramePr>
          <p:xfrm>
            <a:off x="852" y="686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1" name="משוואה" r:id="rId6" imgW="164885" imgH="164885" progId="Equation.3">
                    <p:embed/>
                  </p:oleObj>
                </mc:Choice>
                <mc:Fallback>
                  <p:oleObj name="משוואה" r:id="rId6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686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6"/>
            <p:cNvGraphicFramePr>
              <a:graphicFrameLocks noChangeAspect="1"/>
            </p:cNvGraphicFramePr>
            <p:nvPr/>
          </p:nvGraphicFramePr>
          <p:xfrm>
            <a:off x="345" y="2259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2" name="משוואה" r:id="rId8" imgW="152268" imgH="164957" progId="Equation.3">
                    <p:embed/>
                  </p:oleObj>
                </mc:Choice>
                <mc:Fallback>
                  <p:oleObj name="משוואה" r:id="rId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2259"/>
                          <a:ext cx="16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7"/>
            <p:cNvGraphicFramePr>
              <a:graphicFrameLocks noChangeAspect="1"/>
            </p:cNvGraphicFramePr>
            <p:nvPr/>
          </p:nvGraphicFramePr>
          <p:xfrm>
            <a:off x="2617" y="2234"/>
            <a:ext cx="16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3" name="משוואה" r:id="rId10" imgW="152202" imgH="177569" progId="Equation.3">
                    <p:embed/>
                  </p:oleObj>
                </mc:Choice>
                <mc:Fallback>
                  <p:oleObj name="משוואה" r:id="rId10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2234"/>
                          <a:ext cx="16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8"/>
            <p:cNvGraphicFramePr>
              <a:graphicFrameLocks noChangeAspect="1"/>
            </p:cNvGraphicFramePr>
            <p:nvPr/>
          </p:nvGraphicFramePr>
          <p:xfrm>
            <a:off x="1793" y="1433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4" name="משוואה" r:id="rId12" imgW="164885" imgH="164885" progId="Equation.3">
                    <p:embed/>
                  </p:oleObj>
                </mc:Choice>
                <mc:Fallback>
                  <p:oleObj name="משוואה" r:id="rId12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433"/>
                          <a:ext cx="17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9"/>
            <p:cNvGraphicFramePr>
              <a:graphicFrameLocks noChangeAspect="1"/>
            </p:cNvGraphicFramePr>
            <p:nvPr/>
          </p:nvGraphicFramePr>
          <p:xfrm>
            <a:off x="523" y="1503"/>
            <a:ext cx="15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5" name="משוואה" r:id="rId14" imgW="139579" imgH="164957" progId="Equation.3">
                    <p:embed/>
                  </p:oleObj>
                </mc:Choice>
                <mc:Fallback>
                  <p:oleObj name="משוואה" r:id="rId1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503"/>
                          <a:ext cx="15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0"/>
            <p:cNvGraphicFramePr>
              <a:graphicFrameLocks noChangeAspect="1"/>
            </p:cNvGraphicFramePr>
            <p:nvPr/>
          </p:nvGraphicFramePr>
          <p:xfrm>
            <a:off x="1394" y="2310"/>
            <a:ext cx="13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6" name="משוואה" r:id="rId16" imgW="126780" imgH="164814" progId="Equation.3">
                    <p:embed/>
                  </p:oleObj>
                </mc:Choice>
                <mc:Fallback>
                  <p:oleObj name="משוואה" r:id="rId1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310"/>
                          <a:ext cx="13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" name="Group 11"/>
            <p:cNvGrpSpPr>
              <a:grpSpLocks noChangeAspect="1"/>
            </p:cNvGrpSpPr>
            <p:nvPr/>
          </p:nvGrpSpPr>
          <p:grpSpPr bwMode="auto">
            <a:xfrm>
              <a:off x="476" y="878"/>
              <a:ext cx="2131" cy="1422"/>
              <a:chOff x="812" y="1134"/>
              <a:chExt cx="1776" cy="1185"/>
            </a:xfrm>
          </p:grpSpPr>
          <p:sp>
            <p:nvSpPr>
              <p:cNvPr id="67" name="Freeform 12"/>
              <p:cNvSpPr>
                <a:spLocks noChangeAspect="1"/>
              </p:cNvSpPr>
              <p:nvPr/>
            </p:nvSpPr>
            <p:spPr bwMode="auto">
              <a:xfrm>
                <a:off x="812" y="2316"/>
                <a:ext cx="1776" cy="1"/>
              </a:xfrm>
              <a:custGeom>
                <a:avLst/>
                <a:gdLst>
                  <a:gd name="T0" fmla="*/ 0 w 1288"/>
                  <a:gd name="T1" fmla="*/ 0 h 1"/>
                  <a:gd name="T2" fmla="*/ 4656 w 1288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8" h="1">
                    <a:moveTo>
                      <a:pt x="0" y="0"/>
                    </a:moveTo>
                    <a:lnTo>
                      <a:pt x="12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8" name="Freeform 13"/>
              <p:cNvSpPr>
                <a:spLocks noChangeAspect="1"/>
              </p:cNvSpPr>
              <p:nvPr/>
            </p:nvSpPr>
            <p:spPr bwMode="auto">
              <a:xfrm>
                <a:off x="819" y="1134"/>
                <a:ext cx="357" cy="1182"/>
              </a:xfrm>
              <a:custGeom>
                <a:avLst/>
                <a:gdLst>
                  <a:gd name="T0" fmla="*/ 357 w 357"/>
                  <a:gd name="T1" fmla="*/ 0 h 1182"/>
                  <a:gd name="T2" fmla="*/ 0 w 357"/>
                  <a:gd name="T3" fmla="*/ 1182 h 11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7" h="1182">
                    <a:moveTo>
                      <a:pt x="357" y="0"/>
                    </a:moveTo>
                    <a:lnTo>
                      <a:pt x="0" y="1182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69" name="Freeform 14"/>
              <p:cNvSpPr>
                <a:spLocks noChangeAspect="1"/>
              </p:cNvSpPr>
              <p:nvPr/>
            </p:nvSpPr>
            <p:spPr bwMode="auto">
              <a:xfrm>
                <a:off x="1179" y="1134"/>
                <a:ext cx="1404" cy="1179"/>
              </a:xfrm>
              <a:custGeom>
                <a:avLst/>
                <a:gdLst>
                  <a:gd name="T0" fmla="*/ 0 w 1404"/>
                  <a:gd name="T1" fmla="*/ 0 h 1179"/>
                  <a:gd name="T2" fmla="*/ 1404 w 1404"/>
                  <a:gd name="T3" fmla="*/ 1179 h 117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04" h="1179">
                    <a:moveTo>
                      <a:pt x="0" y="0"/>
                    </a:moveTo>
                    <a:lnTo>
                      <a:pt x="1404" y="1179"/>
                    </a:ln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0" name="Freeform 15"/>
              <p:cNvSpPr>
                <a:spLocks noChangeAspect="1"/>
              </p:cNvSpPr>
              <p:nvPr/>
            </p:nvSpPr>
            <p:spPr bwMode="auto">
              <a:xfrm>
                <a:off x="1179" y="1143"/>
                <a:ext cx="477" cy="1176"/>
              </a:xfrm>
              <a:custGeom>
                <a:avLst/>
                <a:gdLst>
                  <a:gd name="T0" fmla="*/ 0 w 477"/>
                  <a:gd name="T1" fmla="*/ 0 h 1176"/>
                  <a:gd name="T2" fmla="*/ 477 w 477"/>
                  <a:gd name="T3" fmla="*/ 1176 h 11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77" h="1176">
                    <a:moveTo>
                      <a:pt x="0" y="0"/>
                    </a:moveTo>
                    <a:lnTo>
                      <a:pt x="477" y="1176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6"/>
              <p:cNvSpPr>
                <a:spLocks noChangeAspect="1"/>
              </p:cNvSpPr>
              <p:nvPr/>
            </p:nvSpPr>
            <p:spPr bwMode="auto">
              <a:xfrm>
                <a:off x="990" y="1755"/>
                <a:ext cx="1586" cy="557"/>
              </a:xfrm>
              <a:custGeom>
                <a:avLst/>
                <a:gdLst>
                  <a:gd name="T0" fmla="*/ 1586 w 1586"/>
                  <a:gd name="T1" fmla="*/ 557 h 557"/>
                  <a:gd name="T2" fmla="*/ 0 w 1586"/>
                  <a:gd name="T3" fmla="*/ 0 h 5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86" h="557">
                    <a:moveTo>
                      <a:pt x="1586" y="55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7"/>
              <p:cNvSpPr>
                <a:spLocks noChangeAspect="1"/>
              </p:cNvSpPr>
              <p:nvPr/>
            </p:nvSpPr>
            <p:spPr bwMode="auto">
              <a:xfrm>
                <a:off x="831" y="1716"/>
                <a:ext cx="1044" cy="594"/>
              </a:xfrm>
              <a:custGeom>
                <a:avLst/>
                <a:gdLst>
                  <a:gd name="T0" fmla="*/ 0 w 1044"/>
                  <a:gd name="T1" fmla="*/ 594 h 594"/>
                  <a:gd name="T2" fmla="*/ 1044 w 1044"/>
                  <a:gd name="T3" fmla="*/ 0 h 5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4" h="594">
                    <a:moveTo>
                      <a:pt x="0" y="594"/>
                    </a:moveTo>
                    <a:lnTo>
                      <a:pt x="104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66" name="Object 18"/>
            <p:cNvGraphicFramePr>
              <a:graphicFrameLocks noChangeAspect="1"/>
            </p:cNvGraphicFramePr>
            <p:nvPr/>
          </p:nvGraphicFramePr>
          <p:xfrm>
            <a:off x="1158" y="1879"/>
            <a:ext cx="17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47" name="משוואה" r:id="rId18" imgW="164814" imgH="177492" progId="Equation.3">
                    <p:embed/>
                  </p:oleObj>
                </mc:Choice>
                <mc:Fallback>
                  <p:oleObj name="משוואה" r:id="rId18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879"/>
                          <a:ext cx="17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מלבן מעוגל 4"/>
          <p:cNvSpPr/>
          <p:nvPr/>
        </p:nvSpPr>
        <p:spPr>
          <a:xfrm>
            <a:off x="1966057" y="3927769"/>
            <a:ext cx="5628454" cy="166309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b="1" dirty="0">
                <a:solidFill>
                  <a:srgbClr val="C76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וקטור התיכון</a:t>
            </a: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היוצא מקדקוד המשולש,</a:t>
            </a:r>
          </a:p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שווה למחצית סכום </a:t>
            </a:r>
            <a:r>
              <a:rPr lang="he-IL" altLang="he-IL" sz="1600" b="1" dirty="0" err="1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וקטורי</a:t>
            </a:r>
            <a:r>
              <a:rPr lang="he-IL" altLang="he-IL" sz="16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הצלעות </a:t>
            </a:r>
            <a:r>
              <a:rPr lang="he-IL" altLang="he-IL" sz="16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היוצאים מקדקוד זה</a:t>
            </a: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(ממוצע חשבוני של שני וקטורי הצלעות).</a:t>
            </a:r>
          </a:p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כדאי לזכור תכונה זו ולהשתמש בה בפתרון שאלות בהמשך.</a:t>
            </a:r>
            <a:endParaRPr lang="he-I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0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כי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</a:rPr>
                  <a:t>הוכחה סעיף ב:</a:t>
                </a:r>
              </a:p>
              <a:p>
                <a:r>
                  <a:rPr lang="he-IL" altLang="he-IL" dirty="0"/>
                  <a:t>ניעזר בסעיף א  ובתכונה של נקודת חיתוך תיכונים (</a:t>
                </a:r>
                <a:r>
                  <a:rPr lang="he-IL" altLang="he-IL" dirty="0">
                    <a:solidFill>
                      <a:srgbClr val="FF3300"/>
                    </a:solidFill>
                  </a:rPr>
                  <a:t>מהי?</a:t>
                </a:r>
                <a:r>
                  <a:rPr lang="he-IL" altLang="he-IL" dirty="0"/>
                  <a:t>)</a:t>
                </a:r>
                <a:r>
                  <a:rPr lang="en-US" altLang="he-IL" dirty="0"/>
                  <a:t/>
                </a:r>
                <a:br>
                  <a:rPr lang="en-US" altLang="he-IL" dirty="0"/>
                </a:br>
                <a:r>
                  <a:rPr lang="he-IL" altLang="he-IL" dirty="0"/>
                  <a:t>נקבל:</a:t>
                </a:r>
              </a:p>
              <a:p>
                <a:endParaRPr lang="he-IL" altLang="he-IL" dirty="0"/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ב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15600"/>
              </p:ext>
            </p:extLst>
          </p:nvPr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31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לבן מעוגל 4"/>
          <p:cNvSpPr/>
          <p:nvPr/>
        </p:nvSpPr>
        <p:spPr>
          <a:xfrm>
            <a:off x="231850" y="5362157"/>
            <a:ext cx="5628454" cy="113707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וקטור התיכון, היוצא מקדקוד המשולש,</a:t>
            </a:r>
          </a:p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שווה למחצית סכום הווקטורים של צלעות היוצאים מקדקוד זה. 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(ממוצע חשבוני של שני וקטורי הצלעות).</a:t>
            </a:r>
          </a:p>
        </p:txBody>
      </p:sp>
      <p:grpSp>
        <p:nvGrpSpPr>
          <p:cNvPr id="43" name="Group 25"/>
          <p:cNvGrpSpPr>
            <a:grpSpLocks/>
          </p:cNvGrpSpPr>
          <p:nvPr/>
        </p:nvGrpSpPr>
        <p:grpSpPr bwMode="auto">
          <a:xfrm>
            <a:off x="512658" y="1016029"/>
            <a:ext cx="3095625" cy="2289175"/>
            <a:chOff x="425" y="510"/>
            <a:chExt cx="1950" cy="1442"/>
          </a:xfrm>
        </p:grpSpPr>
        <p:grpSp>
          <p:nvGrpSpPr>
            <p:cNvPr id="44" name="Group 4"/>
            <p:cNvGrpSpPr>
              <a:grpSpLocks noChangeAspect="1"/>
            </p:cNvGrpSpPr>
            <p:nvPr/>
          </p:nvGrpSpPr>
          <p:grpSpPr bwMode="auto">
            <a:xfrm>
              <a:off x="425" y="510"/>
              <a:ext cx="1950" cy="1442"/>
              <a:chOff x="345" y="686"/>
              <a:chExt cx="2436" cy="1801"/>
            </a:xfrm>
          </p:grpSpPr>
          <p:graphicFrame>
            <p:nvGraphicFramePr>
              <p:cNvPr id="4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2" name="משוואה" r:id="rId6" imgW="164885" imgH="164885" progId="Equation.3">
                      <p:embed/>
                    </p:oleObj>
                  </mc:Choice>
                  <mc:Fallback>
                    <p:oleObj name="משוואה" r:id="rId6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3" name="משוואה" r:id="rId8" imgW="152268" imgH="164957" progId="Equation.3">
                      <p:embed/>
                    </p:oleObj>
                  </mc:Choice>
                  <mc:Fallback>
                    <p:oleObj name="משוואה" r:id="rId8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4" name="משוואה" r:id="rId10" imgW="152202" imgH="177569" progId="Equation.3">
                      <p:embed/>
                    </p:oleObj>
                  </mc:Choice>
                  <mc:Fallback>
                    <p:oleObj name="משוואה" r:id="rId10" imgW="152202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5" name="משוואה" r:id="rId12" imgW="164885" imgH="164885" progId="Equation.3">
                      <p:embed/>
                    </p:oleObj>
                  </mc:Choice>
                  <mc:Fallback>
                    <p:oleObj name="משוואה" r:id="rId12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6" name="משוואה" r:id="rId14" imgW="139579" imgH="164957" progId="Equation.3">
                      <p:embed/>
                    </p:oleObj>
                  </mc:Choice>
                  <mc:Fallback>
                    <p:oleObj name="משוואה" r:id="rId14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7" name="משוואה" r:id="rId16" imgW="126780" imgH="164814" progId="Equation.3">
                      <p:embed/>
                    </p:oleObj>
                  </mc:Choice>
                  <mc:Fallback>
                    <p:oleObj name="משוואה" r:id="rId16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5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4656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3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4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5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6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5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238" name="משוואה" r:id="rId18" imgW="164814" imgH="177492" progId="Equation.3">
                      <p:embed/>
                    </p:oleObj>
                  </mc:Choice>
                  <mc:Fallback>
                    <p:oleObj name="משוואה" r:id="rId1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72" y="672"/>
              <a:ext cx="312" cy="75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560" y="1432"/>
              <a:ext cx="624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 flipV="1">
              <a:off x="1176" y="1432"/>
              <a:ext cx="1040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7" name="Group 28"/>
          <p:cNvGrpSpPr>
            <a:grpSpLocks/>
          </p:cNvGrpSpPr>
          <p:nvPr/>
        </p:nvGrpSpPr>
        <p:grpSpPr bwMode="auto">
          <a:xfrm>
            <a:off x="4061184" y="3348782"/>
            <a:ext cx="3978276" cy="1824039"/>
            <a:chOff x="2492" y="1399"/>
            <a:chExt cx="2506" cy="1149"/>
          </a:xfrm>
        </p:grpSpPr>
        <p:graphicFrame>
          <p:nvGraphicFramePr>
            <p:cNvPr id="7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400027"/>
                </p:ext>
              </p:extLst>
            </p:nvPr>
          </p:nvGraphicFramePr>
          <p:xfrm>
            <a:off x="2492" y="1399"/>
            <a:ext cx="2414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239" name="Equation" r:id="rId20" imgW="2831760" imgH="1346040" progId="Equation.DSMT4">
                    <p:embed/>
                  </p:oleObj>
                </mc:Choice>
                <mc:Fallback>
                  <p:oleObj name="Equation" r:id="rId20" imgW="2831760" imgH="1346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1399"/>
                          <a:ext cx="2414" cy="1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3195" y="1763"/>
              <a:ext cx="1803" cy="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554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כי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</a:rPr>
                  <a:t>הוכחה סעיף ב:</a:t>
                </a:r>
              </a:p>
              <a:p>
                <a:r>
                  <a:rPr lang="he-IL" altLang="he-IL" dirty="0"/>
                  <a:t>ניעזר בסעיף א  ובתכונה של נקודת חיתוך תיכונים (</a:t>
                </a:r>
                <a:r>
                  <a:rPr lang="he-IL" altLang="he-IL" dirty="0">
                    <a:solidFill>
                      <a:srgbClr val="FF3300"/>
                    </a:solidFill>
                  </a:rPr>
                  <a:t>מהי?</a:t>
                </a:r>
                <a:r>
                  <a:rPr lang="he-IL" altLang="he-IL" dirty="0"/>
                  <a:t>)</a:t>
                </a:r>
                <a:r>
                  <a:rPr lang="en-US" altLang="he-IL" dirty="0"/>
                  <a:t/>
                </a:r>
                <a:br>
                  <a:rPr lang="en-US" altLang="he-IL" dirty="0"/>
                </a:br>
                <a:r>
                  <a:rPr lang="he-IL" altLang="he-IL" dirty="0"/>
                  <a:t>נקבל:</a:t>
                </a:r>
              </a:p>
              <a:p>
                <a:endParaRPr lang="he-IL" altLang="he-IL" dirty="0"/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he-IL" altLang="he-IL" sz="28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/>
                  <a:t>נחבר את  3 השוויונות ונקבל: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8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ב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06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25"/>
          <p:cNvGrpSpPr>
            <a:grpSpLocks/>
          </p:cNvGrpSpPr>
          <p:nvPr/>
        </p:nvGrpSpPr>
        <p:grpSpPr bwMode="auto">
          <a:xfrm>
            <a:off x="512658" y="1016029"/>
            <a:ext cx="3095625" cy="2289175"/>
            <a:chOff x="425" y="510"/>
            <a:chExt cx="1950" cy="1442"/>
          </a:xfrm>
        </p:grpSpPr>
        <p:grpSp>
          <p:nvGrpSpPr>
            <p:cNvPr id="44" name="Group 4"/>
            <p:cNvGrpSpPr>
              <a:grpSpLocks noChangeAspect="1"/>
            </p:cNvGrpSpPr>
            <p:nvPr/>
          </p:nvGrpSpPr>
          <p:grpSpPr bwMode="auto">
            <a:xfrm>
              <a:off x="425" y="510"/>
              <a:ext cx="1950" cy="1442"/>
              <a:chOff x="345" y="686"/>
              <a:chExt cx="2436" cy="1801"/>
            </a:xfrm>
          </p:grpSpPr>
          <p:graphicFrame>
            <p:nvGraphicFramePr>
              <p:cNvPr id="4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07" name="משוואה" r:id="rId6" imgW="164885" imgH="164885" progId="Equation.3">
                      <p:embed/>
                    </p:oleObj>
                  </mc:Choice>
                  <mc:Fallback>
                    <p:oleObj name="משוואה" r:id="rId6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08" name="משוואה" r:id="rId8" imgW="152268" imgH="164957" progId="Equation.3">
                      <p:embed/>
                    </p:oleObj>
                  </mc:Choice>
                  <mc:Fallback>
                    <p:oleObj name="משוואה" r:id="rId8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09" name="משוואה" r:id="rId10" imgW="152202" imgH="177569" progId="Equation.3">
                      <p:embed/>
                    </p:oleObj>
                  </mc:Choice>
                  <mc:Fallback>
                    <p:oleObj name="משוואה" r:id="rId10" imgW="152202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10" name="משוואה" r:id="rId12" imgW="164885" imgH="164885" progId="Equation.3">
                      <p:embed/>
                    </p:oleObj>
                  </mc:Choice>
                  <mc:Fallback>
                    <p:oleObj name="משוואה" r:id="rId12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11" name="משוואה" r:id="rId14" imgW="139579" imgH="164957" progId="Equation.3">
                      <p:embed/>
                    </p:oleObj>
                  </mc:Choice>
                  <mc:Fallback>
                    <p:oleObj name="משוואה" r:id="rId14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12" name="משוואה" r:id="rId16" imgW="126780" imgH="164814" progId="Equation.3">
                      <p:embed/>
                    </p:oleObj>
                  </mc:Choice>
                  <mc:Fallback>
                    <p:oleObj name="משוואה" r:id="rId16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5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4656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3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4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5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6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5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113" name="משוואה" r:id="rId18" imgW="164814" imgH="177492" progId="Equation.3">
                      <p:embed/>
                    </p:oleObj>
                  </mc:Choice>
                  <mc:Fallback>
                    <p:oleObj name="משוואה" r:id="rId1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72" y="672"/>
              <a:ext cx="312" cy="75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560" y="1432"/>
              <a:ext cx="624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 flipV="1">
              <a:off x="1176" y="1432"/>
              <a:ext cx="1040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aphicFrame>
        <p:nvGraphicFramePr>
          <p:cNvPr id="7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33220"/>
              </p:ext>
            </p:extLst>
          </p:nvPr>
        </p:nvGraphicFramePr>
        <p:xfrm>
          <a:off x="4060825" y="3348558"/>
          <a:ext cx="383222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14" name="Equation" r:id="rId20" imgW="2831760" imgH="1346040" progId="Equation.DSMT4">
                  <p:embed/>
                </p:oleObj>
              </mc:Choice>
              <mc:Fallback>
                <p:oleObj name="Equation" r:id="rId20" imgW="28317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348558"/>
                        <a:ext cx="3832225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367988" y="5194018"/>
            <a:ext cx="5440363" cy="1154112"/>
            <a:chOff x="572" y="2401"/>
            <a:chExt cx="3427" cy="727"/>
          </a:xfrm>
        </p:grpSpPr>
        <p:graphicFrame>
          <p:nvGraphicFramePr>
            <p:cNvPr id="3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256140"/>
                </p:ext>
              </p:extLst>
            </p:nvPr>
          </p:nvGraphicFramePr>
          <p:xfrm>
            <a:off x="572" y="2401"/>
            <a:ext cx="3168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115" name="Equation" r:id="rId22" imgW="3759120" imgH="812520" progId="Equation.DSMT4">
                    <p:embed/>
                  </p:oleObj>
                </mc:Choice>
                <mc:Fallback>
                  <p:oleObj name="Equation" r:id="rId22" imgW="3759120" imgH="812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2401"/>
                          <a:ext cx="3168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440" y="2733"/>
              <a:ext cx="2559" cy="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921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כי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</a:rPr>
                  <a:t>הוכחה סעיף ב:</a:t>
                </a:r>
              </a:p>
              <a:p>
                <a:r>
                  <a:rPr lang="he-IL" altLang="he-IL" dirty="0"/>
                  <a:t>ניעזר בסעיף א  ובתכונה של נקודת חיתוך תיכונים (</a:t>
                </a:r>
                <a:r>
                  <a:rPr lang="he-IL" altLang="he-IL" dirty="0">
                    <a:solidFill>
                      <a:srgbClr val="FF3300"/>
                    </a:solidFill>
                  </a:rPr>
                  <a:t>מהי?</a:t>
                </a:r>
                <a:r>
                  <a:rPr lang="he-IL" altLang="he-IL" dirty="0"/>
                  <a:t>)</a:t>
                </a:r>
              </a:p>
              <a:p>
                <a:endParaRPr lang="he-IL" altLang="he-IL" dirty="0"/>
              </a:p>
              <a:p>
                <a:r>
                  <a:rPr lang="he-IL" altLang="he-IL" dirty="0"/>
                  <a:t>נחבר את  3 השוויונות ונקבל: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ב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4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25"/>
          <p:cNvGrpSpPr>
            <a:grpSpLocks/>
          </p:cNvGrpSpPr>
          <p:nvPr/>
        </p:nvGrpSpPr>
        <p:grpSpPr bwMode="auto">
          <a:xfrm>
            <a:off x="512658" y="1016029"/>
            <a:ext cx="3095625" cy="2289175"/>
            <a:chOff x="425" y="510"/>
            <a:chExt cx="1950" cy="1442"/>
          </a:xfrm>
        </p:grpSpPr>
        <p:grpSp>
          <p:nvGrpSpPr>
            <p:cNvPr id="44" name="Group 4"/>
            <p:cNvGrpSpPr>
              <a:grpSpLocks noChangeAspect="1"/>
            </p:cNvGrpSpPr>
            <p:nvPr/>
          </p:nvGrpSpPr>
          <p:grpSpPr bwMode="auto">
            <a:xfrm>
              <a:off x="425" y="510"/>
              <a:ext cx="1950" cy="1442"/>
              <a:chOff x="345" y="686"/>
              <a:chExt cx="2436" cy="1801"/>
            </a:xfrm>
          </p:grpSpPr>
          <p:graphicFrame>
            <p:nvGraphicFramePr>
              <p:cNvPr id="4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55" name="משוואה" r:id="rId6" imgW="164885" imgH="164885" progId="Equation.3">
                      <p:embed/>
                    </p:oleObj>
                  </mc:Choice>
                  <mc:Fallback>
                    <p:oleObj name="משוואה" r:id="rId6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56" name="משוואה" r:id="rId8" imgW="152268" imgH="164957" progId="Equation.3">
                      <p:embed/>
                    </p:oleObj>
                  </mc:Choice>
                  <mc:Fallback>
                    <p:oleObj name="משוואה" r:id="rId8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57" name="משוואה" r:id="rId10" imgW="152202" imgH="177569" progId="Equation.3">
                      <p:embed/>
                    </p:oleObj>
                  </mc:Choice>
                  <mc:Fallback>
                    <p:oleObj name="משוואה" r:id="rId10" imgW="152202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58" name="משוואה" r:id="rId12" imgW="164885" imgH="164885" progId="Equation.3">
                      <p:embed/>
                    </p:oleObj>
                  </mc:Choice>
                  <mc:Fallback>
                    <p:oleObj name="משוואה" r:id="rId12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59" name="משוואה" r:id="rId14" imgW="139579" imgH="164957" progId="Equation.3">
                      <p:embed/>
                    </p:oleObj>
                  </mc:Choice>
                  <mc:Fallback>
                    <p:oleObj name="משוואה" r:id="rId14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60" name="משוואה" r:id="rId16" imgW="126780" imgH="164814" progId="Equation.3">
                      <p:embed/>
                    </p:oleObj>
                  </mc:Choice>
                  <mc:Fallback>
                    <p:oleObj name="משוואה" r:id="rId16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5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4656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3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4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5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6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5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261" name="משוואה" r:id="rId18" imgW="164814" imgH="177492" progId="Equation.3">
                      <p:embed/>
                    </p:oleObj>
                  </mc:Choice>
                  <mc:Fallback>
                    <p:oleObj name="משוואה" r:id="rId1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72" y="672"/>
              <a:ext cx="312" cy="75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560" y="1432"/>
              <a:ext cx="624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 flipV="1">
              <a:off x="1176" y="1432"/>
              <a:ext cx="1040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2" name="קבוצה 41"/>
          <p:cNvGrpSpPr/>
          <p:nvPr/>
        </p:nvGrpSpPr>
        <p:grpSpPr>
          <a:xfrm>
            <a:off x="1251762" y="3811342"/>
            <a:ext cx="5254564" cy="1104491"/>
            <a:chOff x="2570207" y="5229370"/>
            <a:chExt cx="5254564" cy="1104491"/>
          </a:xfrm>
        </p:grpSpPr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4224273" y="5875483"/>
              <a:ext cx="252000" cy="368300"/>
            </a:xfrm>
            <a:prstGeom prst="rect">
              <a:avLst/>
            </a:prstGeom>
            <a:solidFill>
              <a:srgbClr val="4F81BD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59" name="Rectangle 27"/>
            <p:cNvSpPr>
              <a:spLocks noChangeArrowheads="1"/>
            </p:cNvSpPr>
            <p:nvPr/>
          </p:nvSpPr>
          <p:spPr bwMode="auto">
            <a:xfrm>
              <a:off x="4678298" y="5888183"/>
              <a:ext cx="252000" cy="325438"/>
            </a:xfrm>
            <a:prstGeom prst="rect">
              <a:avLst/>
            </a:prstGeom>
            <a:solidFill>
              <a:srgbClr val="0099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5566147" y="5877070"/>
              <a:ext cx="720000" cy="314325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5126300" y="5865958"/>
              <a:ext cx="252000" cy="368300"/>
            </a:xfrm>
            <a:prstGeom prst="rect">
              <a:avLst/>
            </a:prstGeom>
            <a:solidFill>
              <a:srgbClr val="4F81BD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6449451" y="5875483"/>
              <a:ext cx="252000" cy="325438"/>
            </a:xfrm>
            <a:prstGeom prst="rect">
              <a:avLst/>
            </a:prstGeom>
            <a:solidFill>
              <a:srgbClr val="0099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graphicFrame>
          <p:nvGraphicFramePr>
            <p:cNvPr id="6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577944"/>
                </p:ext>
              </p:extLst>
            </p:nvPr>
          </p:nvGraphicFramePr>
          <p:xfrm>
            <a:off x="2570207" y="5229370"/>
            <a:ext cx="5100375" cy="1104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262" name="Equation" r:id="rId20" imgW="3759120" imgH="812520" progId="Equation.DSMT4">
                    <p:embed/>
                  </p:oleObj>
                </mc:Choice>
                <mc:Fallback>
                  <p:oleObj name="Equation" r:id="rId20" imgW="3759120" imgH="812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207" y="5229370"/>
                          <a:ext cx="5100375" cy="1104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7206360" y="5864806"/>
              <a:ext cx="618411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he-IL" altLang="he-IL" sz="2000" dirty="0">
                  <a:solidFill>
                    <a:srgbClr val="FF3300"/>
                  </a:solidFill>
                  <a:cs typeface="Gisha" panose="020B0502040204020203" pitchFamily="34" charset="-79"/>
                </a:rPr>
                <a:t>?</a:t>
              </a:r>
              <a:endParaRPr lang="en-US" altLang="he-IL" sz="2000" dirty="0">
                <a:solidFill>
                  <a:srgbClr val="FF3300"/>
                </a:solidFill>
                <a:cs typeface="Gisha" panose="020B05020402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51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במשולש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ABC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הנקודה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היא נקודת חיתוך תיכונים.</a:t>
                </a:r>
              </a:p>
              <a:p>
                <a:pPr marL="342900" indent="-342900">
                  <a:spcAft>
                    <a:spcPts val="600"/>
                  </a:spcAft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                            .     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הראו כי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CG</m:t>
                        </m:r>
                      </m:e>
                    </m:acc>
                    <m:r>
                      <a:rPr lang="he-IL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̲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solidFill>
                      <a:srgbClr val="009900"/>
                    </a:solidFill>
                  </a:rPr>
                  <a:t>הוכחה סעיף ב:</a:t>
                </a:r>
              </a:p>
              <a:p>
                <a:r>
                  <a:rPr lang="he-IL" altLang="he-IL" dirty="0"/>
                  <a:t>ניעזר בסעיף א  ובתכונה של נקודת חיתוך תיכונים (</a:t>
                </a:r>
                <a:r>
                  <a:rPr lang="he-IL" altLang="he-IL" dirty="0">
                    <a:solidFill>
                      <a:srgbClr val="FF3300"/>
                    </a:solidFill>
                  </a:rPr>
                  <a:t>מהי?</a:t>
                </a:r>
                <a:r>
                  <a:rPr lang="he-IL" altLang="he-IL" dirty="0"/>
                  <a:t>)</a:t>
                </a:r>
              </a:p>
              <a:p>
                <a:endParaRPr lang="he-IL" altLang="he-IL" dirty="0"/>
              </a:p>
              <a:p>
                <a:r>
                  <a:rPr lang="he-IL" altLang="he-IL" dirty="0"/>
                  <a:t>נחבר את  3 השוויונות ונקבל:</a:t>
                </a:r>
                <a:r>
                  <a:rPr lang="en-US" altLang="he-IL" dirty="0"/>
                  <a:t/>
                </a:r>
                <a:br>
                  <a:rPr lang="en-US" altLang="he-IL" dirty="0"/>
                </a:br>
                <a:r>
                  <a:rPr lang="en-US" altLang="he-IL" dirty="0"/>
                  <a:t/>
                </a:r>
                <a:br>
                  <a:rPr lang="en-US" altLang="he-IL" dirty="0"/>
                </a:br>
                <a:r>
                  <a:rPr lang="en-US" altLang="he-IL" dirty="0"/>
                  <a:t/>
                </a:r>
                <a:br>
                  <a:rPr lang="en-US" altLang="he-IL" dirty="0"/>
                </a:br>
                <a:endParaRPr lang="he-IL" altLang="he-IL" dirty="0"/>
              </a:p>
              <a:p>
                <a:r>
                  <a:rPr lang="he-IL" altLang="he-IL" dirty="0"/>
                  <a:t>מש"ל</a:t>
                </a:r>
              </a:p>
              <a:p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900" indent="-88900">
                  <a:spcBef>
                    <a:spcPct val="0"/>
                  </a:spcBef>
                  <a:buFontTx/>
                  <a:buChar char="•"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b="1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r="-518" b="-16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תרגיל 2 | </a:t>
            </a:r>
            <a:r>
              <a:rPr lang="he-IL" altLang="he-IL" sz="2000" b="0" dirty="0"/>
              <a:t>פתרון סעיף ב</a:t>
            </a:r>
            <a:endParaRPr lang="he-IL" b="0" dirty="0"/>
          </a:p>
        </p:txBody>
      </p:sp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6075145" y="1414646"/>
          <a:ext cx="1595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6" name="Equation" r:id="rId4" imgW="1143000" imgH="393480" progId="Equation.DSMT4">
                  <p:embed/>
                </p:oleObj>
              </mc:Choice>
              <mc:Fallback>
                <p:oleObj name="Equation" r:id="rId4" imgW="1143000" imgH="393480" progId="Equation.DSMT4">
                  <p:embed/>
                  <p:pic>
                    <p:nvPicPr>
                      <p:cNvPr id="338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145" y="1414646"/>
                        <a:ext cx="1595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5" name="Title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1pPr>
            <a:lvl2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2pPr>
            <a:lvl3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3pPr>
            <a:lvl4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4pPr>
            <a:lvl5pPr algn="ctr"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tabLst>
                <a:tab pos="1701800" algn="l"/>
              </a:tabLst>
              <a:defRPr sz="4800">
                <a:solidFill>
                  <a:srgbClr val="E46C0A"/>
                </a:solidFill>
                <a:latin typeface="Century Gothic" panose="020B0502020202020204" pitchFamily="34" charset="0"/>
                <a:cs typeface="Gisha" panose="020B0502040204020203" pitchFamily="34" charset="-79"/>
              </a:defRPr>
            </a:lvl9pPr>
          </a:lstStyle>
          <a:p>
            <a:pPr algn="r"/>
            <a:endParaRPr lang="en-US" altLang="he-IL" sz="2000" dirty="0">
              <a:solidFill>
                <a:srgbClr val="0099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4635062" y="2532401"/>
            <a:ext cx="411412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25"/>
          <p:cNvGrpSpPr>
            <a:grpSpLocks/>
          </p:cNvGrpSpPr>
          <p:nvPr/>
        </p:nvGrpSpPr>
        <p:grpSpPr bwMode="auto">
          <a:xfrm>
            <a:off x="512658" y="1016029"/>
            <a:ext cx="3095625" cy="2289175"/>
            <a:chOff x="425" y="510"/>
            <a:chExt cx="1950" cy="1442"/>
          </a:xfrm>
        </p:grpSpPr>
        <p:grpSp>
          <p:nvGrpSpPr>
            <p:cNvPr id="44" name="Group 4"/>
            <p:cNvGrpSpPr>
              <a:grpSpLocks noChangeAspect="1"/>
            </p:cNvGrpSpPr>
            <p:nvPr/>
          </p:nvGrpSpPr>
          <p:grpSpPr bwMode="auto">
            <a:xfrm>
              <a:off x="425" y="510"/>
              <a:ext cx="1950" cy="1442"/>
              <a:chOff x="345" y="686"/>
              <a:chExt cx="2436" cy="1801"/>
            </a:xfrm>
          </p:grpSpPr>
          <p:graphicFrame>
            <p:nvGraphicFramePr>
              <p:cNvPr id="4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27" name="משוואה" r:id="rId6" imgW="164885" imgH="164885" progId="Equation.3">
                      <p:embed/>
                    </p:oleObj>
                  </mc:Choice>
                  <mc:Fallback>
                    <p:oleObj name="משוואה" r:id="rId6" imgW="164885" imgH="164885" progId="Equation.3">
                      <p:embed/>
                      <p:pic>
                        <p:nvPicPr>
                          <p:cNvPr id="4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28" name="משוואה" r:id="rId8" imgW="152268" imgH="164957" progId="Equation.3">
                      <p:embed/>
                    </p:oleObj>
                  </mc:Choice>
                  <mc:Fallback>
                    <p:oleObj name="משוואה" r:id="rId8" imgW="152268" imgH="164957" progId="Equation.3">
                      <p:embed/>
                      <p:pic>
                        <p:nvPicPr>
                          <p:cNvPr id="4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29" name="משוואה" r:id="rId10" imgW="152202" imgH="177569" progId="Equation.3">
                      <p:embed/>
                    </p:oleObj>
                  </mc:Choice>
                  <mc:Fallback>
                    <p:oleObj name="משוואה" r:id="rId10" imgW="152202" imgH="177569" progId="Equation.3">
                      <p:embed/>
                      <p:pic>
                        <p:nvPicPr>
                          <p:cNvPr id="5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30" name="משוואה" r:id="rId12" imgW="164885" imgH="164885" progId="Equation.3">
                      <p:embed/>
                    </p:oleObj>
                  </mc:Choice>
                  <mc:Fallback>
                    <p:oleObj name="משוואה" r:id="rId12" imgW="164885" imgH="164885" progId="Equation.3">
                      <p:embed/>
                      <p:pic>
                        <p:nvPicPr>
                          <p:cNvPr id="51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31" name="משוואה" r:id="rId14" imgW="139579" imgH="164957" progId="Equation.3">
                      <p:embed/>
                    </p:oleObj>
                  </mc:Choice>
                  <mc:Fallback>
                    <p:oleObj name="משוואה" r:id="rId14" imgW="139579" imgH="164957" progId="Equation.3">
                      <p:embed/>
                      <p:pic>
                        <p:nvPicPr>
                          <p:cNvPr id="5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32" name="משוואה" r:id="rId16" imgW="126780" imgH="164814" progId="Equation.3">
                      <p:embed/>
                    </p:oleObj>
                  </mc:Choice>
                  <mc:Fallback>
                    <p:oleObj name="משוואה" r:id="rId16" imgW="126780" imgH="164814" progId="Equation.3">
                      <p:embed/>
                      <p:pic>
                        <p:nvPicPr>
                          <p:cNvPr id="53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5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4656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3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4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5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6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5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133" name="משוואה" r:id="rId18" imgW="164814" imgH="177492" progId="Equation.3">
                      <p:embed/>
                    </p:oleObj>
                  </mc:Choice>
                  <mc:Fallback>
                    <p:oleObj name="משוואה" r:id="rId18" imgW="164814" imgH="177492" progId="Equation.3">
                      <p:embed/>
                      <p:pic>
                        <p:nvPicPr>
                          <p:cNvPr id="5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72" y="672"/>
              <a:ext cx="312" cy="75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 flipV="1">
              <a:off x="560" y="1432"/>
              <a:ext cx="624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 flipV="1">
              <a:off x="1176" y="1432"/>
              <a:ext cx="1040" cy="36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2" name="קבוצה 41"/>
          <p:cNvGrpSpPr/>
          <p:nvPr/>
        </p:nvGrpSpPr>
        <p:grpSpPr>
          <a:xfrm>
            <a:off x="1251762" y="3811342"/>
            <a:ext cx="5100375" cy="1104491"/>
            <a:chOff x="2570207" y="5229370"/>
            <a:chExt cx="5100375" cy="1104491"/>
          </a:xfrm>
        </p:grpSpPr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4224273" y="5875483"/>
              <a:ext cx="252000" cy="368300"/>
            </a:xfrm>
            <a:prstGeom prst="rect">
              <a:avLst/>
            </a:prstGeom>
            <a:solidFill>
              <a:srgbClr val="4F81BD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59" name="Rectangle 27"/>
            <p:cNvSpPr>
              <a:spLocks noChangeArrowheads="1"/>
            </p:cNvSpPr>
            <p:nvPr/>
          </p:nvSpPr>
          <p:spPr bwMode="auto">
            <a:xfrm>
              <a:off x="4678298" y="5888183"/>
              <a:ext cx="252000" cy="325438"/>
            </a:xfrm>
            <a:prstGeom prst="rect">
              <a:avLst/>
            </a:prstGeom>
            <a:solidFill>
              <a:srgbClr val="0099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5566147" y="5877070"/>
              <a:ext cx="720000" cy="314325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5126300" y="5865958"/>
              <a:ext cx="252000" cy="368300"/>
            </a:xfrm>
            <a:prstGeom prst="rect">
              <a:avLst/>
            </a:prstGeom>
            <a:solidFill>
              <a:srgbClr val="4F81BD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6449451" y="5875483"/>
              <a:ext cx="252000" cy="325438"/>
            </a:xfrm>
            <a:prstGeom prst="rect">
              <a:avLst/>
            </a:prstGeom>
            <a:solidFill>
              <a:srgbClr val="0099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he-IL" altLang="he-IL">
                <a:cs typeface="Gisha" panose="020B0502040204020203" pitchFamily="34" charset="-79"/>
              </a:endParaRPr>
            </a:p>
          </p:txBody>
        </p:sp>
        <p:graphicFrame>
          <p:nvGraphicFramePr>
            <p:cNvPr id="63" name="Object 23"/>
            <p:cNvGraphicFramePr>
              <a:graphicFrameLocks noChangeAspect="1"/>
            </p:cNvGraphicFramePr>
            <p:nvPr/>
          </p:nvGraphicFramePr>
          <p:xfrm>
            <a:off x="2570207" y="5229370"/>
            <a:ext cx="5100375" cy="1104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134" name="Equation" r:id="rId20" imgW="3759120" imgH="812520" progId="Equation.DSMT4">
                    <p:embed/>
                  </p:oleObj>
                </mc:Choice>
                <mc:Fallback>
                  <p:oleObj name="Equation" r:id="rId20" imgW="3759120" imgH="812520" progId="Equation.DSMT4">
                    <p:embed/>
                    <p:pic>
                      <p:nvPicPr>
                        <p:cNvPr id="6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207" y="5229370"/>
                          <a:ext cx="5100375" cy="1104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3006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(השונה מווקטור האפס) ולכל מספר ממשי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הווקטור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</m:t>
                        </m:r>
                      </m:e>
                    </m:acc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he-I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מוגדר כך:</a:t>
                </a:r>
              </a:p>
              <a:p>
                <a:pPr marL="442913" indent="-266700">
                  <a:spcAft>
                    <a:spcPts val="1200"/>
                  </a:spcAft>
                  <a:buFont typeface="Arial" panose="020B0604020202020204" pitchFamily="34" charset="0"/>
                  <a:buChar char="-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אז               והווקטורים בעלי אותו כיוון.</a:t>
                </a:r>
              </a:p>
              <a:p>
                <a:pPr marL="442913" indent="-266700">
                  <a:spcAft>
                    <a:spcPts val="1200"/>
                  </a:spcAft>
                  <a:buFont typeface="Arial" panose="020B0604020202020204" pitchFamily="34" charset="0"/>
                  <a:buChar char="-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אז               והווקטורים בעלי כיוונים מנוגדים.</a:t>
                </a:r>
              </a:p>
              <a:p>
                <a:pPr marL="442913" indent="-266700">
                  <a:spcAft>
                    <a:spcPts val="600"/>
                  </a:spcAft>
                  <a:buFont typeface="Arial" panose="020B0604020202020204" pitchFamily="34" charset="0"/>
                  <a:buChar char="-"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אז            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 = A)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כאשר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he-I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e-I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נגדיר: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e-I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לכל  </a:t>
                </a:r>
                <a:r>
                  <a:rPr lang="en-US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 </a:t>
                </a:r>
                <a:r>
                  <a:rPr lang="en-US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altLang="he-I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he-IL" alt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he-IL" altLang="he-I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e-IL" altLang="he-I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e-IL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</m:oMath>
                </a14:m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176213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 נזכיר, מהי המשמעות הגאומטרית של כפל וקטור בסקלר: </a:t>
                </a:r>
                <a:endParaRPr lang="he-IL" altLang="he-IL" dirty="0"/>
              </a:p>
            </p:txBody>
          </p:sp>
        </mc:Choice>
        <mc:Fallback xmlns="">
          <p:sp>
            <p:nvSpPr>
              <p:cNvPr id="19458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חזרה | </a:t>
            </a:r>
            <a:r>
              <a:rPr lang="he-IL" altLang="he-IL" sz="2000" b="0" dirty="0"/>
              <a:t>הגדרת כפל וקטור בסקלר </a:t>
            </a:r>
            <a:endParaRPr lang="he-IL" sz="2000" b="0" dirty="0"/>
          </a:p>
        </p:txBody>
      </p:sp>
      <p:sp>
        <p:nvSpPr>
          <p:cNvPr id="19459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60" name="Group 36"/>
          <p:cNvGrpSpPr>
            <a:grpSpLocks/>
          </p:cNvGrpSpPr>
          <p:nvPr/>
        </p:nvGrpSpPr>
        <p:grpSpPr bwMode="auto">
          <a:xfrm>
            <a:off x="229419" y="1976049"/>
            <a:ext cx="3038475" cy="1995488"/>
            <a:chOff x="416" y="840"/>
            <a:chExt cx="1914" cy="1257"/>
          </a:xfrm>
        </p:grpSpPr>
        <p:grpSp>
          <p:nvGrpSpPr>
            <p:cNvPr id="19468" name="Group 3"/>
            <p:cNvGrpSpPr>
              <a:grpSpLocks/>
            </p:cNvGrpSpPr>
            <p:nvPr/>
          </p:nvGrpSpPr>
          <p:grpSpPr bwMode="auto">
            <a:xfrm>
              <a:off x="416" y="840"/>
              <a:ext cx="1870" cy="784"/>
              <a:chOff x="744" y="776"/>
              <a:chExt cx="1870" cy="784"/>
            </a:xfrm>
          </p:grpSpPr>
          <p:graphicFrame>
            <p:nvGraphicFramePr>
              <p:cNvPr id="19480" name="Object 4"/>
              <p:cNvGraphicFramePr>
                <a:graphicFrameLocks noChangeAspect="1"/>
              </p:cNvGraphicFramePr>
              <p:nvPr/>
            </p:nvGraphicFramePr>
            <p:xfrm>
              <a:off x="1301" y="1326"/>
              <a:ext cx="145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05" name="Equation" r:id="rId5" imgW="164885" imgH="164885" progId="">
                      <p:embed/>
                    </p:oleObj>
                  </mc:Choice>
                  <mc:Fallback>
                    <p:oleObj name="Equation" r:id="rId5" imgW="164885" imgH="16488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1" y="1326"/>
                            <a:ext cx="145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1" name="Object 5"/>
              <p:cNvGraphicFramePr>
                <a:graphicFrameLocks noChangeAspect="1"/>
              </p:cNvGraphicFramePr>
              <p:nvPr/>
            </p:nvGraphicFramePr>
            <p:xfrm>
              <a:off x="2328" y="911"/>
              <a:ext cx="125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06" name="Equation" r:id="rId7" imgW="139579" imgH="164957" progId="">
                      <p:embed/>
                    </p:oleObj>
                  </mc:Choice>
                  <mc:Fallback>
                    <p:oleObj name="Equation" r:id="rId7" imgW="139579" imgH="164957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8" y="911"/>
                            <a:ext cx="125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2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744" y="776"/>
                <a:ext cx="187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>
                  <a:solidFill>
                    <a:prstClr val="black"/>
                  </a:solidFill>
                </a:endParaRPr>
              </a:p>
            </p:txBody>
          </p:sp>
          <p:sp>
            <p:nvSpPr>
              <p:cNvPr id="19483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1341" y="1057"/>
                <a:ext cx="604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19484" name="Object 8"/>
              <p:cNvGraphicFramePr>
                <a:graphicFrameLocks noChangeAspect="1"/>
              </p:cNvGraphicFramePr>
              <p:nvPr/>
            </p:nvGraphicFramePr>
            <p:xfrm>
              <a:off x="1911" y="1096"/>
              <a:ext cx="136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07" name="Equation" r:id="rId9" imgW="152268" imgH="164957" progId="">
                      <p:embed/>
                    </p:oleObj>
                  </mc:Choice>
                  <mc:Fallback>
                    <p:oleObj name="Equation" r:id="rId9" imgW="152268" imgH="164957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1" y="1096"/>
                            <a:ext cx="136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5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1348" y="905"/>
                <a:ext cx="964" cy="41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19486" name="Object 10"/>
              <p:cNvGraphicFramePr>
                <a:graphicFrameLocks noChangeAspect="1"/>
              </p:cNvGraphicFramePr>
              <p:nvPr/>
            </p:nvGraphicFramePr>
            <p:xfrm>
              <a:off x="1637" y="868"/>
              <a:ext cx="297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08" name="Equation" r:id="rId11" imgW="329914" imgH="177646" progId="">
                      <p:embed/>
                    </p:oleObj>
                  </mc:Choice>
                  <mc:Fallback>
                    <p:oleObj name="Equation" r:id="rId11" imgW="329914" imgH="17764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" y="868"/>
                            <a:ext cx="297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7" name="Oval 27"/>
              <p:cNvSpPr>
                <a:spLocks noChangeAspect="1" noChangeArrowheads="1"/>
              </p:cNvSpPr>
              <p:nvPr/>
            </p:nvSpPr>
            <p:spPr bwMode="auto">
              <a:xfrm>
                <a:off x="2290" y="884"/>
                <a:ext cx="49" cy="48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9pPr>
              </a:lstStyle>
              <a:p>
                <a:pPr eaLnBrk="1" hangingPunct="1"/>
                <a:endParaRPr lang="he-IL" altLang="he-IL">
                  <a:solidFill>
                    <a:prstClr val="black"/>
                  </a:solidFill>
                </a:endParaRPr>
              </a:p>
            </p:txBody>
          </p:sp>
          <p:sp>
            <p:nvSpPr>
              <p:cNvPr id="19488" name="Oval 28"/>
              <p:cNvSpPr>
                <a:spLocks noChangeAspect="1" noChangeArrowheads="1"/>
              </p:cNvSpPr>
              <p:nvPr/>
            </p:nvSpPr>
            <p:spPr bwMode="auto">
              <a:xfrm>
                <a:off x="1334" y="1279"/>
                <a:ext cx="48" cy="49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9pPr>
              </a:lstStyle>
              <a:p>
                <a:pPr eaLnBrk="1" hangingPunct="1"/>
                <a:endParaRPr lang="he-IL" altLang="he-IL">
                  <a:solidFill>
                    <a:prstClr val="black"/>
                  </a:solidFill>
                </a:endParaRPr>
              </a:p>
            </p:txBody>
          </p:sp>
          <p:sp>
            <p:nvSpPr>
              <p:cNvPr id="19489" name="Oval 29"/>
              <p:cNvSpPr>
                <a:spLocks noChangeAspect="1" noChangeArrowheads="1"/>
              </p:cNvSpPr>
              <p:nvPr/>
            </p:nvSpPr>
            <p:spPr bwMode="auto">
              <a:xfrm>
                <a:off x="1931" y="1035"/>
                <a:ext cx="48" cy="48"/>
              </a:xfrm>
              <a:prstGeom prst="ellipse">
                <a:avLst/>
              </a:prstGeom>
              <a:solidFill>
                <a:srgbClr val="F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9pPr>
              </a:lstStyle>
              <a:p>
                <a:pPr eaLnBrk="1" hangingPunct="1"/>
                <a:endParaRPr lang="he-IL" altLang="he-IL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469" name="Group 31"/>
            <p:cNvGrpSpPr>
              <a:grpSpLocks noChangeAspect="1"/>
            </p:cNvGrpSpPr>
            <p:nvPr/>
          </p:nvGrpSpPr>
          <p:grpSpPr bwMode="auto">
            <a:xfrm>
              <a:off x="496" y="1328"/>
              <a:ext cx="1834" cy="769"/>
              <a:chOff x="1152" y="1264"/>
              <a:chExt cx="2080" cy="872"/>
            </a:xfrm>
          </p:grpSpPr>
          <p:sp>
            <p:nvSpPr>
              <p:cNvPr id="19470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152" y="1264"/>
                <a:ext cx="2080" cy="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>
                  <a:solidFill>
                    <a:prstClr val="black"/>
                  </a:solidFill>
                </a:endParaRPr>
              </a:p>
            </p:txBody>
          </p:sp>
          <p:sp>
            <p:nvSpPr>
              <p:cNvPr id="19471" name="Freeform 9"/>
              <p:cNvSpPr>
                <a:spLocks noChangeAspect="1"/>
              </p:cNvSpPr>
              <p:nvPr/>
            </p:nvSpPr>
            <p:spPr bwMode="auto">
              <a:xfrm>
                <a:off x="2348" y="1328"/>
                <a:ext cx="732" cy="304"/>
              </a:xfrm>
              <a:custGeom>
                <a:avLst/>
                <a:gdLst>
                  <a:gd name="T0" fmla="*/ 0 w 732"/>
                  <a:gd name="T1" fmla="*/ 304 h 304"/>
                  <a:gd name="T2" fmla="*/ 732 w 732"/>
                  <a:gd name="T3" fmla="*/ 0 h 304"/>
                  <a:gd name="T4" fmla="*/ 0 60000 65536"/>
                  <a:gd name="T5" fmla="*/ 0 60000 65536"/>
                  <a:gd name="T6" fmla="*/ 0 w 732"/>
                  <a:gd name="T7" fmla="*/ 0 h 304"/>
                  <a:gd name="T8" fmla="*/ 732 w 732"/>
                  <a:gd name="T9" fmla="*/ 304 h 3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2" h="304">
                    <a:moveTo>
                      <a:pt x="0" y="304"/>
                    </a:moveTo>
                    <a:lnTo>
                      <a:pt x="73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19472" name="Object 22"/>
              <p:cNvGraphicFramePr>
                <a:graphicFrameLocks noChangeAspect="1"/>
              </p:cNvGraphicFramePr>
              <p:nvPr/>
            </p:nvGraphicFramePr>
            <p:xfrm>
              <a:off x="3042" y="1372"/>
              <a:ext cx="153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09" name="Equation" r:id="rId13" imgW="152268" imgH="164957" progId="">
                      <p:embed/>
                    </p:oleObj>
                  </mc:Choice>
                  <mc:Fallback>
                    <p:oleObj name="Equation" r:id="rId13" imgW="152268" imgH="164957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2" y="1372"/>
                            <a:ext cx="153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3" name="Object 23"/>
              <p:cNvGraphicFramePr>
                <a:graphicFrameLocks noChangeAspect="1"/>
              </p:cNvGraphicFramePr>
              <p:nvPr/>
            </p:nvGraphicFramePr>
            <p:xfrm>
              <a:off x="1216" y="1836"/>
              <a:ext cx="140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10" name="Equation" r:id="rId15" imgW="139579" imgH="164957" progId="">
                      <p:embed/>
                    </p:oleObj>
                  </mc:Choice>
                  <mc:Fallback>
                    <p:oleObj name="Equation" r:id="rId15" imgW="139579" imgH="164957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6" y="1836"/>
                            <a:ext cx="140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4" name="Freeform 12"/>
              <p:cNvSpPr>
                <a:spLocks noChangeAspect="1"/>
              </p:cNvSpPr>
              <p:nvPr/>
            </p:nvSpPr>
            <p:spPr bwMode="auto">
              <a:xfrm>
                <a:off x="1351" y="1636"/>
                <a:ext cx="997" cy="419"/>
              </a:xfrm>
              <a:custGeom>
                <a:avLst/>
                <a:gdLst>
                  <a:gd name="T0" fmla="*/ 997 w 997"/>
                  <a:gd name="T1" fmla="*/ 0 h 419"/>
                  <a:gd name="T2" fmla="*/ 0 w 997"/>
                  <a:gd name="T3" fmla="*/ 419 h 419"/>
                  <a:gd name="T4" fmla="*/ 0 60000 65536"/>
                  <a:gd name="T5" fmla="*/ 0 60000 65536"/>
                  <a:gd name="T6" fmla="*/ 0 w 997"/>
                  <a:gd name="T7" fmla="*/ 0 h 419"/>
                  <a:gd name="T8" fmla="*/ 997 w 997"/>
                  <a:gd name="T9" fmla="*/ 419 h 4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97" h="419">
                    <a:moveTo>
                      <a:pt x="997" y="0"/>
                    </a:moveTo>
                    <a:lnTo>
                      <a:pt x="0" y="419"/>
                    </a:ln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19475" name="Object 25"/>
              <p:cNvGraphicFramePr>
                <a:graphicFrameLocks noChangeAspect="1"/>
              </p:cNvGraphicFramePr>
              <p:nvPr/>
            </p:nvGraphicFramePr>
            <p:xfrm>
              <a:off x="2231" y="1838"/>
              <a:ext cx="318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11" name="Equation" r:id="rId17" imgW="317087" imgH="177569" progId="">
                      <p:embed/>
                    </p:oleObj>
                  </mc:Choice>
                  <mc:Fallback>
                    <p:oleObj name="Equation" r:id="rId17" imgW="317087" imgH="17756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1" y="1838"/>
                            <a:ext cx="318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6" name="Oval 14"/>
              <p:cNvSpPr>
                <a:spLocks noChangeAspect="1" noChangeArrowheads="1"/>
              </p:cNvSpPr>
              <p:nvPr/>
            </p:nvSpPr>
            <p:spPr bwMode="auto">
              <a:xfrm>
                <a:off x="3056" y="1296"/>
                <a:ext cx="54" cy="54"/>
              </a:xfrm>
              <a:prstGeom prst="ellipse">
                <a:avLst/>
              </a:prstGeom>
              <a:solidFill>
                <a:srgbClr val="F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9pPr>
              </a:lstStyle>
              <a:p>
                <a:pPr eaLnBrk="1" hangingPunct="1"/>
                <a:endParaRPr lang="he-IL" altLang="he-IL">
                  <a:solidFill>
                    <a:prstClr val="black"/>
                  </a:solidFill>
                </a:endParaRPr>
              </a:p>
            </p:txBody>
          </p:sp>
          <p:graphicFrame>
            <p:nvGraphicFramePr>
              <p:cNvPr id="19477" name="Object 27"/>
              <p:cNvGraphicFramePr>
                <a:graphicFrameLocks noChangeAspect="1"/>
              </p:cNvGraphicFramePr>
              <p:nvPr/>
            </p:nvGraphicFramePr>
            <p:xfrm>
              <a:off x="2364" y="1628"/>
              <a:ext cx="165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12" name="Equation" r:id="rId19" imgW="164885" imgH="164885" progId="">
                      <p:embed/>
                    </p:oleObj>
                  </mc:Choice>
                  <mc:Fallback>
                    <p:oleObj name="Equation" r:id="rId19" imgW="164885" imgH="16488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4" y="1628"/>
                            <a:ext cx="165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8" name="Oval 16"/>
              <p:cNvSpPr>
                <a:spLocks noChangeAspect="1" noChangeArrowheads="1"/>
              </p:cNvSpPr>
              <p:nvPr/>
            </p:nvSpPr>
            <p:spPr bwMode="auto">
              <a:xfrm>
                <a:off x="2312" y="1616"/>
                <a:ext cx="54" cy="54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9pPr>
              </a:lstStyle>
              <a:p>
                <a:pPr eaLnBrk="1" hangingPunct="1"/>
                <a:endParaRPr lang="he-IL" altLang="he-IL">
                  <a:solidFill>
                    <a:prstClr val="black"/>
                  </a:solidFill>
                </a:endParaRPr>
              </a:p>
            </p:txBody>
          </p:sp>
          <p:sp>
            <p:nvSpPr>
              <p:cNvPr id="19479" name="Oval 17"/>
              <p:cNvSpPr>
                <a:spLocks noChangeAspect="1" noChangeArrowheads="1"/>
              </p:cNvSpPr>
              <p:nvPr/>
            </p:nvSpPr>
            <p:spPr bwMode="auto">
              <a:xfrm>
                <a:off x="1304" y="2032"/>
                <a:ext cx="54" cy="54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Gisha" panose="020B0502040204020203" pitchFamily="34" charset="-79"/>
                  </a:defRPr>
                </a:lvl9pPr>
              </a:lstStyle>
              <a:p>
                <a:pPr eaLnBrk="1" hangingPunct="1"/>
                <a:endParaRPr lang="he-IL" altLang="he-IL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9461" name="Object 30"/>
          <p:cNvGraphicFramePr>
            <a:graphicFrameLocks noChangeAspect="1"/>
          </p:cNvGraphicFramePr>
          <p:nvPr>
            <p:extLst/>
          </p:nvPr>
        </p:nvGraphicFramePr>
        <p:xfrm>
          <a:off x="6272730" y="2659307"/>
          <a:ext cx="6762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13" name="Equation" r:id="rId21" imgW="482400" imgH="241200" progId="Equation.DSMT4">
                  <p:embed/>
                </p:oleObj>
              </mc:Choice>
              <mc:Fallback>
                <p:oleObj name="Equation" r:id="rId21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730" y="2659307"/>
                        <a:ext cx="6762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/>
          </p:nvPr>
        </p:nvGraphicFramePr>
        <p:xfrm>
          <a:off x="6256855" y="1536312"/>
          <a:ext cx="692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14" name="Equation" r:id="rId23" imgW="495000" imgH="393480" progId="Equation.DSMT4">
                  <p:embed/>
                </p:oleObj>
              </mc:Choice>
              <mc:Fallback>
                <p:oleObj name="Equation" r:id="rId23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855" y="1536312"/>
                        <a:ext cx="6921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>
            <p:extLst/>
          </p:nvPr>
        </p:nvGraphicFramePr>
        <p:xfrm>
          <a:off x="6256855" y="2054664"/>
          <a:ext cx="7445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15" name="Equation" r:id="rId25" imgW="533160" imgH="393480" progId="Equation.DSMT4">
                  <p:embed/>
                </p:oleObj>
              </mc:Choice>
              <mc:Fallback>
                <p:oleObj name="Equation" r:id="rId25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855" y="2054664"/>
                        <a:ext cx="7445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34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</a:t>
            </a:r>
          </a:p>
        </p:txBody>
      </p:sp>
      <p:graphicFrame>
        <p:nvGraphicFramePr>
          <p:cNvPr id="19462" name="Object 21"/>
          <p:cNvGraphicFramePr>
            <a:graphicFrameLocks noChangeAspect="1"/>
          </p:cNvGraphicFramePr>
          <p:nvPr>
            <p:extLst/>
          </p:nvPr>
        </p:nvGraphicFramePr>
        <p:xfrm>
          <a:off x="3161043" y="1291727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58" name="משוואה" r:id="rId3" imgW="1548728" imgH="342751" progId="Equation.3">
                  <p:embed/>
                </p:oleObj>
              </mc:Choice>
              <mc:Fallback>
                <p:oleObj name="משוואה" r:id="rId3" imgW="1548728" imgH="342751" progId="Equation.3">
                  <p:embed/>
                  <p:pic>
                    <p:nvPicPr>
                      <p:cNvPr id="1946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043" y="1291727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8" y="1976686"/>
            <a:ext cx="3457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6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 | </a:t>
            </a:r>
            <a:r>
              <a:rPr lang="he-IL" altLang="he-IL" sz="2000" dirty="0">
                <a:solidFill>
                  <a:srgbClr val="009900"/>
                </a:solidFill>
              </a:rPr>
              <a:t>הערה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endParaRPr lang="he-IL" altLang="he-IL" sz="16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הערה: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שימו לב, הנקודה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יכולה להיות בכל מקום במרחב,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במישור המשולש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(בתוכו או מחוצה לו) או מחוץ למישור זה.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היא יכולה להיות גם על אחד מקדקודי המשולש.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בחירת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כאחד מהקדקודים יעזור לנו בהמשך.</a:t>
            </a:r>
          </a:p>
        </p:txBody>
      </p:sp>
      <p:graphicFrame>
        <p:nvGraphicFramePr>
          <p:cNvPr id="19462" name="Object 21"/>
          <p:cNvGraphicFramePr>
            <a:graphicFrameLocks noChangeAspect="1"/>
          </p:cNvGraphicFramePr>
          <p:nvPr>
            <p:extLst/>
          </p:nvPr>
        </p:nvGraphicFramePr>
        <p:xfrm>
          <a:off x="3161043" y="1291727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2" name="משוואה" r:id="rId3" imgW="1548728" imgH="342751" progId="Equation.3">
                  <p:embed/>
                </p:oleObj>
              </mc:Choice>
              <mc:Fallback>
                <p:oleObj name="משוואה" r:id="rId3" imgW="1548728" imgH="342751" progId="Equation.3">
                  <p:embed/>
                  <p:pic>
                    <p:nvPicPr>
                      <p:cNvPr id="1946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043" y="1291727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8" y="1976686"/>
            <a:ext cx="3457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3| </a:t>
            </a:r>
            <a:r>
              <a:rPr lang="he-IL" altLang="he-IL" sz="2000" dirty="0">
                <a:solidFill>
                  <a:srgbClr val="009900"/>
                </a:solidFill>
              </a:rPr>
              <a:t>הוכחה א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הוכחה:</a:t>
            </a:r>
          </a:p>
        </p:txBody>
      </p:sp>
      <p:graphicFrame>
        <p:nvGraphicFramePr>
          <p:cNvPr id="19462" name="Object 21"/>
          <p:cNvGraphicFramePr>
            <a:graphicFrameLocks noChangeAspect="1"/>
          </p:cNvGraphicFramePr>
          <p:nvPr>
            <p:extLst/>
          </p:nvPr>
        </p:nvGraphicFramePr>
        <p:xfrm>
          <a:off x="3161043" y="1291727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6" name="משוואה" r:id="rId3" imgW="1548728" imgH="342751" progId="Equation.3">
                  <p:embed/>
                </p:oleObj>
              </mc:Choice>
              <mc:Fallback>
                <p:oleObj name="משוואה" r:id="rId3" imgW="1548728" imgH="342751" progId="Equation.3">
                  <p:embed/>
                  <p:pic>
                    <p:nvPicPr>
                      <p:cNvPr id="1946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043" y="1291727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>
            <p:extLst/>
          </p:nvPr>
        </p:nvGraphicFramePr>
        <p:xfrm>
          <a:off x="4593097" y="1992106"/>
          <a:ext cx="14065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7" name="Equation" r:id="rId5" imgW="1002960" imgH="736560" progId="Equation.DSMT4">
                  <p:embed/>
                </p:oleObj>
              </mc:Choice>
              <mc:Fallback>
                <p:oleObj name="Equation" r:id="rId5" imgW="1002960" imgH="736560" progId="Equation.DSMT4">
                  <p:embed/>
                  <p:pic>
                    <p:nvPicPr>
                      <p:cNvPr id="194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097" y="1992106"/>
                        <a:ext cx="14065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תמונה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78" y="1976686"/>
            <a:ext cx="3457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9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3| </a:t>
            </a:r>
            <a:r>
              <a:rPr lang="he-IL" altLang="he-IL" sz="2000" dirty="0">
                <a:solidFill>
                  <a:srgbClr val="009900"/>
                </a:solidFill>
              </a:rPr>
              <a:t>הוכחה א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הוכחה:</a:t>
            </a: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he-IL" altLang="he-IL" sz="16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כדאי לזכור תוצאה זו ולהשתמש בה בפתרון שאלות בהמשך.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להוכחה נוספת, לחצו על הקישור</a:t>
            </a:r>
            <a:endParaRPr lang="he-IL" altLang="he-IL" sz="1600" b="1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462" name="Object 21"/>
          <p:cNvGraphicFramePr>
            <a:graphicFrameLocks noChangeAspect="1"/>
          </p:cNvGraphicFramePr>
          <p:nvPr>
            <p:extLst/>
          </p:nvPr>
        </p:nvGraphicFramePr>
        <p:xfrm>
          <a:off x="3161043" y="1291727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0" name="משוואה" r:id="rId4" imgW="1548728" imgH="342751" progId="Equation.3">
                  <p:embed/>
                </p:oleObj>
              </mc:Choice>
              <mc:Fallback>
                <p:oleObj name="משוואה" r:id="rId4" imgW="1548728" imgH="342751" progId="Equation.3">
                  <p:embed/>
                  <p:pic>
                    <p:nvPicPr>
                      <p:cNvPr id="1946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043" y="1291727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>
            <p:extLst/>
          </p:nvPr>
        </p:nvGraphicFramePr>
        <p:xfrm>
          <a:off x="4587765" y="2001372"/>
          <a:ext cx="3613150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1" name="Equation" r:id="rId6" imgW="2577960" imgH="1828800" progId="Equation.DSMT4">
                  <p:embed/>
                </p:oleObj>
              </mc:Choice>
              <mc:Fallback>
                <p:oleObj name="Equation" r:id="rId6" imgW="2577960" imgH="1828800" progId="Equation.DSMT4">
                  <p:embed/>
                  <p:pic>
                    <p:nvPicPr>
                      <p:cNvPr id="194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765" y="2001372"/>
                        <a:ext cx="3613150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תמונה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478" y="1976686"/>
            <a:ext cx="3457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445135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/>
              <a:t>הביעו את      באמצעות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הסיקו כי  </a:t>
            </a:r>
            <a:r>
              <a:rPr lang="en-US" dirty="0"/>
              <a:t>M</a:t>
            </a:r>
            <a:r>
              <a:rPr lang="he-IL" dirty="0"/>
              <a:t> , </a:t>
            </a:r>
            <a:r>
              <a:rPr lang="en-US" dirty="0"/>
              <a:t>N</a:t>
            </a:r>
            <a:r>
              <a:rPr lang="he-IL" dirty="0"/>
              <a:t> , </a:t>
            </a:r>
            <a:r>
              <a:rPr lang="en-US" dirty="0"/>
              <a:t>S</a:t>
            </a:r>
            <a:r>
              <a:rPr lang="he-IL" dirty="0"/>
              <a:t>  על ישר אחד וכי              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endParaRPr lang="he-IL" dirty="0"/>
          </a:p>
        </p:txBody>
      </p:sp>
      <p:sp>
        <p:nvSpPr>
          <p:cNvPr id="22531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4.</a:t>
            </a:r>
          </a:p>
        </p:txBody>
      </p:sp>
      <p:graphicFrame>
        <p:nvGraphicFramePr>
          <p:cNvPr id="22532" name="אובייקט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63317"/>
              </p:ext>
            </p:extLst>
          </p:nvPr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07" name="Equation" r:id="rId3" imgW="279360" imgH="266400" progId="Equation.DSMT4">
                  <p:embed/>
                </p:oleObj>
              </mc:Choice>
              <mc:Fallback>
                <p:oleObj name="Equation" r:id="rId3" imgW="279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אובייקט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0558"/>
              </p:ext>
            </p:extLst>
          </p:nvPr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08" name="Equation" r:id="rId5" imgW="330120" imgH="266400" progId="Equation.DSMT4">
                  <p:embed/>
                </p:oleObj>
              </mc:Choice>
              <mc:Fallback>
                <p:oleObj name="Equation" r:id="rId5" imgW="330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אובייקט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352270"/>
              </p:ext>
            </p:extLst>
          </p:nvPr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09" name="Equation" r:id="rId7" imgW="304560" imgH="266400" progId="Equation.DSMT4">
                  <p:embed/>
                </p:oleObj>
              </mc:Choice>
              <mc:Fallback>
                <p:oleObj name="Equation" r:id="rId7" imgW="304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אובייקט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81661"/>
              </p:ext>
            </p:extLst>
          </p:nvPr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10" name="Equation" r:id="rId9" imgW="1155700" imgH="292100" progId="Equation.DSMT4">
                  <p:embed/>
                </p:oleObj>
              </mc:Choice>
              <mc:Fallback>
                <p:oleObj name="Equation" r:id="rId9" imgW="1155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אובייקט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45871"/>
              </p:ext>
            </p:extLst>
          </p:nvPr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11" name="Equation" r:id="rId11" imgW="698400" imgH="507960" progId="Equation.DSMT4">
                  <p:embed/>
                </p:oleObj>
              </mc:Choice>
              <mc:Fallback>
                <p:oleObj name="Equation" r:id="rId11" imgW="698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2"/>
          <p:cNvGrpSpPr>
            <a:grpSpLocks/>
          </p:cNvGrpSpPr>
          <p:nvPr/>
        </p:nvGrpSpPr>
        <p:grpSpPr bwMode="auto">
          <a:xfrm>
            <a:off x="149225" y="1511300"/>
            <a:ext cx="2898775" cy="2679700"/>
            <a:chOff x="1064" y="11984"/>
            <a:chExt cx="4095" cy="3651"/>
          </a:xfrm>
        </p:grpSpPr>
        <p:graphicFrame>
          <p:nvGraphicFramePr>
            <p:cNvPr id="22539" name="אובייקט 41"/>
            <p:cNvGraphicFramePr>
              <a:graphicFrameLocks noChangeAspect="1"/>
            </p:cNvGraphicFramePr>
            <p:nvPr/>
          </p:nvGraphicFramePr>
          <p:xfrm>
            <a:off x="1064" y="14797"/>
            <a:ext cx="26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2" name="Equation" r:id="rId13" imgW="190417" imgH="190417" progId="Equation.DSMT4">
                    <p:embed/>
                  </p:oleObj>
                </mc:Choice>
                <mc:Fallback>
                  <p:oleObj name="Equation" r:id="rId13" imgW="190417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4797"/>
                          <a:ext cx="26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אובייקט 42"/>
            <p:cNvGraphicFramePr>
              <a:graphicFrameLocks noChangeAspect="1"/>
            </p:cNvGraphicFramePr>
            <p:nvPr/>
          </p:nvGraphicFramePr>
          <p:xfrm>
            <a:off x="3614" y="15374"/>
            <a:ext cx="24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3" name="Equation" r:id="rId15" imgW="177646" imgH="190335" progId="Equation.DSMT4">
                    <p:embed/>
                  </p:oleObj>
                </mc:Choice>
                <mc:Fallback>
                  <p:oleObj name="Equation" r:id="rId15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15374"/>
                          <a:ext cx="24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אובייקט 43"/>
            <p:cNvGraphicFramePr>
              <a:graphicFrameLocks noChangeAspect="1"/>
            </p:cNvGraphicFramePr>
            <p:nvPr/>
          </p:nvGraphicFramePr>
          <p:xfrm>
            <a:off x="4918" y="14024"/>
            <a:ext cx="24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4" name="Equation" r:id="rId17" imgW="177569" imgH="202936" progId="Equation.DSMT4">
                    <p:embed/>
                  </p:oleObj>
                </mc:Choice>
                <mc:Fallback>
                  <p:oleObj name="Equation" r:id="rId17" imgW="177569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14024"/>
                          <a:ext cx="24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אובייקט 44"/>
            <p:cNvGraphicFramePr>
              <a:graphicFrameLocks noChangeAspect="1"/>
            </p:cNvGraphicFramePr>
            <p:nvPr/>
          </p:nvGraphicFramePr>
          <p:xfrm>
            <a:off x="2864" y="11984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5" name="Equation" r:id="rId19" imgW="139639" imgH="203112" progId="Equation.DSMT4">
                    <p:embed/>
                  </p:oleObj>
                </mc:Choice>
                <mc:Fallback>
                  <p:oleObj name="Equation" r:id="rId19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1984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אובייקט 45"/>
            <p:cNvGraphicFramePr>
              <a:graphicFrameLocks noChangeAspect="1"/>
            </p:cNvGraphicFramePr>
            <p:nvPr/>
          </p:nvGraphicFramePr>
          <p:xfrm>
            <a:off x="2279" y="14174"/>
            <a:ext cx="22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6" name="Equation" r:id="rId21" imgW="177646" imgH="190335" progId="Equation.DSMT4">
                    <p:embed/>
                  </p:oleObj>
                </mc:Choice>
                <mc:Fallback>
                  <p:oleObj name="Equation" r:id="rId21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14174"/>
                          <a:ext cx="22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אובייקט 46"/>
            <p:cNvGraphicFramePr>
              <a:graphicFrameLocks noChangeAspect="1"/>
            </p:cNvGraphicFramePr>
            <p:nvPr/>
          </p:nvGraphicFramePr>
          <p:xfrm>
            <a:off x="3914" y="13754"/>
            <a:ext cx="20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7" name="Equation" r:id="rId23" imgW="152334" imgH="190417" progId="Equation.DSMT4">
                    <p:embed/>
                  </p:oleObj>
                </mc:Choice>
                <mc:Fallback>
                  <p:oleObj name="Equation" r:id="rId23" imgW="152334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3754"/>
                          <a:ext cx="20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אובייקט 47"/>
            <p:cNvGraphicFramePr>
              <a:graphicFrameLocks noChangeAspect="1"/>
            </p:cNvGraphicFramePr>
            <p:nvPr/>
          </p:nvGraphicFramePr>
          <p:xfrm>
            <a:off x="2804" y="13469"/>
            <a:ext cx="2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8" name="Equation" r:id="rId25" imgW="190417" imgH="203112" progId="Equation.DSMT4">
                    <p:embed/>
                  </p:oleObj>
                </mc:Choice>
                <mc:Fallback>
                  <p:oleObj name="Equation" r:id="rId25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469"/>
                          <a:ext cx="2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6" name="Group 10"/>
            <p:cNvGrpSpPr>
              <a:grpSpLocks/>
            </p:cNvGrpSpPr>
            <p:nvPr/>
          </p:nvGrpSpPr>
          <p:grpSpPr bwMode="auto">
            <a:xfrm>
              <a:off x="1279" y="12285"/>
              <a:ext cx="3657" cy="3090"/>
              <a:chOff x="1279" y="12285"/>
              <a:chExt cx="3657" cy="3090"/>
            </a:xfrm>
          </p:grpSpPr>
          <p:sp>
            <p:nvSpPr>
              <p:cNvPr id="22549" name="Oval 11"/>
              <p:cNvSpPr>
                <a:spLocks noChangeAspect="1" noChangeArrowheads="1"/>
              </p:cNvSpPr>
              <p:nvPr/>
            </p:nvSpPr>
            <p:spPr bwMode="auto">
              <a:xfrm>
                <a:off x="2944" y="13723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2550" name="Freeform 12"/>
              <p:cNvSpPr>
                <a:spLocks noChangeAspect="1"/>
              </p:cNvSpPr>
              <p:nvPr/>
            </p:nvSpPr>
            <p:spPr bwMode="auto">
              <a:xfrm>
                <a:off x="2960" y="12295"/>
                <a:ext cx="716" cy="3079"/>
              </a:xfrm>
              <a:custGeom>
                <a:avLst/>
                <a:gdLst>
                  <a:gd name="T0" fmla="*/ 716 w 573"/>
                  <a:gd name="T1" fmla="*/ 3079 h 2464"/>
                  <a:gd name="T2" fmla="*/ 0 w 573"/>
                  <a:gd name="T3" fmla="*/ 0 h 246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2464">
                    <a:moveTo>
                      <a:pt x="573" y="246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1" name="Freeform 13"/>
              <p:cNvSpPr>
                <a:spLocks noChangeAspect="1"/>
              </p:cNvSpPr>
              <p:nvPr/>
            </p:nvSpPr>
            <p:spPr bwMode="auto">
              <a:xfrm>
                <a:off x="1279" y="14918"/>
                <a:ext cx="2393" cy="457"/>
              </a:xfrm>
              <a:custGeom>
                <a:avLst/>
                <a:gdLst>
                  <a:gd name="T0" fmla="*/ 2393 w 2393"/>
                  <a:gd name="T1" fmla="*/ 457 h 457"/>
                  <a:gd name="T2" fmla="*/ 0 w 2393"/>
                  <a:gd name="T3" fmla="*/ 0 h 4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93" h="457">
                    <a:moveTo>
                      <a:pt x="2393" y="45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2" name="Freeform 14"/>
              <p:cNvSpPr>
                <a:spLocks noChangeAspect="1"/>
              </p:cNvSpPr>
              <p:nvPr/>
            </p:nvSpPr>
            <p:spPr bwMode="auto">
              <a:xfrm>
                <a:off x="1281" y="12285"/>
                <a:ext cx="1679" cy="2628"/>
              </a:xfrm>
              <a:custGeom>
                <a:avLst/>
                <a:gdLst>
                  <a:gd name="T0" fmla="*/ 0 w 1679"/>
                  <a:gd name="T1" fmla="*/ 2628 h 2628"/>
                  <a:gd name="T2" fmla="*/ 1679 w 1679"/>
                  <a:gd name="T3" fmla="*/ 0 h 262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79" h="2628">
                    <a:moveTo>
                      <a:pt x="0" y="2628"/>
                    </a:moveTo>
                    <a:lnTo>
                      <a:pt x="167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3" name="Freeform 15"/>
              <p:cNvSpPr>
                <a:spLocks noChangeAspect="1"/>
              </p:cNvSpPr>
              <p:nvPr/>
            </p:nvSpPr>
            <p:spPr bwMode="auto">
              <a:xfrm>
                <a:off x="2960" y="12285"/>
                <a:ext cx="1975" cy="1914"/>
              </a:xfrm>
              <a:custGeom>
                <a:avLst/>
                <a:gdLst>
                  <a:gd name="T0" fmla="*/ 1975 w 1975"/>
                  <a:gd name="T1" fmla="*/ 1914 h 1914"/>
                  <a:gd name="T2" fmla="*/ 0 w 1975"/>
                  <a:gd name="T3" fmla="*/ 0 h 191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75" h="1914">
                    <a:moveTo>
                      <a:pt x="1975" y="191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4" name="Freeform 16"/>
              <p:cNvSpPr>
                <a:spLocks noChangeAspect="1"/>
              </p:cNvSpPr>
              <p:nvPr/>
            </p:nvSpPr>
            <p:spPr bwMode="auto">
              <a:xfrm>
                <a:off x="3676" y="14205"/>
                <a:ext cx="1259" cy="1169"/>
              </a:xfrm>
              <a:custGeom>
                <a:avLst/>
                <a:gdLst>
                  <a:gd name="T0" fmla="*/ 1259 w 1259"/>
                  <a:gd name="T1" fmla="*/ 0 h 1169"/>
                  <a:gd name="T2" fmla="*/ 0 w 1259"/>
                  <a:gd name="T3" fmla="*/ 1169 h 11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59" h="1169">
                    <a:moveTo>
                      <a:pt x="1259" y="0"/>
                    </a:moveTo>
                    <a:lnTo>
                      <a:pt x="0" y="116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5" name="Freeform 17"/>
              <p:cNvSpPr>
                <a:spLocks noChangeAspect="1"/>
              </p:cNvSpPr>
              <p:nvPr/>
            </p:nvSpPr>
            <p:spPr bwMode="auto">
              <a:xfrm>
                <a:off x="1300" y="14190"/>
                <a:ext cx="3605" cy="729"/>
              </a:xfrm>
              <a:custGeom>
                <a:avLst/>
                <a:gdLst>
                  <a:gd name="T0" fmla="*/ 0 w 3605"/>
                  <a:gd name="T1" fmla="*/ 729 h 729"/>
                  <a:gd name="T2" fmla="*/ 3605 w 3605"/>
                  <a:gd name="T3" fmla="*/ 0 h 7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05" h="729">
                    <a:moveTo>
                      <a:pt x="0" y="729"/>
                    </a:moveTo>
                    <a:lnTo>
                      <a:pt x="36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6" name="Oval 18"/>
              <p:cNvSpPr>
                <a:spLocks noChangeAspect="1" noChangeArrowheads="1"/>
              </p:cNvSpPr>
              <p:nvPr/>
            </p:nvSpPr>
            <p:spPr bwMode="auto">
              <a:xfrm>
                <a:off x="2525" y="14283"/>
                <a:ext cx="74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2557" name="Oval 19"/>
              <p:cNvSpPr>
                <a:spLocks noChangeAspect="1" noChangeArrowheads="1"/>
              </p:cNvSpPr>
              <p:nvPr/>
            </p:nvSpPr>
            <p:spPr bwMode="auto">
              <a:xfrm>
                <a:off x="3820" y="13954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2558" name="Freeform 20"/>
              <p:cNvSpPr>
                <a:spLocks noChangeAspect="1"/>
              </p:cNvSpPr>
              <p:nvPr/>
            </p:nvSpPr>
            <p:spPr bwMode="auto">
              <a:xfrm>
                <a:off x="2566" y="13997"/>
                <a:ext cx="1311" cy="322"/>
              </a:xfrm>
              <a:custGeom>
                <a:avLst/>
                <a:gdLst>
                  <a:gd name="T0" fmla="*/ 0 w 1049"/>
                  <a:gd name="T1" fmla="*/ 322 h 258"/>
                  <a:gd name="T2" fmla="*/ 1311 w 1049"/>
                  <a:gd name="T3" fmla="*/ 0 h 25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9" h="258">
                    <a:moveTo>
                      <a:pt x="0" y="258"/>
                    </a:moveTo>
                    <a:lnTo>
                      <a:pt x="1049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59" name="Freeform 21"/>
              <p:cNvSpPr>
                <a:spLocks noChangeAspect="1"/>
              </p:cNvSpPr>
              <p:nvPr/>
            </p:nvSpPr>
            <p:spPr bwMode="auto">
              <a:xfrm>
                <a:off x="2548" y="13795"/>
                <a:ext cx="421" cy="514"/>
              </a:xfrm>
              <a:custGeom>
                <a:avLst/>
                <a:gdLst>
                  <a:gd name="T0" fmla="*/ 421 w 337"/>
                  <a:gd name="T1" fmla="*/ 0 h 412"/>
                  <a:gd name="T2" fmla="*/ 0 w 337"/>
                  <a:gd name="T3" fmla="*/ 514 h 4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7" h="412">
                    <a:moveTo>
                      <a:pt x="337" y="0"/>
                    </a:moveTo>
                    <a:lnTo>
                      <a:pt x="0" y="41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60" name="Freeform 22"/>
              <p:cNvSpPr>
                <a:spLocks noChangeAspect="1"/>
              </p:cNvSpPr>
              <p:nvPr/>
            </p:nvSpPr>
            <p:spPr bwMode="auto">
              <a:xfrm>
                <a:off x="2985" y="13772"/>
                <a:ext cx="892" cy="224"/>
              </a:xfrm>
              <a:custGeom>
                <a:avLst/>
                <a:gdLst>
                  <a:gd name="T0" fmla="*/ 0 w 551"/>
                  <a:gd name="T1" fmla="*/ 0 h 138"/>
                  <a:gd name="T2" fmla="*/ 892 w 551"/>
                  <a:gd name="T3" fmla="*/ 224 h 13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1" h="138">
                    <a:moveTo>
                      <a:pt x="0" y="0"/>
                    </a:moveTo>
                    <a:lnTo>
                      <a:pt x="551" y="13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61" name="Freeform 23"/>
              <p:cNvSpPr>
                <a:spLocks noChangeAspect="1"/>
              </p:cNvSpPr>
              <p:nvPr/>
            </p:nvSpPr>
            <p:spPr bwMode="auto">
              <a:xfrm>
                <a:off x="2406" y="12314"/>
                <a:ext cx="544" cy="2811"/>
              </a:xfrm>
              <a:custGeom>
                <a:avLst/>
                <a:gdLst>
                  <a:gd name="T0" fmla="*/ 544 w 435"/>
                  <a:gd name="T1" fmla="*/ 0 h 2250"/>
                  <a:gd name="T2" fmla="*/ 0 w 435"/>
                  <a:gd name="T3" fmla="*/ 2811 h 22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35" h="2250">
                    <a:moveTo>
                      <a:pt x="435" y="0"/>
                    </a:moveTo>
                    <a:lnTo>
                      <a:pt x="0" y="22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62" name="Freeform 24"/>
              <p:cNvSpPr>
                <a:spLocks noChangeAspect="1"/>
              </p:cNvSpPr>
              <p:nvPr/>
            </p:nvSpPr>
            <p:spPr bwMode="auto">
              <a:xfrm>
                <a:off x="2979" y="12304"/>
                <a:ext cx="1284" cy="2516"/>
              </a:xfrm>
              <a:custGeom>
                <a:avLst/>
                <a:gdLst>
                  <a:gd name="T0" fmla="*/ 0 w 1284"/>
                  <a:gd name="T1" fmla="*/ 0 h 2516"/>
                  <a:gd name="T2" fmla="*/ 1284 w 1284"/>
                  <a:gd name="T3" fmla="*/ 2516 h 25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4" h="2516">
                    <a:moveTo>
                      <a:pt x="0" y="0"/>
                    </a:moveTo>
                    <a:lnTo>
                      <a:pt x="1284" y="251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63" name="Freeform 25"/>
              <p:cNvSpPr>
                <a:spLocks noChangeAspect="1"/>
              </p:cNvSpPr>
              <p:nvPr/>
            </p:nvSpPr>
            <p:spPr bwMode="auto">
              <a:xfrm>
                <a:off x="2416" y="14196"/>
                <a:ext cx="2520" cy="938"/>
              </a:xfrm>
              <a:custGeom>
                <a:avLst/>
                <a:gdLst>
                  <a:gd name="T0" fmla="*/ 2520 w 2016"/>
                  <a:gd name="T1" fmla="*/ 0 h 751"/>
                  <a:gd name="T2" fmla="*/ 0 w 2016"/>
                  <a:gd name="T3" fmla="*/ 938 h 75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16" h="751">
                    <a:moveTo>
                      <a:pt x="2016" y="0"/>
                    </a:moveTo>
                    <a:lnTo>
                      <a:pt x="0" y="75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64" name="Freeform 26"/>
              <p:cNvSpPr>
                <a:spLocks noChangeAspect="1"/>
              </p:cNvSpPr>
              <p:nvPr/>
            </p:nvSpPr>
            <p:spPr bwMode="auto">
              <a:xfrm>
                <a:off x="1375" y="14826"/>
                <a:ext cx="2888" cy="93"/>
              </a:xfrm>
              <a:custGeom>
                <a:avLst/>
                <a:gdLst>
                  <a:gd name="T0" fmla="*/ 0 w 2888"/>
                  <a:gd name="T1" fmla="*/ 93 h 93"/>
                  <a:gd name="T2" fmla="*/ 2888 w 2888"/>
                  <a:gd name="T3" fmla="*/ 0 h 9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88" h="93">
                    <a:moveTo>
                      <a:pt x="0" y="93"/>
                    </a:moveTo>
                    <a:lnTo>
                      <a:pt x="2888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565" name="Oval 27"/>
              <p:cNvSpPr>
                <a:spLocks noChangeAspect="1" noChangeArrowheads="1"/>
              </p:cNvSpPr>
              <p:nvPr/>
            </p:nvSpPr>
            <p:spPr bwMode="auto">
              <a:xfrm>
                <a:off x="3041" y="13991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2566" name="Oval 28"/>
              <p:cNvSpPr>
                <a:spLocks noChangeAspect="1" noChangeArrowheads="1"/>
              </p:cNvSpPr>
              <p:nvPr/>
            </p:nvSpPr>
            <p:spPr bwMode="auto">
              <a:xfrm>
                <a:off x="3096" y="14815"/>
                <a:ext cx="73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2567" name="Freeform 29"/>
              <p:cNvSpPr>
                <a:spLocks noChangeAspect="1"/>
              </p:cNvSpPr>
              <p:nvPr/>
            </p:nvSpPr>
            <p:spPr bwMode="auto">
              <a:xfrm>
                <a:off x="2950" y="12322"/>
                <a:ext cx="186" cy="2548"/>
              </a:xfrm>
              <a:custGeom>
                <a:avLst/>
                <a:gdLst>
                  <a:gd name="T0" fmla="*/ 186 w 149"/>
                  <a:gd name="T1" fmla="*/ 2548 h 2039"/>
                  <a:gd name="T2" fmla="*/ 0 w 149"/>
                  <a:gd name="T3" fmla="*/ 0 h 20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9" h="2039">
                    <a:moveTo>
                      <a:pt x="149" y="203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22547" name="אובייקט 49"/>
            <p:cNvGraphicFramePr>
              <a:graphicFrameLocks noChangeAspect="1"/>
            </p:cNvGraphicFramePr>
            <p:nvPr/>
          </p:nvGraphicFramePr>
          <p:xfrm>
            <a:off x="3089" y="14879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19" name="Equation" r:id="rId27" imgW="228600" imgH="190500" progId="Equation.DSMT4">
                    <p:embed/>
                  </p:oleObj>
                </mc:Choice>
                <mc:Fallback>
                  <p:oleObj name="Equation" r:id="rId27" imgW="2286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14879"/>
                          <a:ext cx="3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אובייקט 50"/>
            <p:cNvGraphicFramePr>
              <a:graphicFrameLocks noChangeAspect="1"/>
            </p:cNvGraphicFramePr>
            <p:nvPr/>
          </p:nvGraphicFramePr>
          <p:xfrm>
            <a:off x="2804" y="13934"/>
            <a:ext cx="2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20" name="Equation" r:id="rId29" imgW="203024" imgH="203024" progId="Equation.DSMT4">
                    <p:embed/>
                  </p:oleObj>
                </mc:Choice>
                <mc:Fallback>
                  <p:oleObj name="Equation" r:id="rId29" imgW="203024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934"/>
                          <a:ext cx="26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אובייקט 35">
            <a:extLst>
              <a:ext uri="{FF2B5EF4-FFF2-40B4-BE49-F238E27FC236}">
                <a16:creationId xmlns:a16="http://schemas.microsoft.com/office/drawing/2014/main" id="{D8980DAE-FFF0-4924-B91E-BF1452872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12636"/>
              </p:ext>
            </p:extLst>
          </p:nvPr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21" name="Equation" r:id="rId31" imgW="723600" imgH="291960" progId="Equation.DSMT4">
                  <p:embed/>
                </p:oleObj>
              </mc:Choice>
              <mc:Fallback>
                <p:oleObj name="Equation" r:id="rId31" imgW="723600" imgH="291960" progId="Equation.DSMT4">
                  <p:embed/>
                  <p:pic>
                    <p:nvPicPr>
                      <p:cNvPr id="44" name="אובייקט 35">
                        <a:extLst>
                          <a:ext uri="{FF2B5EF4-FFF2-40B4-BE49-F238E27FC236}">
                            <a16:creationId xmlns:a16="http://schemas.microsoft.com/office/drawing/2014/main" id="{13E903B3-F436-460F-9506-DE40ED7ED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57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445135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/>
              <a:t>הביעו את      באמצעות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הסיקו כי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 על ישר אחד וכי              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he-IL" b="1" dirty="0">
                <a:solidFill>
                  <a:srgbClr val="00B050"/>
                </a:solidFill>
              </a:rPr>
              <a:t>פתרון א: </a:t>
            </a: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he-IL" dirty="0"/>
              <a:t>נציב </a:t>
            </a:r>
            <a:r>
              <a:rPr lang="en-US" dirty="0"/>
              <a:t>S</a:t>
            </a:r>
            <a:r>
              <a:rPr lang="he-IL" dirty="0"/>
              <a:t> במקום </a:t>
            </a:r>
            <a:r>
              <a:rPr lang="en-US" dirty="0"/>
              <a:t>O</a:t>
            </a:r>
            <a:r>
              <a:rPr lang="he-IL" dirty="0"/>
              <a:t> בתוצאת התרגיל הקודם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עבור המשולש </a:t>
            </a:r>
            <a:r>
              <a:rPr lang="en-US" dirty="0"/>
              <a:t>SAB</a:t>
            </a:r>
            <a:r>
              <a:rPr lang="he-IL" dirty="0"/>
              <a:t>, ונקבל: </a:t>
            </a:r>
          </a:p>
        </p:txBody>
      </p:sp>
      <p:sp>
        <p:nvSpPr>
          <p:cNvPr id="23555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 | </a:t>
            </a:r>
            <a:r>
              <a:rPr lang="he-IL" altLang="he-IL" sz="2000" b="0" dirty="0"/>
              <a:t>פתרון א.</a:t>
            </a:r>
            <a:endParaRPr lang="he-IL" altLang="he-IL" dirty="0"/>
          </a:p>
        </p:txBody>
      </p:sp>
      <p:graphicFrame>
        <p:nvGraphicFramePr>
          <p:cNvPr id="23563" name="אובייקט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82386"/>
              </p:ext>
            </p:extLst>
          </p:nvPr>
        </p:nvGraphicFramePr>
        <p:xfrm>
          <a:off x="2715702" y="3776994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1" name="משוואה" r:id="rId3" imgW="1548728" imgH="342751" progId="Equation.3">
                  <p:embed/>
                </p:oleObj>
              </mc:Choice>
              <mc:Fallback>
                <p:oleObj name="משוואה" r:id="rId3" imgW="154872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702" y="3776994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אובייקט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708473"/>
              </p:ext>
            </p:extLst>
          </p:nvPr>
        </p:nvGraphicFramePr>
        <p:xfrm>
          <a:off x="2772265" y="4234438"/>
          <a:ext cx="300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2" name="Equation" r:id="rId5" imgW="3009900" imgH="508000" progId="Equation.DSMT4">
                  <p:embed/>
                </p:oleObj>
              </mc:Choice>
              <mc:Fallback>
                <p:oleObj name="Equation" r:id="rId5" imgW="3009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265" y="4234438"/>
                        <a:ext cx="300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אובייקט 34">
            <a:extLst>
              <a:ext uri="{FF2B5EF4-FFF2-40B4-BE49-F238E27FC236}">
                <a16:creationId xmlns:a16="http://schemas.microsoft.com/office/drawing/2014/main" id="{9B2FEEF9-D6E2-4998-A0C8-1EAD0E481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43617"/>
              </p:ext>
            </p:extLst>
          </p:nvPr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3" name="Equation" r:id="rId7" imgW="279360" imgH="266400" progId="Equation.DSMT4">
                  <p:embed/>
                </p:oleObj>
              </mc:Choice>
              <mc:Fallback>
                <p:oleObj name="Equation" r:id="rId7" imgW="279360" imgH="266400" progId="Equation.DSMT4">
                  <p:embed/>
                  <p:pic>
                    <p:nvPicPr>
                      <p:cNvPr id="22532" name="אובייקט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אובייקט 35">
            <a:extLst>
              <a:ext uri="{FF2B5EF4-FFF2-40B4-BE49-F238E27FC236}">
                <a16:creationId xmlns:a16="http://schemas.microsoft.com/office/drawing/2014/main" id="{13E903B3-F436-460F-9506-DE40ED7ED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11460"/>
              </p:ext>
            </p:extLst>
          </p:nvPr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4" name="Equation" r:id="rId9" imgW="723600" imgH="291960" progId="Equation.DSMT4">
                  <p:embed/>
                </p:oleObj>
              </mc:Choice>
              <mc:Fallback>
                <p:oleObj name="Equation" r:id="rId9" imgW="723600" imgH="291960" progId="Equation.DSMT4">
                  <p:embed/>
                  <p:pic>
                    <p:nvPicPr>
                      <p:cNvPr id="22533" name="אובייקט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אובייקט 36">
            <a:extLst>
              <a:ext uri="{FF2B5EF4-FFF2-40B4-BE49-F238E27FC236}">
                <a16:creationId xmlns:a16="http://schemas.microsoft.com/office/drawing/2014/main" id="{A4923607-BC65-4D73-9617-E4CB3D596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72214"/>
              </p:ext>
            </p:extLst>
          </p:nvPr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5" name="Equation" r:id="rId11" imgW="330120" imgH="266400" progId="Equation.DSMT4">
                  <p:embed/>
                </p:oleObj>
              </mc:Choice>
              <mc:Fallback>
                <p:oleObj name="Equation" r:id="rId11" imgW="330120" imgH="266400" progId="Equation.DSMT4">
                  <p:embed/>
                  <p:pic>
                    <p:nvPicPr>
                      <p:cNvPr id="22534" name="אובייקט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אובייקט 37">
            <a:extLst>
              <a:ext uri="{FF2B5EF4-FFF2-40B4-BE49-F238E27FC236}">
                <a16:creationId xmlns:a16="http://schemas.microsoft.com/office/drawing/2014/main" id="{BE62E72C-A58A-4102-A3FE-213DB8ABD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20583"/>
              </p:ext>
            </p:extLst>
          </p:nvPr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6" name="Equation" r:id="rId13" imgW="304560" imgH="266400" progId="Equation.DSMT4">
                  <p:embed/>
                </p:oleObj>
              </mc:Choice>
              <mc:Fallback>
                <p:oleObj name="Equation" r:id="rId13" imgW="304560" imgH="266400" progId="Equation.DSMT4">
                  <p:embed/>
                  <p:pic>
                    <p:nvPicPr>
                      <p:cNvPr id="22535" name="אובייקט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אובייקט 38">
            <a:extLst>
              <a:ext uri="{FF2B5EF4-FFF2-40B4-BE49-F238E27FC236}">
                <a16:creationId xmlns:a16="http://schemas.microsoft.com/office/drawing/2014/main" id="{09E399C2-E91D-4E72-BEA0-176DCC712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28368"/>
              </p:ext>
            </p:extLst>
          </p:nvPr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7" name="Equation" r:id="rId15" imgW="1155600" imgH="291960" progId="Equation.DSMT4">
                  <p:embed/>
                </p:oleObj>
              </mc:Choice>
              <mc:Fallback>
                <p:oleObj name="Equation" r:id="rId15" imgW="1155600" imgH="291960" progId="Equation.DSMT4">
                  <p:embed/>
                  <p:pic>
                    <p:nvPicPr>
                      <p:cNvPr id="22536" name="אובייקט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אובייקט 39">
            <a:extLst>
              <a:ext uri="{FF2B5EF4-FFF2-40B4-BE49-F238E27FC236}">
                <a16:creationId xmlns:a16="http://schemas.microsoft.com/office/drawing/2014/main" id="{1C7EBA6D-6353-438B-82C3-654D8C86D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36022"/>
              </p:ext>
            </p:extLst>
          </p:nvPr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68" name="Equation" r:id="rId17" imgW="698400" imgH="507960" progId="Equation.DSMT4">
                  <p:embed/>
                </p:oleObj>
              </mc:Choice>
              <mc:Fallback>
                <p:oleObj name="Equation" r:id="rId17" imgW="698400" imgH="507960" progId="Equation.DSMT4">
                  <p:embed/>
                  <p:pic>
                    <p:nvPicPr>
                      <p:cNvPr id="22537" name="אובייקט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0DE7472A-8894-46D1-92D2-8740C4CEEC3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199" y="1413648"/>
            <a:ext cx="3181866" cy="29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4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541020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הביעו את      באמצעות             </a:t>
            </a:r>
            <a:r>
              <a:rPr lang="he-IL" dirty="0"/>
              <a:t>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הסיקו כי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 על ישר אחד וכי              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he-IL" b="1" dirty="0">
                <a:solidFill>
                  <a:srgbClr val="00B050"/>
                </a:solidFill>
              </a:rPr>
              <a:t>פתרון ב:</a:t>
            </a: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באופן דומה, נציב </a:t>
            </a:r>
            <a:r>
              <a:rPr lang="en-US" dirty="0"/>
              <a:t>S</a:t>
            </a:r>
            <a:r>
              <a:rPr lang="he-IL" dirty="0"/>
              <a:t> במקום </a:t>
            </a:r>
            <a:r>
              <a:rPr lang="en-US" dirty="0"/>
              <a:t>O</a:t>
            </a: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עבור המשולש </a:t>
            </a:r>
            <a:r>
              <a:rPr lang="en-US" dirty="0"/>
              <a:t>ABC</a:t>
            </a:r>
            <a:r>
              <a:rPr lang="he-IL" dirty="0"/>
              <a:t>, נקבל:</a:t>
            </a:r>
            <a:r>
              <a:rPr lang="en-US" dirty="0"/>
              <a:t/>
            </a:r>
            <a:br>
              <a:rPr lang="en-US" dirty="0"/>
            </a:b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24579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 | </a:t>
            </a:r>
            <a:r>
              <a:rPr lang="he-IL" altLang="he-IL" sz="2000" b="0" dirty="0"/>
              <a:t>פתרון ב.</a:t>
            </a:r>
            <a:endParaRPr lang="he-IL" altLang="he-IL" dirty="0"/>
          </a:p>
        </p:txBody>
      </p:sp>
      <p:graphicFrame>
        <p:nvGraphicFramePr>
          <p:cNvPr id="24589" name="אובייקט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492401"/>
              </p:ext>
            </p:extLst>
          </p:nvPr>
        </p:nvGraphicFramePr>
        <p:xfrm>
          <a:off x="3945042" y="4237786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1" name="Equation" r:id="rId3" imgW="1930320" imgH="507960" progId="Equation.DSMT4">
                  <p:embed/>
                </p:oleObj>
              </mc:Choice>
              <mc:Fallback>
                <p:oleObj name="Equation" r:id="rId3" imgW="1930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042" y="4237786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אובייקט 34">
            <a:extLst>
              <a:ext uri="{FF2B5EF4-FFF2-40B4-BE49-F238E27FC236}">
                <a16:creationId xmlns:a16="http://schemas.microsoft.com/office/drawing/2014/main" id="{ABC12D6F-90CF-4F67-B379-2E113BF6D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05815"/>
              </p:ext>
            </p:extLst>
          </p:nvPr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2" name="Equation" r:id="rId5" imgW="279360" imgH="266400" progId="Equation.DSMT4">
                  <p:embed/>
                </p:oleObj>
              </mc:Choice>
              <mc:Fallback>
                <p:oleObj name="Equation" r:id="rId5" imgW="279360" imgH="266400" progId="Equation.DSMT4">
                  <p:embed/>
                  <p:pic>
                    <p:nvPicPr>
                      <p:cNvPr id="22532" name="אובייקט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אובייקט 36">
            <a:extLst>
              <a:ext uri="{FF2B5EF4-FFF2-40B4-BE49-F238E27FC236}">
                <a16:creationId xmlns:a16="http://schemas.microsoft.com/office/drawing/2014/main" id="{6D214AA8-0FD7-4FA6-952E-C15B24D13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03130"/>
              </p:ext>
            </p:extLst>
          </p:nvPr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3" name="Equation" r:id="rId7" imgW="330120" imgH="266400" progId="Equation.DSMT4">
                  <p:embed/>
                </p:oleObj>
              </mc:Choice>
              <mc:Fallback>
                <p:oleObj name="Equation" r:id="rId7" imgW="330120" imgH="266400" progId="Equation.DSMT4">
                  <p:embed/>
                  <p:pic>
                    <p:nvPicPr>
                      <p:cNvPr id="22534" name="אובייקט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אובייקט 37">
            <a:extLst>
              <a:ext uri="{FF2B5EF4-FFF2-40B4-BE49-F238E27FC236}">
                <a16:creationId xmlns:a16="http://schemas.microsoft.com/office/drawing/2014/main" id="{60DBB667-0002-4D9E-B1C0-F50E84FF8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38889"/>
              </p:ext>
            </p:extLst>
          </p:nvPr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4" name="Equation" r:id="rId9" imgW="304560" imgH="266400" progId="Equation.DSMT4">
                  <p:embed/>
                </p:oleObj>
              </mc:Choice>
              <mc:Fallback>
                <p:oleObj name="Equation" r:id="rId9" imgW="304560" imgH="266400" progId="Equation.DSMT4">
                  <p:embed/>
                  <p:pic>
                    <p:nvPicPr>
                      <p:cNvPr id="22535" name="אובייקט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אובייקט 38">
            <a:extLst>
              <a:ext uri="{FF2B5EF4-FFF2-40B4-BE49-F238E27FC236}">
                <a16:creationId xmlns:a16="http://schemas.microsoft.com/office/drawing/2014/main" id="{EDE591E2-35CB-4DE7-8FC1-1A0C87AA9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47629"/>
              </p:ext>
            </p:extLst>
          </p:nvPr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5" name="Equation" r:id="rId11" imgW="1155700" imgH="292100" progId="Equation.DSMT4">
                  <p:embed/>
                </p:oleObj>
              </mc:Choice>
              <mc:Fallback>
                <p:oleObj name="Equation" r:id="rId11" imgW="1155700" imgH="292100" progId="Equation.DSMT4">
                  <p:embed/>
                  <p:pic>
                    <p:nvPicPr>
                      <p:cNvPr id="22536" name="אובייקט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אובייקט 39">
            <a:extLst>
              <a:ext uri="{FF2B5EF4-FFF2-40B4-BE49-F238E27FC236}">
                <a16:creationId xmlns:a16="http://schemas.microsoft.com/office/drawing/2014/main" id="{FDE68A1E-A8FC-42AB-B9E5-37AB47CD0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611015"/>
              </p:ext>
            </p:extLst>
          </p:nvPr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6" name="Equation" r:id="rId13" imgW="698400" imgH="507960" progId="Equation.DSMT4">
                  <p:embed/>
                </p:oleObj>
              </mc:Choice>
              <mc:Fallback>
                <p:oleObj name="Equation" r:id="rId13" imgW="698400" imgH="507960" progId="Equation.DSMT4">
                  <p:embed/>
                  <p:pic>
                    <p:nvPicPr>
                      <p:cNvPr id="22537" name="אובייקט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אובייקט 35">
            <a:extLst>
              <a:ext uri="{FF2B5EF4-FFF2-40B4-BE49-F238E27FC236}">
                <a16:creationId xmlns:a16="http://schemas.microsoft.com/office/drawing/2014/main" id="{4A2AA231-DEC2-4364-A354-0F30BAA8F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61656"/>
              </p:ext>
            </p:extLst>
          </p:nvPr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27" name="Equation" r:id="rId15" imgW="723600" imgH="291960" progId="Equation.DSMT4">
                  <p:embed/>
                </p:oleObj>
              </mc:Choice>
              <mc:Fallback>
                <p:oleObj name="Equation" r:id="rId15" imgW="723600" imgH="291960" progId="Equation.DSMT4">
                  <p:embed/>
                  <p:pic>
                    <p:nvPicPr>
                      <p:cNvPr id="44" name="אובייקט 35">
                        <a:extLst>
                          <a:ext uri="{FF2B5EF4-FFF2-40B4-BE49-F238E27FC236}">
                            <a16:creationId xmlns:a16="http://schemas.microsoft.com/office/drawing/2014/main" id="{13E903B3-F436-460F-9506-DE40ED7ED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3CFBD956-9A52-40C5-8CEF-459F37BE07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736" y="1419498"/>
            <a:ext cx="3156765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3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541020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הביעו את      באמצעות             </a:t>
            </a:r>
            <a:r>
              <a:rPr lang="he-IL" dirty="0"/>
              <a:t>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הסיקו כי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 על ישר אחד וכי              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he-IL" b="1" dirty="0">
                <a:solidFill>
                  <a:srgbClr val="00B050"/>
                </a:solidFill>
              </a:rPr>
              <a:t>פתרון ב:</a:t>
            </a: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באופן דומה, נציב </a:t>
            </a:r>
            <a:r>
              <a:rPr lang="en-US" dirty="0"/>
              <a:t>S</a:t>
            </a:r>
            <a:r>
              <a:rPr lang="he-IL" dirty="0"/>
              <a:t> במקום </a:t>
            </a:r>
            <a:r>
              <a:rPr lang="en-US" dirty="0"/>
              <a:t>O</a:t>
            </a: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עבור המשולש </a:t>
            </a:r>
            <a:r>
              <a:rPr lang="en-US" dirty="0"/>
              <a:t>ABC</a:t>
            </a:r>
            <a:r>
              <a:rPr lang="he-IL" dirty="0"/>
              <a:t>, נקבל: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ועבור המשולש </a:t>
            </a:r>
            <a:r>
              <a:rPr lang="en-US" dirty="0"/>
              <a:t>EFG</a:t>
            </a:r>
            <a:r>
              <a:rPr lang="he-IL" dirty="0"/>
              <a:t> נקבל:                                     .</a:t>
            </a:r>
            <a:r>
              <a:rPr lang="en-US" dirty="0"/>
              <a:t/>
            </a:r>
            <a:br>
              <a:rPr lang="en-US" dirty="0"/>
            </a:b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24579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 | </a:t>
            </a:r>
            <a:r>
              <a:rPr lang="he-IL" altLang="he-IL" sz="2000" b="0" dirty="0"/>
              <a:t>פתרון ב.</a:t>
            </a:r>
            <a:endParaRPr lang="he-IL" altLang="he-IL" dirty="0"/>
          </a:p>
        </p:txBody>
      </p:sp>
      <p:graphicFrame>
        <p:nvGraphicFramePr>
          <p:cNvPr id="24589" name="אובייקט 42"/>
          <p:cNvGraphicFramePr>
            <a:graphicFrameLocks noChangeAspect="1"/>
          </p:cNvGraphicFramePr>
          <p:nvPr>
            <p:extLst/>
          </p:nvPr>
        </p:nvGraphicFramePr>
        <p:xfrm>
          <a:off x="3945042" y="4237786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5" name="Equation" r:id="rId3" imgW="1930320" imgH="507960" progId="Equation.DSMT4">
                  <p:embed/>
                </p:oleObj>
              </mc:Choice>
              <mc:Fallback>
                <p:oleObj name="Equation" r:id="rId3" imgW="1930320" imgH="507960" progId="Equation.DSMT4">
                  <p:embed/>
                  <p:pic>
                    <p:nvPicPr>
                      <p:cNvPr id="24589" name="אובייקט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042" y="4237786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אובייקט 43"/>
          <p:cNvGraphicFramePr>
            <a:graphicFrameLocks noChangeAspect="1"/>
          </p:cNvGraphicFramePr>
          <p:nvPr>
            <p:extLst/>
          </p:nvPr>
        </p:nvGraphicFramePr>
        <p:xfrm>
          <a:off x="3964760" y="4715044"/>
          <a:ext cx="186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6" name="Equation" r:id="rId5" imgW="1866600" imgH="507960" progId="Equation.DSMT4">
                  <p:embed/>
                </p:oleObj>
              </mc:Choice>
              <mc:Fallback>
                <p:oleObj name="Equation" r:id="rId5" imgW="1866600" imgH="507960" progId="Equation.DSMT4">
                  <p:embed/>
                  <p:pic>
                    <p:nvPicPr>
                      <p:cNvPr id="24590" name="אובייקט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760" y="4715044"/>
                        <a:ext cx="186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אובייקט 34">
            <a:extLst>
              <a:ext uri="{FF2B5EF4-FFF2-40B4-BE49-F238E27FC236}">
                <a16:creationId xmlns:a16="http://schemas.microsoft.com/office/drawing/2014/main" id="{ABC12D6F-90CF-4F67-B379-2E113BF6DF9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7" name="Equation" r:id="rId7" imgW="279360" imgH="266400" progId="Equation.DSMT4">
                  <p:embed/>
                </p:oleObj>
              </mc:Choice>
              <mc:Fallback>
                <p:oleObj name="Equation" r:id="rId7" imgW="279360" imgH="266400" progId="Equation.DSMT4">
                  <p:embed/>
                  <p:pic>
                    <p:nvPicPr>
                      <p:cNvPr id="45" name="אובייקט 34">
                        <a:extLst>
                          <a:ext uri="{FF2B5EF4-FFF2-40B4-BE49-F238E27FC236}">
                            <a16:creationId xmlns:a16="http://schemas.microsoft.com/office/drawing/2014/main" id="{ABC12D6F-90CF-4F67-B379-2E113BF6D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אובייקט 36">
            <a:extLst>
              <a:ext uri="{FF2B5EF4-FFF2-40B4-BE49-F238E27FC236}">
                <a16:creationId xmlns:a16="http://schemas.microsoft.com/office/drawing/2014/main" id="{6D214AA8-0FD7-4FA6-952E-C15B24D138E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8" name="Equation" r:id="rId9" imgW="330120" imgH="266400" progId="Equation.DSMT4">
                  <p:embed/>
                </p:oleObj>
              </mc:Choice>
              <mc:Fallback>
                <p:oleObj name="Equation" r:id="rId9" imgW="330120" imgH="266400" progId="Equation.DSMT4">
                  <p:embed/>
                  <p:pic>
                    <p:nvPicPr>
                      <p:cNvPr id="47" name="אובייקט 36">
                        <a:extLst>
                          <a:ext uri="{FF2B5EF4-FFF2-40B4-BE49-F238E27FC236}">
                            <a16:creationId xmlns:a16="http://schemas.microsoft.com/office/drawing/2014/main" id="{6D214AA8-0FD7-4FA6-952E-C15B24D13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אובייקט 37">
            <a:extLst>
              <a:ext uri="{FF2B5EF4-FFF2-40B4-BE49-F238E27FC236}">
                <a16:creationId xmlns:a16="http://schemas.microsoft.com/office/drawing/2014/main" id="{60DBB667-0002-4D9E-B1C0-F50E84FF847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9" name="Equation" r:id="rId11" imgW="304560" imgH="266400" progId="Equation.DSMT4">
                  <p:embed/>
                </p:oleObj>
              </mc:Choice>
              <mc:Fallback>
                <p:oleObj name="Equation" r:id="rId11" imgW="304560" imgH="266400" progId="Equation.DSMT4">
                  <p:embed/>
                  <p:pic>
                    <p:nvPicPr>
                      <p:cNvPr id="48" name="אובייקט 37">
                        <a:extLst>
                          <a:ext uri="{FF2B5EF4-FFF2-40B4-BE49-F238E27FC236}">
                            <a16:creationId xmlns:a16="http://schemas.microsoft.com/office/drawing/2014/main" id="{60DBB667-0002-4D9E-B1C0-F50E84FF8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אובייקט 38">
            <a:extLst>
              <a:ext uri="{FF2B5EF4-FFF2-40B4-BE49-F238E27FC236}">
                <a16:creationId xmlns:a16="http://schemas.microsoft.com/office/drawing/2014/main" id="{EDE591E2-35CB-4DE7-8FC1-1A0C87AA95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40" name="Equation" r:id="rId13" imgW="1155700" imgH="292100" progId="Equation.DSMT4">
                  <p:embed/>
                </p:oleObj>
              </mc:Choice>
              <mc:Fallback>
                <p:oleObj name="Equation" r:id="rId13" imgW="1155700" imgH="292100" progId="Equation.DSMT4">
                  <p:embed/>
                  <p:pic>
                    <p:nvPicPr>
                      <p:cNvPr id="49" name="אובייקט 38">
                        <a:extLst>
                          <a:ext uri="{FF2B5EF4-FFF2-40B4-BE49-F238E27FC236}">
                            <a16:creationId xmlns:a16="http://schemas.microsoft.com/office/drawing/2014/main" id="{EDE591E2-35CB-4DE7-8FC1-1A0C87AA9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אובייקט 39">
            <a:extLst>
              <a:ext uri="{FF2B5EF4-FFF2-40B4-BE49-F238E27FC236}">
                <a16:creationId xmlns:a16="http://schemas.microsoft.com/office/drawing/2014/main" id="{FDE68A1E-A8FC-42AB-B9E5-37AB47CD0FF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41" name="Equation" r:id="rId15" imgW="698400" imgH="507960" progId="Equation.DSMT4">
                  <p:embed/>
                </p:oleObj>
              </mc:Choice>
              <mc:Fallback>
                <p:oleObj name="Equation" r:id="rId15" imgW="698400" imgH="507960" progId="Equation.DSMT4">
                  <p:embed/>
                  <p:pic>
                    <p:nvPicPr>
                      <p:cNvPr id="50" name="אובייקט 39">
                        <a:extLst>
                          <a:ext uri="{FF2B5EF4-FFF2-40B4-BE49-F238E27FC236}">
                            <a16:creationId xmlns:a16="http://schemas.microsoft.com/office/drawing/2014/main" id="{FDE68A1E-A8FC-42AB-B9E5-37AB47CD0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אובייקט 35">
            <a:extLst>
              <a:ext uri="{FF2B5EF4-FFF2-40B4-BE49-F238E27FC236}">
                <a16:creationId xmlns:a16="http://schemas.microsoft.com/office/drawing/2014/main" id="{4A2AA231-DEC2-4364-A354-0F30BAA8FE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42" name="Equation" r:id="rId17" imgW="723600" imgH="291960" progId="Equation.DSMT4">
                  <p:embed/>
                </p:oleObj>
              </mc:Choice>
              <mc:Fallback>
                <p:oleObj name="Equation" r:id="rId17" imgW="723600" imgH="291960" progId="Equation.DSMT4">
                  <p:embed/>
                  <p:pic>
                    <p:nvPicPr>
                      <p:cNvPr id="51" name="אובייקט 35">
                        <a:extLst>
                          <a:ext uri="{FF2B5EF4-FFF2-40B4-BE49-F238E27FC236}">
                            <a16:creationId xmlns:a16="http://schemas.microsoft.com/office/drawing/2014/main" id="{4A2AA231-DEC2-4364-A354-0F30BAA8F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B33C0987-69D5-4AC6-BB85-CC233D5678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071" y="1410790"/>
            <a:ext cx="3166159" cy="29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73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541020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הביעו את      באמצעות             </a:t>
            </a:r>
            <a:r>
              <a:rPr lang="he-IL" dirty="0"/>
              <a:t>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הסיקו כי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 על ישר אחד וכי              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he-IL" b="1" dirty="0">
                <a:solidFill>
                  <a:srgbClr val="00B050"/>
                </a:solidFill>
              </a:rPr>
              <a:t>פתרון ב:</a:t>
            </a:r>
            <a:r>
              <a:rPr lang="he-IL" dirty="0"/>
              <a:t>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he-IL" dirty="0"/>
              <a:t>באופן דומה, נציב </a:t>
            </a:r>
            <a:r>
              <a:rPr lang="en-US" dirty="0"/>
              <a:t>S</a:t>
            </a:r>
            <a:r>
              <a:rPr lang="he-IL" dirty="0"/>
              <a:t> במקום </a:t>
            </a:r>
            <a:r>
              <a:rPr lang="en-US" dirty="0"/>
              <a:t>O</a:t>
            </a: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עבור המשולש </a:t>
            </a:r>
            <a:r>
              <a:rPr lang="en-US" dirty="0"/>
              <a:t>ABC</a:t>
            </a:r>
            <a:r>
              <a:rPr lang="he-IL" dirty="0"/>
              <a:t>, נקבל: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ועבור המשולש </a:t>
            </a:r>
            <a:r>
              <a:rPr lang="en-US" dirty="0"/>
              <a:t>EFG</a:t>
            </a:r>
            <a:r>
              <a:rPr lang="he-IL" dirty="0"/>
              <a:t> נקבל:                                     .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he-IL" dirty="0"/>
              <a:t>בדומה להבעת        בסעיף א,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נקבל                           ו-                          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24579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 | </a:t>
            </a:r>
            <a:r>
              <a:rPr lang="he-IL" altLang="he-IL" sz="2000" b="0" dirty="0"/>
              <a:t>פתרון ב.</a:t>
            </a:r>
            <a:endParaRPr lang="he-IL" altLang="he-IL" dirty="0"/>
          </a:p>
        </p:txBody>
      </p: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149225" y="1511300"/>
            <a:ext cx="2898775" cy="2679700"/>
            <a:chOff x="1064" y="11984"/>
            <a:chExt cx="4095" cy="3651"/>
          </a:xfrm>
        </p:grpSpPr>
        <p:graphicFrame>
          <p:nvGraphicFramePr>
            <p:cNvPr id="24591" name="אובייקט 4"/>
            <p:cNvGraphicFramePr>
              <a:graphicFrameLocks noChangeAspect="1"/>
            </p:cNvGraphicFramePr>
            <p:nvPr/>
          </p:nvGraphicFramePr>
          <p:xfrm>
            <a:off x="1064" y="14797"/>
            <a:ext cx="26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15" name="Equation" r:id="rId3" imgW="190417" imgH="190417" progId="Equation.DSMT4">
                    <p:embed/>
                  </p:oleObj>
                </mc:Choice>
                <mc:Fallback>
                  <p:oleObj name="Equation" r:id="rId3" imgW="190417" imgH="190417" progId="Equation.DSMT4">
                    <p:embed/>
                    <p:pic>
                      <p:nvPicPr>
                        <p:cNvPr id="24591" name="אובייקט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4797"/>
                          <a:ext cx="26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אובייקט 5"/>
            <p:cNvGraphicFramePr>
              <a:graphicFrameLocks noChangeAspect="1"/>
            </p:cNvGraphicFramePr>
            <p:nvPr/>
          </p:nvGraphicFramePr>
          <p:xfrm>
            <a:off x="3614" y="15374"/>
            <a:ext cx="24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16" name="Equation" r:id="rId5" imgW="177646" imgH="190335" progId="Equation.DSMT4">
                    <p:embed/>
                  </p:oleObj>
                </mc:Choice>
                <mc:Fallback>
                  <p:oleObj name="Equation" r:id="rId5" imgW="177646" imgH="190335" progId="Equation.DSMT4">
                    <p:embed/>
                    <p:pic>
                      <p:nvPicPr>
                        <p:cNvPr id="24592" name="אובייקט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15374"/>
                          <a:ext cx="24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אובייקט 6"/>
            <p:cNvGraphicFramePr>
              <a:graphicFrameLocks noChangeAspect="1"/>
            </p:cNvGraphicFramePr>
            <p:nvPr/>
          </p:nvGraphicFramePr>
          <p:xfrm>
            <a:off x="4918" y="14024"/>
            <a:ext cx="24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17" name="Equation" r:id="rId7" imgW="177569" imgH="202936" progId="Equation.DSMT4">
                    <p:embed/>
                  </p:oleObj>
                </mc:Choice>
                <mc:Fallback>
                  <p:oleObj name="Equation" r:id="rId7" imgW="177569" imgH="202936" progId="Equation.DSMT4">
                    <p:embed/>
                    <p:pic>
                      <p:nvPicPr>
                        <p:cNvPr id="24593" name="אובייקט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14024"/>
                          <a:ext cx="24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אובייקט 7"/>
            <p:cNvGraphicFramePr>
              <a:graphicFrameLocks noChangeAspect="1"/>
            </p:cNvGraphicFramePr>
            <p:nvPr/>
          </p:nvGraphicFramePr>
          <p:xfrm>
            <a:off x="2864" y="11984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18" name="Equation" r:id="rId9" imgW="139639" imgH="203112" progId="Equation.DSMT4">
                    <p:embed/>
                  </p:oleObj>
                </mc:Choice>
                <mc:Fallback>
                  <p:oleObj name="Equation" r:id="rId9" imgW="139639" imgH="203112" progId="Equation.DSMT4">
                    <p:embed/>
                    <p:pic>
                      <p:nvPicPr>
                        <p:cNvPr id="24594" name="אובייקט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1984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אובייקט 8"/>
            <p:cNvGraphicFramePr>
              <a:graphicFrameLocks noChangeAspect="1"/>
            </p:cNvGraphicFramePr>
            <p:nvPr/>
          </p:nvGraphicFramePr>
          <p:xfrm>
            <a:off x="2279" y="14174"/>
            <a:ext cx="22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19" name="Equation" r:id="rId11" imgW="177646" imgH="190335" progId="Equation.DSMT4">
                    <p:embed/>
                  </p:oleObj>
                </mc:Choice>
                <mc:Fallback>
                  <p:oleObj name="Equation" r:id="rId11" imgW="177646" imgH="190335" progId="Equation.DSMT4">
                    <p:embed/>
                    <p:pic>
                      <p:nvPicPr>
                        <p:cNvPr id="24595" name="אובייקט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14174"/>
                          <a:ext cx="22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אובייקט 9"/>
            <p:cNvGraphicFramePr>
              <a:graphicFrameLocks noChangeAspect="1"/>
            </p:cNvGraphicFramePr>
            <p:nvPr/>
          </p:nvGraphicFramePr>
          <p:xfrm>
            <a:off x="3914" y="13754"/>
            <a:ext cx="20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20" name="Equation" r:id="rId13" imgW="152334" imgH="190417" progId="Equation.DSMT4">
                    <p:embed/>
                  </p:oleObj>
                </mc:Choice>
                <mc:Fallback>
                  <p:oleObj name="Equation" r:id="rId13" imgW="152334" imgH="190417" progId="Equation.DSMT4">
                    <p:embed/>
                    <p:pic>
                      <p:nvPicPr>
                        <p:cNvPr id="24596" name="אובייקט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3754"/>
                          <a:ext cx="20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אובייקט 10"/>
            <p:cNvGraphicFramePr>
              <a:graphicFrameLocks noChangeAspect="1"/>
            </p:cNvGraphicFramePr>
            <p:nvPr/>
          </p:nvGraphicFramePr>
          <p:xfrm>
            <a:off x="2804" y="13469"/>
            <a:ext cx="2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21" name="Equation" r:id="rId15" imgW="190417" imgH="203112" progId="Equation.DSMT4">
                    <p:embed/>
                  </p:oleObj>
                </mc:Choice>
                <mc:Fallback>
                  <p:oleObj name="Equation" r:id="rId15" imgW="190417" imgH="203112" progId="Equation.DSMT4">
                    <p:embed/>
                    <p:pic>
                      <p:nvPicPr>
                        <p:cNvPr id="24597" name="אובייקט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469"/>
                          <a:ext cx="2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8" name="Group 10"/>
            <p:cNvGrpSpPr>
              <a:grpSpLocks/>
            </p:cNvGrpSpPr>
            <p:nvPr/>
          </p:nvGrpSpPr>
          <p:grpSpPr bwMode="auto">
            <a:xfrm>
              <a:off x="1279" y="12285"/>
              <a:ext cx="3657" cy="3090"/>
              <a:chOff x="1279" y="12285"/>
              <a:chExt cx="3657" cy="3090"/>
            </a:xfrm>
          </p:grpSpPr>
          <p:sp>
            <p:nvSpPr>
              <p:cNvPr id="24601" name="Oval 11"/>
              <p:cNvSpPr>
                <a:spLocks noChangeAspect="1" noChangeArrowheads="1"/>
              </p:cNvSpPr>
              <p:nvPr/>
            </p:nvSpPr>
            <p:spPr bwMode="auto">
              <a:xfrm>
                <a:off x="2944" y="13723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02" name="Freeform 12"/>
              <p:cNvSpPr>
                <a:spLocks noChangeAspect="1"/>
              </p:cNvSpPr>
              <p:nvPr/>
            </p:nvSpPr>
            <p:spPr bwMode="auto">
              <a:xfrm>
                <a:off x="2960" y="12295"/>
                <a:ext cx="716" cy="3079"/>
              </a:xfrm>
              <a:custGeom>
                <a:avLst/>
                <a:gdLst>
                  <a:gd name="T0" fmla="*/ 716 w 573"/>
                  <a:gd name="T1" fmla="*/ 3079 h 2464"/>
                  <a:gd name="T2" fmla="*/ 0 w 573"/>
                  <a:gd name="T3" fmla="*/ 0 h 246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2464">
                    <a:moveTo>
                      <a:pt x="573" y="246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3" name="Freeform 13"/>
              <p:cNvSpPr>
                <a:spLocks noChangeAspect="1"/>
              </p:cNvSpPr>
              <p:nvPr/>
            </p:nvSpPr>
            <p:spPr bwMode="auto">
              <a:xfrm>
                <a:off x="1279" y="14918"/>
                <a:ext cx="2393" cy="457"/>
              </a:xfrm>
              <a:custGeom>
                <a:avLst/>
                <a:gdLst>
                  <a:gd name="T0" fmla="*/ 2393 w 2393"/>
                  <a:gd name="T1" fmla="*/ 457 h 457"/>
                  <a:gd name="T2" fmla="*/ 0 w 2393"/>
                  <a:gd name="T3" fmla="*/ 0 h 4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93" h="457">
                    <a:moveTo>
                      <a:pt x="2393" y="45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4" name="Freeform 14"/>
              <p:cNvSpPr>
                <a:spLocks noChangeAspect="1"/>
              </p:cNvSpPr>
              <p:nvPr/>
            </p:nvSpPr>
            <p:spPr bwMode="auto">
              <a:xfrm>
                <a:off x="1281" y="12285"/>
                <a:ext cx="1679" cy="2628"/>
              </a:xfrm>
              <a:custGeom>
                <a:avLst/>
                <a:gdLst>
                  <a:gd name="T0" fmla="*/ 0 w 1679"/>
                  <a:gd name="T1" fmla="*/ 2628 h 2628"/>
                  <a:gd name="T2" fmla="*/ 1679 w 1679"/>
                  <a:gd name="T3" fmla="*/ 0 h 262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79" h="2628">
                    <a:moveTo>
                      <a:pt x="0" y="2628"/>
                    </a:moveTo>
                    <a:lnTo>
                      <a:pt x="167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5" name="Freeform 15"/>
              <p:cNvSpPr>
                <a:spLocks noChangeAspect="1"/>
              </p:cNvSpPr>
              <p:nvPr/>
            </p:nvSpPr>
            <p:spPr bwMode="auto">
              <a:xfrm>
                <a:off x="2960" y="12285"/>
                <a:ext cx="1975" cy="1914"/>
              </a:xfrm>
              <a:custGeom>
                <a:avLst/>
                <a:gdLst>
                  <a:gd name="T0" fmla="*/ 1975 w 1975"/>
                  <a:gd name="T1" fmla="*/ 1914 h 1914"/>
                  <a:gd name="T2" fmla="*/ 0 w 1975"/>
                  <a:gd name="T3" fmla="*/ 0 h 191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75" h="1914">
                    <a:moveTo>
                      <a:pt x="1975" y="191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6" name="Freeform 16"/>
              <p:cNvSpPr>
                <a:spLocks noChangeAspect="1"/>
              </p:cNvSpPr>
              <p:nvPr/>
            </p:nvSpPr>
            <p:spPr bwMode="auto">
              <a:xfrm>
                <a:off x="3676" y="14205"/>
                <a:ext cx="1259" cy="1169"/>
              </a:xfrm>
              <a:custGeom>
                <a:avLst/>
                <a:gdLst>
                  <a:gd name="T0" fmla="*/ 1259 w 1259"/>
                  <a:gd name="T1" fmla="*/ 0 h 1169"/>
                  <a:gd name="T2" fmla="*/ 0 w 1259"/>
                  <a:gd name="T3" fmla="*/ 1169 h 11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59" h="1169">
                    <a:moveTo>
                      <a:pt x="1259" y="0"/>
                    </a:moveTo>
                    <a:lnTo>
                      <a:pt x="0" y="116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7" name="Freeform 17"/>
              <p:cNvSpPr>
                <a:spLocks noChangeAspect="1"/>
              </p:cNvSpPr>
              <p:nvPr/>
            </p:nvSpPr>
            <p:spPr bwMode="auto">
              <a:xfrm>
                <a:off x="1300" y="14190"/>
                <a:ext cx="3605" cy="729"/>
              </a:xfrm>
              <a:custGeom>
                <a:avLst/>
                <a:gdLst>
                  <a:gd name="T0" fmla="*/ 0 w 3605"/>
                  <a:gd name="T1" fmla="*/ 729 h 729"/>
                  <a:gd name="T2" fmla="*/ 3605 w 3605"/>
                  <a:gd name="T3" fmla="*/ 0 h 7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05" h="729">
                    <a:moveTo>
                      <a:pt x="0" y="729"/>
                    </a:moveTo>
                    <a:lnTo>
                      <a:pt x="36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8" name="Oval 18"/>
              <p:cNvSpPr>
                <a:spLocks noChangeAspect="1" noChangeArrowheads="1"/>
              </p:cNvSpPr>
              <p:nvPr/>
            </p:nvSpPr>
            <p:spPr bwMode="auto">
              <a:xfrm>
                <a:off x="2525" y="14283"/>
                <a:ext cx="74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09" name="Oval 19"/>
              <p:cNvSpPr>
                <a:spLocks noChangeAspect="1" noChangeArrowheads="1"/>
              </p:cNvSpPr>
              <p:nvPr/>
            </p:nvSpPr>
            <p:spPr bwMode="auto">
              <a:xfrm>
                <a:off x="3820" y="13954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10" name="Freeform 20"/>
              <p:cNvSpPr>
                <a:spLocks noChangeAspect="1"/>
              </p:cNvSpPr>
              <p:nvPr/>
            </p:nvSpPr>
            <p:spPr bwMode="auto">
              <a:xfrm>
                <a:off x="2566" y="13997"/>
                <a:ext cx="1311" cy="322"/>
              </a:xfrm>
              <a:custGeom>
                <a:avLst/>
                <a:gdLst>
                  <a:gd name="T0" fmla="*/ 0 w 1049"/>
                  <a:gd name="T1" fmla="*/ 322 h 258"/>
                  <a:gd name="T2" fmla="*/ 1311 w 1049"/>
                  <a:gd name="T3" fmla="*/ 0 h 25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9" h="258">
                    <a:moveTo>
                      <a:pt x="0" y="258"/>
                    </a:moveTo>
                    <a:lnTo>
                      <a:pt x="1049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1" name="Freeform 21"/>
              <p:cNvSpPr>
                <a:spLocks noChangeAspect="1"/>
              </p:cNvSpPr>
              <p:nvPr/>
            </p:nvSpPr>
            <p:spPr bwMode="auto">
              <a:xfrm>
                <a:off x="2548" y="13795"/>
                <a:ext cx="421" cy="514"/>
              </a:xfrm>
              <a:custGeom>
                <a:avLst/>
                <a:gdLst>
                  <a:gd name="T0" fmla="*/ 421 w 337"/>
                  <a:gd name="T1" fmla="*/ 0 h 412"/>
                  <a:gd name="T2" fmla="*/ 0 w 337"/>
                  <a:gd name="T3" fmla="*/ 514 h 4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7" h="412">
                    <a:moveTo>
                      <a:pt x="337" y="0"/>
                    </a:moveTo>
                    <a:lnTo>
                      <a:pt x="0" y="41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2" name="Freeform 22"/>
              <p:cNvSpPr>
                <a:spLocks noChangeAspect="1"/>
              </p:cNvSpPr>
              <p:nvPr/>
            </p:nvSpPr>
            <p:spPr bwMode="auto">
              <a:xfrm>
                <a:off x="2985" y="13772"/>
                <a:ext cx="892" cy="224"/>
              </a:xfrm>
              <a:custGeom>
                <a:avLst/>
                <a:gdLst>
                  <a:gd name="T0" fmla="*/ 0 w 551"/>
                  <a:gd name="T1" fmla="*/ 0 h 138"/>
                  <a:gd name="T2" fmla="*/ 892 w 551"/>
                  <a:gd name="T3" fmla="*/ 224 h 13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1" h="138">
                    <a:moveTo>
                      <a:pt x="0" y="0"/>
                    </a:moveTo>
                    <a:lnTo>
                      <a:pt x="551" y="13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3" name="Freeform 23"/>
              <p:cNvSpPr>
                <a:spLocks noChangeAspect="1"/>
              </p:cNvSpPr>
              <p:nvPr/>
            </p:nvSpPr>
            <p:spPr bwMode="auto">
              <a:xfrm>
                <a:off x="2406" y="12314"/>
                <a:ext cx="544" cy="2811"/>
              </a:xfrm>
              <a:custGeom>
                <a:avLst/>
                <a:gdLst>
                  <a:gd name="T0" fmla="*/ 544 w 435"/>
                  <a:gd name="T1" fmla="*/ 0 h 2250"/>
                  <a:gd name="T2" fmla="*/ 0 w 435"/>
                  <a:gd name="T3" fmla="*/ 2811 h 22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35" h="2250">
                    <a:moveTo>
                      <a:pt x="435" y="0"/>
                    </a:moveTo>
                    <a:lnTo>
                      <a:pt x="0" y="22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4" name="Freeform 24"/>
              <p:cNvSpPr>
                <a:spLocks noChangeAspect="1"/>
              </p:cNvSpPr>
              <p:nvPr/>
            </p:nvSpPr>
            <p:spPr bwMode="auto">
              <a:xfrm>
                <a:off x="2979" y="12304"/>
                <a:ext cx="1284" cy="2516"/>
              </a:xfrm>
              <a:custGeom>
                <a:avLst/>
                <a:gdLst>
                  <a:gd name="T0" fmla="*/ 0 w 1284"/>
                  <a:gd name="T1" fmla="*/ 0 h 2516"/>
                  <a:gd name="T2" fmla="*/ 1284 w 1284"/>
                  <a:gd name="T3" fmla="*/ 2516 h 25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4" h="2516">
                    <a:moveTo>
                      <a:pt x="0" y="0"/>
                    </a:moveTo>
                    <a:lnTo>
                      <a:pt x="1284" y="251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5" name="Freeform 25"/>
              <p:cNvSpPr>
                <a:spLocks noChangeAspect="1"/>
              </p:cNvSpPr>
              <p:nvPr/>
            </p:nvSpPr>
            <p:spPr bwMode="auto">
              <a:xfrm>
                <a:off x="2416" y="14196"/>
                <a:ext cx="2520" cy="938"/>
              </a:xfrm>
              <a:custGeom>
                <a:avLst/>
                <a:gdLst>
                  <a:gd name="T0" fmla="*/ 2520 w 2016"/>
                  <a:gd name="T1" fmla="*/ 0 h 751"/>
                  <a:gd name="T2" fmla="*/ 0 w 2016"/>
                  <a:gd name="T3" fmla="*/ 938 h 75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16" h="751">
                    <a:moveTo>
                      <a:pt x="2016" y="0"/>
                    </a:moveTo>
                    <a:lnTo>
                      <a:pt x="0" y="75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6" name="Freeform 26"/>
              <p:cNvSpPr>
                <a:spLocks noChangeAspect="1"/>
              </p:cNvSpPr>
              <p:nvPr/>
            </p:nvSpPr>
            <p:spPr bwMode="auto">
              <a:xfrm>
                <a:off x="1375" y="14826"/>
                <a:ext cx="2888" cy="93"/>
              </a:xfrm>
              <a:custGeom>
                <a:avLst/>
                <a:gdLst>
                  <a:gd name="T0" fmla="*/ 0 w 2888"/>
                  <a:gd name="T1" fmla="*/ 93 h 93"/>
                  <a:gd name="T2" fmla="*/ 2888 w 2888"/>
                  <a:gd name="T3" fmla="*/ 0 h 9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88" h="93">
                    <a:moveTo>
                      <a:pt x="0" y="93"/>
                    </a:moveTo>
                    <a:lnTo>
                      <a:pt x="2888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7" name="Oval 27"/>
              <p:cNvSpPr>
                <a:spLocks noChangeAspect="1" noChangeArrowheads="1"/>
              </p:cNvSpPr>
              <p:nvPr/>
            </p:nvSpPr>
            <p:spPr bwMode="auto">
              <a:xfrm>
                <a:off x="3041" y="13991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18" name="Oval 28"/>
              <p:cNvSpPr>
                <a:spLocks noChangeAspect="1" noChangeArrowheads="1"/>
              </p:cNvSpPr>
              <p:nvPr/>
            </p:nvSpPr>
            <p:spPr bwMode="auto">
              <a:xfrm>
                <a:off x="3096" y="14815"/>
                <a:ext cx="73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19" name="Freeform 29"/>
              <p:cNvSpPr>
                <a:spLocks noChangeAspect="1"/>
              </p:cNvSpPr>
              <p:nvPr/>
            </p:nvSpPr>
            <p:spPr bwMode="auto">
              <a:xfrm>
                <a:off x="2950" y="12322"/>
                <a:ext cx="186" cy="2548"/>
              </a:xfrm>
              <a:custGeom>
                <a:avLst/>
                <a:gdLst>
                  <a:gd name="T0" fmla="*/ 186 w 149"/>
                  <a:gd name="T1" fmla="*/ 2548 h 2039"/>
                  <a:gd name="T2" fmla="*/ 0 w 149"/>
                  <a:gd name="T3" fmla="*/ 0 h 20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9" h="2039">
                    <a:moveTo>
                      <a:pt x="149" y="203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24599" name="אובייקט 12"/>
            <p:cNvGraphicFramePr>
              <a:graphicFrameLocks noChangeAspect="1"/>
            </p:cNvGraphicFramePr>
            <p:nvPr/>
          </p:nvGraphicFramePr>
          <p:xfrm>
            <a:off x="3089" y="14879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22" name="Equation" r:id="rId17" imgW="228600" imgH="190500" progId="Equation.DSMT4">
                    <p:embed/>
                  </p:oleObj>
                </mc:Choice>
                <mc:Fallback>
                  <p:oleObj name="Equation" r:id="rId17" imgW="228600" imgH="190500" progId="Equation.DSMT4">
                    <p:embed/>
                    <p:pic>
                      <p:nvPicPr>
                        <p:cNvPr id="24599" name="אובייקט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14879"/>
                          <a:ext cx="3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אובייקט 13"/>
            <p:cNvGraphicFramePr>
              <a:graphicFrameLocks noChangeAspect="1"/>
            </p:cNvGraphicFramePr>
            <p:nvPr/>
          </p:nvGraphicFramePr>
          <p:xfrm>
            <a:off x="2804" y="13934"/>
            <a:ext cx="2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23" name="Equation" r:id="rId19" imgW="203024" imgH="203024" progId="Equation.DSMT4">
                    <p:embed/>
                  </p:oleObj>
                </mc:Choice>
                <mc:Fallback>
                  <p:oleObj name="Equation" r:id="rId19" imgW="203024" imgH="203024" progId="Equation.DSMT4">
                    <p:embed/>
                    <p:pic>
                      <p:nvPicPr>
                        <p:cNvPr id="24600" name="אובייקט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934"/>
                          <a:ext cx="26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אובייקט 34">
            <a:extLst>
              <a:ext uri="{FF2B5EF4-FFF2-40B4-BE49-F238E27FC236}">
                <a16:creationId xmlns:a16="http://schemas.microsoft.com/office/drawing/2014/main" id="{ABC12D6F-90CF-4F67-B379-2E113BF6D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4" name="Equation" r:id="rId21" imgW="279360" imgH="266400" progId="Equation.DSMT4">
                  <p:embed/>
                </p:oleObj>
              </mc:Choice>
              <mc:Fallback>
                <p:oleObj name="Equation" r:id="rId21" imgW="279360" imgH="266400" progId="Equation.DSMT4">
                  <p:embed/>
                  <p:pic>
                    <p:nvPicPr>
                      <p:cNvPr id="45" name="אובייקט 34">
                        <a:extLst>
                          <a:ext uri="{FF2B5EF4-FFF2-40B4-BE49-F238E27FC236}">
                            <a16:creationId xmlns:a16="http://schemas.microsoft.com/office/drawing/2014/main" id="{ABC12D6F-90CF-4F67-B379-2E113BF6D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אובייקט 36">
            <a:extLst>
              <a:ext uri="{FF2B5EF4-FFF2-40B4-BE49-F238E27FC236}">
                <a16:creationId xmlns:a16="http://schemas.microsoft.com/office/drawing/2014/main" id="{6D214AA8-0FD7-4FA6-952E-C15B24D13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5" name="Equation" r:id="rId23" imgW="330120" imgH="266400" progId="Equation.DSMT4">
                  <p:embed/>
                </p:oleObj>
              </mc:Choice>
              <mc:Fallback>
                <p:oleObj name="Equation" r:id="rId23" imgW="330120" imgH="266400" progId="Equation.DSMT4">
                  <p:embed/>
                  <p:pic>
                    <p:nvPicPr>
                      <p:cNvPr id="47" name="אובייקט 36">
                        <a:extLst>
                          <a:ext uri="{FF2B5EF4-FFF2-40B4-BE49-F238E27FC236}">
                            <a16:creationId xmlns:a16="http://schemas.microsoft.com/office/drawing/2014/main" id="{6D214AA8-0FD7-4FA6-952E-C15B24D13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אובייקט 37">
            <a:extLst>
              <a:ext uri="{FF2B5EF4-FFF2-40B4-BE49-F238E27FC236}">
                <a16:creationId xmlns:a16="http://schemas.microsoft.com/office/drawing/2014/main" id="{60DBB667-0002-4D9E-B1C0-F50E84FF8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6" name="Equation" r:id="rId25" imgW="304560" imgH="266400" progId="Equation.DSMT4">
                  <p:embed/>
                </p:oleObj>
              </mc:Choice>
              <mc:Fallback>
                <p:oleObj name="Equation" r:id="rId25" imgW="304560" imgH="266400" progId="Equation.DSMT4">
                  <p:embed/>
                  <p:pic>
                    <p:nvPicPr>
                      <p:cNvPr id="48" name="אובייקט 37">
                        <a:extLst>
                          <a:ext uri="{FF2B5EF4-FFF2-40B4-BE49-F238E27FC236}">
                            <a16:creationId xmlns:a16="http://schemas.microsoft.com/office/drawing/2014/main" id="{60DBB667-0002-4D9E-B1C0-F50E84FF8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אובייקט 38">
            <a:extLst>
              <a:ext uri="{FF2B5EF4-FFF2-40B4-BE49-F238E27FC236}">
                <a16:creationId xmlns:a16="http://schemas.microsoft.com/office/drawing/2014/main" id="{EDE591E2-35CB-4DE7-8FC1-1A0C87AA9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7" name="Equation" r:id="rId27" imgW="1155700" imgH="292100" progId="Equation.DSMT4">
                  <p:embed/>
                </p:oleObj>
              </mc:Choice>
              <mc:Fallback>
                <p:oleObj name="Equation" r:id="rId27" imgW="1155700" imgH="292100" progId="Equation.DSMT4">
                  <p:embed/>
                  <p:pic>
                    <p:nvPicPr>
                      <p:cNvPr id="49" name="אובייקט 38">
                        <a:extLst>
                          <a:ext uri="{FF2B5EF4-FFF2-40B4-BE49-F238E27FC236}">
                            <a16:creationId xmlns:a16="http://schemas.microsoft.com/office/drawing/2014/main" id="{EDE591E2-35CB-4DE7-8FC1-1A0C87AA9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אובייקט 39">
            <a:extLst>
              <a:ext uri="{FF2B5EF4-FFF2-40B4-BE49-F238E27FC236}">
                <a16:creationId xmlns:a16="http://schemas.microsoft.com/office/drawing/2014/main" id="{FDE68A1E-A8FC-42AB-B9E5-37AB47CD0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8" name="Equation" r:id="rId29" imgW="698400" imgH="507960" progId="Equation.DSMT4">
                  <p:embed/>
                </p:oleObj>
              </mc:Choice>
              <mc:Fallback>
                <p:oleObj name="Equation" r:id="rId29" imgW="698400" imgH="507960" progId="Equation.DSMT4">
                  <p:embed/>
                  <p:pic>
                    <p:nvPicPr>
                      <p:cNvPr id="50" name="אובייקט 39">
                        <a:extLst>
                          <a:ext uri="{FF2B5EF4-FFF2-40B4-BE49-F238E27FC236}">
                            <a16:creationId xmlns:a16="http://schemas.microsoft.com/office/drawing/2014/main" id="{FDE68A1E-A8FC-42AB-B9E5-37AB47CD0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אובייקט 35">
            <a:extLst>
              <a:ext uri="{FF2B5EF4-FFF2-40B4-BE49-F238E27FC236}">
                <a16:creationId xmlns:a16="http://schemas.microsoft.com/office/drawing/2014/main" id="{4A2AA231-DEC2-4364-A354-0F30BAA8F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29" name="Equation" r:id="rId31" imgW="723600" imgH="291960" progId="Equation.DSMT4">
                  <p:embed/>
                </p:oleObj>
              </mc:Choice>
              <mc:Fallback>
                <p:oleObj name="Equation" r:id="rId31" imgW="723600" imgH="291960" progId="Equation.DSMT4">
                  <p:embed/>
                  <p:pic>
                    <p:nvPicPr>
                      <p:cNvPr id="51" name="אובייקט 35">
                        <a:extLst>
                          <a:ext uri="{FF2B5EF4-FFF2-40B4-BE49-F238E27FC236}">
                            <a16:creationId xmlns:a16="http://schemas.microsoft.com/office/drawing/2014/main" id="{4A2AA231-DEC2-4364-A354-0F30BAA8F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5F58E37B-A151-4401-86F0-5B6D56457AEE}"/>
              </a:ext>
            </a:extLst>
          </p:cNvPr>
          <p:cNvGrpSpPr/>
          <p:nvPr/>
        </p:nvGrpSpPr>
        <p:grpSpPr>
          <a:xfrm>
            <a:off x="4269894" y="4237786"/>
            <a:ext cx="3785745" cy="1978616"/>
            <a:chOff x="3945042" y="4237786"/>
            <a:chExt cx="3785745" cy="1978616"/>
          </a:xfrm>
        </p:grpSpPr>
        <p:graphicFrame>
          <p:nvGraphicFramePr>
            <p:cNvPr id="24589" name="אובייקט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377139"/>
                </p:ext>
              </p:extLst>
            </p:nvPr>
          </p:nvGraphicFramePr>
          <p:xfrm>
            <a:off x="3945042" y="4237786"/>
            <a:ext cx="1930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30" name="Equation" r:id="rId33" imgW="1930320" imgH="507960" progId="Equation.DSMT4">
                    <p:embed/>
                  </p:oleObj>
                </mc:Choice>
                <mc:Fallback>
                  <p:oleObj name="Equation" r:id="rId33" imgW="1930320" imgH="507960" progId="Equation.DSMT4">
                    <p:embed/>
                    <p:pic>
                      <p:nvPicPr>
                        <p:cNvPr id="24589" name="אובייקט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042" y="4237786"/>
                          <a:ext cx="19304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אובייקט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803469"/>
                </p:ext>
              </p:extLst>
            </p:nvPr>
          </p:nvGraphicFramePr>
          <p:xfrm>
            <a:off x="3964760" y="4715044"/>
            <a:ext cx="1866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31" name="Equation" r:id="rId35" imgW="1866600" imgH="507960" progId="Equation.DSMT4">
                    <p:embed/>
                  </p:oleObj>
                </mc:Choice>
                <mc:Fallback>
                  <p:oleObj name="Equation" r:id="rId35" imgW="1866600" imgH="507960" progId="Equation.DSMT4">
                    <p:embed/>
                    <p:pic>
                      <p:nvPicPr>
                        <p:cNvPr id="24590" name="אובייקט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760" y="4715044"/>
                          <a:ext cx="18669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אובייקט 44">
              <a:extLst>
                <a:ext uri="{FF2B5EF4-FFF2-40B4-BE49-F238E27FC236}">
                  <a16:creationId xmlns:a16="http://schemas.microsoft.com/office/drawing/2014/main" id="{EFCC7579-55DA-42A0-AEAE-16AF68722B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168244"/>
                </p:ext>
              </p:extLst>
            </p:nvPr>
          </p:nvGraphicFramePr>
          <p:xfrm>
            <a:off x="6705600" y="5306101"/>
            <a:ext cx="2794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32" name="Equation" r:id="rId37" imgW="279279" imgH="266584" progId="Equation.DSMT4">
                    <p:embed/>
                  </p:oleObj>
                </mc:Choice>
                <mc:Fallback>
                  <p:oleObj name="Equation" r:id="rId37" imgW="279279" imgH="266584" progId="Equation.DSMT4">
                    <p:embed/>
                    <p:pic>
                      <p:nvPicPr>
                        <p:cNvPr id="25615" name="אובייקט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5306101"/>
                          <a:ext cx="2794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8DCF2884-8B02-4647-A43F-6EE29A26ED2C}"/>
                </a:ext>
              </a:extLst>
            </p:cNvPr>
            <p:cNvGrpSpPr/>
            <p:nvPr/>
          </p:nvGrpSpPr>
          <p:grpSpPr>
            <a:xfrm>
              <a:off x="4600237" y="5696370"/>
              <a:ext cx="3130550" cy="520032"/>
              <a:chOff x="2260600" y="5200155"/>
              <a:chExt cx="3130550" cy="520032"/>
            </a:xfrm>
          </p:grpSpPr>
          <p:graphicFrame>
            <p:nvGraphicFramePr>
              <p:cNvPr id="43" name="אובייקט 45">
                <a:extLst>
                  <a:ext uri="{FF2B5EF4-FFF2-40B4-BE49-F238E27FC236}">
                    <a16:creationId xmlns:a16="http://schemas.microsoft.com/office/drawing/2014/main" id="{B1EBCD04-4792-4055-A4F2-83FA13CF53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315394"/>
                  </p:ext>
                </p:extLst>
              </p:nvPr>
            </p:nvGraphicFramePr>
            <p:xfrm>
              <a:off x="3981450" y="5212187"/>
              <a:ext cx="14097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333" name="Equation" r:id="rId39" imgW="1409400" imgH="507960" progId="Equation.DSMT4">
                      <p:embed/>
                    </p:oleObj>
                  </mc:Choice>
                  <mc:Fallback>
                    <p:oleObj name="Equation" r:id="rId39" imgW="1409400" imgH="507960" progId="Equation.DSMT4">
                      <p:embed/>
                      <p:pic>
                        <p:nvPicPr>
                          <p:cNvPr id="25616" name="אובייקט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1450" y="5212187"/>
                            <a:ext cx="14097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אובייקט 46">
                <a:extLst>
                  <a:ext uri="{FF2B5EF4-FFF2-40B4-BE49-F238E27FC236}">
                    <a16:creationId xmlns:a16="http://schemas.microsoft.com/office/drawing/2014/main" id="{59390B2B-C920-4E37-9743-C55D14B08D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691609"/>
                  </p:ext>
                </p:extLst>
              </p:nvPr>
            </p:nvGraphicFramePr>
            <p:xfrm>
              <a:off x="2260600" y="5200155"/>
              <a:ext cx="14732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334" name="Equation" r:id="rId41" imgW="1473120" imgH="507960" progId="Equation.DSMT4">
                      <p:embed/>
                    </p:oleObj>
                  </mc:Choice>
                  <mc:Fallback>
                    <p:oleObj name="Equation" r:id="rId41" imgW="1473120" imgH="507960" progId="Equation.DSMT4">
                      <p:embed/>
                      <p:pic>
                        <p:nvPicPr>
                          <p:cNvPr id="25617" name="אובייקט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0600" y="5200155"/>
                            <a:ext cx="14732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" name="אובייקט 41">
              <a:extLst>
                <a:ext uri="{FF2B5EF4-FFF2-40B4-BE49-F238E27FC236}">
                  <a16:creationId xmlns:a16="http://schemas.microsoft.com/office/drawing/2014/main" id="{2519C497-FE5A-4C42-95DE-5B34898A3F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020245"/>
                </p:ext>
              </p:extLst>
            </p:nvPr>
          </p:nvGraphicFramePr>
          <p:xfrm>
            <a:off x="4352083" y="5231144"/>
            <a:ext cx="1447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35" name="Equation" r:id="rId43" imgW="1447560" imgH="507960" progId="Equation.DSMT4">
                    <p:embed/>
                  </p:oleObj>
                </mc:Choice>
                <mc:Fallback>
                  <p:oleObj name="Equation" r:id="rId43" imgW="1447560" imgH="507960" progId="Equation.DSMT4">
                    <p:embed/>
                    <p:pic>
                      <p:nvPicPr>
                        <p:cNvPr id="23564" name="אובייקט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083" y="5231144"/>
                          <a:ext cx="14478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426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541020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הביעו את      באמצעות             </a:t>
            </a:r>
            <a:r>
              <a:rPr lang="he-IL" dirty="0"/>
              <a:t>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הסיקו כי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 על ישר אחד וכי              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he-IL" b="1" dirty="0">
                <a:solidFill>
                  <a:srgbClr val="00B050"/>
                </a:solidFill>
              </a:rPr>
              <a:t>פתרון ב:</a:t>
            </a:r>
            <a:r>
              <a:rPr lang="he-IL" dirty="0"/>
              <a:t>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he-IL" dirty="0"/>
              <a:t>באופן דומה, נציב </a:t>
            </a:r>
            <a:r>
              <a:rPr lang="en-US" dirty="0"/>
              <a:t>S</a:t>
            </a:r>
            <a:r>
              <a:rPr lang="he-IL" dirty="0"/>
              <a:t> במקום </a:t>
            </a:r>
            <a:r>
              <a:rPr lang="en-US" dirty="0"/>
              <a:t>O</a:t>
            </a:r>
            <a:r>
              <a:rPr lang="he-IL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עבור המשולש </a:t>
            </a:r>
            <a:r>
              <a:rPr lang="en-US" dirty="0"/>
              <a:t>ABC</a:t>
            </a:r>
            <a:r>
              <a:rPr lang="he-IL" dirty="0"/>
              <a:t>, נקבל:			</a:t>
            </a:r>
            <a:r>
              <a:rPr lang="en-US" dirty="0"/>
              <a:t> </a:t>
            </a:r>
            <a:r>
              <a:rPr lang="he-IL" dirty="0"/>
              <a:t>   נציב ב-                                     ונקבל: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he-IL" dirty="0"/>
              <a:t>ועבור המשולש </a:t>
            </a:r>
            <a:r>
              <a:rPr lang="en-US" dirty="0"/>
              <a:t>EFG</a:t>
            </a:r>
            <a:r>
              <a:rPr lang="he-IL" dirty="0"/>
              <a:t> נקבל:                                   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he-IL" dirty="0"/>
              <a:t>בדומה להבעת        בסעיף א,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נקבל                           ו-                          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24579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 | </a:t>
            </a:r>
            <a:r>
              <a:rPr lang="he-IL" altLang="he-IL" sz="2000" b="0" dirty="0"/>
              <a:t>פתרון ב.</a:t>
            </a:r>
            <a:endParaRPr lang="he-IL" altLang="he-IL" dirty="0"/>
          </a:p>
        </p:txBody>
      </p: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149225" y="1511300"/>
            <a:ext cx="2898775" cy="2679700"/>
            <a:chOff x="1064" y="11984"/>
            <a:chExt cx="4095" cy="3651"/>
          </a:xfrm>
        </p:grpSpPr>
        <p:graphicFrame>
          <p:nvGraphicFramePr>
            <p:cNvPr id="24591" name="אובייקט 4"/>
            <p:cNvGraphicFramePr>
              <a:graphicFrameLocks noChangeAspect="1"/>
            </p:cNvGraphicFramePr>
            <p:nvPr/>
          </p:nvGraphicFramePr>
          <p:xfrm>
            <a:off x="1064" y="14797"/>
            <a:ext cx="26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59" name="Equation" r:id="rId3" imgW="190417" imgH="190417" progId="Equation.DSMT4">
                    <p:embed/>
                  </p:oleObj>
                </mc:Choice>
                <mc:Fallback>
                  <p:oleObj name="Equation" r:id="rId3" imgW="190417" imgH="190417" progId="Equation.DSMT4">
                    <p:embed/>
                    <p:pic>
                      <p:nvPicPr>
                        <p:cNvPr id="24591" name="אובייקט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4797"/>
                          <a:ext cx="26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אובייקט 5"/>
            <p:cNvGraphicFramePr>
              <a:graphicFrameLocks noChangeAspect="1"/>
            </p:cNvGraphicFramePr>
            <p:nvPr/>
          </p:nvGraphicFramePr>
          <p:xfrm>
            <a:off x="3614" y="15374"/>
            <a:ext cx="24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0" name="Equation" r:id="rId5" imgW="177646" imgH="190335" progId="Equation.DSMT4">
                    <p:embed/>
                  </p:oleObj>
                </mc:Choice>
                <mc:Fallback>
                  <p:oleObj name="Equation" r:id="rId5" imgW="177646" imgH="190335" progId="Equation.DSMT4">
                    <p:embed/>
                    <p:pic>
                      <p:nvPicPr>
                        <p:cNvPr id="24592" name="אובייקט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15374"/>
                          <a:ext cx="24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אובייקט 6"/>
            <p:cNvGraphicFramePr>
              <a:graphicFrameLocks noChangeAspect="1"/>
            </p:cNvGraphicFramePr>
            <p:nvPr/>
          </p:nvGraphicFramePr>
          <p:xfrm>
            <a:off x="4918" y="14024"/>
            <a:ext cx="24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1" name="Equation" r:id="rId7" imgW="177569" imgH="202936" progId="Equation.DSMT4">
                    <p:embed/>
                  </p:oleObj>
                </mc:Choice>
                <mc:Fallback>
                  <p:oleObj name="Equation" r:id="rId7" imgW="177569" imgH="202936" progId="Equation.DSMT4">
                    <p:embed/>
                    <p:pic>
                      <p:nvPicPr>
                        <p:cNvPr id="24593" name="אובייקט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14024"/>
                          <a:ext cx="24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אובייקט 7"/>
            <p:cNvGraphicFramePr>
              <a:graphicFrameLocks noChangeAspect="1"/>
            </p:cNvGraphicFramePr>
            <p:nvPr/>
          </p:nvGraphicFramePr>
          <p:xfrm>
            <a:off x="2864" y="11984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2" name="Equation" r:id="rId9" imgW="139639" imgH="203112" progId="Equation.DSMT4">
                    <p:embed/>
                  </p:oleObj>
                </mc:Choice>
                <mc:Fallback>
                  <p:oleObj name="Equation" r:id="rId9" imgW="139639" imgH="203112" progId="Equation.DSMT4">
                    <p:embed/>
                    <p:pic>
                      <p:nvPicPr>
                        <p:cNvPr id="24594" name="אובייקט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1984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אובייקט 8"/>
            <p:cNvGraphicFramePr>
              <a:graphicFrameLocks noChangeAspect="1"/>
            </p:cNvGraphicFramePr>
            <p:nvPr/>
          </p:nvGraphicFramePr>
          <p:xfrm>
            <a:off x="2279" y="14174"/>
            <a:ext cx="22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3" name="Equation" r:id="rId11" imgW="177646" imgH="190335" progId="Equation.DSMT4">
                    <p:embed/>
                  </p:oleObj>
                </mc:Choice>
                <mc:Fallback>
                  <p:oleObj name="Equation" r:id="rId11" imgW="177646" imgH="190335" progId="Equation.DSMT4">
                    <p:embed/>
                    <p:pic>
                      <p:nvPicPr>
                        <p:cNvPr id="24595" name="אובייקט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14174"/>
                          <a:ext cx="22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אובייקט 9"/>
            <p:cNvGraphicFramePr>
              <a:graphicFrameLocks noChangeAspect="1"/>
            </p:cNvGraphicFramePr>
            <p:nvPr/>
          </p:nvGraphicFramePr>
          <p:xfrm>
            <a:off x="3914" y="13754"/>
            <a:ext cx="20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4" name="Equation" r:id="rId13" imgW="152334" imgH="190417" progId="Equation.DSMT4">
                    <p:embed/>
                  </p:oleObj>
                </mc:Choice>
                <mc:Fallback>
                  <p:oleObj name="Equation" r:id="rId13" imgW="152334" imgH="190417" progId="Equation.DSMT4">
                    <p:embed/>
                    <p:pic>
                      <p:nvPicPr>
                        <p:cNvPr id="24596" name="אובייקט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3754"/>
                          <a:ext cx="20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אובייקט 10"/>
            <p:cNvGraphicFramePr>
              <a:graphicFrameLocks noChangeAspect="1"/>
            </p:cNvGraphicFramePr>
            <p:nvPr/>
          </p:nvGraphicFramePr>
          <p:xfrm>
            <a:off x="2804" y="13469"/>
            <a:ext cx="2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5" name="Equation" r:id="rId15" imgW="190417" imgH="203112" progId="Equation.DSMT4">
                    <p:embed/>
                  </p:oleObj>
                </mc:Choice>
                <mc:Fallback>
                  <p:oleObj name="Equation" r:id="rId15" imgW="190417" imgH="203112" progId="Equation.DSMT4">
                    <p:embed/>
                    <p:pic>
                      <p:nvPicPr>
                        <p:cNvPr id="24597" name="אובייקט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469"/>
                          <a:ext cx="2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8" name="Group 10"/>
            <p:cNvGrpSpPr>
              <a:grpSpLocks/>
            </p:cNvGrpSpPr>
            <p:nvPr/>
          </p:nvGrpSpPr>
          <p:grpSpPr bwMode="auto">
            <a:xfrm>
              <a:off x="1279" y="12285"/>
              <a:ext cx="3657" cy="3090"/>
              <a:chOff x="1279" y="12285"/>
              <a:chExt cx="3657" cy="3090"/>
            </a:xfrm>
          </p:grpSpPr>
          <p:sp>
            <p:nvSpPr>
              <p:cNvPr id="24601" name="Oval 11"/>
              <p:cNvSpPr>
                <a:spLocks noChangeAspect="1" noChangeArrowheads="1"/>
              </p:cNvSpPr>
              <p:nvPr/>
            </p:nvSpPr>
            <p:spPr bwMode="auto">
              <a:xfrm>
                <a:off x="2944" y="13723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02" name="Freeform 12"/>
              <p:cNvSpPr>
                <a:spLocks noChangeAspect="1"/>
              </p:cNvSpPr>
              <p:nvPr/>
            </p:nvSpPr>
            <p:spPr bwMode="auto">
              <a:xfrm>
                <a:off x="2960" y="12295"/>
                <a:ext cx="716" cy="3079"/>
              </a:xfrm>
              <a:custGeom>
                <a:avLst/>
                <a:gdLst>
                  <a:gd name="T0" fmla="*/ 716 w 573"/>
                  <a:gd name="T1" fmla="*/ 3079 h 2464"/>
                  <a:gd name="T2" fmla="*/ 0 w 573"/>
                  <a:gd name="T3" fmla="*/ 0 h 246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2464">
                    <a:moveTo>
                      <a:pt x="573" y="246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3" name="Freeform 13"/>
              <p:cNvSpPr>
                <a:spLocks noChangeAspect="1"/>
              </p:cNvSpPr>
              <p:nvPr/>
            </p:nvSpPr>
            <p:spPr bwMode="auto">
              <a:xfrm>
                <a:off x="1279" y="14918"/>
                <a:ext cx="2393" cy="457"/>
              </a:xfrm>
              <a:custGeom>
                <a:avLst/>
                <a:gdLst>
                  <a:gd name="T0" fmla="*/ 2393 w 2393"/>
                  <a:gd name="T1" fmla="*/ 457 h 457"/>
                  <a:gd name="T2" fmla="*/ 0 w 2393"/>
                  <a:gd name="T3" fmla="*/ 0 h 4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93" h="457">
                    <a:moveTo>
                      <a:pt x="2393" y="45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4" name="Freeform 14"/>
              <p:cNvSpPr>
                <a:spLocks noChangeAspect="1"/>
              </p:cNvSpPr>
              <p:nvPr/>
            </p:nvSpPr>
            <p:spPr bwMode="auto">
              <a:xfrm>
                <a:off x="1281" y="12285"/>
                <a:ext cx="1679" cy="2628"/>
              </a:xfrm>
              <a:custGeom>
                <a:avLst/>
                <a:gdLst>
                  <a:gd name="T0" fmla="*/ 0 w 1679"/>
                  <a:gd name="T1" fmla="*/ 2628 h 2628"/>
                  <a:gd name="T2" fmla="*/ 1679 w 1679"/>
                  <a:gd name="T3" fmla="*/ 0 h 262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79" h="2628">
                    <a:moveTo>
                      <a:pt x="0" y="2628"/>
                    </a:moveTo>
                    <a:lnTo>
                      <a:pt x="167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5" name="Freeform 15"/>
              <p:cNvSpPr>
                <a:spLocks noChangeAspect="1"/>
              </p:cNvSpPr>
              <p:nvPr/>
            </p:nvSpPr>
            <p:spPr bwMode="auto">
              <a:xfrm>
                <a:off x="2960" y="12285"/>
                <a:ext cx="1975" cy="1914"/>
              </a:xfrm>
              <a:custGeom>
                <a:avLst/>
                <a:gdLst>
                  <a:gd name="T0" fmla="*/ 1975 w 1975"/>
                  <a:gd name="T1" fmla="*/ 1914 h 1914"/>
                  <a:gd name="T2" fmla="*/ 0 w 1975"/>
                  <a:gd name="T3" fmla="*/ 0 h 191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75" h="1914">
                    <a:moveTo>
                      <a:pt x="1975" y="191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6" name="Freeform 16"/>
              <p:cNvSpPr>
                <a:spLocks noChangeAspect="1"/>
              </p:cNvSpPr>
              <p:nvPr/>
            </p:nvSpPr>
            <p:spPr bwMode="auto">
              <a:xfrm>
                <a:off x="3676" y="14205"/>
                <a:ext cx="1259" cy="1169"/>
              </a:xfrm>
              <a:custGeom>
                <a:avLst/>
                <a:gdLst>
                  <a:gd name="T0" fmla="*/ 1259 w 1259"/>
                  <a:gd name="T1" fmla="*/ 0 h 1169"/>
                  <a:gd name="T2" fmla="*/ 0 w 1259"/>
                  <a:gd name="T3" fmla="*/ 1169 h 11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59" h="1169">
                    <a:moveTo>
                      <a:pt x="1259" y="0"/>
                    </a:moveTo>
                    <a:lnTo>
                      <a:pt x="0" y="116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7" name="Freeform 17"/>
              <p:cNvSpPr>
                <a:spLocks noChangeAspect="1"/>
              </p:cNvSpPr>
              <p:nvPr/>
            </p:nvSpPr>
            <p:spPr bwMode="auto">
              <a:xfrm>
                <a:off x="1300" y="14190"/>
                <a:ext cx="3605" cy="729"/>
              </a:xfrm>
              <a:custGeom>
                <a:avLst/>
                <a:gdLst>
                  <a:gd name="T0" fmla="*/ 0 w 3605"/>
                  <a:gd name="T1" fmla="*/ 729 h 729"/>
                  <a:gd name="T2" fmla="*/ 3605 w 3605"/>
                  <a:gd name="T3" fmla="*/ 0 h 7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05" h="729">
                    <a:moveTo>
                      <a:pt x="0" y="729"/>
                    </a:moveTo>
                    <a:lnTo>
                      <a:pt x="36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08" name="Oval 18"/>
              <p:cNvSpPr>
                <a:spLocks noChangeAspect="1" noChangeArrowheads="1"/>
              </p:cNvSpPr>
              <p:nvPr/>
            </p:nvSpPr>
            <p:spPr bwMode="auto">
              <a:xfrm>
                <a:off x="2525" y="14283"/>
                <a:ext cx="74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09" name="Oval 19"/>
              <p:cNvSpPr>
                <a:spLocks noChangeAspect="1" noChangeArrowheads="1"/>
              </p:cNvSpPr>
              <p:nvPr/>
            </p:nvSpPr>
            <p:spPr bwMode="auto">
              <a:xfrm>
                <a:off x="3820" y="13954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10" name="Freeform 20"/>
              <p:cNvSpPr>
                <a:spLocks noChangeAspect="1"/>
              </p:cNvSpPr>
              <p:nvPr/>
            </p:nvSpPr>
            <p:spPr bwMode="auto">
              <a:xfrm>
                <a:off x="2566" y="13997"/>
                <a:ext cx="1311" cy="322"/>
              </a:xfrm>
              <a:custGeom>
                <a:avLst/>
                <a:gdLst>
                  <a:gd name="T0" fmla="*/ 0 w 1049"/>
                  <a:gd name="T1" fmla="*/ 322 h 258"/>
                  <a:gd name="T2" fmla="*/ 1311 w 1049"/>
                  <a:gd name="T3" fmla="*/ 0 h 25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9" h="258">
                    <a:moveTo>
                      <a:pt x="0" y="258"/>
                    </a:moveTo>
                    <a:lnTo>
                      <a:pt x="1049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1" name="Freeform 21"/>
              <p:cNvSpPr>
                <a:spLocks noChangeAspect="1"/>
              </p:cNvSpPr>
              <p:nvPr/>
            </p:nvSpPr>
            <p:spPr bwMode="auto">
              <a:xfrm>
                <a:off x="2548" y="13795"/>
                <a:ext cx="421" cy="514"/>
              </a:xfrm>
              <a:custGeom>
                <a:avLst/>
                <a:gdLst>
                  <a:gd name="T0" fmla="*/ 421 w 337"/>
                  <a:gd name="T1" fmla="*/ 0 h 412"/>
                  <a:gd name="T2" fmla="*/ 0 w 337"/>
                  <a:gd name="T3" fmla="*/ 514 h 4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7" h="412">
                    <a:moveTo>
                      <a:pt x="337" y="0"/>
                    </a:moveTo>
                    <a:lnTo>
                      <a:pt x="0" y="41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2" name="Freeform 22"/>
              <p:cNvSpPr>
                <a:spLocks noChangeAspect="1"/>
              </p:cNvSpPr>
              <p:nvPr/>
            </p:nvSpPr>
            <p:spPr bwMode="auto">
              <a:xfrm>
                <a:off x="2985" y="13772"/>
                <a:ext cx="892" cy="224"/>
              </a:xfrm>
              <a:custGeom>
                <a:avLst/>
                <a:gdLst>
                  <a:gd name="T0" fmla="*/ 0 w 551"/>
                  <a:gd name="T1" fmla="*/ 0 h 138"/>
                  <a:gd name="T2" fmla="*/ 892 w 551"/>
                  <a:gd name="T3" fmla="*/ 224 h 13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1" h="138">
                    <a:moveTo>
                      <a:pt x="0" y="0"/>
                    </a:moveTo>
                    <a:lnTo>
                      <a:pt x="551" y="13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3" name="Freeform 23"/>
              <p:cNvSpPr>
                <a:spLocks noChangeAspect="1"/>
              </p:cNvSpPr>
              <p:nvPr/>
            </p:nvSpPr>
            <p:spPr bwMode="auto">
              <a:xfrm>
                <a:off x="2406" y="12314"/>
                <a:ext cx="544" cy="2811"/>
              </a:xfrm>
              <a:custGeom>
                <a:avLst/>
                <a:gdLst>
                  <a:gd name="T0" fmla="*/ 544 w 435"/>
                  <a:gd name="T1" fmla="*/ 0 h 2250"/>
                  <a:gd name="T2" fmla="*/ 0 w 435"/>
                  <a:gd name="T3" fmla="*/ 2811 h 22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35" h="2250">
                    <a:moveTo>
                      <a:pt x="435" y="0"/>
                    </a:moveTo>
                    <a:lnTo>
                      <a:pt x="0" y="22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4" name="Freeform 24"/>
              <p:cNvSpPr>
                <a:spLocks noChangeAspect="1"/>
              </p:cNvSpPr>
              <p:nvPr/>
            </p:nvSpPr>
            <p:spPr bwMode="auto">
              <a:xfrm>
                <a:off x="2979" y="12304"/>
                <a:ext cx="1284" cy="2516"/>
              </a:xfrm>
              <a:custGeom>
                <a:avLst/>
                <a:gdLst>
                  <a:gd name="T0" fmla="*/ 0 w 1284"/>
                  <a:gd name="T1" fmla="*/ 0 h 2516"/>
                  <a:gd name="T2" fmla="*/ 1284 w 1284"/>
                  <a:gd name="T3" fmla="*/ 2516 h 25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4" h="2516">
                    <a:moveTo>
                      <a:pt x="0" y="0"/>
                    </a:moveTo>
                    <a:lnTo>
                      <a:pt x="1284" y="251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5" name="Freeform 25"/>
              <p:cNvSpPr>
                <a:spLocks noChangeAspect="1"/>
              </p:cNvSpPr>
              <p:nvPr/>
            </p:nvSpPr>
            <p:spPr bwMode="auto">
              <a:xfrm>
                <a:off x="2416" y="14196"/>
                <a:ext cx="2520" cy="938"/>
              </a:xfrm>
              <a:custGeom>
                <a:avLst/>
                <a:gdLst>
                  <a:gd name="T0" fmla="*/ 2520 w 2016"/>
                  <a:gd name="T1" fmla="*/ 0 h 751"/>
                  <a:gd name="T2" fmla="*/ 0 w 2016"/>
                  <a:gd name="T3" fmla="*/ 938 h 75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16" h="751">
                    <a:moveTo>
                      <a:pt x="2016" y="0"/>
                    </a:moveTo>
                    <a:lnTo>
                      <a:pt x="0" y="75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6" name="Freeform 26"/>
              <p:cNvSpPr>
                <a:spLocks noChangeAspect="1"/>
              </p:cNvSpPr>
              <p:nvPr/>
            </p:nvSpPr>
            <p:spPr bwMode="auto">
              <a:xfrm>
                <a:off x="1375" y="14826"/>
                <a:ext cx="2888" cy="93"/>
              </a:xfrm>
              <a:custGeom>
                <a:avLst/>
                <a:gdLst>
                  <a:gd name="T0" fmla="*/ 0 w 2888"/>
                  <a:gd name="T1" fmla="*/ 93 h 93"/>
                  <a:gd name="T2" fmla="*/ 2888 w 2888"/>
                  <a:gd name="T3" fmla="*/ 0 h 9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88" h="93">
                    <a:moveTo>
                      <a:pt x="0" y="93"/>
                    </a:moveTo>
                    <a:lnTo>
                      <a:pt x="2888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617" name="Oval 27"/>
              <p:cNvSpPr>
                <a:spLocks noChangeAspect="1" noChangeArrowheads="1"/>
              </p:cNvSpPr>
              <p:nvPr/>
            </p:nvSpPr>
            <p:spPr bwMode="auto">
              <a:xfrm>
                <a:off x="3041" y="13991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18" name="Oval 28"/>
              <p:cNvSpPr>
                <a:spLocks noChangeAspect="1" noChangeArrowheads="1"/>
              </p:cNvSpPr>
              <p:nvPr/>
            </p:nvSpPr>
            <p:spPr bwMode="auto">
              <a:xfrm>
                <a:off x="3096" y="14815"/>
                <a:ext cx="73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4619" name="Freeform 29"/>
              <p:cNvSpPr>
                <a:spLocks noChangeAspect="1"/>
              </p:cNvSpPr>
              <p:nvPr/>
            </p:nvSpPr>
            <p:spPr bwMode="auto">
              <a:xfrm>
                <a:off x="2950" y="12322"/>
                <a:ext cx="186" cy="2548"/>
              </a:xfrm>
              <a:custGeom>
                <a:avLst/>
                <a:gdLst>
                  <a:gd name="T0" fmla="*/ 186 w 149"/>
                  <a:gd name="T1" fmla="*/ 2548 h 2039"/>
                  <a:gd name="T2" fmla="*/ 0 w 149"/>
                  <a:gd name="T3" fmla="*/ 0 h 20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9" h="2039">
                    <a:moveTo>
                      <a:pt x="149" y="203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24599" name="אובייקט 12"/>
            <p:cNvGraphicFramePr>
              <a:graphicFrameLocks noChangeAspect="1"/>
            </p:cNvGraphicFramePr>
            <p:nvPr/>
          </p:nvGraphicFramePr>
          <p:xfrm>
            <a:off x="3089" y="14879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6" name="Equation" r:id="rId17" imgW="228600" imgH="190500" progId="Equation.DSMT4">
                    <p:embed/>
                  </p:oleObj>
                </mc:Choice>
                <mc:Fallback>
                  <p:oleObj name="Equation" r:id="rId17" imgW="228600" imgH="190500" progId="Equation.DSMT4">
                    <p:embed/>
                    <p:pic>
                      <p:nvPicPr>
                        <p:cNvPr id="24599" name="אובייקט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14879"/>
                          <a:ext cx="3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אובייקט 13"/>
            <p:cNvGraphicFramePr>
              <a:graphicFrameLocks noChangeAspect="1"/>
            </p:cNvGraphicFramePr>
            <p:nvPr/>
          </p:nvGraphicFramePr>
          <p:xfrm>
            <a:off x="2804" y="13934"/>
            <a:ext cx="2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67" name="Equation" r:id="rId19" imgW="203024" imgH="203024" progId="Equation.DSMT4">
                    <p:embed/>
                  </p:oleObj>
                </mc:Choice>
                <mc:Fallback>
                  <p:oleObj name="Equation" r:id="rId19" imgW="203024" imgH="203024" progId="Equation.DSMT4">
                    <p:embed/>
                    <p:pic>
                      <p:nvPicPr>
                        <p:cNvPr id="24600" name="אובייקט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934"/>
                          <a:ext cx="26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אובייקט 34">
            <a:extLst>
              <a:ext uri="{FF2B5EF4-FFF2-40B4-BE49-F238E27FC236}">
                <a16:creationId xmlns:a16="http://schemas.microsoft.com/office/drawing/2014/main" id="{ABC12D6F-90CF-4F67-B379-2E113BF6D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68" name="Equation" r:id="rId21" imgW="279360" imgH="266400" progId="Equation.DSMT4">
                  <p:embed/>
                </p:oleObj>
              </mc:Choice>
              <mc:Fallback>
                <p:oleObj name="Equation" r:id="rId21" imgW="279360" imgH="266400" progId="Equation.DSMT4">
                  <p:embed/>
                  <p:pic>
                    <p:nvPicPr>
                      <p:cNvPr id="45" name="אובייקט 34">
                        <a:extLst>
                          <a:ext uri="{FF2B5EF4-FFF2-40B4-BE49-F238E27FC236}">
                            <a16:creationId xmlns:a16="http://schemas.microsoft.com/office/drawing/2014/main" id="{ABC12D6F-90CF-4F67-B379-2E113BF6D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אובייקט 36">
            <a:extLst>
              <a:ext uri="{FF2B5EF4-FFF2-40B4-BE49-F238E27FC236}">
                <a16:creationId xmlns:a16="http://schemas.microsoft.com/office/drawing/2014/main" id="{6D214AA8-0FD7-4FA6-952E-C15B24D13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69" name="Equation" r:id="rId23" imgW="330120" imgH="266400" progId="Equation.DSMT4">
                  <p:embed/>
                </p:oleObj>
              </mc:Choice>
              <mc:Fallback>
                <p:oleObj name="Equation" r:id="rId23" imgW="330120" imgH="266400" progId="Equation.DSMT4">
                  <p:embed/>
                  <p:pic>
                    <p:nvPicPr>
                      <p:cNvPr id="47" name="אובייקט 36">
                        <a:extLst>
                          <a:ext uri="{FF2B5EF4-FFF2-40B4-BE49-F238E27FC236}">
                            <a16:creationId xmlns:a16="http://schemas.microsoft.com/office/drawing/2014/main" id="{6D214AA8-0FD7-4FA6-952E-C15B24D13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אובייקט 37">
            <a:extLst>
              <a:ext uri="{FF2B5EF4-FFF2-40B4-BE49-F238E27FC236}">
                <a16:creationId xmlns:a16="http://schemas.microsoft.com/office/drawing/2014/main" id="{60DBB667-0002-4D9E-B1C0-F50E84FF8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0" name="Equation" r:id="rId25" imgW="304560" imgH="266400" progId="Equation.DSMT4">
                  <p:embed/>
                </p:oleObj>
              </mc:Choice>
              <mc:Fallback>
                <p:oleObj name="Equation" r:id="rId25" imgW="304560" imgH="266400" progId="Equation.DSMT4">
                  <p:embed/>
                  <p:pic>
                    <p:nvPicPr>
                      <p:cNvPr id="48" name="אובייקט 37">
                        <a:extLst>
                          <a:ext uri="{FF2B5EF4-FFF2-40B4-BE49-F238E27FC236}">
                            <a16:creationId xmlns:a16="http://schemas.microsoft.com/office/drawing/2014/main" id="{60DBB667-0002-4D9E-B1C0-F50E84FF8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אובייקט 38">
            <a:extLst>
              <a:ext uri="{FF2B5EF4-FFF2-40B4-BE49-F238E27FC236}">
                <a16:creationId xmlns:a16="http://schemas.microsoft.com/office/drawing/2014/main" id="{EDE591E2-35CB-4DE7-8FC1-1A0C87AA9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1" name="Equation" r:id="rId27" imgW="1155700" imgH="292100" progId="Equation.DSMT4">
                  <p:embed/>
                </p:oleObj>
              </mc:Choice>
              <mc:Fallback>
                <p:oleObj name="Equation" r:id="rId27" imgW="1155700" imgH="292100" progId="Equation.DSMT4">
                  <p:embed/>
                  <p:pic>
                    <p:nvPicPr>
                      <p:cNvPr id="49" name="אובייקט 38">
                        <a:extLst>
                          <a:ext uri="{FF2B5EF4-FFF2-40B4-BE49-F238E27FC236}">
                            <a16:creationId xmlns:a16="http://schemas.microsoft.com/office/drawing/2014/main" id="{EDE591E2-35CB-4DE7-8FC1-1A0C87AA9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אובייקט 39">
            <a:extLst>
              <a:ext uri="{FF2B5EF4-FFF2-40B4-BE49-F238E27FC236}">
                <a16:creationId xmlns:a16="http://schemas.microsoft.com/office/drawing/2014/main" id="{FDE68A1E-A8FC-42AB-B9E5-37AB47CD0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2" name="Equation" r:id="rId29" imgW="698400" imgH="507960" progId="Equation.DSMT4">
                  <p:embed/>
                </p:oleObj>
              </mc:Choice>
              <mc:Fallback>
                <p:oleObj name="Equation" r:id="rId29" imgW="698400" imgH="507960" progId="Equation.DSMT4">
                  <p:embed/>
                  <p:pic>
                    <p:nvPicPr>
                      <p:cNvPr id="50" name="אובייקט 39">
                        <a:extLst>
                          <a:ext uri="{FF2B5EF4-FFF2-40B4-BE49-F238E27FC236}">
                            <a16:creationId xmlns:a16="http://schemas.microsoft.com/office/drawing/2014/main" id="{FDE68A1E-A8FC-42AB-B9E5-37AB47CD0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אובייקט 35">
            <a:extLst>
              <a:ext uri="{FF2B5EF4-FFF2-40B4-BE49-F238E27FC236}">
                <a16:creationId xmlns:a16="http://schemas.microsoft.com/office/drawing/2014/main" id="{4A2AA231-DEC2-4364-A354-0F30BAA8F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3" name="Equation" r:id="rId31" imgW="723600" imgH="291960" progId="Equation.DSMT4">
                  <p:embed/>
                </p:oleObj>
              </mc:Choice>
              <mc:Fallback>
                <p:oleObj name="Equation" r:id="rId31" imgW="723600" imgH="291960" progId="Equation.DSMT4">
                  <p:embed/>
                  <p:pic>
                    <p:nvPicPr>
                      <p:cNvPr id="51" name="אובייקט 35">
                        <a:extLst>
                          <a:ext uri="{FF2B5EF4-FFF2-40B4-BE49-F238E27FC236}">
                            <a16:creationId xmlns:a16="http://schemas.microsoft.com/office/drawing/2014/main" id="{4A2AA231-DEC2-4364-A354-0F30BAA8F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4E740BDF-9444-48D7-8085-46BAB91B7270}"/>
              </a:ext>
            </a:extLst>
          </p:cNvPr>
          <p:cNvCxnSpPr>
            <a:cxnSpLocks/>
          </p:cNvCxnSpPr>
          <p:nvPr/>
        </p:nvCxnSpPr>
        <p:spPr>
          <a:xfrm>
            <a:off x="4259190" y="4346074"/>
            <a:ext cx="0" cy="1826130"/>
          </a:xfrm>
          <a:prstGeom prst="line">
            <a:avLst/>
          </a:prstGeom>
          <a:ln w="19050">
            <a:solidFill>
              <a:srgbClr val="00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אובייקט 47">
            <a:extLst>
              <a:ext uri="{FF2B5EF4-FFF2-40B4-BE49-F238E27FC236}">
                <a16:creationId xmlns:a16="http://schemas.microsoft.com/office/drawing/2014/main" id="{A47D4296-F1B4-4170-A64E-4FC632E0B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54116"/>
              </p:ext>
            </p:extLst>
          </p:nvPr>
        </p:nvGraphicFramePr>
        <p:xfrm>
          <a:off x="1047585" y="4256613"/>
          <a:ext cx="186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4" name="Equation" r:id="rId33" imgW="1866900" imgH="508000" progId="Equation.DSMT4">
                  <p:embed/>
                </p:oleObj>
              </mc:Choice>
              <mc:Fallback>
                <p:oleObj name="Equation" r:id="rId33" imgW="1866900" imgH="508000" progId="Equation.DSMT4">
                  <p:embed/>
                  <p:pic>
                    <p:nvPicPr>
                      <p:cNvPr id="26642" name="אובייקט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585" y="4256613"/>
                        <a:ext cx="186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אובייקט 48">
            <a:extLst>
              <a:ext uri="{FF2B5EF4-FFF2-40B4-BE49-F238E27FC236}">
                <a16:creationId xmlns:a16="http://schemas.microsoft.com/office/drawing/2014/main" id="{D8168A02-A095-4857-8A52-D40F9483F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954205"/>
              </p:ext>
            </p:extLst>
          </p:nvPr>
        </p:nvGraphicFramePr>
        <p:xfrm>
          <a:off x="111125" y="5158118"/>
          <a:ext cx="4102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5" name="Equation" r:id="rId35" imgW="4101840" imgH="1117440" progId="Equation.DSMT4">
                  <p:embed/>
                </p:oleObj>
              </mc:Choice>
              <mc:Fallback>
                <p:oleObj name="Equation" r:id="rId35" imgW="4101840" imgH="1117440" progId="Equation.DSMT4">
                  <p:embed/>
                  <p:pic>
                    <p:nvPicPr>
                      <p:cNvPr id="26643" name="אובייקט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158118"/>
                        <a:ext cx="4102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17CFC26A-D361-42FC-B057-A26F778246D1}"/>
              </a:ext>
            </a:extLst>
          </p:cNvPr>
          <p:cNvGrpSpPr/>
          <p:nvPr/>
        </p:nvGrpSpPr>
        <p:grpSpPr>
          <a:xfrm>
            <a:off x="4269894" y="4237786"/>
            <a:ext cx="3785745" cy="1978616"/>
            <a:chOff x="3945042" y="4237786"/>
            <a:chExt cx="3785745" cy="1978616"/>
          </a:xfrm>
        </p:grpSpPr>
        <p:graphicFrame>
          <p:nvGraphicFramePr>
            <p:cNvPr id="56" name="אובייקט 42">
              <a:extLst>
                <a:ext uri="{FF2B5EF4-FFF2-40B4-BE49-F238E27FC236}">
                  <a16:creationId xmlns:a16="http://schemas.microsoft.com/office/drawing/2014/main" id="{5AF148AB-C3B5-4092-BF41-5484F6C9DC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515843"/>
                </p:ext>
              </p:extLst>
            </p:nvPr>
          </p:nvGraphicFramePr>
          <p:xfrm>
            <a:off x="3945042" y="4237786"/>
            <a:ext cx="1930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76" name="Equation" r:id="rId37" imgW="1930320" imgH="507960" progId="Equation.DSMT4">
                    <p:embed/>
                  </p:oleObj>
                </mc:Choice>
                <mc:Fallback>
                  <p:oleObj name="Equation" r:id="rId37" imgW="1930320" imgH="507960" progId="Equation.DSMT4">
                    <p:embed/>
                    <p:pic>
                      <p:nvPicPr>
                        <p:cNvPr id="24589" name="אובייקט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042" y="4237786"/>
                          <a:ext cx="19304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אובייקט 43">
              <a:extLst>
                <a:ext uri="{FF2B5EF4-FFF2-40B4-BE49-F238E27FC236}">
                  <a16:creationId xmlns:a16="http://schemas.microsoft.com/office/drawing/2014/main" id="{C6842AE1-C28D-47AF-9080-BC2A0A5BB9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371341"/>
                </p:ext>
              </p:extLst>
            </p:nvPr>
          </p:nvGraphicFramePr>
          <p:xfrm>
            <a:off x="3964760" y="4715044"/>
            <a:ext cx="1866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77" name="Equation" r:id="rId39" imgW="1866600" imgH="507960" progId="Equation.DSMT4">
                    <p:embed/>
                  </p:oleObj>
                </mc:Choice>
                <mc:Fallback>
                  <p:oleObj name="Equation" r:id="rId39" imgW="1866600" imgH="507960" progId="Equation.DSMT4">
                    <p:embed/>
                    <p:pic>
                      <p:nvPicPr>
                        <p:cNvPr id="24590" name="אובייקט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760" y="4715044"/>
                          <a:ext cx="18669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אובייקט 44">
              <a:extLst>
                <a:ext uri="{FF2B5EF4-FFF2-40B4-BE49-F238E27FC236}">
                  <a16:creationId xmlns:a16="http://schemas.microsoft.com/office/drawing/2014/main" id="{06FED693-9886-499C-9C39-D3C510F12E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844402"/>
                </p:ext>
              </p:extLst>
            </p:nvPr>
          </p:nvGraphicFramePr>
          <p:xfrm>
            <a:off x="6705600" y="5306101"/>
            <a:ext cx="2794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78" name="Equation" r:id="rId41" imgW="279279" imgH="266584" progId="Equation.DSMT4">
                    <p:embed/>
                  </p:oleObj>
                </mc:Choice>
                <mc:Fallback>
                  <p:oleObj name="Equation" r:id="rId41" imgW="279279" imgH="266584" progId="Equation.DSMT4">
                    <p:embed/>
                    <p:pic>
                      <p:nvPicPr>
                        <p:cNvPr id="42" name="אובייקט 44">
                          <a:extLst>
                            <a:ext uri="{FF2B5EF4-FFF2-40B4-BE49-F238E27FC236}">
                              <a16:creationId xmlns:a16="http://schemas.microsoft.com/office/drawing/2014/main" id="{EFCC7579-55DA-42A0-AEAE-16AF68722B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5306101"/>
                          <a:ext cx="2794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קבוצה 58">
              <a:extLst>
                <a:ext uri="{FF2B5EF4-FFF2-40B4-BE49-F238E27FC236}">
                  <a16:creationId xmlns:a16="http://schemas.microsoft.com/office/drawing/2014/main" id="{DEEA5B5D-AE99-411F-9727-3660847E428F}"/>
                </a:ext>
              </a:extLst>
            </p:cNvPr>
            <p:cNvGrpSpPr/>
            <p:nvPr/>
          </p:nvGrpSpPr>
          <p:grpSpPr>
            <a:xfrm>
              <a:off x="4600237" y="5696370"/>
              <a:ext cx="3130550" cy="520032"/>
              <a:chOff x="2260600" y="5200155"/>
              <a:chExt cx="3130550" cy="520032"/>
            </a:xfrm>
          </p:grpSpPr>
          <p:graphicFrame>
            <p:nvGraphicFramePr>
              <p:cNvPr id="61" name="אובייקט 45">
                <a:extLst>
                  <a:ext uri="{FF2B5EF4-FFF2-40B4-BE49-F238E27FC236}">
                    <a16:creationId xmlns:a16="http://schemas.microsoft.com/office/drawing/2014/main" id="{565F007B-3412-4FE0-AE8B-7265BBB29C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9089257"/>
                  </p:ext>
                </p:extLst>
              </p:nvPr>
            </p:nvGraphicFramePr>
            <p:xfrm>
              <a:off x="3981450" y="5212187"/>
              <a:ext cx="14097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379" name="Equation" r:id="rId43" imgW="1409400" imgH="507960" progId="Equation.DSMT4">
                      <p:embed/>
                    </p:oleObj>
                  </mc:Choice>
                  <mc:Fallback>
                    <p:oleObj name="Equation" r:id="rId43" imgW="1409400" imgH="507960" progId="Equation.DSMT4">
                      <p:embed/>
                      <p:pic>
                        <p:nvPicPr>
                          <p:cNvPr id="43" name="אובייקט 45">
                            <a:extLst>
                              <a:ext uri="{FF2B5EF4-FFF2-40B4-BE49-F238E27FC236}">
                                <a16:creationId xmlns:a16="http://schemas.microsoft.com/office/drawing/2014/main" id="{B1EBCD04-4792-4055-A4F2-83FA13CF53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1450" y="5212187"/>
                            <a:ext cx="14097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אובייקט 46">
                <a:extLst>
                  <a:ext uri="{FF2B5EF4-FFF2-40B4-BE49-F238E27FC236}">
                    <a16:creationId xmlns:a16="http://schemas.microsoft.com/office/drawing/2014/main" id="{19E44EEA-B7DE-4FA0-BA39-B18D101851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5561398"/>
                  </p:ext>
                </p:extLst>
              </p:nvPr>
            </p:nvGraphicFramePr>
            <p:xfrm>
              <a:off x="2260600" y="5200155"/>
              <a:ext cx="14732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380" name="Equation" r:id="rId45" imgW="1473120" imgH="507960" progId="Equation.DSMT4">
                      <p:embed/>
                    </p:oleObj>
                  </mc:Choice>
                  <mc:Fallback>
                    <p:oleObj name="Equation" r:id="rId45" imgW="1473120" imgH="507960" progId="Equation.DSMT4">
                      <p:embed/>
                      <p:pic>
                        <p:nvPicPr>
                          <p:cNvPr id="44" name="אובייקט 46">
                            <a:extLst>
                              <a:ext uri="{FF2B5EF4-FFF2-40B4-BE49-F238E27FC236}">
                                <a16:creationId xmlns:a16="http://schemas.microsoft.com/office/drawing/2014/main" id="{59390B2B-C920-4E37-9743-C55D14B08D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0600" y="5200155"/>
                            <a:ext cx="1473200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0" name="אובייקט 41">
              <a:extLst>
                <a:ext uri="{FF2B5EF4-FFF2-40B4-BE49-F238E27FC236}">
                  <a16:creationId xmlns:a16="http://schemas.microsoft.com/office/drawing/2014/main" id="{C7A04A45-52F1-4807-B420-6F6DEFC6EA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917593"/>
                </p:ext>
              </p:extLst>
            </p:nvPr>
          </p:nvGraphicFramePr>
          <p:xfrm>
            <a:off x="4352083" y="5231144"/>
            <a:ext cx="1447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381" name="Equation" r:id="rId47" imgW="1447560" imgH="507960" progId="Equation.DSMT4">
                    <p:embed/>
                  </p:oleObj>
                </mc:Choice>
                <mc:Fallback>
                  <p:oleObj name="Equation" r:id="rId47" imgW="1447560" imgH="507960" progId="Equation.DSMT4">
                    <p:embed/>
                    <p:pic>
                      <p:nvPicPr>
                        <p:cNvPr id="52" name="אובייקט 41">
                          <a:extLst>
                            <a:ext uri="{FF2B5EF4-FFF2-40B4-BE49-F238E27FC236}">
                              <a16:creationId xmlns:a16="http://schemas.microsoft.com/office/drawing/2014/main" id="{2519C497-FE5A-4C42-95DE-5B34898A3F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083" y="5231144"/>
                          <a:ext cx="14478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67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3615777" y="1062232"/>
                <a:ext cx="5133411" cy="456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כפי שראינו בשיעור הקודם:</a:t>
                </a:r>
              </a:p>
              <a:p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הווקטורים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  <m:r>
                      <a:rPr lang="en-US" alt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נמצאים על אותו ישר או על ישרים מקבילים. </a:t>
                </a:r>
              </a:p>
              <a:p>
                <a:pPr marL="0" indent="0">
                  <a:buNone/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גם ההיפך הוא נכון:</a:t>
                </a:r>
                <a:endParaRPr lang="he-IL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אם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הם שני וקטורים (שונים מ- </a:t>
                </a:r>
                <a:r>
                  <a:rPr lang="he-IL" altLang="he-IL" u="sng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הנמצאים על אותו ישר או על ישרים מקבילים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אז קיים מספר אחד ויחיד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כך ש-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  <m:r>
                      <a:rPr lang="en-US" alt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ובפרט: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 כל נקודה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על הישר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קיים מספר ממשי אחד ויחיד שבשבילו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acc>
                    <m:r>
                      <a:rPr 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he-IL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acc>
                  </m:oMath>
                </a14:m>
                <a:endParaRPr lang="he-IL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altLang="he-IL" dirty="0">
                  <a:solidFill>
                    <a:srgbClr val="009900"/>
                  </a:solidFill>
                </a:endParaRPr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 נזכיר גם חוקים של כפל וקטור בסקלר שלמדנו בשיעור הקודם: </a:t>
                </a:r>
              </a:p>
              <a:p>
                <a:pPr marL="0" indent="0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76213">
                  <a:buNone/>
                </a:pPr>
                <a:endParaRPr lang="he-IL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674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5777" y="1062232"/>
                <a:ext cx="5133411" cy="4569371"/>
              </a:xfrm>
              <a:blipFill>
                <a:blip r:embed="rId4"/>
                <a:stretch>
                  <a:fillRect l="-1425" r="-831" b="-9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/>
              <a:t>חזרה | </a:t>
            </a:r>
            <a:r>
              <a:rPr lang="he-IL" altLang="he-IL" sz="2000" b="0" dirty="0"/>
              <a:t>המשמעות הגאומטרית של כפל וקטור בסקלר</a:t>
            </a:r>
            <a:endParaRPr lang="he-IL" sz="2000" b="0" dirty="0"/>
          </a:p>
        </p:txBody>
      </p:sp>
      <p:sp>
        <p:nvSpPr>
          <p:cNvPr id="28675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332827" y="1369097"/>
            <a:ext cx="3184525" cy="1587500"/>
            <a:chOff x="2304" y="3072"/>
            <a:chExt cx="2006" cy="1000"/>
          </a:xfrm>
        </p:grpSpPr>
        <p:sp>
          <p:nvSpPr>
            <p:cNvPr id="62" name="Line 22"/>
            <p:cNvSpPr>
              <a:spLocks noChangeAspect="1" noChangeShapeType="1"/>
            </p:cNvSpPr>
            <p:nvPr/>
          </p:nvSpPr>
          <p:spPr bwMode="auto">
            <a:xfrm flipV="1">
              <a:off x="2304" y="3072"/>
              <a:ext cx="187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3" name="Line 23"/>
            <p:cNvSpPr>
              <a:spLocks noChangeAspect="1" noChangeShapeType="1"/>
            </p:cNvSpPr>
            <p:nvPr/>
          </p:nvSpPr>
          <p:spPr bwMode="auto">
            <a:xfrm flipV="1">
              <a:off x="2349" y="3585"/>
              <a:ext cx="604" cy="251"/>
            </a:xfrm>
            <a:prstGeom prst="line">
              <a:avLst/>
            </a:prstGeom>
            <a:noFill/>
            <a:ln w="38100">
              <a:solidFill>
                <a:srgbClr val="E46C0A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Line 25"/>
            <p:cNvSpPr>
              <a:spLocks noChangeAspect="1" noChangeShapeType="1"/>
            </p:cNvSpPr>
            <p:nvPr/>
          </p:nvSpPr>
          <p:spPr bwMode="auto">
            <a:xfrm flipV="1">
              <a:off x="3140" y="3097"/>
              <a:ext cx="964" cy="41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aphicFrame>
          <p:nvGraphicFramePr>
            <p:cNvPr id="65" name="Object 9"/>
            <p:cNvGraphicFramePr>
              <a:graphicFrameLocks noChangeAspect="1"/>
            </p:cNvGraphicFramePr>
            <p:nvPr/>
          </p:nvGraphicFramePr>
          <p:xfrm>
            <a:off x="2893" y="3164"/>
            <a:ext cx="29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18" name="Equation" r:id="rId5" imgW="329914" imgH="177646" progId="">
                    <p:embed/>
                  </p:oleObj>
                </mc:Choice>
                <mc:Fallback>
                  <p:oleObj name="Equation" r:id="rId5" imgW="329914" imgH="1776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3164"/>
                          <a:ext cx="29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10"/>
            <p:cNvGraphicFramePr>
              <a:graphicFrameLocks noChangeAspect="1"/>
            </p:cNvGraphicFramePr>
            <p:nvPr/>
          </p:nvGraphicFramePr>
          <p:xfrm>
            <a:off x="2539" y="348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19" name="משוואה" r:id="rId7" imgW="126720" imgH="215640" progId="Equation.3">
                    <p:embed/>
                  </p:oleObj>
                </mc:Choice>
                <mc:Fallback>
                  <p:oleObj name="משוואה" r:id="rId7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3488"/>
                          <a:ext cx="112" cy="192"/>
                        </a:xfrm>
                        <a:prstGeom prst="rect">
                          <a:avLst/>
                        </a:prstGeom>
                        <a:solidFill>
                          <a:srgbClr val="E46C0A">
                            <a:alpha val="2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1"/>
            <p:cNvGraphicFramePr>
              <a:graphicFrameLocks noChangeAspect="1"/>
            </p:cNvGraphicFramePr>
            <p:nvPr/>
          </p:nvGraphicFramePr>
          <p:xfrm>
            <a:off x="3611" y="330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20" name="משוואה" r:id="rId9" imgW="126720" imgH="215640" progId="Equation.3">
                    <p:embed/>
                  </p:oleObj>
                </mc:Choice>
                <mc:Fallback>
                  <p:oleObj name="משוואה" r:id="rId9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3304"/>
                          <a:ext cx="112" cy="192"/>
                        </a:xfrm>
                        <a:prstGeom prst="rect">
                          <a:avLst/>
                        </a:prstGeom>
                        <a:solidFill>
                          <a:srgbClr val="009900">
                            <a:alpha val="2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22"/>
            <p:cNvSpPr>
              <a:spLocks noChangeAspect="1" noChangeShapeType="1"/>
            </p:cNvSpPr>
            <p:nvPr/>
          </p:nvSpPr>
          <p:spPr bwMode="auto">
            <a:xfrm flipV="1">
              <a:off x="2440" y="3288"/>
              <a:ext cx="187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9" name="Line 25"/>
            <p:cNvSpPr>
              <a:spLocks noChangeAspect="1" noChangeShapeType="1"/>
            </p:cNvSpPr>
            <p:nvPr/>
          </p:nvSpPr>
          <p:spPr bwMode="auto">
            <a:xfrm flipV="1">
              <a:off x="3044" y="3417"/>
              <a:ext cx="964" cy="41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0" name="Group 14"/>
          <p:cNvGrpSpPr>
            <a:grpSpLocks/>
          </p:cNvGrpSpPr>
          <p:nvPr/>
        </p:nvGrpSpPr>
        <p:grpSpPr bwMode="auto">
          <a:xfrm>
            <a:off x="488402" y="2639097"/>
            <a:ext cx="3127375" cy="1538288"/>
            <a:chOff x="744" y="1288"/>
            <a:chExt cx="1970" cy="969"/>
          </a:xfrm>
        </p:grpSpPr>
        <p:sp>
          <p:nvSpPr>
            <p:cNvPr id="71" name="Line 8"/>
            <p:cNvSpPr>
              <a:spLocks noChangeAspect="1" noChangeShapeType="1"/>
            </p:cNvSpPr>
            <p:nvPr/>
          </p:nvSpPr>
          <p:spPr bwMode="auto">
            <a:xfrm flipV="1">
              <a:off x="744" y="1288"/>
              <a:ext cx="1834" cy="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" name="Freeform 12"/>
            <p:cNvSpPr>
              <a:spLocks noChangeAspect="1"/>
            </p:cNvSpPr>
            <p:nvPr/>
          </p:nvSpPr>
          <p:spPr bwMode="auto">
            <a:xfrm>
              <a:off x="919" y="1608"/>
              <a:ext cx="880" cy="370"/>
            </a:xfrm>
            <a:custGeom>
              <a:avLst/>
              <a:gdLst>
                <a:gd name="T0" fmla="*/ 997 w 997"/>
                <a:gd name="T1" fmla="*/ 0 h 419"/>
                <a:gd name="T2" fmla="*/ 0 w 997"/>
                <a:gd name="T3" fmla="*/ 419 h 419"/>
                <a:gd name="T4" fmla="*/ 0 60000 65536"/>
                <a:gd name="T5" fmla="*/ 0 60000 65536"/>
                <a:gd name="T6" fmla="*/ 0 w 997"/>
                <a:gd name="T7" fmla="*/ 0 h 419"/>
                <a:gd name="T8" fmla="*/ 997 w 997"/>
                <a:gd name="T9" fmla="*/ 419 h 4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419">
                  <a:moveTo>
                    <a:pt x="997" y="0"/>
                  </a:moveTo>
                  <a:lnTo>
                    <a:pt x="0" y="419"/>
                  </a:ln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aphicFrame>
          <p:nvGraphicFramePr>
            <p:cNvPr id="73" name="Object 17"/>
            <p:cNvGraphicFramePr>
              <a:graphicFrameLocks noChangeAspect="1"/>
            </p:cNvGraphicFramePr>
            <p:nvPr/>
          </p:nvGraphicFramePr>
          <p:xfrm>
            <a:off x="2135" y="1786"/>
            <a:ext cx="28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21" name="Equation" r:id="rId11" imgW="317087" imgH="177569" progId="">
                    <p:embed/>
                  </p:oleObj>
                </mc:Choice>
                <mc:Fallback>
                  <p:oleObj name="Equation" r:id="rId11" imgW="317087" imgH="17756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" y="1786"/>
                          <a:ext cx="28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18"/>
            <p:cNvGraphicFramePr>
              <a:graphicFrameLocks noChangeAspect="1"/>
            </p:cNvGraphicFramePr>
            <p:nvPr/>
          </p:nvGraphicFramePr>
          <p:xfrm>
            <a:off x="2019" y="1512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22" name="משוואה" r:id="rId13" imgW="126720" imgH="215640" progId="Equation.3">
                    <p:embed/>
                  </p:oleObj>
                </mc:Choice>
                <mc:Fallback>
                  <p:oleObj name="משוואה" r:id="rId13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1512"/>
                          <a:ext cx="112" cy="192"/>
                        </a:xfrm>
                        <a:prstGeom prst="rect">
                          <a:avLst/>
                        </a:prstGeom>
                        <a:solidFill>
                          <a:srgbClr val="E46C0A">
                            <a:alpha val="2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19"/>
            <p:cNvGraphicFramePr>
              <a:graphicFrameLocks noChangeAspect="1"/>
            </p:cNvGraphicFramePr>
            <p:nvPr/>
          </p:nvGraphicFramePr>
          <p:xfrm>
            <a:off x="1339" y="182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23" name="משוואה" r:id="rId14" imgW="126720" imgH="215640" progId="Equation.3">
                    <p:embed/>
                  </p:oleObj>
                </mc:Choice>
                <mc:Fallback>
                  <p:oleObj name="משוואה" r:id="rId14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824"/>
                          <a:ext cx="112" cy="192"/>
                        </a:xfrm>
                        <a:prstGeom prst="rect">
                          <a:avLst/>
                        </a:prstGeom>
                        <a:solidFill>
                          <a:srgbClr val="009900">
                            <a:alpha val="20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8"/>
            <p:cNvSpPr>
              <a:spLocks noChangeAspect="1" noChangeShapeType="1"/>
            </p:cNvSpPr>
            <p:nvPr/>
          </p:nvSpPr>
          <p:spPr bwMode="auto">
            <a:xfrm flipV="1">
              <a:off x="880" y="1488"/>
              <a:ext cx="1834" cy="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7" name="Freeform 12"/>
            <p:cNvSpPr>
              <a:spLocks noChangeAspect="1"/>
            </p:cNvSpPr>
            <p:nvPr/>
          </p:nvSpPr>
          <p:spPr bwMode="auto">
            <a:xfrm>
              <a:off x="1103" y="1800"/>
              <a:ext cx="880" cy="370"/>
            </a:xfrm>
            <a:custGeom>
              <a:avLst/>
              <a:gdLst>
                <a:gd name="T0" fmla="*/ 997 w 997"/>
                <a:gd name="T1" fmla="*/ 0 h 419"/>
                <a:gd name="T2" fmla="*/ 0 w 997"/>
                <a:gd name="T3" fmla="*/ 419 h 419"/>
                <a:gd name="T4" fmla="*/ 0 60000 65536"/>
                <a:gd name="T5" fmla="*/ 0 60000 65536"/>
                <a:gd name="T6" fmla="*/ 0 w 997"/>
                <a:gd name="T7" fmla="*/ 0 h 419"/>
                <a:gd name="T8" fmla="*/ 997 w 997"/>
                <a:gd name="T9" fmla="*/ 419 h 4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419">
                  <a:moveTo>
                    <a:pt x="997" y="0"/>
                  </a:moveTo>
                  <a:lnTo>
                    <a:pt x="0" y="419"/>
                  </a:ln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8" name="Freeform 9"/>
            <p:cNvSpPr>
              <a:spLocks noChangeAspect="1"/>
            </p:cNvSpPr>
            <p:nvPr/>
          </p:nvSpPr>
          <p:spPr bwMode="auto">
            <a:xfrm>
              <a:off x="1871" y="1312"/>
              <a:ext cx="645" cy="269"/>
            </a:xfrm>
            <a:custGeom>
              <a:avLst/>
              <a:gdLst>
                <a:gd name="T0" fmla="*/ 0 w 732"/>
                <a:gd name="T1" fmla="*/ 304 h 304"/>
                <a:gd name="T2" fmla="*/ 732 w 732"/>
                <a:gd name="T3" fmla="*/ 0 h 304"/>
                <a:gd name="T4" fmla="*/ 0 60000 65536"/>
                <a:gd name="T5" fmla="*/ 0 60000 65536"/>
                <a:gd name="T6" fmla="*/ 0 w 732"/>
                <a:gd name="T7" fmla="*/ 0 h 304"/>
                <a:gd name="T8" fmla="*/ 732 w 732"/>
                <a:gd name="T9" fmla="*/ 304 h 3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304">
                  <a:moveTo>
                    <a:pt x="0" y="304"/>
                  </a:moveTo>
                  <a:lnTo>
                    <a:pt x="732" y="0"/>
                  </a:lnTo>
                </a:path>
              </a:pathLst>
            </a:custGeom>
            <a:noFill/>
            <a:ln w="38100" cmpd="sng">
              <a:solidFill>
                <a:srgbClr val="E46C0A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92613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8138" y="977900"/>
            <a:ext cx="8235950" cy="5410200"/>
          </a:xfrm>
        </p:spPr>
        <p:txBody>
          <a:bodyPr/>
          <a:lstStyle/>
          <a:p>
            <a:pPr marL="0" indent="0">
              <a:buFont typeface="+mj-lt"/>
              <a:buNone/>
              <a:defRPr/>
            </a:pPr>
            <a:r>
              <a:rPr lang="en-US" dirty="0"/>
              <a:t> </a:t>
            </a:r>
            <a:r>
              <a:rPr lang="he-IL" dirty="0"/>
              <a:t>בפירמידה  SABC   נקודות </a:t>
            </a:r>
            <a:r>
              <a:rPr lang="en-US" dirty="0"/>
              <a:t>E</a:t>
            </a:r>
            <a:r>
              <a:rPr lang="he-IL" dirty="0"/>
              <a:t>, </a:t>
            </a:r>
            <a:r>
              <a:rPr lang="en-US" dirty="0"/>
              <a:t>F</a:t>
            </a:r>
            <a:r>
              <a:rPr lang="he-IL" dirty="0"/>
              <a:t>, </a:t>
            </a:r>
            <a:r>
              <a:rPr lang="en-US" dirty="0"/>
              <a:t>G</a:t>
            </a:r>
            <a:r>
              <a:rPr lang="he-IL" dirty="0"/>
              <a:t>   הן מפגשי התיכונים 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   בפאות </a:t>
            </a:r>
            <a:r>
              <a:rPr lang="en-US" dirty="0"/>
              <a:t>SAB</a:t>
            </a:r>
            <a:r>
              <a:rPr lang="he-IL" dirty="0"/>
              <a:t>, </a:t>
            </a:r>
            <a:r>
              <a:rPr lang="en-US" dirty="0"/>
              <a:t>SBC</a:t>
            </a:r>
            <a:r>
              <a:rPr lang="he-IL" dirty="0"/>
              <a:t>, </a:t>
            </a:r>
            <a:r>
              <a:rPr lang="en-US" dirty="0"/>
              <a:t>SCA</a:t>
            </a:r>
            <a:r>
              <a:rPr lang="he-IL" dirty="0"/>
              <a:t>  בהתאמה.</a:t>
            </a:r>
            <a:endParaRPr lang="en-US" dirty="0"/>
          </a:p>
          <a:p>
            <a:pPr marL="0" indent="0">
              <a:buFont typeface="+mj-lt"/>
              <a:buNone/>
              <a:defRPr/>
            </a:pPr>
            <a:r>
              <a:rPr lang="he-IL" dirty="0"/>
              <a:t>   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נקודות מפגשי התיכונים במשולשים </a:t>
            </a:r>
            <a:r>
              <a:rPr lang="en-US" dirty="0"/>
              <a:t>ABC</a:t>
            </a:r>
            <a:r>
              <a:rPr lang="he-IL" dirty="0"/>
              <a:t>  ו-</a:t>
            </a:r>
            <a:r>
              <a:rPr lang="en-US" dirty="0"/>
              <a:t>EFG</a:t>
            </a:r>
            <a:r>
              <a:rPr lang="he-IL" dirty="0"/>
              <a:t> בהתאמה.</a:t>
            </a:r>
            <a:endParaRPr lang="en-US" dirty="0"/>
          </a:p>
          <a:p>
            <a:pPr>
              <a:buFont typeface="+mj-cs"/>
              <a:buAutoNum type="hebrew2Minus"/>
              <a:defRPr/>
            </a:pPr>
            <a:r>
              <a:rPr lang="he-IL" b="1" dirty="0"/>
              <a:t> </a:t>
            </a:r>
            <a:r>
              <a:rPr lang="he-IL" dirty="0"/>
              <a:t>הביעו את      באמצעות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הביעו את         ואת       באמצעות                      .</a:t>
            </a:r>
          </a:p>
          <a:p>
            <a:pPr>
              <a:buFont typeface="+mj-cs"/>
              <a:buAutoNum type="hebrew2Minus"/>
              <a:defRPr/>
            </a:pPr>
            <a:r>
              <a:rPr lang="he-IL" dirty="0"/>
              <a:t> הסיקו כי  </a:t>
            </a:r>
            <a:r>
              <a:rPr lang="en-US" dirty="0"/>
              <a:t>M</a:t>
            </a:r>
            <a:r>
              <a:rPr lang="he-IL" dirty="0"/>
              <a:t> , </a:t>
            </a:r>
            <a:r>
              <a:rPr lang="en-US" dirty="0"/>
              <a:t>N</a:t>
            </a:r>
            <a:r>
              <a:rPr lang="he-IL" dirty="0"/>
              <a:t> , </a:t>
            </a:r>
            <a:r>
              <a:rPr lang="en-US" dirty="0"/>
              <a:t>S</a:t>
            </a:r>
            <a:r>
              <a:rPr lang="he-IL" dirty="0"/>
              <a:t>  על ישר אחד וכי              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e-IL" b="1" dirty="0">
                <a:solidFill>
                  <a:srgbClr val="00B050"/>
                </a:solidFill>
              </a:rPr>
              <a:t>פתרון ג:</a:t>
            </a:r>
            <a:r>
              <a:rPr lang="en-US" b="1" dirty="0">
                <a:solidFill>
                  <a:srgbClr val="00B050"/>
                </a:solidFill>
              </a:rPr>
              <a:t/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he-IL" dirty="0"/>
              <a:t>בסעיף ב' קיבלנו: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ו-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לכן:  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e-IL" dirty="0"/>
              <a:t>השוויון                    פרושו כי הנקודות </a:t>
            </a:r>
            <a:r>
              <a:rPr lang="en-US" dirty="0"/>
              <a:t>M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he-IL" dirty="0"/>
              <a:t> ו-</a:t>
            </a:r>
            <a:r>
              <a:rPr lang="en-US" dirty="0"/>
              <a:t>S</a:t>
            </a:r>
            <a:r>
              <a:rPr lang="he-IL" dirty="0"/>
              <a:t> על ישר אחד וכי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b="1" dirty="0">
                <a:solidFill>
                  <a:srgbClr val="00B050"/>
                </a:solidFill>
              </a:rPr>
              <a:t>מש"ל</a:t>
            </a:r>
          </a:p>
        </p:txBody>
      </p:sp>
      <p:sp>
        <p:nvSpPr>
          <p:cNvPr id="27651" name="כותרת 2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he-IL" altLang="he-IL" dirty="0"/>
              <a:t>תרגיל 4| </a:t>
            </a:r>
            <a:r>
              <a:rPr lang="he-IL" altLang="he-IL" sz="2000" b="0" dirty="0"/>
              <a:t>פתרון ג.</a:t>
            </a:r>
            <a:endParaRPr lang="he-IL" altLang="he-IL" dirty="0"/>
          </a:p>
        </p:txBody>
      </p:sp>
      <p:grpSp>
        <p:nvGrpSpPr>
          <p:cNvPr id="27652" name="Group 2"/>
          <p:cNvGrpSpPr>
            <a:grpSpLocks/>
          </p:cNvGrpSpPr>
          <p:nvPr/>
        </p:nvGrpSpPr>
        <p:grpSpPr bwMode="auto">
          <a:xfrm>
            <a:off x="149225" y="1511300"/>
            <a:ext cx="2898775" cy="2679700"/>
            <a:chOff x="1064" y="11984"/>
            <a:chExt cx="4095" cy="3651"/>
          </a:xfrm>
        </p:grpSpPr>
        <p:graphicFrame>
          <p:nvGraphicFramePr>
            <p:cNvPr id="27664" name="אובייקט 4"/>
            <p:cNvGraphicFramePr>
              <a:graphicFrameLocks noChangeAspect="1"/>
            </p:cNvGraphicFramePr>
            <p:nvPr/>
          </p:nvGraphicFramePr>
          <p:xfrm>
            <a:off x="1064" y="14797"/>
            <a:ext cx="26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2" name="Equation" r:id="rId3" imgW="190417" imgH="190417" progId="Equation.DSMT4">
                    <p:embed/>
                  </p:oleObj>
                </mc:Choice>
                <mc:Fallback>
                  <p:oleObj name="Equation" r:id="rId3" imgW="190417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14797"/>
                          <a:ext cx="26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אובייקט 5"/>
            <p:cNvGraphicFramePr>
              <a:graphicFrameLocks noChangeAspect="1"/>
            </p:cNvGraphicFramePr>
            <p:nvPr/>
          </p:nvGraphicFramePr>
          <p:xfrm>
            <a:off x="3614" y="15374"/>
            <a:ext cx="24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3" name="Equation" r:id="rId5" imgW="177646" imgH="190335" progId="Equation.DSMT4">
                    <p:embed/>
                  </p:oleObj>
                </mc:Choice>
                <mc:Fallback>
                  <p:oleObj name="Equation" r:id="rId5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15374"/>
                          <a:ext cx="24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אובייקט 6"/>
            <p:cNvGraphicFramePr>
              <a:graphicFrameLocks noChangeAspect="1"/>
            </p:cNvGraphicFramePr>
            <p:nvPr/>
          </p:nvGraphicFramePr>
          <p:xfrm>
            <a:off x="4918" y="14024"/>
            <a:ext cx="24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4" name="Equation" r:id="rId7" imgW="177569" imgH="202936" progId="Equation.DSMT4">
                    <p:embed/>
                  </p:oleObj>
                </mc:Choice>
                <mc:Fallback>
                  <p:oleObj name="Equation" r:id="rId7" imgW="177569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14024"/>
                          <a:ext cx="24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אובייקט 7"/>
            <p:cNvGraphicFramePr>
              <a:graphicFrameLocks noChangeAspect="1"/>
            </p:cNvGraphicFramePr>
            <p:nvPr/>
          </p:nvGraphicFramePr>
          <p:xfrm>
            <a:off x="2864" y="11984"/>
            <a:ext cx="20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5" name="Equation" r:id="rId9" imgW="139639" imgH="203112" progId="Equation.DSMT4">
                    <p:embed/>
                  </p:oleObj>
                </mc:Choice>
                <mc:Fallback>
                  <p:oleObj name="Equation" r:id="rId9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1984"/>
                          <a:ext cx="20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אובייקט 8"/>
            <p:cNvGraphicFramePr>
              <a:graphicFrameLocks noChangeAspect="1"/>
            </p:cNvGraphicFramePr>
            <p:nvPr/>
          </p:nvGraphicFramePr>
          <p:xfrm>
            <a:off x="2279" y="14174"/>
            <a:ext cx="22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6" name="Equation" r:id="rId11" imgW="177646" imgH="190335" progId="Equation.DSMT4">
                    <p:embed/>
                  </p:oleObj>
                </mc:Choice>
                <mc:Fallback>
                  <p:oleObj name="Equation" r:id="rId11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14174"/>
                          <a:ext cx="22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אובייקט 9"/>
            <p:cNvGraphicFramePr>
              <a:graphicFrameLocks noChangeAspect="1"/>
            </p:cNvGraphicFramePr>
            <p:nvPr/>
          </p:nvGraphicFramePr>
          <p:xfrm>
            <a:off x="3914" y="13754"/>
            <a:ext cx="20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7" name="Equation" r:id="rId13" imgW="152334" imgH="190417" progId="Equation.DSMT4">
                    <p:embed/>
                  </p:oleObj>
                </mc:Choice>
                <mc:Fallback>
                  <p:oleObj name="Equation" r:id="rId13" imgW="152334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3754"/>
                          <a:ext cx="20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אובייקט 10"/>
            <p:cNvGraphicFramePr>
              <a:graphicFrameLocks noChangeAspect="1"/>
            </p:cNvGraphicFramePr>
            <p:nvPr/>
          </p:nvGraphicFramePr>
          <p:xfrm>
            <a:off x="2804" y="13469"/>
            <a:ext cx="2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8" name="Equation" r:id="rId15" imgW="190417" imgH="203112" progId="Equation.DSMT4">
                    <p:embed/>
                  </p:oleObj>
                </mc:Choice>
                <mc:Fallback>
                  <p:oleObj name="Equation" r:id="rId15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469"/>
                          <a:ext cx="2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1" name="Group 10"/>
            <p:cNvGrpSpPr>
              <a:grpSpLocks/>
            </p:cNvGrpSpPr>
            <p:nvPr/>
          </p:nvGrpSpPr>
          <p:grpSpPr bwMode="auto">
            <a:xfrm>
              <a:off x="1279" y="12285"/>
              <a:ext cx="3657" cy="3090"/>
              <a:chOff x="1279" y="12285"/>
              <a:chExt cx="3657" cy="3090"/>
            </a:xfrm>
          </p:grpSpPr>
          <p:sp>
            <p:nvSpPr>
              <p:cNvPr id="27674" name="Oval 11"/>
              <p:cNvSpPr>
                <a:spLocks noChangeAspect="1" noChangeArrowheads="1"/>
              </p:cNvSpPr>
              <p:nvPr/>
            </p:nvSpPr>
            <p:spPr bwMode="auto">
              <a:xfrm>
                <a:off x="2944" y="13723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7675" name="Freeform 12"/>
              <p:cNvSpPr>
                <a:spLocks noChangeAspect="1"/>
              </p:cNvSpPr>
              <p:nvPr/>
            </p:nvSpPr>
            <p:spPr bwMode="auto">
              <a:xfrm>
                <a:off x="2960" y="12295"/>
                <a:ext cx="716" cy="3079"/>
              </a:xfrm>
              <a:custGeom>
                <a:avLst/>
                <a:gdLst>
                  <a:gd name="T0" fmla="*/ 716 w 573"/>
                  <a:gd name="T1" fmla="*/ 3079 h 2464"/>
                  <a:gd name="T2" fmla="*/ 0 w 573"/>
                  <a:gd name="T3" fmla="*/ 0 h 246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73" h="2464">
                    <a:moveTo>
                      <a:pt x="573" y="246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76" name="Freeform 13"/>
              <p:cNvSpPr>
                <a:spLocks noChangeAspect="1"/>
              </p:cNvSpPr>
              <p:nvPr/>
            </p:nvSpPr>
            <p:spPr bwMode="auto">
              <a:xfrm>
                <a:off x="1279" y="14918"/>
                <a:ext cx="2393" cy="457"/>
              </a:xfrm>
              <a:custGeom>
                <a:avLst/>
                <a:gdLst>
                  <a:gd name="T0" fmla="*/ 2393 w 2393"/>
                  <a:gd name="T1" fmla="*/ 457 h 457"/>
                  <a:gd name="T2" fmla="*/ 0 w 2393"/>
                  <a:gd name="T3" fmla="*/ 0 h 4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93" h="457">
                    <a:moveTo>
                      <a:pt x="2393" y="45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77" name="Freeform 14"/>
              <p:cNvSpPr>
                <a:spLocks noChangeAspect="1"/>
              </p:cNvSpPr>
              <p:nvPr/>
            </p:nvSpPr>
            <p:spPr bwMode="auto">
              <a:xfrm>
                <a:off x="1281" y="12285"/>
                <a:ext cx="1679" cy="2628"/>
              </a:xfrm>
              <a:custGeom>
                <a:avLst/>
                <a:gdLst>
                  <a:gd name="T0" fmla="*/ 0 w 1679"/>
                  <a:gd name="T1" fmla="*/ 2628 h 2628"/>
                  <a:gd name="T2" fmla="*/ 1679 w 1679"/>
                  <a:gd name="T3" fmla="*/ 0 h 262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79" h="2628">
                    <a:moveTo>
                      <a:pt x="0" y="2628"/>
                    </a:moveTo>
                    <a:lnTo>
                      <a:pt x="1679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78" name="Freeform 15"/>
              <p:cNvSpPr>
                <a:spLocks noChangeAspect="1"/>
              </p:cNvSpPr>
              <p:nvPr/>
            </p:nvSpPr>
            <p:spPr bwMode="auto">
              <a:xfrm>
                <a:off x="2960" y="12285"/>
                <a:ext cx="1975" cy="1914"/>
              </a:xfrm>
              <a:custGeom>
                <a:avLst/>
                <a:gdLst>
                  <a:gd name="T0" fmla="*/ 1975 w 1975"/>
                  <a:gd name="T1" fmla="*/ 1914 h 1914"/>
                  <a:gd name="T2" fmla="*/ 0 w 1975"/>
                  <a:gd name="T3" fmla="*/ 0 h 191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75" h="1914">
                    <a:moveTo>
                      <a:pt x="1975" y="191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stealth" w="med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79" name="Freeform 16"/>
              <p:cNvSpPr>
                <a:spLocks noChangeAspect="1"/>
              </p:cNvSpPr>
              <p:nvPr/>
            </p:nvSpPr>
            <p:spPr bwMode="auto">
              <a:xfrm>
                <a:off x="3676" y="14205"/>
                <a:ext cx="1259" cy="1169"/>
              </a:xfrm>
              <a:custGeom>
                <a:avLst/>
                <a:gdLst>
                  <a:gd name="T0" fmla="*/ 1259 w 1259"/>
                  <a:gd name="T1" fmla="*/ 0 h 1169"/>
                  <a:gd name="T2" fmla="*/ 0 w 1259"/>
                  <a:gd name="T3" fmla="*/ 1169 h 11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59" h="1169">
                    <a:moveTo>
                      <a:pt x="1259" y="0"/>
                    </a:moveTo>
                    <a:lnTo>
                      <a:pt x="0" y="116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0" name="Freeform 17"/>
              <p:cNvSpPr>
                <a:spLocks noChangeAspect="1"/>
              </p:cNvSpPr>
              <p:nvPr/>
            </p:nvSpPr>
            <p:spPr bwMode="auto">
              <a:xfrm>
                <a:off x="1300" y="14190"/>
                <a:ext cx="3605" cy="729"/>
              </a:xfrm>
              <a:custGeom>
                <a:avLst/>
                <a:gdLst>
                  <a:gd name="T0" fmla="*/ 0 w 3605"/>
                  <a:gd name="T1" fmla="*/ 729 h 729"/>
                  <a:gd name="T2" fmla="*/ 3605 w 3605"/>
                  <a:gd name="T3" fmla="*/ 0 h 7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05" h="729">
                    <a:moveTo>
                      <a:pt x="0" y="729"/>
                    </a:moveTo>
                    <a:lnTo>
                      <a:pt x="3605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1" name="Oval 18"/>
              <p:cNvSpPr>
                <a:spLocks noChangeAspect="1" noChangeArrowheads="1"/>
              </p:cNvSpPr>
              <p:nvPr/>
            </p:nvSpPr>
            <p:spPr bwMode="auto">
              <a:xfrm>
                <a:off x="2525" y="14283"/>
                <a:ext cx="74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7682" name="Oval 19"/>
              <p:cNvSpPr>
                <a:spLocks noChangeAspect="1" noChangeArrowheads="1"/>
              </p:cNvSpPr>
              <p:nvPr/>
            </p:nvSpPr>
            <p:spPr bwMode="auto">
              <a:xfrm>
                <a:off x="3820" y="13954"/>
                <a:ext cx="72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7683" name="Freeform 20"/>
              <p:cNvSpPr>
                <a:spLocks noChangeAspect="1"/>
              </p:cNvSpPr>
              <p:nvPr/>
            </p:nvSpPr>
            <p:spPr bwMode="auto">
              <a:xfrm>
                <a:off x="2566" y="13997"/>
                <a:ext cx="1311" cy="322"/>
              </a:xfrm>
              <a:custGeom>
                <a:avLst/>
                <a:gdLst>
                  <a:gd name="T0" fmla="*/ 0 w 1049"/>
                  <a:gd name="T1" fmla="*/ 322 h 258"/>
                  <a:gd name="T2" fmla="*/ 1311 w 1049"/>
                  <a:gd name="T3" fmla="*/ 0 h 25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9" h="258">
                    <a:moveTo>
                      <a:pt x="0" y="258"/>
                    </a:moveTo>
                    <a:lnTo>
                      <a:pt x="1049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4" name="Freeform 21"/>
              <p:cNvSpPr>
                <a:spLocks noChangeAspect="1"/>
              </p:cNvSpPr>
              <p:nvPr/>
            </p:nvSpPr>
            <p:spPr bwMode="auto">
              <a:xfrm>
                <a:off x="2548" y="13795"/>
                <a:ext cx="421" cy="514"/>
              </a:xfrm>
              <a:custGeom>
                <a:avLst/>
                <a:gdLst>
                  <a:gd name="T0" fmla="*/ 421 w 337"/>
                  <a:gd name="T1" fmla="*/ 0 h 412"/>
                  <a:gd name="T2" fmla="*/ 0 w 337"/>
                  <a:gd name="T3" fmla="*/ 514 h 4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7" h="412">
                    <a:moveTo>
                      <a:pt x="337" y="0"/>
                    </a:moveTo>
                    <a:lnTo>
                      <a:pt x="0" y="412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5" name="Freeform 22"/>
              <p:cNvSpPr>
                <a:spLocks noChangeAspect="1"/>
              </p:cNvSpPr>
              <p:nvPr/>
            </p:nvSpPr>
            <p:spPr bwMode="auto">
              <a:xfrm>
                <a:off x="2985" y="13772"/>
                <a:ext cx="892" cy="224"/>
              </a:xfrm>
              <a:custGeom>
                <a:avLst/>
                <a:gdLst>
                  <a:gd name="T0" fmla="*/ 0 w 551"/>
                  <a:gd name="T1" fmla="*/ 0 h 138"/>
                  <a:gd name="T2" fmla="*/ 892 w 551"/>
                  <a:gd name="T3" fmla="*/ 224 h 13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1" h="138">
                    <a:moveTo>
                      <a:pt x="0" y="0"/>
                    </a:moveTo>
                    <a:lnTo>
                      <a:pt x="551" y="13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6" name="Freeform 23"/>
              <p:cNvSpPr>
                <a:spLocks noChangeAspect="1"/>
              </p:cNvSpPr>
              <p:nvPr/>
            </p:nvSpPr>
            <p:spPr bwMode="auto">
              <a:xfrm>
                <a:off x="2406" y="12314"/>
                <a:ext cx="544" cy="2811"/>
              </a:xfrm>
              <a:custGeom>
                <a:avLst/>
                <a:gdLst>
                  <a:gd name="T0" fmla="*/ 544 w 435"/>
                  <a:gd name="T1" fmla="*/ 0 h 2250"/>
                  <a:gd name="T2" fmla="*/ 0 w 435"/>
                  <a:gd name="T3" fmla="*/ 2811 h 225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35" h="2250">
                    <a:moveTo>
                      <a:pt x="435" y="0"/>
                    </a:moveTo>
                    <a:lnTo>
                      <a:pt x="0" y="225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7" name="Freeform 24"/>
              <p:cNvSpPr>
                <a:spLocks noChangeAspect="1"/>
              </p:cNvSpPr>
              <p:nvPr/>
            </p:nvSpPr>
            <p:spPr bwMode="auto">
              <a:xfrm>
                <a:off x="2979" y="12304"/>
                <a:ext cx="1284" cy="2516"/>
              </a:xfrm>
              <a:custGeom>
                <a:avLst/>
                <a:gdLst>
                  <a:gd name="T0" fmla="*/ 0 w 1284"/>
                  <a:gd name="T1" fmla="*/ 0 h 2516"/>
                  <a:gd name="T2" fmla="*/ 1284 w 1284"/>
                  <a:gd name="T3" fmla="*/ 2516 h 25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4" h="2516">
                    <a:moveTo>
                      <a:pt x="0" y="0"/>
                    </a:moveTo>
                    <a:lnTo>
                      <a:pt x="1284" y="251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8" name="Freeform 25"/>
              <p:cNvSpPr>
                <a:spLocks noChangeAspect="1"/>
              </p:cNvSpPr>
              <p:nvPr/>
            </p:nvSpPr>
            <p:spPr bwMode="auto">
              <a:xfrm>
                <a:off x="2416" y="14196"/>
                <a:ext cx="2520" cy="938"/>
              </a:xfrm>
              <a:custGeom>
                <a:avLst/>
                <a:gdLst>
                  <a:gd name="T0" fmla="*/ 2520 w 2016"/>
                  <a:gd name="T1" fmla="*/ 0 h 751"/>
                  <a:gd name="T2" fmla="*/ 0 w 2016"/>
                  <a:gd name="T3" fmla="*/ 938 h 75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16" h="751">
                    <a:moveTo>
                      <a:pt x="2016" y="0"/>
                    </a:moveTo>
                    <a:lnTo>
                      <a:pt x="0" y="75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89" name="Freeform 26"/>
              <p:cNvSpPr>
                <a:spLocks noChangeAspect="1"/>
              </p:cNvSpPr>
              <p:nvPr/>
            </p:nvSpPr>
            <p:spPr bwMode="auto">
              <a:xfrm>
                <a:off x="1375" y="14826"/>
                <a:ext cx="2888" cy="93"/>
              </a:xfrm>
              <a:custGeom>
                <a:avLst/>
                <a:gdLst>
                  <a:gd name="T0" fmla="*/ 0 w 2888"/>
                  <a:gd name="T1" fmla="*/ 93 h 93"/>
                  <a:gd name="T2" fmla="*/ 2888 w 2888"/>
                  <a:gd name="T3" fmla="*/ 0 h 9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88" h="93">
                    <a:moveTo>
                      <a:pt x="0" y="93"/>
                    </a:moveTo>
                    <a:lnTo>
                      <a:pt x="2888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7690" name="Oval 27"/>
              <p:cNvSpPr>
                <a:spLocks noChangeAspect="1" noChangeArrowheads="1"/>
              </p:cNvSpPr>
              <p:nvPr/>
            </p:nvSpPr>
            <p:spPr bwMode="auto">
              <a:xfrm>
                <a:off x="3041" y="13991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7691" name="Oval 28"/>
              <p:cNvSpPr>
                <a:spLocks noChangeAspect="1" noChangeArrowheads="1"/>
              </p:cNvSpPr>
              <p:nvPr/>
            </p:nvSpPr>
            <p:spPr bwMode="auto">
              <a:xfrm>
                <a:off x="3096" y="14815"/>
                <a:ext cx="73" cy="7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Gisha" pitchFamily="34" charset="-79"/>
                  </a:defRPr>
                </a:lvl9pPr>
              </a:lstStyle>
              <a:p>
                <a:pPr eaLnBrk="1" hangingPunct="1"/>
                <a:endParaRPr lang="he-IL" altLang="he-IL"/>
              </a:p>
            </p:txBody>
          </p:sp>
          <p:sp>
            <p:nvSpPr>
              <p:cNvPr id="27692" name="Freeform 29"/>
              <p:cNvSpPr>
                <a:spLocks noChangeAspect="1"/>
              </p:cNvSpPr>
              <p:nvPr/>
            </p:nvSpPr>
            <p:spPr bwMode="auto">
              <a:xfrm>
                <a:off x="2950" y="12322"/>
                <a:ext cx="186" cy="2548"/>
              </a:xfrm>
              <a:custGeom>
                <a:avLst/>
                <a:gdLst>
                  <a:gd name="T0" fmla="*/ 186 w 149"/>
                  <a:gd name="T1" fmla="*/ 2548 h 2039"/>
                  <a:gd name="T2" fmla="*/ 0 w 149"/>
                  <a:gd name="T3" fmla="*/ 0 h 20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9" h="2039">
                    <a:moveTo>
                      <a:pt x="149" y="203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27672" name="אובייקט 12"/>
            <p:cNvGraphicFramePr>
              <a:graphicFrameLocks noChangeAspect="1"/>
            </p:cNvGraphicFramePr>
            <p:nvPr/>
          </p:nvGraphicFramePr>
          <p:xfrm>
            <a:off x="3089" y="14879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9" name="Equation" r:id="rId17" imgW="228600" imgH="190500" progId="Equation.DSMT4">
                    <p:embed/>
                  </p:oleObj>
                </mc:Choice>
                <mc:Fallback>
                  <p:oleObj name="Equation" r:id="rId17" imgW="2286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14879"/>
                          <a:ext cx="3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אובייקט 13"/>
            <p:cNvGraphicFramePr>
              <a:graphicFrameLocks noChangeAspect="1"/>
            </p:cNvGraphicFramePr>
            <p:nvPr/>
          </p:nvGraphicFramePr>
          <p:xfrm>
            <a:off x="2804" y="13934"/>
            <a:ext cx="2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70" name="Equation" r:id="rId19" imgW="203024" imgH="203024" progId="Equation.DSMT4">
                    <p:embed/>
                  </p:oleObj>
                </mc:Choice>
                <mc:Fallback>
                  <p:oleObj name="Equation" r:id="rId19" imgW="203024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3934"/>
                          <a:ext cx="26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9" name="אובייקט 41"/>
          <p:cNvGraphicFramePr>
            <a:graphicFrameLocks noChangeAspect="1"/>
          </p:cNvGraphicFramePr>
          <p:nvPr/>
        </p:nvGraphicFramePr>
        <p:xfrm>
          <a:off x="4757738" y="3521075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1" name="Equation" r:id="rId21" imgW="1930400" imgH="508000" progId="Equation.DSMT4">
                  <p:embed/>
                </p:oleObj>
              </mc:Choice>
              <mc:Fallback>
                <p:oleObj name="Equation" r:id="rId21" imgW="1930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3521075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אובייקט 49"/>
          <p:cNvGraphicFramePr>
            <a:graphicFrameLocks noChangeAspect="1"/>
          </p:cNvGraphicFramePr>
          <p:nvPr/>
        </p:nvGraphicFramePr>
        <p:xfrm>
          <a:off x="4814888" y="3998913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2" name="Equation" r:id="rId23" imgW="1904760" imgH="507960" progId="Equation.DSMT4">
                  <p:embed/>
                </p:oleObj>
              </mc:Choice>
              <mc:Fallback>
                <p:oleObj name="Equation" r:id="rId23" imgW="1904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998913"/>
                        <a:ext cx="1905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אובייקט 50"/>
          <p:cNvGraphicFramePr>
            <a:graphicFrameLocks noChangeAspect="1"/>
          </p:cNvGraphicFramePr>
          <p:nvPr/>
        </p:nvGraphicFramePr>
        <p:xfrm>
          <a:off x="3024188" y="4456113"/>
          <a:ext cx="439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3" name="Equation" r:id="rId25" imgW="4394160" imgH="507960" progId="Equation.DSMT4">
                  <p:embed/>
                </p:oleObj>
              </mc:Choice>
              <mc:Fallback>
                <p:oleObj name="Equation" r:id="rId25" imgW="4394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456113"/>
                        <a:ext cx="4394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אובייקט 51"/>
          <p:cNvGraphicFramePr>
            <a:graphicFrameLocks noChangeAspect="1"/>
          </p:cNvGraphicFramePr>
          <p:nvPr/>
        </p:nvGraphicFramePr>
        <p:xfrm>
          <a:off x="6573838" y="5002213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4" name="Equation" r:id="rId27" imgW="952200" imgH="507960" progId="Equation.DSMT4">
                  <p:embed/>
                </p:oleObj>
              </mc:Choice>
              <mc:Fallback>
                <p:oleObj name="Equation" r:id="rId27" imgW="952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5002213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אובייקט 52"/>
          <p:cNvGraphicFramePr>
            <a:graphicFrameLocks noChangeAspect="1"/>
          </p:cNvGraphicFramePr>
          <p:nvPr/>
        </p:nvGraphicFramePr>
        <p:xfrm>
          <a:off x="2292350" y="4995863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5" name="Equation" r:id="rId29" imgW="698500" imgH="508000" progId="Equation.DSMT4">
                  <p:embed/>
                </p:oleObj>
              </mc:Choice>
              <mc:Fallback>
                <p:oleObj name="Equation" r:id="rId29" imgW="698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995863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אובייקט 34">
            <a:extLst>
              <a:ext uri="{FF2B5EF4-FFF2-40B4-BE49-F238E27FC236}">
                <a16:creationId xmlns:a16="http://schemas.microsoft.com/office/drawing/2014/main" id="{649D2594-416B-4A6C-AB2F-D84E9FA7E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43617"/>
              </p:ext>
            </p:extLst>
          </p:nvPr>
        </p:nvGraphicFramePr>
        <p:xfrm>
          <a:off x="7016412" y="2169193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6" name="Equation" r:id="rId31" imgW="279360" imgH="266400" progId="Equation.DSMT4">
                  <p:embed/>
                </p:oleObj>
              </mc:Choice>
              <mc:Fallback>
                <p:oleObj name="Equation" r:id="rId31" imgW="279360" imgH="266400" progId="Equation.DSMT4">
                  <p:embed/>
                  <p:pic>
                    <p:nvPicPr>
                      <p:cNvPr id="22532" name="אובייקט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412" y="2169193"/>
                        <a:ext cx="279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אובייקט 36">
            <a:extLst>
              <a:ext uri="{FF2B5EF4-FFF2-40B4-BE49-F238E27FC236}">
                <a16:creationId xmlns:a16="http://schemas.microsoft.com/office/drawing/2014/main" id="{81C961E1-5CC5-413C-9866-DA57520FC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03130"/>
              </p:ext>
            </p:extLst>
          </p:nvPr>
        </p:nvGraphicFramePr>
        <p:xfrm>
          <a:off x="6927512" y="254225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7" name="Equation" r:id="rId33" imgW="330120" imgH="266400" progId="Equation.DSMT4">
                  <p:embed/>
                </p:oleObj>
              </mc:Choice>
              <mc:Fallback>
                <p:oleObj name="Equation" r:id="rId33" imgW="330120" imgH="266400" progId="Equation.DSMT4">
                  <p:embed/>
                  <p:pic>
                    <p:nvPicPr>
                      <p:cNvPr id="22534" name="אובייקט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512" y="254225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אובייקט 37">
            <a:extLst>
              <a:ext uri="{FF2B5EF4-FFF2-40B4-BE49-F238E27FC236}">
                <a16:creationId xmlns:a16="http://schemas.microsoft.com/office/drawing/2014/main" id="{D13B5E08-9034-4A64-A6DF-444A99D39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38889"/>
              </p:ext>
            </p:extLst>
          </p:nvPr>
        </p:nvGraphicFramePr>
        <p:xfrm>
          <a:off x="6165512" y="2523206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8" name="Equation" r:id="rId35" imgW="304560" imgH="266400" progId="Equation.DSMT4">
                  <p:embed/>
                </p:oleObj>
              </mc:Choice>
              <mc:Fallback>
                <p:oleObj name="Equation" r:id="rId35" imgW="304560" imgH="266400" progId="Equation.DSMT4">
                  <p:embed/>
                  <p:pic>
                    <p:nvPicPr>
                      <p:cNvPr id="22535" name="אובייקט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512" y="2523206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אובייקט 38">
            <a:extLst>
              <a:ext uri="{FF2B5EF4-FFF2-40B4-BE49-F238E27FC236}">
                <a16:creationId xmlns:a16="http://schemas.microsoft.com/office/drawing/2014/main" id="{6777AD1D-DC71-407F-9A4B-934DB2F6D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47629"/>
              </p:ext>
            </p:extLst>
          </p:nvPr>
        </p:nvGraphicFramePr>
        <p:xfrm>
          <a:off x="4139862" y="253749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9" name="Equation" r:id="rId37" imgW="1155700" imgH="292100" progId="Equation.DSMT4">
                  <p:embed/>
                </p:oleObj>
              </mc:Choice>
              <mc:Fallback>
                <p:oleObj name="Equation" r:id="rId37" imgW="1155700" imgH="292100" progId="Equation.DSMT4">
                  <p:embed/>
                  <p:pic>
                    <p:nvPicPr>
                      <p:cNvPr id="22536" name="אובייקט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862" y="2537493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אובייקט 39">
            <a:extLst>
              <a:ext uri="{FF2B5EF4-FFF2-40B4-BE49-F238E27FC236}">
                <a16:creationId xmlns:a16="http://schemas.microsoft.com/office/drawing/2014/main" id="{2639E3F1-8E6D-49DD-9D67-9B97301F7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83929"/>
              </p:ext>
            </p:extLst>
          </p:nvPr>
        </p:nvGraphicFramePr>
        <p:xfrm>
          <a:off x="4406562" y="2786731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0" name="Equation" r:id="rId39" imgW="698400" imgH="507960" progId="Equation.DSMT4">
                  <p:embed/>
                </p:oleObj>
              </mc:Choice>
              <mc:Fallback>
                <p:oleObj name="Equation" r:id="rId39" imgW="698400" imgH="507960" progId="Equation.DSMT4">
                  <p:embed/>
                  <p:pic>
                    <p:nvPicPr>
                      <p:cNvPr id="22537" name="אובייקט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562" y="2786731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אובייקט 35">
            <a:extLst>
              <a:ext uri="{FF2B5EF4-FFF2-40B4-BE49-F238E27FC236}">
                <a16:creationId xmlns:a16="http://schemas.microsoft.com/office/drawing/2014/main" id="{D664D7B6-713F-45F7-B8E6-B1EF7ACC6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12636"/>
              </p:ext>
            </p:extLst>
          </p:nvPr>
        </p:nvGraphicFramePr>
        <p:xfrm>
          <a:off x="5497092" y="2168525"/>
          <a:ext cx="723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1" name="Equation" r:id="rId40" imgW="723600" imgH="291960" progId="Equation.DSMT4">
                  <p:embed/>
                </p:oleObj>
              </mc:Choice>
              <mc:Fallback>
                <p:oleObj name="Equation" r:id="rId40" imgW="723600" imgH="291960" progId="Equation.DSMT4">
                  <p:embed/>
                  <p:pic>
                    <p:nvPicPr>
                      <p:cNvPr id="44" name="אובייקט 35">
                        <a:extLst>
                          <a:ext uri="{FF2B5EF4-FFF2-40B4-BE49-F238E27FC236}">
                            <a16:creationId xmlns:a16="http://schemas.microsoft.com/office/drawing/2014/main" id="{13E903B3-F436-460F-9506-DE40ED7ED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092" y="2168525"/>
                        <a:ext cx="723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471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8138" y="1816100"/>
            <a:ext cx="8235950" cy="3613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he-IL" altLang="he-IL" sz="1800" b="1" dirty="0"/>
              <a:t>היום נמשיך לכפול וקטורים בסקלר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כללי חשבון של וקטורים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חוק פילוג בסקלרים ובווקטורים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דוגמאות ותרגילים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+mj-lt"/>
              <a:buAutoNum type="arabicParenR" startAt="4"/>
            </a:pPr>
            <a:r>
              <a:rPr lang="he-IL" altLang="he-IL" b="1" dirty="0"/>
              <a:t>סיכום</a:t>
            </a:r>
          </a:p>
        </p:txBody>
      </p:sp>
      <p:sp>
        <p:nvSpPr>
          <p:cNvPr id="10242" name="Title 5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נסכם את השיעור</a:t>
            </a:r>
          </a:p>
        </p:txBody>
      </p:sp>
      <p:sp>
        <p:nvSpPr>
          <p:cNvPr id="8" name="Rectangle 7"/>
          <p:cNvSpPr/>
          <p:nvPr/>
        </p:nvSpPr>
        <p:spPr>
          <a:xfrm rot="21299376">
            <a:off x="517525" y="6026150"/>
            <a:ext cx="1708150" cy="53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497426" y="2018546"/>
            <a:ext cx="3932684" cy="2332068"/>
            <a:chOff x="497426" y="2018546"/>
            <a:chExt cx="3932684" cy="23320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05" y="2300343"/>
              <a:ext cx="328612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מלבן מעוגל 6"/>
            <p:cNvSpPr/>
            <p:nvPr/>
          </p:nvSpPr>
          <p:spPr>
            <a:xfrm>
              <a:off x="497426" y="2018546"/>
              <a:ext cx="3932684" cy="2332068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599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9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he-IL" altLang="he-IL" dirty="0"/>
                  <a:t>עמדנו על ההבדל בין שני חוקי הפילוג ועל המשמעות הגאומטרית שלהם:</a:t>
                </a:r>
              </a:p>
              <a:p>
                <a:pPr marL="0" indent="173038">
                  <a:buNone/>
                </a:pPr>
                <a:r>
                  <a:rPr lang="he-IL" altLang="he-IL" dirty="0"/>
                  <a:t>בסקלרים: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en-US" altLang="he-IL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173038">
                  <a:buNone/>
                </a:pPr>
                <a:r>
                  <a:rPr lang="he-IL" altLang="he-IL" dirty="0"/>
                  <a:t>בווקטורים: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baseline="3000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he-IL" altLang="he-IL" dirty="0"/>
              </a:p>
              <a:p>
                <a:pPr>
                  <a:spcBef>
                    <a:spcPct val="0"/>
                  </a:spcBef>
                </a:pPr>
                <a:endParaRPr lang="he-IL" altLang="he-IL" dirty="0"/>
              </a:p>
              <a:p>
                <a:pPr>
                  <a:spcBef>
                    <a:spcPct val="0"/>
                  </a:spcBef>
                </a:pPr>
                <a:endParaRPr lang="he-IL" altLang="he-IL" dirty="0"/>
              </a:p>
              <a:p>
                <a:pPr>
                  <a:spcBef>
                    <a:spcPct val="0"/>
                  </a:spcBef>
                </a:pPr>
                <a:endParaRPr lang="he-IL" altLang="he-IL" dirty="0"/>
              </a:p>
              <a:p>
                <a:pPr>
                  <a:spcBef>
                    <a:spcPct val="0"/>
                  </a:spcBef>
                </a:pPr>
                <a:endParaRPr lang="he-IL" altLang="he-IL" dirty="0"/>
              </a:p>
              <a:p>
                <a:pPr>
                  <a:spcBef>
                    <a:spcPct val="0"/>
                  </a:spcBef>
                </a:pPr>
                <a:endParaRPr lang="he-IL" altLang="he-IL" dirty="0"/>
              </a:p>
              <a:p>
                <a:pPr>
                  <a:spcBef>
                    <a:spcPct val="0"/>
                  </a:spcBef>
                </a:pPr>
                <a:endParaRPr lang="he-IL" altLang="he-IL" dirty="0"/>
              </a:p>
              <a:p>
                <a:pPr marL="0" indent="0">
                  <a:spcBef>
                    <a:spcPct val="0"/>
                  </a:spcBef>
                  <a:buNone/>
                </a:pPr>
                <a:endParaRPr lang="he-IL" altLang="he-IL" dirty="0"/>
              </a:p>
            </p:txBody>
          </p:sp>
        </mc:Choice>
        <mc:Fallback xmlns="">
          <p:sp>
            <p:nvSpPr>
              <p:cNvPr id="1740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r="-5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היום עסקנו בכפל של וקטורים בסקלר </a:t>
            </a:r>
          </a:p>
        </p:txBody>
      </p:sp>
      <p:pic>
        <p:nvPicPr>
          <p:cNvPr id="4" name="Picture 9" descr="2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76" y="2375334"/>
            <a:ext cx="3480112" cy="20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3" y="2340227"/>
            <a:ext cx="3538509" cy="21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6559329" y="2454164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sz="1600" dirty="0">
                <a:solidFill>
                  <a:prstClr val="black"/>
                </a:solidFill>
                <a:cs typeface="Arial" pitchFamily="34" charset="0"/>
              </a:rPr>
              <a:t>בסקלרים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2194495" y="2454164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sz="1600" dirty="0">
                <a:solidFill>
                  <a:prstClr val="black"/>
                </a:solidFill>
                <a:cs typeface="Arial" pitchFamily="34" charset="0"/>
              </a:rPr>
              <a:t>בווקטורים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7718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 bwMode="auto">
          <a:xfrm>
            <a:off x="512658" y="1062232"/>
            <a:ext cx="8236530" cy="52566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he-IL" altLang="he-IL" dirty="0"/>
              <a:t>גילינו תכונה ייחודית לווקטורי התיכון במשולשים:</a:t>
            </a:r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>
              <a:spcBef>
                <a:spcPct val="0"/>
              </a:spcBef>
            </a:pPr>
            <a:endParaRPr lang="he-IL" altLang="he-IL" dirty="0"/>
          </a:p>
          <a:p>
            <a:pPr>
              <a:spcBef>
                <a:spcPct val="0"/>
              </a:spcBef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  <a:p>
            <a:pPr marL="0" indent="0">
              <a:spcBef>
                <a:spcPct val="0"/>
              </a:spcBef>
              <a:buNone/>
            </a:pPr>
            <a:r>
              <a:rPr lang="he-IL" altLang="he-IL" dirty="0">
                <a:solidFill>
                  <a:srgbClr val="009900"/>
                </a:solidFill>
              </a:rPr>
              <a:t>כדאי לזכור תכונות אלו ולהשתמש בהן בפתרון שאלות בהמשך.</a:t>
            </a:r>
            <a:endParaRPr lang="he-IL" dirty="0">
              <a:solidFill>
                <a:srgbClr val="0099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he-IL" altLang="he-IL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היום עסקנו בכפל של וקטורים בסקלר 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2117083" y="1550757"/>
            <a:ext cx="5628454" cy="166309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b="1" dirty="0">
                <a:solidFill>
                  <a:srgbClr val="C76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וקטור התיכון</a:t>
            </a: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היוצא מקדקוד המשולש,</a:t>
            </a:r>
          </a:p>
          <a:p>
            <a:pPr lvl="0" algn="ctr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שווה למחצית סכום הווקטורים של צלעות היוצאים מקדקוד זה</a:t>
            </a: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alt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(ממוצע חשבוני של שני וקטורי הצלעות).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0A89C83-45AE-49C9-BEC9-712864C735EF}"/>
              </a:ext>
            </a:extLst>
          </p:cNvPr>
          <p:cNvGrpSpPr/>
          <p:nvPr/>
        </p:nvGrpSpPr>
        <p:grpSpPr>
          <a:xfrm>
            <a:off x="401733" y="3694864"/>
            <a:ext cx="3095625" cy="2289175"/>
            <a:chOff x="401733" y="3670800"/>
            <a:chExt cx="3095625" cy="2289175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061163"/>
                </p:ext>
              </p:extLst>
            </p:nvPr>
          </p:nvGraphicFramePr>
          <p:xfrm>
            <a:off x="1046019" y="3670800"/>
            <a:ext cx="224928" cy="224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96" name="משוואה" r:id="rId4" imgW="164885" imgH="164885" progId="Equation.3">
                    <p:embed/>
                  </p:oleObj>
                </mc:Choice>
                <mc:Fallback>
                  <p:oleObj name="משוואה" r:id="rId4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019" y="3670800"/>
                          <a:ext cx="224928" cy="224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864864"/>
                </p:ext>
              </p:extLst>
            </p:nvPr>
          </p:nvGraphicFramePr>
          <p:xfrm>
            <a:off x="401733" y="5670174"/>
            <a:ext cx="207137" cy="224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97" name="משוואה" r:id="rId6" imgW="152268" imgH="164957" progId="Equation.3">
                    <p:embed/>
                  </p:oleObj>
                </mc:Choice>
                <mc:Fallback>
                  <p:oleObj name="משוואה" r:id="rId6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33" y="5670174"/>
                          <a:ext cx="207137" cy="224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46450"/>
                </p:ext>
              </p:extLst>
            </p:nvPr>
          </p:nvGraphicFramePr>
          <p:xfrm>
            <a:off x="3288950" y="5638397"/>
            <a:ext cx="208408" cy="242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98" name="משוואה" r:id="rId8" imgW="152202" imgH="177569" progId="Equation.3">
                    <p:embed/>
                  </p:oleObj>
                </mc:Choice>
                <mc:Fallback>
                  <p:oleObj name="משוואה" r:id="rId8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950" y="5638397"/>
                          <a:ext cx="208408" cy="242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757563"/>
                </p:ext>
              </p:extLst>
            </p:nvPr>
          </p:nvGraphicFramePr>
          <p:xfrm>
            <a:off x="2241825" y="4620280"/>
            <a:ext cx="224928" cy="224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99" name="משוואה" r:id="rId10" imgW="164885" imgH="164885" progId="Equation.3">
                    <p:embed/>
                  </p:oleObj>
                </mc:Choice>
                <mc:Fallback>
                  <p:oleObj name="משוואה" r:id="rId1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825" y="4620280"/>
                          <a:ext cx="224928" cy="224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4823407"/>
                </p:ext>
              </p:extLst>
            </p:nvPr>
          </p:nvGraphicFramePr>
          <p:xfrm>
            <a:off x="604996" y="4717724"/>
            <a:ext cx="190617" cy="224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00" name="משוואה" r:id="rId12" imgW="139579" imgH="164957" progId="Equation.3">
                    <p:embed/>
                  </p:oleObj>
                </mc:Choice>
                <mc:Fallback>
                  <p:oleObj name="משוואה" r:id="rId12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996" y="4717724"/>
                          <a:ext cx="190617" cy="224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98097"/>
                </p:ext>
              </p:extLst>
            </p:nvPr>
          </p:nvGraphicFramePr>
          <p:xfrm>
            <a:off x="1734783" y="5734998"/>
            <a:ext cx="174097" cy="224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01" name="משוואה" r:id="rId14" imgW="126780" imgH="164814" progId="Equation.3">
                    <p:embed/>
                  </p:oleObj>
                </mc:Choice>
                <mc:Fallback>
                  <p:oleObj name="משוואה" r:id="rId14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783" y="5734998"/>
                          <a:ext cx="174097" cy="224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11"/>
            <p:cNvGrpSpPr>
              <a:grpSpLocks noChangeAspect="1"/>
            </p:cNvGrpSpPr>
            <p:nvPr/>
          </p:nvGrpSpPr>
          <p:grpSpPr bwMode="auto">
            <a:xfrm>
              <a:off x="568205" y="3914843"/>
              <a:ext cx="2708036" cy="1807444"/>
              <a:chOff x="812" y="1134"/>
              <a:chExt cx="1776" cy="1185"/>
            </a:xfrm>
          </p:grpSpPr>
          <p:sp>
            <p:nvSpPr>
              <p:cNvPr id="19" name="Freeform 12"/>
              <p:cNvSpPr>
                <a:spLocks noChangeAspect="1"/>
              </p:cNvSpPr>
              <p:nvPr/>
            </p:nvSpPr>
            <p:spPr bwMode="auto">
              <a:xfrm>
                <a:off x="812" y="2316"/>
                <a:ext cx="1776" cy="1"/>
              </a:xfrm>
              <a:custGeom>
                <a:avLst/>
                <a:gdLst>
                  <a:gd name="T0" fmla="*/ 0 w 1288"/>
                  <a:gd name="T1" fmla="*/ 0 h 1"/>
                  <a:gd name="T2" fmla="*/ 2449 w 1288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88" h="1">
                    <a:moveTo>
                      <a:pt x="0" y="0"/>
                    </a:moveTo>
                    <a:lnTo>
                      <a:pt x="12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Freeform 13"/>
              <p:cNvSpPr>
                <a:spLocks noChangeAspect="1"/>
              </p:cNvSpPr>
              <p:nvPr/>
            </p:nvSpPr>
            <p:spPr bwMode="auto">
              <a:xfrm>
                <a:off x="819" y="1134"/>
                <a:ext cx="357" cy="1182"/>
              </a:xfrm>
              <a:custGeom>
                <a:avLst/>
                <a:gdLst>
                  <a:gd name="T0" fmla="*/ 357 w 357"/>
                  <a:gd name="T1" fmla="*/ 0 h 1182"/>
                  <a:gd name="T2" fmla="*/ 0 w 357"/>
                  <a:gd name="T3" fmla="*/ 1182 h 11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7" h="1182">
                    <a:moveTo>
                      <a:pt x="357" y="0"/>
                    </a:moveTo>
                    <a:lnTo>
                      <a:pt x="0" y="1182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1" name="Freeform 14"/>
              <p:cNvSpPr>
                <a:spLocks noChangeAspect="1"/>
              </p:cNvSpPr>
              <p:nvPr/>
            </p:nvSpPr>
            <p:spPr bwMode="auto">
              <a:xfrm>
                <a:off x="1179" y="1134"/>
                <a:ext cx="1404" cy="1179"/>
              </a:xfrm>
              <a:custGeom>
                <a:avLst/>
                <a:gdLst>
                  <a:gd name="T0" fmla="*/ 0 w 1404"/>
                  <a:gd name="T1" fmla="*/ 0 h 1179"/>
                  <a:gd name="T2" fmla="*/ 1404 w 1404"/>
                  <a:gd name="T3" fmla="*/ 1179 h 117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04" h="1179">
                    <a:moveTo>
                      <a:pt x="0" y="0"/>
                    </a:moveTo>
                    <a:lnTo>
                      <a:pt x="1404" y="1179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2" name="Freeform 15"/>
              <p:cNvSpPr>
                <a:spLocks noChangeAspect="1"/>
              </p:cNvSpPr>
              <p:nvPr/>
            </p:nvSpPr>
            <p:spPr bwMode="auto">
              <a:xfrm>
                <a:off x="1179" y="1143"/>
                <a:ext cx="477" cy="1176"/>
              </a:xfrm>
              <a:custGeom>
                <a:avLst/>
                <a:gdLst>
                  <a:gd name="T0" fmla="*/ 0 w 477"/>
                  <a:gd name="T1" fmla="*/ 0 h 1176"/>
                  <a:gd name="T2" fmla="*/ 477 w 477"/>
                  <a:gd name="T3" fmla="*/ 1176 h 11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77" h="1176">
                    <a:moveTo>
                      <a:pt x="0" y="0"/>
                    </a:moveTo>
                    <a:lnTo>
                      <a:pt x="477" y="11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" name="Freeform 16"/>
              <p:cNvSpPr>
                <a:spLocks noChangeAspect="1"/>
              </p:cNvSpPr>
              <p:nvPr/>
            </p:nvSpPr>
            <p:spPr bwMode="auto">
              <a:xfrm>
                <a:off x="990" y="1755"/>
                <a:ext cx="1586" cy="557"/>
              </a:xfrm>
              <a:custGeom>
                <a:avLst/>
                <a:gdLst>
                  <a:gd name="T0" fmla="*/ 1586 w 1586"/>
                  <a:gd name="T1" fmla="*/ 557 h 557"/>
                  <a:gd name="T2" fmla="*/ 0 w 1586"/>
                  <a:gd name="T3" fmla="*/ 0 h 55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86" h="557">
                    <a:moveTo>
                      <a:pt x="1586" y="557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4" name="Freeform 17"/>
              <p:cNvSpPr>
                <a:spLocks noChangeAspect="1"/>
              </p:cNvSpPr>
              <p:nvPr/>
            </p:nvSpPr>
            <p:spPr bwMode="auto">
              <a:xfrm>
                <a:off x="831" y="1716"/>
                <a:ext cx="1044" cy="594"/>
              </a:xfrm>
              <a:custGeom>
                <a:avLst/>
                <a:gdLst>
                  <a:gd name="T0" fmla="*/ 0 w 1044"/>
                  <a:gd name="T1" fmla="*/ 594 h 594"/>
                  <a:gd name="T2" fmla="*/ 1044 w 1044"/>
                  <a:gd name="T3" fmla="*/ 0 h 5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44" h="594">
                    <a:moveTo>
                      <a:pt x="0" y="594"/>
                    </a:moveTo>
                    <a:lnTo>
                      <a:pt x="104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457300"/>
                </p:ext>
              </p:extLst>
            </p:nvPr>
          </p:nvGraphicFramePr>
          <p:xfrm>
            <a:off x="1434879" y="5187172"/>
            <a:ext cx="226199" cy="242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802" name="משוואה" r:id="rId16" imgW="164814" imgH="177492" progId="Equation.3">
                    <p:embed/>
                  </p:oleObj>
                </mc:Choice>
                <mc:Fallback>
                  <p:oleObj name="משוואה" r:id="rId16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879" y="5187172"/>
                          <a:ext cx="226199" cy="242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מלבן מעוגל 24"/>
          <p:cNvSpPr/>
          <p:nvPr/>
        </p:nvSpPr>
        <p:spPr>
          <a:xfrm>
            <a:off x="2853446" y="3474481"/>
            <a:ext cx="5628454" cy="195546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>
              <a:lnSpc>
                <a:spcPct val="150000"/>
              </a:lnSpc>
              <a:buClr>
                <a:srgbClr val="009900"/>
              </a:buClr>
            </a:pPr>
            <a:r>
              <a:rPr lang="he-IL" altLang="he-IL" sz="1600" b="1" dirty="0">
                <a:solidFill>
                  <a:srgbClr val="C76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תכונה של נקודת מפגש התיכונים </a:t>
            </a:r>
            <a:r>
              <a:rPr lang="en-US" altLang="he-IL" sz="1600" b="1" dirty="0">
                <a:solidFill>
                  <a:srgbClr val="C76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e-IL" altLang="he-IL" sz="1600" b="1" dirty="0">
                <a:solidFill>
                  <a:srgbClr val="C76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>
              <a:lnSpc>
                <a:spcPct val="150000"/>
              </a:lnSpc>
              <a:buClr>
                <a:srgbClr val="009900"/>
              </a:buClr>
            </a:pPr>
            <a:r>
              <a:rPr 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לכל נקודה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הווקטור        הוא ממוצע חשבוני של שלושת הווקטורים: </a:t>
            </a:r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52872"/>
              </p:ext>
            </p:extLst>
          </p:nvPr>
        </p:nvGraphicFramePr>
        <p:xfrm>
          <a:off x="6110410" y="4322807"/>
          <a:ext cx="342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3" name="Equation" r:id="rId18" imgW="342720" imgH="266400" progId="Equation.DSMT4">
                  <p:embed/>
                </p:oleObj>
              </mc:Choice>
              <mc:Fallback>
                <p:oleObj name="Equation" r:id="rId18" imgW="342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10410" y="4322807"/>
                        <a:ext cx="342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אובייקט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2172"/>
              </p:ext>
            </p:extLst>
          </p:nvPr>
        </p:nvGraphicFramePr>
        <p:xfrm>
          <a:off x="5938275" y="4706415"/>
          <a:ext cx="143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4" name="Equation" r:id="rId20" imgW="1434960" imgH="291960" progId="Equation.DSMT4">
                  <p:embed/>
                </p:oleObj>
              </mc:Choice>
              <mc:Fallback>
                <p:oleObj name="Equation" r:id="rId20" imgW="1434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38275" y="4706415"/>
                        <a:ext cx="1435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5401"/>
              </p:ext>
            </p:extLst>
          </p:nvPr>
        </p:nvGraphicFramePr>
        <p:xfrm>
          <a:off x="3655310" y="4884160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05" name="Equation" r:id="rId22" imgW="2057400" imgH="507960" progId="Equation.DSMT4">
                  <p:embed/>
                </p:oleObj>
              </mc:Choice>
              <mc:Fallback>
                <p:oleObj name="Equation" r:id="rId22" imgW="2057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55310" y="4884160"/>
                        <a:ext cx="2057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081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כותרת משנה 3"/>
          <p:cNvSpPr>
            <a:spLocks noGrp="1"/>
          </p:cNvSpPr>
          <p:nvPr>
            <p:ph type="subTitle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altLang="he-IL"/>
              <a:t>תודה :)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38" name="Equation" r:id="rId6" imgW="152280" imgH="266400" progId="Equation.DSMT4">
                  <p:embed/>
                </p:oleObj>
              </mc:Choice>
              <mc:Fallback>
                <p:oleObj name="Equation" r:id="rId6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39" name="Equation" r:id="rId8" imgW="152280" imgH="266400" progId="Equation.DSMT4">
                  <p:embed/>
                </p:oleObj>
              </mc:Choice>
              <mc:Fallback>
                <p:oleObj name="Equation" r:id="rId8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41908" y="3878263"/>
          <a:ext cx="157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40" name="Equation" r:id="rId10" imgW="1574640" imgH="266400" progId="Equation.DSMT4">
                  <p:embed/>
                </p:oleObj>
              </mc:Choice>
              <mc:Fallback>
                <p:oleObj name="Equation" r:id="rId10" imgW="1574640" imgH="26640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1908" y="3878263"/>
                        <a:ext cx="1574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41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590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2" name="Equation" r:id="rId6" imgW="152280" imgH="266400" progId="Equation.DSMT4">
                  <p:embed/>
                </p:oleObj>
              </mc:Choice>
              <mc:Fallback>
                <p:oleObj name="Equation" r:id="rId6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3" name="Equation" r:id="rId8" imgW="152280" imgH="266400" progId="Equation.DSMT4">
                  <p:embed/>
                </p:oleObj>
              </mc:Choice>
              <mc:Fallback>
                <p:oleObj name="Equation" r:id="rId8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37457" y="3859213"/>
          <a:ext cx="2603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4" name="Equation" r:id="rId10" imgW="2603160" imgH="304560" progId="Equation.DSMT4">
                  <p:embed/>
                </p:oleObj>
              </mc:Choice>
              <mc:Fallback>
                <p:oleObj name="Equation" r:id="rId10" imgW="2603160" imgH="30456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7457" y="3859213"/>
                        <a:ext cx="2603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5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46223" y="4505778"/>
                <a:ext cx="2413264" cy="596382"/>
              </a:xfrm>
              <a:prstGeom prst="rect">
                <a:avLst/>
              </a:prstGeom>
              <a:noFill/>
              <a:ln>
                <a:solidFill>
                  <a:srgbClr val="009900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חוק הפילוג בסקלרים: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he-IL" sz="16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23" y="4505778"/>
                <a:ext cx="2413264" cy="596382"/>
              </a:xfrm>
              <a:prstGeom prst="rect">
                <a:avLst/>
              </a:prstGeom>
              <a:blipFill rotWithShape="0">
                <a:blip r:embed="rId14"/>
                <a:stretch>
                  <a:fillRect t="-2000" r="-2261" b="-9000"/>
                </a:stretch>
              </a:blipFill>
              <a:ln>
                <a:solidFill>
                  <a:srgbClr val="0099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חץ למטה 11"/>
          <p:cNvSpPr/>
          <p:nvPr/>
        </p:nvSpPr>
        <p:spPr>
          <a:xfrm rot="10800000">
            <a:off x="2625515" y="4090048"/>
            <a:ext cx="134911" cy="422419"/>
          </a:xfrm>
          <a:prstGeom prst="down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9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12658" y="1077222"/>
                <a:ext cx="8236530" cy="456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58" y="1077222"/>
                <a:ext cx="8236530" cy="4569371"/>
              </a:xfrm>
              <a:blipFill rotWithShape="0"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6" name="Equation" r:id="rId6" imgW="152280" imgH="266400" progId="Equation.DSMT4">
                  <p:embed/>
                </p:oleObj>
              </mc:Choice>
              <mc:Fallback>
                <p:oleObj name="Equation" r:id="rId6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7" name="Equation" r:id="rId8" imgW="152280" imgH="266400" progId="Equation.DSMT4">
                  <p:embed/>
                </p:oleObj>
              </mc:Choice>
              <mc:Fallback>
                <p:oleObj name="Equation" r:id="rId8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47754" y="3859213"/>
          <a:ext cx="363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8" name="Equation" r:id="rId10" imgW="3632040" imgH="304560" progId="Equation.DSMT4">
                  <p:embed/>
                </p:oleObj>
              </mc:Choice>
              <mc:Fallback>
                <p:oleObj name="Equation" r:id="rId10" imgW="3632040" imgH="30456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754" y="3859213"/>
                        <a:ext cx="3632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89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68839" y="4508552"/>
                <a:ext cx="2554644" cy="628121"/>
              </a:xfrm>
              <a:prstGeom prst="rect">
                <a:avLst/>
              </a:prstGeom>
              <a:noFill/>
              <a:ln>
                <a:solidFill>
                  <a:srgbClr val="009900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600" dirty="0"/>
                  <a:t>חוק הקיבוץ של כפל בסקלר: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he-IL" sz="16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he-IL" sz="16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he-IL" sz="16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bar>
                            <m:barPr>
                              <m:ctrlPr>
                                <a:rPr lang="he-IL" altLang="he-IL" sz="16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altLang="he-IL" sz="160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</m:d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he-IL" sz="16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he-IL" sz="16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39" y="4508552"/>
                <a:ext cx="2554644" cy="628121"/>
              </a:xfrm>
              <a:prstGeom prst="rect">
                <a:avLst/>
              </a:prstGeom>
              <a:blipFill rotWithShape="0">
                <a:blip r:embed="rId14"/>
                <a:stretch>
                  <a:fillRect t="-1905" r="-1188" b="-6667"/>
                </a:stretch>
              </a:blipFill>
              <a:ln>
                <a:solidFill>
                  <a:srgbClr val="0099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חץ למטה 25"/>
          <p:cNvSpPr/>
          <p:nvPr/>
        </p:nvSpPr>
        <p:spPr>
          <a:xfrm rot="10800000">
            <a:off x="3679817" y="4080058"/>
            <a:ext cx="134911" cy="422419"/>
          </a:xfrm>
          <a:prstGeom prst="down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08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0" name="Equation" r:id="rId6" imgW="152280" imgH="266400" progId="Equation.DSMT4">
                  <p:embed/>
                </p:oleObj>
              </mc:Choice>
              <mc:Fallback>
                <p:oleObj name="Equation" r:id="rId6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1" name="Equation" r:id="rId8" imgW="152280" imgH="266400" progId="Equation.DSMT4">
                  <p:embed/>
                </p:oleObj>
              </mc:Choice>
              <mc:Fallback>
                <p:oleObj name="Equation" r:id="rId8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44320" y="3859213"/>
          <a:ext cx="450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2" name="Equation" r:id="rId10" imgW="4508280" imgH="304560" progId="Equation.DSMT4">
                  <p:embed/>
                </p:oleObj>
              </mc:Choice>
              <mc:Fallback>
                <p:oleObj name="Equation" r:id="rId10" imgW="4508280" imgH="30456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4320" y="3859213"/>
                        <a:ext cx="4508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3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772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4" name="Equation" r:id="rId6" imgW="152280" imgH="266400" progId="Equation.DSMT4">
                  <p:embed/>
                </p:oleObj>
              </mc:Choice>
              <mc:Fallback>
                <p:oleObj name="Equation" r:id="rId6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5" name="Equation" r:id="rId8" imgW="152280" imgH="266400" progId="Equation.DSMT4">
                  <p:embed/>
                </p:oleObj>
              </mc:Choice>
              <mc:Fallback>
                <p:oleObj name="Equation" r:id="rId8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39635" y="3859213"/>
          <a:ext cx="553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6" name="Equation" r:id="rId10" imgW="5537160" imgH="304560" progId="Equation.DSMT4">
                  <p:embed/>
                </p:oleObj>
              </mc:Choice>
              <mc:Fallback>
                <p:oleObj name="Equation" r:id="rId10" imgW="5537160" imgH="30456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9635" y="3859213"/>
                        <a:ext cx="5537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7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חץ למטה 23"/>
          <p:cNvSpPr/>
          <p:nvPr/>
        </p:nvSpPr>
        <p:spPr>
          <a:xfrm rot="10800000">
            <a:off x="5566067" y="4047578"/>
            <a:ext cx="134911" cy="422419"/>
          </a:xfrm>
          <a:prstGeom prst="down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59434" y="4469997"/>
                <a:ext cx="2413264" cy="596382"/>
              </a:xfrm>
              <a:prstGeom prst="rect">
                <a:avLst/>
              </a:prstGeom>
              <a:noFill/>
              <a:ln>
                <a:solidFill>
                  <a:srgbClr val="009900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חוק הפילוג בסקלרים: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he-IL" sz="16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34" y="4469997"/>
                <a:ext cx="2413264" cy="596382"/>
              </a:xfrm>
              <a:prstGeom prst="rect">
                <a:avLst/>
              </a:prstGeom>
              <a:blipFill rotWithShape="0">
                <a:blip r:embed="rId14"/>
                <a:stretch>
                  <a:fillRect t="-2000" r="-2513" b="-9000"/>
                </a:stretch>
              </a:blipFill>
              <a:ln>
                <a:solidFill>
                  <a:srgbClr val="0099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6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he-IL" altLang="he-IL" dirty="0"/>
                  <a:t>כפי שראינו פעולת הכפל של וקטור בסקלר מקיימת את הכללים הבאים: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en-US" altLang="he-IL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he-IL" altLang="he-IL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bar>
                  </m:oMath>
                </a14:m>
                <a:r>
                  <a:rPr lang="he-IL" altLang="he-IL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אף הוא וקטור </a:t>
                </a:r>
                <a:r>
                  <a:rPr lang="he-IL" altLang="he-IL" dirty="0">
                    <a:solidFill>
                      <a:schemeClr val="tx1"/>
                    </a:solidFill>
                  </a:rPr>
                  <a:t>(לכלל זה קוראים סגירות ביחס לכפל בסקלר.)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altLang="he-IL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he-IL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he-IL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e-IL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</m:oMath>
                </a14:m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he-IL" altLang="he-I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tx1"/>
                    </a:solidFill>
                  </a:rPr>
                  <a:t> מתקיים: 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,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he-IL" b="0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he-IL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tx1"/>
                    </a:solidFill>
                  </a:rPr>
                  <a:t> לכל מספר 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t</a:t>
                </a:r>
                <a:r>
                  <a:rPr lang="he-IL" altLang="he-IL" dirty="0">
                    <a:solidFill>
                      <a:schemeClr val="tx1"/>
                    </a:solidFill>
                  </a:rPr>
                  <a:t>. </a:t>
                </a:r>
                <a:endParaRPr lang="he-IL" altLang="he-IL" dirty="0"/>
              </a:p>
              <a:p>
                <a:pPr>
                  <a:lnSpc>
                    <a:spcPct val="200000"/>
                  </a:lnSpc>
                </a:pPr>
                <a:endParaRPr lang="he-IL" altLang="he-IL" sz="1050" dirty="0"/>
              </a:p>
              <a:p>
                <a:pPr>
                  <a:lnSpc>
                    <a:spcPct val="200000"/>
                  </a:lnSpc>
                </a:pPr>
                <a:r>
                  <a:rPr lang="he-IL" altLang="he-IL" dirty="0"/>
                  <a:t>למרות העובדה שכפל מספרים וכפל וקטור בסקלר הם פעולות חשבון שונות, </a:t>
                </a:r>
              </a:p>
              <a:p>
                <a:pPr marL="0" indent="173038">
                  <a:buNone/>
                </a:pPr>
                <a:r>
                  <a:rPr lang="he-IL" altLang="he-IL" dirty="0"/>
                  <a:t>חוקי הכפל במספרים דומים לכללי כפל וקטור בסקלר. גם בווקטורים מתקיימים.</a:t>
                </a:r>
              </a:p>
              <a:p>
                <a:pPr marL="0" indent="0">
                  <a:spcBef>
                    <a:spcPct val="0"/>
                  </a:spcBef>
                  <a:buFontTx/>
                  <a:buChar char="•"/>
                  <a:tabLst>
                    <a:tab pos="0" algn="l"/>
                  </a:tabLst>
                </a:pPr>
                <a:r>
                  <a:rPr lang="he-IL" altLang="he-IL" dirty="0"/>
                  <a:t> </a:t>
                </a:r>
                <a:r>
                  <a:rPr lang="he-IL" altLang="he-IL" dirty="0">
                    <a:solidFill>
                      <a:srgbClr val="0000FF"/>
                    </a:solidFill>
                  </a:rPr>
                  <a:t>חוק הקיבוץ </a:t>
                </a:r>
                <a:r>
                  <a:rPr lang="he-IL" altLang="he-IL" dirty="0"/>
                  <a:t>של כפל בסקלר: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he-IL" i="1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  <a:tabLst>
                    <a:tab pos="0" algn="l"/>
                  </a:tabLst>
                </a:pPr>
                <a:r>
                  <a:rPr lang="he-IL" altLang="he-IL" dirty="0"/>
                  <a:t> </a:t>
                </a:r>
                <a:r>
                  <a:rPr lang="he-IL" altLang="he-IL" dirty="0">
                    <a:solidFill>
                      <a:srgbClr val="0000FF"/>
                    </a:solidFill>
                  </a:rPr>
                  <a:t>חוק הפילוג בסקלרים: </a:t>
                </a:r>
              </a:p>
              <a:p>
                <a:pPr marL="0" indent="173038">
                  <a:spcBef>
                    <a:spcPct val="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 </a:t>
                </a:r>
                <a14:m>
                  <m:oMath xmlns:m="http://schemas.openxmlformats.org/officeDocument/2006/math">
                    <m: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</a:endParaRPr>
              </a:p>
              <a:p>
                <a:pPr marL="0" indent="173038">
                  <a:spcBef>
                    <a:spcPct val="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/>
                  <a:t>חוקים אלו למעשה מאפשרים לנו לפשט ביטויים בדומה למספרים. </a:t>
                </a:r>
                <a:endParaRPr lang="en-US" altLang="he-IL" dirty="0"/>
              </a:p>
              <a:p>
                <a:pPr marL="0" indent="173038">
                  <a:spcBef>
                    <a:spcPts val="60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/>
                  <a:t>לדוגמה:                                          או   </a:t>
                </a:r>
                <a:r>
                  <a:rPr lang="en-US" altLang="he-IL" dirty="0"/>
                  <a:t/>
                </a:r>
                <a:br>
                  <a:rPr lang="en-US" altLang="he-IL" dirty="0"/>
                </a:br>
                <a:endParaRPr lang="he-IL" altLang="he-IL" dirty="0"/>
              </a:p>
            </p:txBody>
          </p:sp>
        </mc:Choice>
        <mc:Fallback xmlns="">
          <p:sp>
            <p:nvSpPr>
              <p:cNvPr id="21506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  <a:blipFill rotWithShape="0">
                <a:blip r:embed="rId4"/>
                <a:stretch>
                  <a:fillRect r="-574" b="-16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he-IL" altLang="he-IL" dirty="0">
                <a:latin typeface="Century Gothic" panose="020B0502020202020204" pitchFamily="34" charset="0"/>
              </a:rPr>
              <a:t>חזרה | </a:t>
            </a:r>
            <a:r>
              <a:rPr lang="he-IL" altLang="he-IL" sz="2000" b="0" dirty="0">
                <a:latin typeface="Century Gothic" panose="020B0502020202020204" pitchFamily="34" charset="0"/>
              </a:rPr>
              <a:t>ח</a:t>
            </a:r>
            <a:r>
              <a:rPr lang="he-IL" altLang="he-IL" sz="2000" b="0" dirty="0">
                <a:ea typeface="+mn-ea"/>
              </a:rPr>
              <a:t>וקי הכפל של וקטור בסקלר </a:t>
            </a:r>
            <a:endParaRPr lang="he-IL" sz="2000" b="0" dirty="0"/>
          </a:p>
        </p:txBody>
      </p:sp>
      <p:sp>
        <p:nvSpPr>
          <p:cNvPr id="21507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05622"/>
              </p:ext>
            </p:extLst>
          </p:nvPr>
        </p:nvGraphicFramePr>
        <p:xfrm>
          <a:off x="5589588" y="5830422"/>
          <a:ext cx="21447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82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5830422"/>
                        <a:ext cx="21447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45247"/>
              </p:ext>
            </p:extLst>
          </p:nvPr>
        </p:nvGraphicFramePr>
        <p:xfrm>
          <a:off x="3498029" y="5830422"/>
          <a:ext cx="16621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83" name="Equation" r:id="rId7" imgW="1180800" imgH="393480" progId="Equation.DSMT4">
                  <p:embed/>
                </p:oleObj>
              </mc:Choice>
              <mc:Fallback>
                <p:oleObj name="Equation" r:id="rId7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029" y="5830422"/>
                        <a:ext cx="16621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702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8" name="Equation" r:id="rId6" imgW="152280" imgH="266400" progId="Equation.DSMT4">
                  <p:embed/>
                </p:oleObj>
              </mc:Choice>
              <mc:Fallback>
                <p:oleObj name="Equation" r:id="rId6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9" name="Equation" r:id="rId8" imgW="152280" imgH="266400" progId="Equation.DSMT4">
                  <p:embed/>
                </p:oleObj>
              </mc:Choice>
              <mc:Fallback>
                <p:oleObj name="Equation" r:id="rId8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47650" y="3859213"/>
          <a:ext cx="654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0" name="Equation" r:id="rId10" imgW="6540480" imgH="304560" progId="Equation.DSMT4">
                  <p:embed/>
                </p:oleObj>
              </mc:Choice>
              <mc:Fallback>
                <p:oleObj name="Equation" r:id="rId10" imgW="6540480" imgH="30456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650" y="3859213"/>
                        <a:ext cx="654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1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חץ למטה 27"/>
          <p:cNvSpPr/>
          <p:nvPr/>
        </p:nvSpPr>
        <p:spPr>
          <a:xfrm rot="10800000">
            <a:off x="6557911" y="4050078"/>
            <a:ext cx="134911" cy="422419"/>
          </a:xfrm>
          <a:prstGeom prst="downArrow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03901" y="4472498"/>
                <a:ext cx="2554644" cy="628121"/>
              </a:xfrm>
              <a:prstGeom prst="rect">
                <a:avLst/>
              </a:prstGeom>
              <a:noFill/>
              <a:ln>
                <a:solidFill>
                  <a:srgbClr val="009900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600" dirty="0"/>
                  <a:t>חוק הקיבוץ של כפל בסקלר: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he-IL" sz="16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he-IL" sz="16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he-IL" sz="1600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he-IL" sz="16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bar>
                            <m:barPr>
                              <m:ctrlPr>
                                <a:rPr lang="he-IL" altLang="he-IL" sz="16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altLang="he-IL" sz="160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</m:d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he-IL" sz="16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he-IL" sz="1600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he-IL" sz="1600" i="1" dirty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sz="16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 sz="160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01" y="4472498"/>
                <a:ext cx="2554644" cy="628121"/>
              </a:xfrm>
              <a:prstGeom prst="rect">
                <a:avLst/>
              </a:prstGeom>
              <a:blipFill rotWithShape="0">
                <a:blip r:embed="rId14"/>
                <a:stretch>
                  <a:fillRect t="-1905" r="-950" b="-6667"/>
                </a:stretch>
              </a:blipFill>
              <a:ln>
                <a:solidFill>
                  <a:srgbClr val="0099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493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i="0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הוכחה</a:t>
                </a:r>
                <a: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he-IL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שלב ראשון, נוכיח לווקטורים הנמצאים על ישר אחד או על ישרים מקבילים.</a:t>
                </a: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יהיו     ו-     שני וקטורים על אותו הישר או על ישרים המקבילים זה לזה.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צ"ל: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לפי הגדרת כפל בסקלר, קיים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עבורו: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he-IL" b="1" dirty="0" err="1">
                    <a:solidFill>
                      <a:srgbClr val="009900"/>
                    </a:solidFill>
                    <a:hlinkClick r:id="rId4" action="ppaction://hlinksldjump"/>
                  </a:rPr>
                  <a:t>מש"ל</a:t>
                </a:r>
                <a:endParaRPr lang="he-IL" b="1" dirty="0">
                  <a:solidFill>
                    <a:srgbClr val="0099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r="-5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 הפילוג בווקטורים | </a:t>
            </a:r>
            <a:r>
              <a:rPr lang="he-IL" sz="2000" b="0" dirty="0"/>
              <a:t>הוכחה לווקטורים </a:t>
            </a:r>
            <a:r>
              <a:rPr lang="he-IL" sz="2000" dirty="0"/>
              <a:t>על ישר אחד או על ישרים מקבילים</a:t>
            </a:r>
            <a:r>
              <a:rPr lang="he-IL" sz="2000" b="0" dirty="0"/>
              <a:t>.</a:t>
            </a:r>
            <a:endParaRPr lang="he-IL" b="0" dirty="0"/>
          </a:p>
        </p:txBody>
      </p:sp>
      <p:sp>
        <p:nvSpPr>
          <p:cNvPr id="273422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 sz="2000" dirty="0">
              <a:solidFill>
                <a:srgbClr val="009900"/>
              </a:solidFill>
              <a:cs typeface="Gisha" panose="020B0502040204020203" pitchFamily="34" charset="-79"/>
            </a:endParaRPr>
          </a:p>
        </p:txBody>
      </p:sp>
      <p:cxnSp>
        <p:nvCxnSpPr>
          <p:cNvPr id="17" name="Straight Connector 7"/>
          <p:cNvCxnSpPr/>
          <p:nvPr/>
        </p:nvCxnSpPr>
        <p:spPr>
          <a:xfrm>
            <a:off x="1939159" y="1769842"/>
            <a:ext cx="68100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33" y="2158975"/>
            <a:ext cx="2686050" cy="1323975"/>
          </a:xfrm>
          <a:prstGeom prst="rect">
            <a:avLst/>
          </a:prstGeom>
        </p:spPr>
      </p:pic>
      <p:graphicFrame>
        <p:nvGraphicFramePr>
          <p:cNvPr id="10" name="אובייקט 9"/>
          <p:cNvGraphicFramePr>
            <a:graphicFrameLocks noChangeAspect="1"/>
          </p:cNvGraphicFramePr>
          <p:nvPr>
            <p:extLst/>
          </p:nvPr>
        </p:nvGraphicFramePr>
        <p:xfrm>
          <a:off x="7968107" y="267262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82" name="Equation" r:id="rId7" imgW="152280" imgH="266400" progId="Equation.DSMT4">
                  <p:embed/>
                </p:oleObj>
              </mc:Choice>
              <mc:Fallback>
                <p:oleObj name="Equation" r:id="rId7" imgW="152280" imgH="2664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8107" y="267262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/>
          </p:nvPr>
        </p:nvGraphicFramePr>
        <p:xfrm>
          <a:off x="7606145" y="2687612"/>
          <a:ext cx="152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83" name="Equation" r:id="rId9" imgW="152280" imgH="266400" progId="Equation.DSMT4">
                  <p:embed/>
                </p:oleObj>
              </mc:Choice>
              <mc:Fallback>
                <p:oleObj name="Equation" r:id="rId9" imgW="152280" imgH="2664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06145" y="2687612"/>
                        <a:ext cx="152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/>
          </p:nvPr>
        </p:nvGraphicFramePr>
        <p:xfrm>
          <a:off x="1047750" y="3859213"/>
          <a:ext cx="728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84" name="Equation" r:id="rId11" imgW="7289640" imgH="304560" progId="Equation.DSMT4">
                  <p:embed/>
                </p:oleObj>
              </mc:Choice>
              <mc:Fallback>
                <p:oleObj name="Equation" r:id="rId11" imgW="7289640" imgH="30456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3859213"/>
                        <a:ext cx="728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4868863" y="3467721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85" name="Equation" r:id="rId13" imgW="571320" imgH="266400" progId="Equation.DSMT4">
                  <p:embed/>
                </p:oleObj>
              </mc:Choice>
              <mc:Fallback>
                <p:oleObj name="Equation" r:id="rId13" imgW="571320" imgH="2664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8863" y="3467721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90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3| </a:t>
            </a:r>
            <a:r>
              <a:rPr lang="he-IL" altLang="he-IL" sz="2000" dirty="0">
                <a:solidFill>
                  <a:srgbClr val="009900"/>
                </a:solidFill>
              </a:rPr>
              <a:t>הוכחה ב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554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הוכחה נוספת:</a:t>
            </a: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נביע את       :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endParaRPr lang="he-IL" altLang="he-IL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אובייקט 1"/>
          <p:cNvGraphicFramePr>
            <a:graphicFrameLocks noChangeAspect="1"/>
          </p:cNvGraphicFramePr>
          <p:nvPr>
            <p:extLst/>
          </p:nvPr>
        </p:nvGraphicFramePr>
        <p:xfrm>
          <a:off x="3160713" y="1292225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0" name="משוואה" r:id="rId3" imgW="1548728" imgH="342751" progId="Equation.3">
                  <p:embed/>
                </p:oleObj>
              </mc:Choice>
              <mc:Fallback>
                <p:oleObj name="משוואה" r:id="rId3" imgW="1548728" imgH="342751" progId="Equation.3">
                  <p:embed/>
                  <p:pic>
                    <p:nvPicPr>
                      <p:cNvPr id="2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292225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/>
          </p:nvPr>
        </p:nvGraphicFramePr>
        <p:xfrm>
          <a:off x="7682457" y="2467847"/>
          <a:ext cx="342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1" name="Equation" r:id="rId5" imgW="342720" imgH="266400" progId="Equation.DSMT4">
                  <p:embed/>
                </p:oleObj>
              </mc:Choice>
              <mc:Fallback>
                <p:oleObj name="Equation" r:id="rId5" imgW="342720" imgH="26640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2457" y="2467847"/>
                        <a:ext cx="342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>
            <a:extLst>
              <a:ext uri="{FF2B5EF4-FFF2-40B4-BE49-F238E27FC236}">
                <a16:creationId xmlns:a16="http://schemas.microsoft.com/office/drawing/2014/main" id="{4140141C-5990-4483-8855-875D12D6E5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92889" y="1755144"/>
          <a:ext cx="1433690" cy="2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2" name="Equation" r:id="rId7" imgW="1320480" imgH="266400" progId="Equation.DSMT4">
                  <p:embed/>
                </p:oleObj>
              </mc:Choice>
              <mc:Fallback>
                <p:oleObj name="Equation" r:id="rId7" imgW="1320480" imgH="266400" progId="Equation.DSMT4">
                  <p:embed/>
                  <p:pic>
                    <p:nvPicPr>
                      <p:cNvPr id="28" name="Object 22">
                        <a:extLst>
                          <a:ext uri="{FF2B5EF4-FFF2-40B4-BE49-F238E27FC236}">
                            <a16:creationId xmlns:a16="http://schemas.microsoft.com/office/drawing/2014/main" id="{4140141C-5990-4483-8855-875D12D6E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889" y="1755144"/>
                        <a:ext cx="1433690" cy="28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אובייקט 28">
            <a:extLst>
              <a:ext uri="{FF2B5EF4-FFF2-40B4-BE49-F238E27FC236}">
                <a16:creationId xmlns:a16="http://schemas.microsoft.com/office/drawing/2014/main" id="{7111A420-22BD-4CEA-8B79-A7FBA2DE31E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70313" y="2365823"/>
          <a:ext cx="365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3" name="Equation" r:id="rId9" imgW="3657600" imgH="507960" progId="Equation.DSMT4">
                  <p:embed/>
                </p:oleObj>
              </mc:Choice>
              <mc:Fallback>
                <p:oleObj name="Equation" r:id="rId9" imgW="3657600" imgH="507960" progId="Equation.DSMT4">
                  <p:embed/>
                  <p:pic>
                    <p:nvPicPr>
                      <p:cNvPr id="29" name="אובייקט 28">
                        <a:extLst>
                          <a:ext uri="{FF2B5EF4-FFF2-40B4-BE49-F238E27FC236}">
                            <a16:creationId xmlns:a16="http://schemas.microsoft.com/office/drawing/2014/main" id="{7111A420-22BD-4CEA-8B79-A7FBA2DE3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0313" y="2365823"/>
                        <a:ext cx="3657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B9F4FBAE-0B50-4519-BC41-D042474882AA}"/>
              </a:ext>
            </a:extLst>
          </p:cNvPr>
          <p:cNvGrpSpPr/>
          <p:nvPr/>
        </p:nvGrpSpPr>
        <p:grpSpPr>
          <a:xfrm>
            <a:off x="458112" y="520876"/>
            <a:ext cx="3095625" cy="2289175"/>
            <a:chOff x="458112" y="520876"/>
            <a:chExt cx="3095625" cy="2289175"/>
          </a:xfrm>
        </p:grpSpPr>
        <p:grpSp>
          <p:nvGrpSpPr>
            <p:cNvPr id="21508" name="Group 4"/>
            <p:cNvGrpSpPr>
              <a:grpSpLocks noChangeAspect="1"/>
            </p:cNvGrpSpPr>
            <p:nvPr/>
          </p:nvGrpSpPr>
          <p:grpSpPr bwMode="auto">
            <a:xfrm>
              <a:off x="458112" y="520876"/>
              <a:ext cx="3095625" cy="2289175"/>
              <a:chOff x="345" y="686"/>
              <a:chExt cx="2436" cy="1801"/>
            </a:xfrm>
          </p:grpSpPr>
          <p:graphicFrame>
            <p:nvGraphicFramePr>
              <p:cNvPr id="2151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14" name="משוואה" r:id="rId11" imgW="164885" imgH="164885" progId="Equation.3">
                      <p:embed/>
                    </p:oleObj>
                  </mc:Choice>
                  <mc:Fallback>
                    <p:oleObj name="משוואה" r:id="rId11" imgW="164885" imgH="164885" progId="Equation.3">
                      <p:embed/>
                      <p:pic>
                        <p:nvPicPr>
                          <p:cNvPr id="2151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15" name="משוואה" r:id="rId13" imgW="152268" imgH="164957" progId="Equation.3">
                      <p:embed/>
                    </p:oleObj>
                  </mc:Choice>
                  <mc:Fallback>
                    <p:oleObj name="משוואה" r:id="rId13" imgW="152268" imgH="164957" progId="Equation.3">
                      <p:embed/>
                      <p:pic>
                        <p:nvPicPr>
                          <p:cNvPr id="2151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16" name="משוואה" r:id="rId15" imgW="152202" imgH="177569" progId="Equation.3">
                      <p:embed/>
                    </p:oleObj>
                  </mc:Choice>
                  <mc:Fallback>
                    <p:oleObj name="משוואה" r:id="rId15" imgW="152202" imgH="177569" progId="Equation.3">
                      <p:embed/>
                      <p:pic>
                        <p:nvPicPr>
                          <p:cNvPr id="2152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17" name="משוואה" r:id="rId17" imgW="164885" imgH="164885" progId="Equation.3">
                      <p:embed/>
                    </p:oleObj>
                  </mc:Choice>
                  <mc:Fallback>
                    <p:oleObj name="משוואה" r:id="rId17" imgW="164885" imgH="164885" progId="Equation.3">
                      <p:embed/>
                      <p:pic>
                        <p:nvPicPr>
                          <p:cNvPr id="21521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18" name="משוואה" r:id="rId19" imgW="139579" imgH="164957" progId="Equation.3">
                      <p:embed/>
                    </p:oleObj>
                  </mc:Choice>
                  <mc:Fallback>
                    <p:oleObj name="משוואה" r:id="rId19" imgW="139579" imgH="164957" progId="Equation.3">
                      <p:embed/>
                      <p:pic>
                        <p:nvPicPr>
                          <p:cNvPr id="2152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19" name="משוואה" r:id="rId21" imgW="126780" imgH="164814" progId="Equation.3">
                      <p:embed/>
                    </p:oleObj>
                  </mc:Choice>
                  <mc:Fallback>
                    <p:oleObj name="משוואה" r:id="rId21" imgW="126780" imgH="164814" progId="Equation.3">
                      <p:embed/>
                      <p:pic>
                        <p:nvPicPr>
                          <p:cNvPr id="21523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2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2152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2449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8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9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0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1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2152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20" name="משוואה" r:id="rId23" imgW="164814" imgH="177492" progId="Equation.3">
                      <p:embed/>
                    </p:oleObj>
                  </mc:Choice>
                  <mc:Fallback>
                    <p:oleObj name="משוואה" r:id="rId23" imgW="164814" imgH="177492" progId="Equation.3">
                      <p:embed/>
                      <p:pic>
                        <p:nvPicPr>
                          <p:cNvPr id="2152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7BAA5F5A-F957-4CE3-8A64-16B6A0766E2A}"/>
                </a:ext>
              </a:extLst>
            </p:cNvPr>
            <p:cNvCxnSpPr>
              <a:cxnSpLocks/>
              <a:stCxn id="21527" idx="0"/>
            </p:cNvCxnSpPr>
            <p:nvPr/>
          </p:nvCxnSpPr>
          <p:spPr>
            <a:xfrm>
              <a:off x="1179610" y="764919"/>
              <a:ext cx="485002" cy="1227570"/>
            </a:xfrm>
            <a:prstGeom prst="straightConnector1">
              <a:avLst/>
            </a:prstGeom>
            <a:ln w="127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30869073-C3D0-4517-8EE5-A1880EA940DF}"/>
                </a:ext>
              </a:extLst>
            </p:cNvPr>
            <p:cNvCxnSpPr>
              <a:cxnSpLocks/>
              <a:stCxn id="21527" idx="0"/>
              <a:endCxn id="21527" idx="1"/>
            </p:cNvCxnSpPr>
            <p:nvPr/>
          </p:nvCxnSpPr>
          <p:spPr>
            <a:xfrm flipH="1">
              <a:off x="635258" y="764919"/>
              <a:ext cx="544352" cy="1802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2CCABAB8-A37E-4060-9B5A-B5ECC4E133ED}"/>
                </a:ext>
              </a:extLst>
            </p:cNvPr>
            <p:cNvCxnSpPr>
              <a:cxnSpLocks/>
              <a:stCxn id="21528" idx="0"/>
            </p:cNvCxnSpPr>
            <p:nvPr/>
          </p:nvCxnSpPr>
          <p:spPr>
            <a:xfrm>
              <a:off x="1184184" y="764919"/>
              <a:ext cx="2161145" cy="1820155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06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3| </a:t>
            </a:r>
            <a:r>
              <a:rPr lang="he-IL" altLang="he-IL" sz="2000" dirty="0">
                <a:solidFill>
                  <a:srgbClr val="009900"/>
                </a:solidFill>
              </a:rPr>
              <a:t>הוכחה ב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554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הוכחה נוספת:</a:t>
            </a: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נביע את       :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נביע את          ואת         בעזרת                          ונקבל: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endParaRPr lang="he-IL" altLang="he-IL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אובייקט 1"/>
          <p:cNvGraphicFramePr>
            <a:graphicFrameLocks noChangeAspect="1"/>
          </p:cNvGraphicFramePr>
          <p:nvPr>
            <p:extLst/>
          </p:nvPr>
        </p:nvGraphicFramePr>
        <p:xfrm>
          <a:off x="3160713" y="1292225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4" name="משוואה" r:id="rId3" imgW="1548728" imgH="342751" progId="Equation.3">
                  <p:embed/>
                </p:oleObj>
              </mc:Choice>
              <mc:Fallback>
                <p:oleObj name="משוואה" r:id="rId3" imgW="1548728" imgH="342751" progId="Equation.3">
                  <p:embed/>
                  <p:pic>
                    <p:nvPicPr>
                      <p:cNvPr id="2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292225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אובייקט 3"/>
          <p:cNvGraphicFramePr>
            <a:graphicFrameLocks noChangeAspect="1"/>
          </p:cNvGraphicFramePr>
          <p:nvPr>
            <p:extLst/>
          </p:nvPr>
        </p:nvGraphicFramePr>
        <p:xfrm>
          <a:off x="7599623" y="2824886"/>
          <a:ext cx="317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5" name="Equation" r:id="rId5" imgW="317160" imgH="253800" progId="Equation.DSMT4">
                  <p:embed/>
                </p:oleObj>
              </mc:Choice>
              <mc:Fallback>
                <p:oleObj name="Equation" r:id="rId5" imgW="317160" imgH="25380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9623" y="2824886"/>
                        <a:ext cx="317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6742421" y="2827029"/>
          <a:ext cx="317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6" name="Equation" r:id="rId7" imgW="317160" imgH="266400" progId="Equation.DSMT4">
                  <p:embed/>
                </p:oleObj>
              </mc:Choice>
              <mc:Fallback>
                <p:oleObj name="Equation" r:id="rId7" imgW="317160" imgH="266400" progId="Equation.DSMT4">
                  <p:embed/>
                  <p:pic>
                    <p:nvPicPr>
                      <p:cNvPr id="5" name="אובייקט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421" y="2827029"/>
                        <a:ext cx="317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/>
          </p:nvPr>
        </p:nvGraphicFramePr>
        <p:xfrm>
          <a:off x="4795008" y="2830162"/>
          <a:ext cx="1231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7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5008" y="2830162"/>
                        <a:ext cx="1231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/>
          </p:nvPr>
        </p:nvGraphicFramePr>
        <p:xfrm>
          <a:off x="2128087" y="3168911"/>
          <a:ext cx="584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8" name="Equation" r:id="rId11" imgW="5841720" imgH="1066680" progId="Equation.DSMT4">
                  <p:embed/>
                </p:oleObj>
              </mc:Choice>
              <mc:Fallback>
                <p:oleObj name="Equation" r:id="rId11" imgW="5841720" imgH="10666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87" y="3168911"/>
                        <a:ext cx="584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/>
          </p:nvPr>
        </p:nvGraphicFramePr>
        <p:xfrm>
          <a:off x="7682457" y="2467847"/>
          <a:ext cx="342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79" name="Equation" r:id="rId13" imgW="342720" imgH="266400" progId="Equation.DSMT4">
                  <p:embed/>
                </p:oleObj>
              </mc:Choice>
              <mc:Fallback>
                <p:oleObj name="Equation" r:id="rId13" imgW="342720" imgH="26640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82457" y="2467847"/>
                        <a:ext cx="342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>
            <a:extLst>
              <a:ext uri="{FF2B5EF4-FFF2-40B4-BE49-F238E27FC236}">
                <a16:creationId xmlns:a16="http://schemas.microsoft.com/office/drawing/2014/main" id="{4140141C-5990-4483-8855-875D12D6E5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92889" y="1755144"/>
          <a:ext cx="1433690" cy="2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0" name="Equation" r:id="rId15" imgW="1320480" imgH="266400" progId="Equation.DSMT4">
                  <p:embed/>
                </p:oleObj>
              </mc:Choice>
              <mc:Fallback>
                <p:oleObj name="Equation" r:id="rId15" imgW="1320480" imgH="266400" progId="Equation.DSMT4">
                  <p:embed/>
                  <p:pic>
                    <p:nvPicPr>
                      <p:cNvPr id="28" name="Object 22">
                        <a:extLst>
                          <a:ext uri="{FF2B5EF4-FFF2-40B4-BE49-F238E27FC236}">
                            <a16:creationId xmlns:a16="http://schemas.microsoft.com/office/drawing/2014/main" id="{4140141C-5990-4483-8855-875D12D6E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889" y="1755144"/>
                        <a:ext cx="1433690" cy="28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אובייקט 28">
            <a:extLst>
              <a:ext uri="{FF2B5EF4-FFF2-40B4-BE49-F238E27FC236}">
                <a16:creationId xmlns:a16="http://schemas.microsoft.com/office/drawing/2014/main" id="{7111A420-22BD-4CEA-8B79-A7FBA2DE31E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70313" y="2365823"/>
          <a:ext cx="365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1" name="Equation" r:id="rId17" imgW="3657600" imgH="507960" progId="Equation.DSMT4">
                  <p:embed/>
                </p:oleObj>
              </mc:Choice>
              <mc:Fallback>
                <p:oleObj name="Equation" r:id="rId17" imgW="3657600" imgH="507960" progId="Equation.DSMT4">
                  <p:embed/>
                  <p:pic>
                    <p:nvPicPr>
                      <p:cNvPr id="29" name="אובייקט 28">
                        <a:extLst>
                          <a:ext uri="{FF2B5EF4-FFF2-40B4-BE49-F238E27FC236}">
                            <a16:creationId xmlns:a16="http://schemas.microsoft.com/office/drawing/2014/main" id="{7111A420-22BD-4CEA-8B79-A7FBA2DE3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0313" y="2365823"/>
                        <a:ext cx="3657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B9F4FBAE-0B50-4519-BC41-D042474882AA}"/>
              </a:ext>
            </a:extLst>
          </p:cNvPr>
          <p:cNvGrpSpPr/>
          <p:nvPr/>
        </p:nvGrpSpPr>
        <p:grpSpPr>
          <a:xfrm>
            <a:off x="458112" y="520876"/>
            <a:ext cx="3095625" cy="2289175"/>
            <a:chOff x="458112" y="520876"/>
            <a:chExt cx="3095625" cy="2289175"/>
          </a:xfrm>
        </p:grpSpPr>
        <p:grpSp>
          <p:nvGrpSpPr>
            <p:cNvPr id="21508" name="Group 4"/>
            <p:cNvGrpSpPr>
              <a:grpSpLocks noChangeAspect="1"/>
            </p:cNvGrpSpPr>
            <p:nvPr/>
          </p:nvGrpSpPr>
          <p:grpSpPr bwMode="auto">
            <a:xfrm>
              <a:off x="458112" y="520876"/>
              <a:ext cx="3095625" cy="2289175"/>
              <a:chOff x="345" y="686"/>
              <a:chExt cx="2436" cy="1801"/>
            </a:xfrm>
          </p:grpSpPr>
          <p:graphicFrame>
            <p:nvGraphicFramePr>
              <p:cNvPr id="2151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2" name="משוואה" r:id="rId19" imgW="164885" imgH="164885" progId="Equation.3">
                      <p:embed/>
                    </p:oleObj>
                  </mc:Choice>
                  <mc:Fallback>
                    <p:oleObj name="משוואה" r:id="rId19" imgW="164885" imgH="164885" progId="Equation.3">
                      <p:embed/>
                      <p:pic>
                        <p:nvPicPr>
                          <p:cNvPr id="2151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3" name="משוואה" r:id="rId21" imgW="152268" imgH="164957" progId="Equation.3">
                      <p:embed/>
                    </p:oleObj>
                  </mc:Choice>
                  <mc:Fallback>
                    <p:oleObj name="משוואה" r:id="rId21" imgW="152268" imgH="164957" progId="Equation.3">
                      <p:embed/>
                      <p:pic>
                        <p:nvPicPr>
                          <p:cNvPr id="2151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4" name="משוואה" r:id="rId23" imgW="152202" imgH="177569" progId="Equation.3">
                      <p:embed/>
                    </p:oleObj>
                  </mc:Choice>
                  <mc:Fallback>
                    <p:oleObj name="משוואה" r:id="rId23" imgW="152202" imgH="177569" progId="Equation.3">
                      <p:embed/>
                      <p:pic>
                        <p:nvPicPr>
                          <p:cNvPr id="2152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5" name="משוואה" r:id="rId25" imgW="164885" imgH="164885" progId="Equation.3">
                      <p:embed/>
                    </p:oleObj>
                  </mc:Choice>
                  <mc:Fallback>
                    <p:oleObj name="משוואה" r:id="rId25" imgW="164885" imgH="164885" progId="Equation.3">
                      <p:embed/>
                      <p:pic>
                        <p:nvPicPr>
                          <p:cNvPr id="21521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6" name="משוואה" r:id="rId27" imgW="139579" imgH="164957" progId="Equation.3">
                      <p:embed/>
                    </p:oleObj>
                  </mc:Choice>
                  <mc:Fallback>
                    <p:oleObj name="משוואה" r:id="rId27" imgW="139579" imgH="164957" progId="Equation.3">
                      <p:embed/>
                      <p:pic>
                        <p:nvPicPr>
                          <p:cNvPr id="2152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7" name="משוואה" r:id="rId29" imgW="126780" imgH="164814" progId="Equation.3">
                      <p:embed/>
                    </p:oleObj>
                  </mc:Choice>
                  <mc:Fallback>
                    <p:oleObj name="משוואה" r:id="rId29" imgW="126780" imgH="164814" progId="Equation.3">
                      <p:embed/>
                      <p:pic>
                        <p:nvPicPr>
                          <p:cNvPr id="21523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2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2152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2449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8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9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0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1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2152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288" name="משוואה" r:id="rId31" imgW="164814" imgH="177492" progId="Equation.3">
                      <p:embed/>
                    </p:oleObj>
                  </mc:Choice>
                  <mc:Fallback>
                    <p:oleObj name="משוואה" r:id="rId31" imgW="164814" imgH="177492" progId="Equation.3">
                      <p:embed/>
                      <p:pic>
                        <p:nvPicPr>
                          <p:cNvPr id="2152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7BAA5F5A-F957-4CE3-8A64-16B6A0766E2A}"/>
                </a:ext>
              </a:extLst>
            </p:cNvPr>
            <p:cNvCxnSpPr>
              <a:cxnSpLocks/>
              <a:stCxn id="21527" idx="0"/>
            </p:cNvCxnSpPr>
            <p:nvPr/>
          </p:nvCxnSpPr>
          <p:spPr>
            <a:xfrm>
              <a:off x="1179610" y="764919"/>
              <a:ext cx="485002" cy="1227570"/>
            </a:xfrm>
            <a:prstGeom prst="straightConnector1">
              <a:avLst/>
            </a:prstGeom>
            <a:ln w="127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30869073-C3D0-4517-8EE5-A1880EA940DF}"/>
                </a:ext>
              </a:extLst>
            </p:cNvPr>
            <p:cNvCxnSpPr>
              <a:cxnSpLocks/>
              <a:stCxn id="21527" idx="0"/>
              <a:endCxn id="21527" idx="1"/>
            </p:cNvCxnSpPr>
            <p:nvPr/>
          </p:nvCxnSpPr>
          <p:spPr>
            <a:xfrm flipH="1">
              <a:off x="635258" y="764919"/>
              <a:ext cx="544352" cy="1802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2CCABAB8-A37E-4060-9B5A-B5ECC4E133ED}"/>
                </a:ext>
              </a:extLst>
            </p:cNvPr>
            <p:cNvCxnSpPr>
              <a:cxnSpLocks/>
              <a:stCxn id="21528" idx="0"/>
            </p:cNvCxnSpPr>
            <p:nvPr/>
          </p:nvCxnSpPr>
          <p:spPr>
            <a:xfrm>
              <a:off x="1184184" y="764919"/>
              <a:ext cx="2161145" cy="1820155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אובייקט 39">
            <a:extLst>
              <a:ext uri="{FF2B5EF4-FFF2-40B4-BE49-F238E27FC236}">
                <a16:creationId xmlns:a16="http://schemas.microsoft.com/office/drawing/2014/main" id="{1E107CAA-2377-4455-8D2F-F04D5FB8614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66404" y="2834356"/>
          <a:ext cx="274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9" name="Equation" r:id="rId33" imgW="2743200" imgH="266400" progId="Equation.DSMT4">
                  <p:embed/>
                </p:oleObj>
              </mc:Choice>
              <mc:Fallback>
                <p:oleObj name="Equation" r:id="rId33" imgW="2743200" imgH="266400" progId="Equation.DSMT4">
                  <p:embed/>
                  <p:pic>
                    <p:nvPicPr>
                      <p:cNvPr id="40" name="אובייקט 39">
                        <a:extLst>
                          <a:ext uri="{FF2B5EF4-FFF2-40B4-BE49-F238E27FC236}">
                            <a16:creationId xmlns:a16="http://schemas.microsoft.com/office/drawing/2014/main" id="{1E107CAA-2377-4455-8D2F-F04D5FB86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404" y="2834356"/>
                        <a:ext cx="274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150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he-IL" altLang="he-IL" sz="2400" b="1" dirty="0">
                <a:solidFill>
                  <a:srgbClr val="009900"/>
                </a:solidFill>
              </a:rPr>
              <a:t>תרגיל 3| </a:t>
            </a:r>
            <a:r>
              <a:rPr lang="he-IL" altLang="he-IL" sz="2000" dirty="0">
                <a:solidFill>
                  <a:srgbClr val="009900"/>
                </a:solidFill>
              </a:rPr>
              <a:t>הוכחה ב</a:t>
            </a:r>
            <a:endParaRPr lang="en-US" altLang="he-IL" sz="2000" dirty="0">
              <a:solidFill>
                <a:srgbClr val="0099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54038" y="892175"/>
            <a:ext cx="8235950" cy="5546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במשולש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ABC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היא נקודת חיתוך תיכונים.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הוכיחו כי לכל נקודה 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>O</a:t>
            </a:r>
            <a:r>
              <a:rPr lang="he-IL" altLang="he-IL" sz="1600" dirty="0">
                <a:latin typeface="Arial" pitchFamily="34" charset="0"/>
                <a:cs typeface="Arial" pitchFamily="34" charset="0"/>
              </a:rPr>
              <a:t> מתקיים השוויון: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None/>
            </a:pPr>
            <a:r>
              <a:rPr lang="he-IL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הוכחה נוספת:</a:t>
            </a:r>
            <a: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נביע את       :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נביע את          ואת         בעזרת                          ונקבל: 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he-IL" altLang="he-IL" sz="1600" dirty="0">
                <a:latin typeface="Arial" pitchFamily="34" charset="0"/>
                <a:cs typeface="Arial" pitchFamily="34" charset="0"/>
              </a:rPr>
              <a:t>נציב בשורה הראשונה ונקבל:</a:t>
            </a: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r>
              <a:rPr lang="en-US" altLang="he-IL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he-IL" sz="1600" dirty="0">
                <a:latin typeface="Arial" pitchFamily="34" charset="0"/>
                <a:cs typeface="Arial" pitchFamily="34" charset="0"/>
              </a:rPr>
            </a:br>
            <a:endParaRPr lang="he-IL" altLang="he-IL" sz="1600" dirty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Century Gothic" pitchFamily="34" charset="0"/>
              <a:buChar char="◄"/>
              <a:defRPr/>
            </a:pPr>
            <a:r>
              <a:rPr lang="he-IL" altLang="he-IL" sz="1600" b="1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מש"ל</a:t>
            </a:r>
            <a:endParaRPr lang="he-IL" altLang="he-IL" sz="1600" b="1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009900"/>
              </a:buClr>
              <a:buSzPct val="110000"/>
              <a:buFont typeface="Arial" pitchFamily="34" charset="0"/>
              <a:buNone/>
              <a:defRPr/>
            </a:pPr>
            <a:endParaRPr lang="he-IL" altLang="he-IL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אובייקט 1"/>
          <p:cNvGraphicFramePr>
            <a:graphicFrameLocks noChangeAspect="1"/>
          </p:cNvGraphicFramePr>
          <p:nvPr>
            <p:extLst/>
          </p:nvPr>
        </p:nvGraphicFramePr>
        <p:xfrm>
          <a:off x="3160713" y="1292225"/>
          <a:ext cx="2162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6" name="משוואה" r:id="rId4" imgW="1548728" imgH="342751" progId="Equation.3">
                  <p:embed/>
                </p:oleObj>
              </mc:Choice>
              <mc:Fallback>
                <p:oleObj name="משוואה" r:id="rId4" imgW="1548728" imgH="342751" progId="Equation.3">
                  <p:embed/>
                  <p:pic>
                    <p:nvPicPr>
                      <p:cNvPr id="2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292225"/>
                        <a:ext cx="2162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אובייקט 3"/>
          <p:cNvGraphicFramePr>
            <a:graphicFrameLocks noChangeAspect="1"/>
          </p:cNvGraphicFramePr>
          <p:nvPr>
            <p:extLst/>
          </p:nvPr>
        </p:nvGraphicFramePr>
        <p:xfrm>
          <a:off x="7599623" y="2824886"/>
          <a:ext cx="317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7" name="Equation" r:id="rId6" imgW="317160" imgH="253800" progId="Equation.DSMT4">
                  <p:embed/>
                </p:oleObj>
              </mc:Choice>
              <mc:Fallback>
                <p:oleObj name="Equation" r:id="rId6" imgW="317160" imgH="25380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9623" y="2824886"/>
                        <a:ext cx="317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6742421" y="2827029"/>
          <a:ext cx="317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8" name="Equation" r:id="rId8" imgW="317160" imgH="266400" progId="Equation.DSMT4">
                  <p:embed/>
                </p:oleObj>
              </mc:Choice>
              <mc:Fallback>
                <p:oleObj name="Equation" r:id="rId8" imgW="317160" imgH="266400" progId="Equation.DSMT4">
                  <p:embed/>
                  <p:pic>
                    <p:nvPicPr>
                      <p:cNvPr id="5" name="אובייקט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421" y="2827029"/>
                        <a:ext cx="317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/>
          </p:nvPr>
        </p:nvGraphicFramePr>
        <p:xfrm>
          <a:off x="4795008" y="2830162"/>
          <a:ext cx="1231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9" name="Equation" r:id="rId10" imgW="1231560" imgH="291960" progId="Equation.DSMT4">
                  <p:embed/>
                </p:oleObj>
              </mc:Choice>
              <mc:Fallback>
                <p:oleObj name="Equation" r:id="rId10" imgW="1231560" imgH="29196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95008" y="2830162"/>
                        <a:ext cx="1231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/>
          </p:nvPr>
        </p:nvGraphicFramePr>
        <p:xfrm>
          <a:off x="2128087" y="3168911"/>
          <a:ext cx="584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0" name="Equation" r:id="rId12" imgW="5841720" imgH="1066680" progId="Equation.DSMT4">
                  <p:embed/>
                </p:oleObj>
              </mc:Choice>
              <mc:Fallback>
                <p:oleObj name="Equation" r:id="rId12" imgW="5841720" imgH="10666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87" y="3168911"/>
                        <a:ext cx="584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/>
          </p:nvPr>
        </p:nvGraphicFramePr>
        <p:xfrm>
          <a:off x="1396186" y="4623510"/>
          <a:ext cx="6714699" cy="114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1" name="Equation" r:id="rId14" imgW="6235560" imgH="1066680" progId="Equation.DSMT4">
                  <p:embed/>
                </p:oleObj>
              </mc:Choice>
              <mc:Fallback>
                <p:oleObj name="Equation" r:id="rId14" imgW="6235560" imgH="106668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186" y="4623510"/>
                        <a:ext cx="6714699" cy="114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/>
          </p:nvPr>
        </p:nvGraphicFramePr>
        <p:xfrm>
          <a:off x="7682457" y="2467847"/>
          <a:ext cx="342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2" name="Equation" r:id="rId16" imgW="342720" imgH="266400" progId="Equation.DSMT4">
                  <p:embed/>
                </p:oleObj>
              </mc:Choice>
              <mc:Fallback>
                <p:oleObj name="Equation" r:id="rId16" imgW="342720" imgH="26640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82457" y="2467847"/>
                        <a:ext cx="342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>
            <a:extLst>
              <a:ext uri="{FF2B5EF4-FFF2-40B4-BE49-F238E27FC236}">
                <a16:creationId xmlns:a16="http://schemas.microsoft.com/office/drawing/2014/main" id="{4140141C-5990-4483-8855-875D12D6E5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92889" y="1755144"/>
          <a:ext cx="1433690" cy="2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3" name="Equation" r:id="rId18" imgW="1320480" imgH="266400" progId="Equation.DSMT4">
                  <p:embed/>
                </p:oleObj>
              </mc:Choice>
              <mc:Fallback>
                <p:oleObj name="Equation" r:id="rId18" imgW="1320480" imgH="266400" progId="Equation.DSMT4">
                  <p:embed/>
                  <p:pic>
                    <p:nvPicPr>
                      <p:cNvPr id="28" name="Object 22">
                        <a:extLst>
                          <a:ext uri="{FF2B5EF4-FFF2-40B4-BE49-F238E27FC236}">
                            <a16:creationId xmlns:a16="http://schemas.microsoft.com/office/drawing/2014/main" id="{4140141C-5990-4483-8855-875D12D6E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889" y="1755144"/>
                        <a:ext cx="1433690" cy="28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אובייקט 28">
            <a:extLst>
              <a:ext uri="{FF2B5EF4-FFF2-40B4-BE49-F238E27FC236}">
                <a16:creationId xmlns:a16="http://schemas.microsoft.com/office/drawing/2014/main" id="{7111A420-22BD-4CEA-8B79-A7FBA2DE31E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70313" y="2365823"/>
          <a:ext cx="365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4" name="Equation" r:id="rId20" imgW="3657600" imgH="507960" progId="Equation.DSMT4">
                  <p:embed/>
                </p:oleObj>
              </mc:Choice>
              <mc:Fallback>
                <p:oleObj name="Equation" r:id="rId20" imgW="3657600" imgH="507960" progId="Equation.DSMT4">
                  <p:embed/>
                  <p:pic>
                    <p:nvPicPr>
                      <p:cNvPr id="29" name="אובייקט 28">
                        <a:extLst>
                          <a:ext uri="{FF2B5EF4-FFF2-40B4-BE49-F238E27FC236}">
                            <a16:creationId xmlns:a16="http://schemas.microsoft.com/office/drawing/2014/main" id="{7111A420-22BD-4CEA-8B79-A7FBA2DE3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70313" y="2365823"/>
                        <a:ext cx="36576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B9F4FBAE-0B50-4519-BC41-D042474882AA}"/>
              </a:ext>
            </a:extLst>
          </p:cNvPr>
          <p:cNvGrpSpPr/>
          <p:nvPr/>
        </p:nvGrpSpPr>
        <p:grpSpPr>
          <a:xfrm>
            <a:off x="458112" y="520876"/>
            <a:ext cx="3095625" cy="2289175"/>
            <a:chOff x="458112" y="520876"/>
            <a:chExt cx="3095625" cy="2289175"/>
          </a:xfrm>
        </p:grpSpPr>
        <p:grpSp>
          <p:nvGrpSpPr>
            <p:cNvPr id="21508" name="Group 4"/>
            <p:cNvGrpSpPr>
              <a:grpSpLocks noChangeAspect="1"/>
            </p:cNvGrpSpPr>
            <p:nvPr/>
          </p:nvGrpSpPr>
          <p:grpSpPr bwMode="auto">
            <a:xfrm>
              <a:off x="458112" y="520876"/>
              <a:ext cx="3095625" cy="2289175"/>
              <a:chOff x="345" y="686"/>
              <a:chExt cx="2436" cy="1801"/>
            </a:xfrm>
          </p:grpSpPr>
          <p:graphicFrame>
            <p:nvGraphicFramePr>
              <p:cNvPr id="21518" name="Object 5"/>
              <p:cNvGraphicFramePr>
                <a:graphicFrameLocks noChangeAspect="1"/>
              </p:cNvGraphicFramePr>
              <p:nvPr/>
            </p:nvGraphicFramePr>
            <p:xfrm>
              <a:off x="852" y="68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5" name="משוואה" r:id="rId22" imgW="164885" imgH="164885" progId="Equation.3">
                      <p:embed/>
                    </p:oleObj>
                  </mc:Choice>
                  <mc:Fallback>
                    <p:oleObj name="משוואה" r:id="rId22" imgW="164885" imgH="164885" progId="Equation.3">
                      <p:embed/>
                      <p:pic>
                        <p:nvPicPr>
                          <p:cNvPr id="21518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68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6"/>
              <p:cNvGraphicFramePr>
                <a:graphicFrameLocks noChangeAspect="1"/>
              </p:cNvGraphicFramePr>
              <p:nvPr/>
            </p:nvGraphicFramePr>
            <p:xfrm>
              <a:off x="345" y="2259"/>
              <a:ext cx="163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6" name="משוואה" r:id="rId24" imgW="152268" imgH="164957" progId="Equation.3">
                      <p:embed/>
                    </p:oleObj>
                  </mc:Choice>
                  <mc:Fallback>
                    <p:oleObj name="משוואה" r:id="rId24" imgW="152268" imgH="164957" progId="Equation.3">
                      <p:embed/>
                      <p:pic>
                        <p:nvPicPr>
                          <p:cNvPr id="2151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" y="2259"/>
                            <a:ext cx="163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7"/>
              <p:cNvGraphicFramePr>
                <a:graphicFrameLocks noChangeAspect="1"/>
              </p:cNvGraphicFramePr>
              <p:nvPr/>
            </p:nvGraphicFramePr>
            <p:xfrm>
              <a:off x="2617" y="2234"/>
              <a:ext cx="16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7" name="משוואה" r:id="rId26" imgW="152202" imgH="177569" progId="Equation.3">
                      <p:embed/>
                    </p:oleObj>
                  </mc:Choice>
                  <mc:Fallback>
                    <p:oleObj name="משוואה" r:id="rId26" imgW="152202" imgH="177569" progId="Equation.3">
                      <p:embed/>
                      <p:pic>
                        <p:nvPicPr>
                          <p:cNvPr id="2152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7" y="2234"/>
                            <a:ext cx="16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1" name="Object 8"/>
              <p:cNvGraphicFramePr>
                <a:graphicFrameLocks noChangeAspect="1"/>
              </p:cNvGraphicFramePr>
              <p:nvPr/>
            </p:nvGraphicFramePr>
            <p:xfrm>
              <a:off x="1793" y="1433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8" name="משוואה" r:id="rId28" imgW="164885" imgH="164885" progId="Equation.3">
                      <p:embed/>
                    </p:oleObj>
                  </mc:Choice>
                  <mc:Fallback>
                    <p:oleObj name="משוואה" r:id="rId28" imgW="164885" imgH="164885" progId="Equation.3">
                      <p:embed/>
                      <p:pic>
                        <p:nvPicPr>
                          <p:cNvPr id="21521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433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2" name="Object 9"/>
              <p:cNvGraphicFramePr>
                <a:graphicFrameLocks noChangeAspect="1"/>
              </p:cNvGraphicFramePr>
              <p:nvPr/>
            </p:nvGraphicFramePr>
            <p:xfrm>
              <a:off x="523" y="1503"/>
              <a:ext cx="15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39" name="משוואה" r:id="rId30" imgW="139579" imgH="164957" progId="Equation.3">
                      <p:embed/>
                    </p:oleObj>
                  </mc:Choice>
                  <mc:Fallback>
                    <p:oleObj name="משוואה" r:id="rId30" imgW="139579" imgH="164957" progId="Equation.3">
                      <p:embed/>
                      <p:pic>
                        <p:nvPicPr>
                          <p:cNvPr id="2152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" y="1503"/>
                            <a:ext cx="15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10"/>
              <p:cNvGraphicFramePr>
                <a:graphicFrameLocks noChangeAspect="1"/>
              </p:cNvGraphicFramePr>
              <p:nvPr/>
            </p:nvGraphicFramePr>
            <p:xfrm>
              <a:off x="1394" y="2310"/>
              <a:ext cx="13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40" name="משוואה" r:id="rId32" imgW="126780" imgH="164814" progId="Equation.3">
                      <p:embed/>
                    </p:oleObj>
                  </mc:Choice>
                  <mc:Fallback>
                    <p:oleObj name="משוואה" r:id="rId32" imgW="126780" imgH="164814" progId="Equation.3">
                      <p:embed/>
                      <p:pic>
                        <p:nvPicPr>
                          <p:cNvPr id="21523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2310"/>
                            <a:ext cx="137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24" name="Group 11"/>
              <p:cNvGrpSpPr>
                <a:grpSpLocks noChangeAspect="1"/>
              </p:cNvGrpSpPr>
              <p:nvPr/>
            </p:nvGrpSpPr>
            <p:grpSpPr bwMode="auto">
              <a:xfrm>
                <a:off x="476" y="878"/>
                <a:ext cx="2131" cy="1422"/>
                <a:chOff x="812" y="1134"/>
                <a:chExt cx="1776" cy="1185"/>
              </a:xfrm>
            </p:grpSpPr>
            <p:sp>
              <p:nvSpPr>
                <p:cNvPr id="21526" name="Freeform 12"/>
                <p:cNvSpPr>
                  <a:spLocks noChangeAspect="1"/>
                </p:cNvSpPr>
                <p:nvPr/>
              </p:nvSpPr>
              <p:spPr bwMode="auto">
                <a:xfrm>
                  <a:off x="812" y="2316"/>
                  <a:ext cx="1776" cy="1"/>
                </a:xfrm>
                <a:custGeom>
                  <a:avLst/>
                  <a:gdLst>
                    <a:gd name="T0" fmla="*/ 0 w 1288"/>
                    <a:gd name="T1" fmla="*/ 0 h 1"/>
                    <a:gd name="T2" fmla="*/ 2449 w 1288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288" h="1">
                      <a:moveTo>
                        <a:pt x="0" y="0"/>
                      </a:moveTo>
                      <a:lnTo>
                        <a:pt x="1288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7" name="Freeform 13"/>
                <p:cNvSpPr>
                  <a:spLocks noChangeAspect="1"/>
                </p:cNvSpPr>
                <p:nvPr/>
              </p:nvSpPr>
              <p:spPr bwMode="auto">
                <a:xfrm>
                  <a:off x="819" y="1134"/>
                  <a:ext cx="357" cy="1182"/>
                </a:xfrm>
                <a:custGeom>
                  <a:avLst/>
                  <a:gdLst>
                    <a:gd name="T0" fmla="*/ 357 w 357"/>
                    <a:gd name="T1" fmla="*/ 0 h 1182"/>
                    <a:gd name="T2" fmla="*/ 0 w 357"/>
                    <a:gd name="T3" fmla="*/ 1182 h 118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57" h="1182">
                      <a:moveTo>
                        <a:pt x="357" y="0"/>
                      </a:moveTo>
                      <a:lnTo>
                        <a:pt x="0" y="1182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8" name="Freeform 14"/>
                <p:cNvSpPr>
                  <a:spLocks noChangeAspect="1"/>
                </p:cNvSpPr>
                <p:nvPr/>
              </p:nvSpPr>
              <p:spPr bwMode="auto">
                <a:xfrm>
                  <a:off x="1179" y="1134"/>
                  <a:ext cx="1404" cy="1179"/>
                </a:xfrm>
                <a:custGeom>
                  <a:avLst/>
                  <a:gdLst>
                    <a:gd name="T0" fmla="*/ 0 w 1404"/>
                    <a:gd name="T1" fmla="*/ 0 h 1179"/>
                    <a:gd name="T2" fmla="*/ 1404 w 1404"/>
                    <a:gd name="T3" fmla="*/ 1179 h 11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404" h="1179">
                      <a:moveTo>
                        <a:pt x="0" y="0"/>
                      </a:moveTo>
                      <a:lnTo>
                        <a:pt x="1404" y="1179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29" name="Freeform 15"/>
                <p:cNvSpPr>
                  <a:spLocks noChangeAspect="1"/>
                </p:cNvSpPr>
                <p:nvPr/>
              </p:nvSpPr>
              <p:spPr bwMode="auto">
                <a:xfrm>
                  <a:off x="1179" y="1143"/>
                  <a:ext cx="477" cy="1176"/>
                </a:xfrm>
                <a:custGeom>
                  <a:avLst/>
                  <a:gdLst>
                    <a:gd name="T0" fmla="*/ 0 w 477"/>
                    <a:gd name="T1" fmla="*/ 0 h 1176"/>
                    <a:gd name="T2" fmla="*/ 477 w 477"/>
                    <a:gd name="T3" fmla="*/ 1176 h 11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7" h="1176">
                      <a:moveTo>
                        <a:pt x="0" y="0"/>
                      </a:moveTo>
                      <a:lnTo>
                        <a:pt x="477" y="11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0" name="Freeform 16"/>
                <p:cNvSpPr>
                  <a:spLocks noChangeAspect="1"/>
                </p:cNvSpPr>
                <p:nvPr/>
              </p:nvSpPr>
              <p:spPr bwMode="auto">
                <a:xfrm>
                  <a:off x="990" y="1755"/>
                  <a:ext cx="1586" cy="557"/>
                </a:xfrm>
                <a:custGeom>
                  <a:avLst/>
                  <a:gdLst>
                    <a:gd name="T0" fmla="*/ 1586 w 1586"/>
                    <a:gd name="T1" fmla="*/ 557 h 557"/>
                    <a:gd name="T2" fmla="*/ 0 w 1586"/>
                    <a:gd name="T3" fmla="*/ 0 h 55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586" h="557">
                      <a:moveTo>
                        <a:pt x="1586" y="55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21531" name="Freeform 17"/>
                <p:cNvSpPr>
                  <a:spLocks noChangeAspect="1"/>
                </p:cNvSpPr>
                <p:nvPr/>
              </p:nvSpPr>
              <p:spPr bwMode="auto">
                <a:xfrm>
                  <a:off x="831" y="1716"/>
                  <a:ext cx="1044" cy="594"/>
                </a:xfrm>
                <a:custGeom>
                  <a:avLst/>
                  <a:gdLst>
                    <a:gd name="T0" fmla="*/ 0 w 1044"/>
                    <a:gd name="T1" fmla="*/ 594 h 594"/>
                    <a:gd name="T2" fmla="*/ 1044 w 1044"/>
                    <a:gd name="T3" fmla="*/ 0 h 5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044" h="594">
                      <a:moveTo>
                        <a:pt x="0" y="594"/>
                      </a:moveTo>
                      <a:lnTo>
                        <a:pt x="1044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aphicFrame>
            <p:nvGraphicFramePr>
              <p:cNvPr id="21525" name="Object 18"/>
              <p:cNvGraphicFramePr>
                <a:graphicFrameLocks noChangeAspect="1"/>
              </p:cNvGraphicFramePr>
              <p:nvPr/>
            </p:nvGraphicFramePr>
            <p:xfrm>
              <a:off x="1158" y="1879"/>
              <a:ext cx="17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341" name="משוואה" r:id="rId34" imgW="164814" imgH="177492" progId="Equation.3">
                      <p:embed/>
                    </p:oleObj>
                  </mc:Choice>
                  <mc:Fallback>
                    <p:oleObj name="משוואה" r:id="rId34" imgW="164814" imgH="177492" progId="Equation.3">
                      <p:embed/>
                      <p:pic>
                        <p:nvPicPr>
                          <p:cNvPr id="2152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1879"/>
                            <a:ext cx="17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7BAA5F5A-F957-4CE3-8A64-16B6A0766E2A}"/>
                </a:ext>
              </a:extLst>
            </p:cNvPr>
            <p:cNvCxnSpPr>
              <a:cxnSpLocks/>
              <a:stCxn id="21527" idx="0"/>
            </p:cNvCxnSpPr>
            <p:nvPr/>
          </p:nvCxnSpPr>
          <p:spPr>
            <a:xfrm>
              <a:off x="1179610" y="764919"/>
              <a:ext cx="485002" cy="1227570"/>
            </a:xfrm>
            <a:prstGeom prst="straightConnector1">
              <a:avLst/>
            </a:prstGeom>
            <a:ln w="12700"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30869073-C3D0-4517-8EE5-A1880EA940DF}"/>
                </a:ext>
              </a:extLst>
            </p:cNvPr>
            <p:cNvCxnSpPr>
              <a:cxnSpLocks/>
              <a:stCxn id="21527" idx="0"/>
              <a:endCxn id="21527" idx="1"/>
            </p:cNvCxnSpPr>
            <p:nvPr/>
          </p:nvCxnSpPr>
          <p:spPr>
            <a:xfrm flipH="1">
              <a:off x="635258" y="764919"/>
              <a:ext cx="544352" cy="1802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2CCABAB8-A37E-4060-9B5A-B5ECC4E133ED}"/>
                </a:ext>
              </a:extLst>
            </p:cNvPr>
            <p:cNvCxnSpPr>
              <a:cxnSpLocks/>
              <a:stCxn id="21528" idx="0"/>
            </p:cNvCxnSpPr>
            <p:nvPr/>
          </p:nvCxnSpPr>
          <p:spPr>
            <a:xfrm>
              <a:off x="1184184" y="764919"/>
              <a:ext cx="2161145" cy="1820155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אובייקט 39">
            <a:extLst>
              <a:ext uri="{FF2B5EF4-FFF2-40B4-BE49-F238E27FC236}">
                <a16:creationId xmlns:a16="http://schemas.microsoft.com/office/drawing/2014/main" id="{1E107CAA-2377-4455-8D2F-F04D5FB8614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66404" y="2834356"/>
          <a:ext cx="274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42" name="Equation" r:id="rId36" imgW="2743200" imgH="266400" progId="Equation.DSMT4">
                  <p:embed/>
                </p:oleObj>
              </mc:Choice>
              <mc:Fallback>
                <p:oleObj name="Equation" r:id="rId36" imgW="2743200" imgH="266400" progId="Equation.DSMT4">
                  <p:embed/>
                  <p:pic>
                    <p:nvPicPr>
                      <p:cNvPr id="40" name="אובייקט 39">
                        <a:extLst>
                          <a:ext uri="{FF2B5EF4-FFF2-40B4-BE49-F238E27FC236}">
                            <a16:creationId xmlns:a16="http://schemas.microsoft.com/office/drawing/2014/main" id="{1E107CAA-2377-4455-8D2F-F04D5FB86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404" y="2834356"/>
                        <a:ext cx="274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Subtitle 4"/>
          <p:cNvSpPr txBox="1">
            <a:spLocks/>
          </p:cNvSpPr>
          <p:nvPr/>
        </p:nvSpPr>
        <p:spPr bwMode="auto">
          <a:xfrm>
            <a:off x="93259" y="6653287"/>
            <a:ext cx="553188" cy="1848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Gisha"/>
                <a:cs typeface="+mn-cs"/>
              </a:defRPr>
            </a:lvl1pPr>
            <a:lvl2pPr marL="4572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2pPr>
            <a:lvl3pPr marL="9144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3pPr>
            <a:lvl4pPr marL="13716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4pPr>
            <a:lvl5pPr marL="1828800" indent="0" algn="ctr" rtl="1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Gish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סוף</a:t>
            </a:r>
            <a:endParaRPr lang="en-US" sz="14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כפי שראינו פעולת הכפל של וקטור בסקלר מקיימת את הכללים הבאים: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en-US" altLang="he-IL" b="1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he-IL" altLang="he-IL" b="1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1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bar>
                  </m:oMath>
                </a14:m>
                <a:r>
                  <a:rPr lang="he-IL" altLang="he-IL" b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אף הוא וקטור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(לכלל זה קוראים סגירות ביחס לכפל בסקלר.)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altLang="he-IL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he-IL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he-IL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e-IL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מתקיים: 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לכל מספר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  <a:p>
                <a:pPr>
                  <a:lnSpc>
                    <a:spcPct val="200000"/>
                  </a:lnSpc>
                </a:pPr>
                <a:endParaRPr lang="he-IL" altLang="he-IL" sz="105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למרות העובדה שכפל מספרים וכפל וקטור בסקלר הם פעולות חשבון שונות, </a:t>
                </a:r>
              </a:p>
              <a:p>
                <a:pPr marL="0" indent="173038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חוקי הכפל במספרים דומים לכללי הכפל וקטור בסקלר. גם בווקטורים מתקיימים.</a:t>
                </a:r>
              </a:p>
              <a:p>
                <a:pPr marL="0" indent="0">
                  <a:spcBef>
                    <a:spcPct val="0"/>
                  </a:spcBef>
                  <a:buFontTx/>
                  <a:buChar char="•"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חוק הקיבוץ של כפל בסקלר: 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ולכל שני מספרים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ו-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s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 מתקיים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he-IL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</a:endParaRPr>
              </a:p>
              <a:p>
                <a:pPr marL="0" indent="0">
                  <a:spcBef>
                    <a:spcPct val="0"/>
                  </a:spcBef>
                  <a:buFontTx/>
                  <a:buChar char="•"/>
                  <a:tabLst>
                    <a:tab pos="0" algn="l"/>
                  </a:tabLst>
                </a:pPr>
                <a:r>
                  <a:rPr lang="he-IL" altLang="he-IL" dirty="0"/>
                  <a:t> </a:t>
                </a:r>
                <a:r>
                  <a:rPr lang="he-IL" altLang="he-IL" dirty="0">
                    <a:solidFill>
                      <a:srgbClr val="0000FF"/>
                    </a:solidFill>
                  </a:rPr>
                  <a:t>חוק הפילוג בסקלרים: </a:t>
                </a:r>
              </a:p>
              <a:p>
                <a:pPr marL="0" indent="173038">
                  <a:spcBef>
                    <a:spcPct val="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 </a:t>
                </a:r>
                <a14:m>
                  <m:oMath xmlns:m="http://schemas.openxmlformats.org/officeDocument/2006/math"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</a:endParaRPr>
              </a:p>
              <a:p>
                <a:pPr>
                  <a:spcBef>
                    <a:spcPct val="0"/>
                  </a:spcBef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00FF"/>
                    </a:solidFill>
                  </a:rPr>
                  <a:t>חוק הפילוג בווקטורים: </a:t>
                </a:r>
              </a:p>
              <a:p>
                <a:pPr marL="0" indent="173038">
                  <a:spcBef>
                    <a:spcPct val="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i="0" baseline="3000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</a:endParaRPr>
              </a:p>
              <a:p>
                <a:pPr marL="0" indent="173038">
                  <a:spcBef>
                    <a:spcPct val="0"/>
                  </a:spcBef>
                  <a:buNone/>
                  <a:tabLst>
                    <a:tab pos="0" algn="l"/>
                  </a:tabLst>
                </a:pPr>
                <a:endParaRPr lang="en-US" altLang="he-IL" dirty="0"/>
              </a:p>
              <a:p>
                <a:pPr marL="0" indent="173038">
                  <a:spcBef>
                    <a:spcPts val="60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/>
                  <a:t> </a:t>
                </a:r>
              </a:p>
            </p:txBody>
          </p:sp>
        </mc:Choice>
        <mc:Fallback xmlns="">
          <p:sp>
            <p:nvSpPr>
              <p:cNvPr id="21506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  <a:blipFill rotWithShape="0">
                <a:blip r:embed="rId3"/>
                <a:stretch>
                  <a:fillRect r="-574" b="-322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he-IL" altLang="he-IL" dirty="0">
                <a:latin typeface="Century Gothic" panose="020B0502020202020204" pitchFamily="34" charset="0"/>
              </a:rPr>
              <a:t>חוקי הכפל של וקטור בסקלר | </a:t>
            </a:r>
            <a:r>
              <a:rPr lang="he-IL" altLang="he-IL" sz="2000" b="0" dirty="0">
                <a:ea typeface="+mn-ea"/>
              </a:rPr>
              <a:t>שני חוקי פילוג עם משמעויות שונות </a:t>
            </a:r>
            <a:endParaRPr lang="he-IL" sz="2000" b="0" dirty="0"/>
          </a:p>
        </p:txBody>
      </p:sp>
      <p:sp>
        <p:nvSpPr>
          <p:cNvPr id="21507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8138" y="1816100"/>
            <a:ext cx="8235950" cy="3613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+mj-lt"/>
              <a:buNone/>
            </a:pPr>
            <a:r>
              <a:rPr lang="he-IL" altLang="he-IL" sz="1800" b="1" dirty="0"/>
              <a:t>היום נמשיך לכפול וקטורים בסקלר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כללי חשבון של וקטורים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+mj-lt"/>
              <a:buAutoNum type="arabicParenR" startAt="2"/>
            </a:pPr>
            <a:r>
              <a:rPr lang="he-IL" altLang="he-IL" b="1" dirty="0"/>
              <a:t>חוק פילוג בסקלרים ובווקטורים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 startAt="2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דוגמאות ותרגילים</a:t>
            </a:r>
          </a:p>
          <a:p>
            <a:pPr marL="355600" indent="-355600">
              <a:lnSpc>
                <a:spcPct val="200000"/>
              </a:lnSpc>
              <a:spcBef>
                <a:spcPct val="0"/>
              </a:spcBef>
              <a:buFont typeface="Century Gothic" panose="020B0502020202020204" pitchFamily="34" charset="0"/>
              <a:buAutoNum type="arabicParenR" startAt="2"/>
            </a:pPr>
            <a:r>
              <a:rPr lang="he-IL" altLang="he-IL" dirty="0">
                <a:solidFill>
                  <a:schemeClr val="bg1">
                    <a:lumMod val="65000"/>
                  </a:schemeClr>
                </a:solidFill>
              </a:rPr>
              <a:t>סיכום</a:t>
            </a:r>
          </a:p>
        </p:txBody>
      </p:sp>
      <p:sp>
        <p:nvSpPr>
          <p:cNvPr id="10242" name="Title 5"/>
          <p:cNvSpPr>
            <a:spLocks noGrp="1"/>
          </p:cNvSpPr>
          <p:nvPr>
            <p:ph type="title"/>
          </p:nvPr>
        </p:nvSpPr>
        <p:spPr bwMode="auto">
          <a:xfrm>
            <a:off x="906463" y="312738"/>
            <a:ext cx="76803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he-IL" altLang="he-IL" dirty="0"/>
              <a:t>נעמוד על המשמעויות של חוקי הפילוג השונים</a:t>
            </a:r>
          </a:p>
        </p:txBody>
      </p:sp>
      <p:sp>
        <p:nvSpPr>
          <p:cNvPr id="8" name="Rectangle 7"/>
          <p:cNvSpPr/>
          <p:nvPr/>
        </p:nvSpPr>
        <p:spPr>
          <a:xfrm rot="21299376">
            <a:off x="517525" y="6026150"/>
            <a:ext cx="1708150" cy="534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497426" y="2018546"/>
            <a:ext cx="3932684" cy="2332068"/>
            <a:chOff x="497426" y="2018546"/>
            <a:chExt cx="3932684" cy="23320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05" y="2300343"/>
              <a:ext cx="328612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מלבן מעוגל 6"/>
            <p:cNvSpPr/>
            <p:nvPr/>
          </p:nvSpPr>
          <p:spPr>
            <a:xfrm>
              <a:off x="497426" y="2018546"/>
              <a:ext cx="3932684" cy="2332068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4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633913" y="1062232"/>
                <a:ext cx="4115275" cy="5370099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he-IL" altLang="he-IL" b="1" dirty="0"/>
                  <a:t>חוק הפילוג בסקלרים: </a:t>
                </a:r>
              </a:p>
              <a:p>
                <a:pPr marL="0" indent="0" algn="ctr">
                  <a:buNone/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   </a:t>
                </a:r>
                <a14:m>
                  <m:oMath xmlns:m="http://schemas.openxmlformats.org/officeDocument/2006/math"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73038">
                  <a:buNone/>
                  <a:tabLst>
                    <a:tab pos="0" algn="l"/>
                  </a:tabLst>
                </a:pPr>
                <a:r>
                  <a:rPr lang="he-IL" altLang="he-IL" dirty="0"/>
                  <a:t>לדוגמא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:</a:t>
                </a: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r>
                  <a:rPr lang="he-IL" altLang="he-I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(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he-IL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he-IL" altLang="he-IL" u="sng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0" algn="ctr">
                  <a:buNone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9900"/>
                    </a:solidFill>
                  </a:rPr>
                  <a:t>כשמחברים חץ באורך פעמיים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, עם חץ שאורכו שלוש פעמים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, מקבלים חץ שאורכו 5 פעמים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.</a:t>
                </a:r>
                <a:endParaRPr lang="he-IL" altLang="he-IL" u="sng" dirty="0"/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endParaRPr lang="en-US" altLang="he-IL" dirty="0"/>
              </a:p>
              <a:p>
                <a:pPr marL="0" indent="173038" algn="ctr">
                  <a:buNone/>
                  <a:tabLst>
                    <a:tab pos="0" algn="l"/>
                  </a:tabLst>
                </a:pPr>
                <a:r>
                  <a:rPr lang="he-IL" altLang="he-IL" dirty="0"/>
                  <a:t> </a:t>
                </a:r>
              </a:p>
            </p:txBody>
          </p:sp>
        </mc:Choice>
        <mc:Fallback xmlns="">
          <p:sp>
            <p:nvSpPr>
              <p:cNvPr id="21506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3913" y="1062232"/>
                <a:ext cx="4115275" cy="5370099"/>
              </a:xfrm>
              <a:blipFill rotWithShape="0">
                <a:blip r:embed="rId3"/>
                <a:stretch>
                  <a:fillRect l="-3111" b="-197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he-IL" altLang="he-IL" dirty="0">
                <a:latin typeface="Century Gothic" panose="020B0502020202020204" pitchFamily="34" charset="0"/>
              </a:rPr>
              <a:t>חוקי הכפל של וקטור בסקלר | </a:t>
            </a:r>
            <a:r>
              <a:rPr lang="he-IL" altLang="he-IL" sz="2000" b="0" dirty="0">
                <a:ea typeface="+mn-ea"/>
              </a:rPr>
              <a:t>שני חוקי פילוג עם משמעויות שונות </a:t>
            </a:r>
            <a:endParaRPr lang="he-IL" sz="2000" b="0" dirty="0"/>
          </a:p>
        </p:txBody>
      </p:sp>
      <p:sp>
        <p:nvSpPr>
          <p:cNvPr id="21507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9" descr="2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3074385"/>
            <a:ext cx="4048125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2"/>
              <p:cNvSpPr txBox="1">
                <a:spLocks/>
              </p:cNvSpPr>
              <p:nvPr/>
            </p:nvSpPr>
            <p:spPr>
              <a:xfrm>
                <a:off x="194459" y="1062232"/>
                <a:ext cx="4182425" cy="5370099"/>
              </a:xfrm>
              <a:prstGeom prst="rect">
                <a:avLst/>
              </a:prstGeom>
            </p:spPr>
            <p:txBody>
              <a:bodyPr/>
              <a:lstStyle>
                <a:lvl1pPr marL="174625" indent="-174625" algn="r" rtl="1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9900"/>
                  </a:buClr>
                  <a:buSzPct val="110000"/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itchFamily="34" charset="0"/>
                    <a:ea typeface="Gisha"/>
                    <a:cs typeface="Arial" pitchFamily="34" charset="0"/>
                  </a:defRPr>
                </a:lvl1pPr>
                <a:lvl2pPr marL="742950" indent="-28575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Gisha"/>
                    <a:cs typeface="+mn-cs"/>
                  </a:defRPr>
                </a:lvl2pPr>
                <a:lvl3pPr marL="1143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Gisha"/>
                    <a:cs typeface="+mn-cs"/>
                  </a:defRPr>
                </a:lvl3pPr>
                <a:lvl4pPr marL="1600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Gisha"/>
                    <a:cs typeface="+mn-cs"/>
                  </a:defRPr>
                </a:lvl4pPr>
                <a:lvl5pPr marL="20574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Gisha"/>
                    <a:cs typeface="+mn-cs"/>
                  </a:defRPr>
                </a:lvl5pPr>
                <a:lvl6pPr marL="25146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he-IL" altLang="he-IL" b="1" dirty="0"/>
                  <a:t>חוק הפילוג בווקטורים: </a:t>
                </a:r>
              </a:p>
              <a:p>
                <a:pPr marL="0" indent="0" algn="ctr">
                  <a:buNone/>
                </a:pPr>
                <a:r>
                  <a:rPr lang="he-IL" altLang="he-IL" dirty="0">
                    <a:solidFill>
                      <a:srgbClr val="00B0F0"/>
                    </a:solidFill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B0F0"/>
                    </a:solidFill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B0F0"/>
                    </a:solidFill>
                  </a:rPr>
                  <a:t> ולכל מספר ממשי </a:t>
                </a:r>
                <a:r>
                  <a:rPr lang="en-US" altLang="he-IL" dirty="0">
                    <a:solidFill>
                      <a:srgbClr val="00B0F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B0F0"/>
                    </a:solidFill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baseline="300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he-IL" altLang="he-IL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73038">
                  <a:buFont typeface="Arial" pitchFamily="34" charset="0"/>
                  <a:buNone/>
                  <a:tabLst>
                    <a:tab pos="0" algn="l"/>
                  </a:tabLst>
                </a:pPr>
                <a:r>
                  <a:rPr lang="he-IL" altLang="he-IL" dirty="0"/>
                  <a:t>לדוגמא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:</a:t>
                </a:r>
              </a:p>
              <a:p>
                <a:pPr marL="0" indent="173038">
                  <a:buNone/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he-IL" baseline="30000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he-IL" altLang="he-IL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he-IL" altLang="he-IL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ba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he-IL" altLang="he-IL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ba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he-IL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he-IL" altLang="he-IL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altLang="he-IL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bar>
                    </m:oMath>
                  </m:oMathPara>
                </a14:m>
                <a:endParaRPr lang="he-IL" altLang="he-IL" u="sng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he-IL" altLang="he-IL" u="sng" dirty="0">
                  <a:solidFill>
                    <a:srgbClr val="009900"/>
                  </a:solidFill>
                </a:endParaRPr>
              </a:p>
              <a:p>
                <a:pPr marL="0" indent="0" algn="ctr">
                  <a:spcBef>
                    <a:spcPct val="0"/>
                  </a:spcBef>
                  <a:buNone/>
                  <a:tabLst>
                    <a:tab pos="0" algn="l"/>
                  </a:tabLst>
                </a:pPr>
                <a:r>
                  <a:rPr lang="he-IL" altLang="he-IL" dirty="0">
                    <a:solidFill>
                      <a:srgbClr val="00B0F0"/>
                    </a:solidFill>
                  </a:rPr>
                  <a:t>כשמחברים שני חיצים, שאורכם פי 3 מחיצים מתאימים, מקבלים פי 3 מסכום החיצים המתאימים.</a:t>
                </a:r>
                <a:endParaRPr lang="he-IL" altLang="he-IL" u="sng" dirty="0">
                  <a:solidFill>
                    <a:srgbClr val="00B0F0"/>
                  </a:solidFill>
                </a:endParaRPr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endParaRPr lang="en-US" altLang="he-IL" dirty="0"/>
              </a:p>
              <a:p>
                <a:pPr marL="0" indent="173038" algn="ctr">
                  <a:buFont typeface="Arial" pitchFamily="34" charset="0"/>
                  <a:buNone/>
                  <a:tabLst>
                    <a:tab pos="0" algn="l"/>
                  </a:tabLst>
                </a:pPr>
                <a:r>
                  <a:rPr lang="he-IL" altLang="he-IL" dirty="0"/>
                  <a:t> </a:t>
                </a:r>
              </a:p>
            </p:txBody>
          </p:sp>
        </mc:Choice>
        <mc:Fallback xmlns="">
          <p:sp>
            <p:nvSpPr>
              <p:cNvPr id="6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9" y="1062232"/>
                <a:ext cx="4182425" cy="5370099"/>
              </a:xfrm>
              <a:prstGeom prst="rect">
                <a:avLst/>
              </a:prstGeom>
              <a:blipFill rotWithShape="0">
                <a:blip r:embed="rId5"/>
                <a:stretch>
                  <a:fillRect l="-146" b="-123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2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9" y="3033548"/>
            <a:ext cx="4116053" cy="24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למרות העובדה שכפל מספרים וכפל וקטור בסקלר הם פעולות חשבון שונות, </a:t>
                </a:r>
              </a:p>
              <a:p>
                <a:pPr marL="0" indent="0">
                  <a:buNone/>
                </a:pP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חוקי הכפל במספרים דומים לכללי הכפל וקטור בסקלר. גם בווקטורים מתקיימים.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en-US" altLang="he-IL" b="1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he-IL" altLang="he-IL" b="1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b="1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1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</m:bar>
                  </m:oMath>
                </a14:m>
                <a:r>
                  <a:rPr lang="he-IL" altLang="he-IL" b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אף הוא וקטור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(לכלל זה קוראים סגירות ביחס לכפל בסקלר.)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ולכל מספר ממשי 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altLang="he-IL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he-IL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he-IL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he-IL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מתקיים: 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a:rPr lang="en-US" altLang="he-IL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he-IL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לכל מספר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</a:p>
              <a:p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חוק הקיבוץ של כפל בסקלר: 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ולכל שני מספרים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ו- </a:t>
                </a:r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</a:rPr>
                  <a:t>s</a:t>
                </a:r>
                <a:r>
                  <a:rPr lang="he-IL" altLang="he-IL" dirty="0">
                    <a:solidFill>
                      <a:schemeClr val="bg1">
                        <a:lumMod val="65000"/>
                      </a:schemeClr>
                    </a:solidFill>
                  </a:rPr>
                  <a:t>  מתקיים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 i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</m:e>
                    </m:d>
                    <m:r>
                      <a:rPr lang="en-US" altLang="he-IL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he-IL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he-IL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he-IL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endParaRPr lang="en-US" altLang="he-IL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he-IL" altLang="he-IL" dirty="0">
                    <a:solidFill>
                      <a:srgbClr val="0000FF"/>
                    </a:solidFill>
                  </a:rPr>
                  <a:t>חוקי הפילוג:</a:t>
                </a:r>
              </a:p>
              <a:p>
                <a:pPr marL="0" indent="173038">
                  <a:buNone/>
                </a:pPr>
                <a:r>
                  <a:rPr lang="he-IL" altLang="he-IL" dirty="0"/>
                  <a:t>1. בסקלרים: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וקטור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שני מספרים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ו-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s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he-IL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he-IL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he-IL" i="0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he-IL" i="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 i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he-IL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he-IL" altLang="he-IL" dirty="0"/>
                  <a:t>הוכחות של כללים אלה נובעות מיד מהגדרת הכפל של וקטור בסקלר. </a:t>
                </a:r>
                <a:endParaRPr lang="en-US" altLang="he-IL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173038">
                  <a:buNone/>
                </a:pPr>
                <a:r>
                  <a:rPr lang="he-IL" altLang="he-IL" dirty="0"/>
                  <a:t>2. בווקטורים: 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לכל שני וקטורים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ו-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r>
                  <a:rPr lang="he-IL" altLang="he-IL" dirty="0">
                    <a:solidFill>
                      <a:srgbClr val="009900"/>
                    </a:solidFill>
                  </a:rPr>
                  <a:t> ולכל מספר ממשי </a:t>
                </a:r>
                <a:r>
                  <a:rPr lang="en-US" altLang="he-IL" dirty="0">
                    <a:solidFill>
                      <a:srgbClr val="009900"/>
                    </a:solidFill>
                  </a:rPr>
                  <a:t>t</a:t>
                </a:r>
                <a:r>
                  <a:rPr lang="he-IL" altLang="he-IL" dirty="0">
                    <a:solidFill>
                      <a:srgbClr val="009900"/>
                    </a:solidFill>
                  </a:rPr>
                  <a:t>  מתקיים: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he-IL" baseline="30000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he-IL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</m:bar>
                        <m:r>
                          <a:rPr lang="en-US" altLang="he-IL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lang="he-IL" altLang="he-IL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he-IL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bar>
                      </m:e>
                    </m:d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ba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he-IL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he-IL" altLang="he-IL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he-IL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bar>
                  </m:oMath>
                </a14:m>
                <a:endParaRPr lang="en-US" altLang="he-IL" dirty="0">
                  <a:solidFill>
                    <a:srgbClr val="009900"/>
                  </a:solidFill>
                  <a:ea typeface="Cambria Math" panose="02040503050406030204" pitchFamily="18" charset="0"/>
                </a:endParaRPr>
              </a:p>
              <a:p>
                <a:pPr marL="0" indent="173038">
                  <a:buNone/>
                </a:pPr>
                <a:r>
                  <a:rPr lang="he-IL" altLang="he-IL" dirty="0"/>
                  <a:t>נראה לדוגמה את ההוכחה של חוק הפילוג בווקטורים.</a:t>
                </a:r>
              </a:p>
            </p:txBody>
          </p:sp>
        </mc:Choice>
        <mc:Fallback xmlns="">
          <p:sp>
            <p:nvSpPr>
              <p:cNvPr id="21506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723" y="1062232"/>
                <a:ext cx="8498465" cy="4569371"/>
              </a:xfrm>
              <a:blipFill rotWithShape="0">
                <a:blip r:embed="rId3"/>
                <a:stretch>
                  <a:fillRect r="-5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he-IL" altLang="he-IL" dirty="0">
                <a:latin typeface="Century Gothic" panose="020B0502020202020204" pitchFamily="34" charset="0"/>
              </a:rPr>
              <a:t>חוקי הכפל של וקטור בסקלר</a:t>
            </a:r>
            <a:endParaRPr lang="he-IL" sz="2000" b="0" dirty="0"/>
          </a:p>
        </p:txBody>
      </p:sp>
      <p:sp>
        <p:nvSpPr>
          <p:cNvPr id="21507" name="כותרת 1"/>
          <p:cNvSpPr>
            <a:spLocks/>
          </p:cNvSpPr>
          <p:nvPr/>
        </p:nvSpPr>
        <p:spPr bwMode="auto">
          <a:xfrm>
            <a:off x="906463" y="312738"/>
            <a:ext cx="76819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Gisha" panose="020B0502040204020203" pitchFamily="34" charset="-79"/>
              </a:defRPr>
            </a:lvl9pPr>
          </a:lstStyle>
          <a:p>
            <a:pPr eaLnBrk="1" hangingPunct="1"/>
            <a:endParaRPr lang="he-IL" altLang="he-IL" sz="2400" b="1" dirty="0">
              <a:solidFill>
                <a:srgbClr val="0099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7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36aaa21b1fc5b9f5d61bea2bf9a8b1132e5f2"/>
</p:tagLst>
</file>

<file path=ppt/theme/theme1.xml><?xml version="1.0" encoding="utf-8"?>
<a:theme xmlns:a="http://schemas.openxmlformats.org/drawingml/2006/main" name="וקטורים ירוק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להבות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6C0A"/>
        </a:solidFill>
        <a:ln>
          <a:noFill/>
        </a:ln>
      </a:spPr>
      <a:bodyPr rtlCol="1" anchor="ctr"/>
      <a:lstStyle>
        <a:defPPr algn="ctr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1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התאמה אישית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התלהבות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שיעור נגזרת של איקס בשלישית_16.12</Template>
  <TotalTime>4617</TotalTime>
  <Words>1517</Words>
  <Application>Microsoft Office PowerPoint</Application>
  <PresentationFormat>‫הצגה על המסך (4:3)</PresentationFormat>
  <Paragraphs>509</Paragraphs>
  <Slides>54</Slides>
  <Notes>24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Century Gothic</vt:lpstr>
      <vt:lpstr>Gisha</vt:lpstr>
      <vt:lpstr>Wingdings</vt:lpstr>
      <vt:lpstr>וקטורים ירוק</vt:lpstr>
      <vt:lpstr>ערכת נושא Office</vt:lpstr>
      <vt:lpstr>Equation</vt:lpstr>
      <vt:lpstr>משוואה</vt:lpstr>
      <vt:lpstr>שיעור א6: חוקי הכפל של וקטור בסקלר</vt:lpstr>
      <vt:lpstr>מה מצפה לנו היום?</vt:lpstr>
      <vt:lpstr>חזרה | הגדרת כפל וקטור בסקלר </vt:lpstr>
      <vt:lpstr>חזרה | המשמעות הגאומטרית של כפל וקטור בסקלר</vt:lpstr>
      <vt:lpstr>חזרה | חוקי הכפל של וקטור בסקלר </vt:lpstr>
      <vt:lpstr>חוקי הכפל של וקטור בסקלר | שני חוקי פילוג עם משמעויות שונות </vt:lpstr>
      <vt:lpstr>נעמוד על המשמעויות של חוקי הפילוג השונים</vt:lpstr>
      <vt:lpstr>חוקי הכפל של וקטור בסקלר | שני חוקי פילוג עם משמעויות שונות </vt:lpstr>
      <vt:lpstr>חוקי הכפל של וקטור בסקלר</vt:lpstr>
      <vt:lpstr>חוקי הכפל של וקטור בסקלר</vt:lpstr>
      <vt:lpstr>חוק הפילוג בווקטורים | הוכחה</vt:lpstr>
      <vt:lpstr>חוק הפילוג בווקטורים | הוכחה</vt:lpstr>
      <vt:lpstr>חוק הפילוג בווקטורים | הוכחה</vt:lpstr>
      <vt:lpstr>חוק הפילוג בווקטורים | הוכחה</vt:lpstr>
      <vt:lpstr>חוק הפילוג בווקטורים | הוכחה</vt:lpstr>
      <vt:lpstr>נתרגל מעט</vt:lpstr>
      <vt:lpstr>תרגיל 1 </vt:lpstr>
      <vt:lpstr>תרגיל 1 | פתרון</vt:lpstr>
      <vt:lpstr>תרגיל 1 | פתרון</vt:lpstr>
      <vt:lpstr>תרגיל 2 </vt:lpstr>
      <vt:lpstr>תרגיל 2 | פתרון סעיף א</vt:lpstr>
      <vt:lpstr>תרגיל 2 | פתרון סעיף א</vt:lpstr>
      <vt:lpstr>תרגיל 2 | פתרון סעיף א</vt:lpstr>
      <vt:lpstr>תרגיל 2 | פתרון סעיף א (דרך אחרת)</vt:lpstr>
      <vt:lpstr>תרגיל 2 | סעיף א - מסקנה</vt:lpstr>
      <vt:lpstr>תרגיל 2 | פתרון סעיף ב</vt:lpstr>
      <vt:lpstr>תרגיל 2 | פתרון סעיף ב</vt:lpstr>
      <vt:lpstr>תרגיל 2 | פתרון סעיף ב</vt:lpstr>
      <vt:lpstr>תרגיל 2 | פתרון סעיף ב</vt:lpstr>
      <vt:lpstr>תרגיל 3</vt:lpstr>
      <vt:lpstr>תרגיל 3 | הערה</vt:lpstr>
      <vt:lpstr>תרגיל 3| הוכחה א</vt:lpstr>
      <vt:lpstr>תרגיל 3| הוכחה א</vt:lpstr>
      <vt:lpstr>תרגיל 4.</vt:lpstr>
      <vt:lpstr>תרגיל 4 | פתרון א.</vt:lpstr>
      <vt:lpstr>תרגיל 4 | פתרון ב.</vt:lpstr>
      <vt:lpstr>תרגיל 4 | פתרון ב.</vt:lpstr>
      <vt:lpstr>תרגיל 4 | פתרון ב.</vt:lpstr>
      <vt:lpstr>תרגיל 4 | פתרון ב.</vt:lpstr>
      <vt:lpstr>תרגיל 4| פתרון ג.</vt:lpstr>
      <vt:lpstr>נסכם את השיעור</vt:lpstr>
      <vt:lpstr>היום עסקנו בכפל של וקטורים בסקלר </vt:lpstr>
      <vt:lpstr>היום עסקנו בכפל של וקטורים בסקלר </vt:lpstr>
      <vt:lpstr>מצגת של PowerPoint‏</vt:lpstr>
      <vt:lpstr>חוק הפילוג בווקטורים | הוכחה לווקטורים על ישר אחד או על ישרים מקבילים.</vt:lpstr>
      <vt:lpstr>חוק הפילוג בווקטורים | הוכחה לווקטורים על ישר אחד או על ישרים מקבילים.</vt:lpstr>
      <vt:lpstr>חוק הפילוג בווקטורים | הוכחה לווקטורים על ישר אחד או על ישרים מקבילים.</vt:lpstr>
      <vt:lpstr>חוק הפילוג בווקטורים | הוכחה לווקטורים על ישר אחד או על ישרים מקבילים.</vt:lpstr>
      <vt:lpstr>חוק הפילוג בווקטורים | הוכחה לווקטורים על ישר אחד או על ישרים מקבילים.</vt:lpstr>
      <vt:lpstr>חוק הפילוג בווקטורים | הוכחה לווקטורים על ישר אחד או על ישרים מקבילים.</vt:lpstr>
      <vt:lpstr>חוק הפילוג בווקטורים | הוכחה לווקטורים על ישר אחד או על ישרים מקבילים.</vt:lpstr>
      <vt:lpstr>תרגיל 3| הוכחה ב</vt:lpstr>
      <vt:lpstr>תרגיל 3| הוכחה ב</vt:lpstr>
      <vt:lpstr>תרגיל 3| הוכחה ב</vt:lpstr>
    </vt:vector>
  </TitlesOfParts>
  <Company>lev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vector2</dc:title>
  <dc:creator>yacov</dc:creator>
  <cp:lastModifiedBy>Kira Khaykin</cp:lastModifiedBy>
  <cp:revision>831</cp:revision>
  <dcterms:created xsi:type="dcterms:W3CDTF">2012-12-16T16:22:21Z</dcterms:created>
  <dcterms:modified xsi:type="dcterms:W3CDTF">2017-09-24T06:13:43Z</dcterms:modified>
</cp:coreProperties>
</file>