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382f913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382f91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Video Object Segmentation (VOS) is the process of identifying and isolating objects in each frame of a video, segmenting them from the background.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382f913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382f913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82f913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382f913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382f913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382f913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382f913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382f913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382f913d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382f913d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382f913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382f913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382f913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382f913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3480"/>
              <a:t>Guided Slot Attention for Unsupervised Video Object Segmentation</a:t>
            </a:r>
            <a:endParaRPr b="1" sz="34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vi"/>
              <a:t>Instructor:</a:t>
            </a:r>
            <a:r>
              <a:rPr lang="vi"/>
              <a:t> Dr. Huynh Van Thong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12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vi"/>
              <a:t>Group’s members:</a:t>
            </a:r>
            <a:endParaRPr b="1"/>
          </a:p>
          <a:p>
            <a:pPr indent="0" lvl="0" marL="297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vi"/>
              <a:t>Huỳnh Thanh Tân (2392019)</a:t>
            </a:r>
            <a:endParaRPr/>
          </a:p>
          <a:p>
            <a:pPr indent="0" lvl="0" marL="297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vi"/>
              <a:t>Trần Quốc Thái (2370759)</a:t>
            </a:r>
            <a:endParaRPr/>
          </a:p>
          <a:p>
            <a:pPr indent="0" lvl="0" marL="297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Trần Vũ Hồng Thiên (2370303)</a:t>
            </a:r>
            <a:endParaRPr/>
          </a:p>
          <a:p>
            <a:pPr indent="0" lvl="0" marL="297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Ibtasam Ur Rehman (2370300)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What is Video Object Segmentation?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Definition: Video Object Segmentation (VOS) is the process of identifying and isolating objects in each frame of a video, segmenting them from the background.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Significance of VOS: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Essential for many computer vision tasks: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Autonomous Driving:</a:t>
            </a:r>
            <a:r>
              <a:rPr lang="vi" sz="1100">
                <a:solidFill>
                  <a:schemeClr val="dk1"/>
                </a:solidFill>
              </a:rPr>
              <a:t> Identifying and tracking objects like pedestrians and vehicles.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Video Editing &amp; Production:</a:t>
            </a:r>
            <a:r>
              <a:rPr lang="vi" sz="1100">
                <a:solidFill>
                  <a:schemeClr val="dk1"/>
                </a:solidFill>
              </a:rPr>
              <a:t> Accurate object tracking for adding visual effects.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Surveillance:</a:t>
            </a:r>
            <a:r>
              <a:rPr lang="vi" sz="1100">
                <a:solidFill>
                  <a:schemeClr val="dk1"/>
                </a:solidFill>
              </a:rPr>
              <a:t> Enhanced object tracking in security footage.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Types of VOS: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Supervised VOS:</a:t>
            </a:r>
            <a:r>
              <a:rPr lang="vi" sz="1100">
                <a:solidFill>
                  <a:schemeClr val="dk1"/>
                </a:solidFill>
              </a:rPr>
              <a:t> Requires labeled data and annotations.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Unsupervised VOS:</a:t>
            </a:r>
            <a:r>
              <a:rPr lang="vi" sz="1100">
                <a:solidFill>
                  <a:schemeClr val="dk1"/>
                </a:solidFill>
              </a:rPr>
              <a:t> Segments objects without labeled data, making it more versatile and scalable.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Research 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vi" sz="987">
                <a:solidFill>
                  <a:schemeClr val="dk1"/>
                </a:solidFill>
              </a:rPr>
              <a:t>1. Complexity of Real-World Scenarios</a:t>
            </a:r>
            <a:endParaRPr b="1" sz="987">
              <a:solidFill>
                <a:schemeClr val="dk1"/>
              </a:solidFill>
            </a:endParaRPr>
          </a:p>
          <a:p>
            <a:pPr indent="-29130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b="1" lang="vi" sz="987">
                <a:solidFill>
                  <a:schemeClr val="dk1"/>
                </a:solidFill>
              </a:rPr>
              <a:t>Diverse Scenes with Varying Object Appearances and Occlusions</a:t>
            </a:r>
            <a:r>
              <a:rPr lang="vi" sz="987">
                <a:solidFill>
                  <a:schemeClr val="dk1"/>
                </a:solidFill>
              </a:rPr>
              <a:t>:</a:t>
            </a:r>
            <a:endParaRPr sz="987">
              <a:solidFill>
                <a:schemeClr val="dk1"/>
              </a:solidFill>
            </a:endParaRPr>
          </a:p>
          <a:p>
            <a:pPr indent="-2913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○"/>
            </a:pPr>
            <a:r>
              <a:rPr lang="vi" sz="987">
                <a:solidFill>
                  <a:schemeClr val="dk1"/>
                </a:solidFill>
              </a:rPr>
              <a:t>Real-world video sequences are often unpredictable and contain a wide range of objects with changing appearances, shapes and textures. </a:t>
            </a:r>
            <a:endParaRPr sz="987">
              <a:solidFill>
                <a:schemeClr val="dk1"/>
              </a:solidFill>
            </a:endParaRPr>
          </a:p>
          <a:p>
            <a:pPr indent="-2913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○"/>
            </a:pPr>
            <a:r>
              <a:rPr lang="vi" sz="987">
                <a:solidFill>
                  <a:schemeClr val="dk1"/>
                </a:solidFill>
              </a:rPr>
              <a:t>These variations complicate the segmentation process, as a VOS model needs to recognize and track an object despite significant visual changes across frames.</a:t>
            </a:r>
            <a:endParaRPr sz="987">
              <a:solidFill>
                <a:schemeClr val="dk1"/>
              </a:solidFill>
            </a:endParaRPr>
          </a:p>
          <a:p>
            <a:pPr indent="-2913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b="1" lang="vi" sz="987">
                <a:solidFill>
                  <a:schemeClr val="dk1"/>
                </a:solidFill>
              </a:rPr>
              <a:t>Dynamic Scenes with Motion Blur, Lighting Changes, and Overlapping Objects</a:t>
            </a:r>
            <a:r>
              <a:rPr lang="vi" sz="987">
                <a:solidFill>
                  <a:schemeClr val="dk1"/>
                </a:solidFill>
              </a:rPr>
              <a:t>:</a:t>
            </a:r>
            <a:endParaRPr sz="987">
              <a:solidFill>
                <a:schemeClr val="dk1"/>
              </a:solidFill>
            </a:endParaRPr>
          </a:p>
          <a:p>
            <a:pPr indent="-2913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○"/>
            </a:pPr>
            <a:r>
              <a:rPr lang="vi" sz="987">
                <a:solidFill>
                  <a:schemeClr val="dk1"/>
                </a:solidFill>
              </a:rPr>
              <a:t>In dynamic scenes, elements such as rapid movement and fluctuating light conditions can distort object appearances. For example, motion blur caused by fast-moving objects can blur boundaries, making segmentation unreliable.</a:t>
            </a:r>
            <a:endParaRPr sz="987">
              <a:solidFill>
                <a:schemeClr val="dk1"/>
              </a:solidFill>
            </a:endParaRPr>
          </a:p>
          <a:p>
            <a:pPr indent="-2913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○"/>
            </a:pPr>
            <a:r>
              <a:rPr lang="vi" sz="987">
                <a:solidFill>
                  <a:schemeClr val="dk1"/>
                </a:solidFill>
              </a:rPr>
              <a:t>Changes in lighting, such as moving from bright to dark areas, alter the color and intensity of objects, making them hard to detect consistently across frames.</a:t>
            </a:r>
            <a:endParaRPr sz="9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vi" sz="987">
                <a:solidFill>
                  <a:schemeClr val="dk1"/>
                </a:solidFill>
              </a:rPr>
              <a:t>2. Multi Object Tracking Difficulty</a:t>
            </a:r>
            <a:endParaRPr b="1" sz="987">
              <a:solidFill>
                <a:schemeClr val="dk1"/>
              </a:solidFill>
            </a:endParaRPr>
          </a:p>
          <a:p>
            <a:pPr indent="-29130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b="1" lang="vi" sz="987">
                <a:solidFill>
                  <a:schemeClr val="dk1"/>
                </a:solidFill>
              </a:rPr>
              <a:t>Challenges in Handling Complex, Multi-Object Scenarios</a:t>
            </a:r>
            <a:r>
              <a:rPr lang="vi" sz="987">
                <a:solidFill>
                  <a:schemeClr val="dk1"/>
                </a:solidFill>
              </a:rPr>
              <a:t>:</a:t>
            </a:r>
            <a:endParaRPr sz="987">
              <a:solidFill>
                <a:schemeClr val="dk1"/>
              </a:solidFill>
            </a:endParaRPr>
          </a:p>
          <a:p>
            <a:pPr indent="-2913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○"/>
            </a:pPr>
            <a:r>
              <a:rPr lang="vi" sz="987">
                <a:solidFill>
                  <a:schemeClr val="dk1"/>
                </a:solidFill>
              </a:rPr>
              <a:t>In real world applications, such as autonomous driving, it is common to encounter multiple objects interacting in the same scene. Standard VOS models, which often focus on a single object, struggle to keep up in these environments.</a:t>
            </a:r>
            <a:endParaRPr sz="9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98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Problem Statement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Limitations of Current VOS Methods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100">
                <a:solidFill>
                  <a:schemeClr val="dk1"/>
                </a:solidFill>
              </a:rPr>
              <a:t>Accuracy Issues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100">
                <a:solidFill>
                  <a:schemeClr val="dk1"/>
                </a:solidFill>
              </a:rPr>
              <a:t>Existing methods struggle with maintaining high segmentation accuracy, particularly in videos with complex environments.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100">
                <a:solidFill>
                  <a:schemeClr val="dk1"/>
                </a:solidFill>
              </a:rPr>
              <a:t>Issues like background noise, occlusions, and overlapping objects lead to poor boundary accuracy, making it difficult to distinguish the object from its surroundings.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100">
                <a:solidFill>
                  <a:schemeClr val="dk1"/>
                </a:solidFill>
              </a:rPr>
              <a:t>Single-Object Focus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100">
                <a:solidFill>
                  <a:schemeClr val="dk1"/>
                </a:solidFill>
              </a:rPr>
              <a:t>Many models focus primarily on single-object segmentation, lacking the capability to accurately track multiple objects across frames.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100">
                <a:solidFill>
                  <a:schemeClr val="dk1"/>
                </a:solidFill>
              </a:rPr>
              <a:t>In real-world applications (e.g., autonomous driving or surveillance), multiple objects must be tracked simultaneously, and models need to adapt to varying object appearances.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Complex Scenarios &amp; Diverse Scenes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100">
                <a:solidFill>
                  <a:schemeClr val="dk1"/>
                </a:solidFill>
              </a:rPr>
              <a:t>Challenging Conditions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100">
                <a:solidFill>
                  <a:schemeClr val="dk1"/>
                </a:solidFill>
              </a:rPr>
              <a:t>Real-world video footage often includes difficult conditions such as motion blur, changing lighting, occlusions, and fast-moving objects.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100">
                <a:solidFill>
                  <a:schemeClr val="dk1"/>
                </a:solidFill>
              </a:rPr>
              <a:t>These challenges cause standard VOS models to lose track of objects or produce incorrect segmentation.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100">
                <a:solidFill>
                  <a:schemeClr val="dk1"/>
                </a:solidFill>
              </a:rPr>
              <a:t>High Variability in Object Appearance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1100">
                <a:solidFill>
                  <a:schemeClr val="dk1"/>
                </a:solidFill>
              </a:rPr>
              <a:t>Objects can appear vastly different across frames due to angle changes, occlusion, or scale variation. Conventional methods struggle to maintain consistent object segmentation through these variations.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Research </a:t>
            </a:r>
            <a:r>
              <a:rPr lang="vi"/>
              <a:t>Methodology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1. </a:t>
            </a:r>
            <a:r>
              <a:rPr b="1" lang="vi" sz="1100">
                <a:solidFill>
                  <a:schemeClr val="dk1"/>
                </a:solidFill>
              </a:rPr>
              <a:t>Dataset Selection and Preparation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Training Datasets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DUTS</a:t>
            </a:r>
            <a:r>
              <a:rPr lang="vi" sz="1100">
                <a:solidFill>
                  <a:schemeClr val="dk1"/>
                </a:solidFill>
              </a:rPr>
              <a:t>: Pretrained on DUTS to prevent overfitting. The dataset consists of high-quality saliency data, ideal for initial model training.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DAVIS-16 &amp; YouTube-VOS</a:t>
            </a:r>
            <a:r>
              <a:rPr lang="vi" sz="1100">
                <a:solidFill>
                  <a:schemeClr val="dk1"/>
                </a:solidFill>
              </a:rPr>
              <a:t>: Both datasets provide video frames with detailed segmentation labels, making them suitable for VOS model training. DAVIS-16 includes 30 training and 30 validation videos, providing a comprehensive testing ground for VOS models.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Testing Datasets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DAVIS-16 Validation Set</a:t>
            </a:r>
            <a:r>
              <a:rPr lang="vi" sz="1100">
                <a:solidFill>
                  <a:schemeClr val="dk1"/>
                </a:solidFill>
              </a:rPr>
              <a:t>: Used for primary model evaluation, it contains complex, real-world video sequences ideal for benchmarking.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FBMS</a:t>
            </a:r>
            <a:r>
              <a:rPr lang="vi" sz="1100">
                <a:solidFill>
                  <a:schemeClr val="dk1"/>
                </a:solidFill>
              </a:rPr>
              <a:t>: Known for challenging multi-object scenarios, FBMS adds robustness testing for the model in diverse environments.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Research Methodology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2. Model Architecture: GSA-Net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Key Components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RGB Stream Encoder-Decoder</a:t>
            </a:r>
            <a:r>
              <a:rPr lang="vi" sz="1100">
                <a:solidFill>
                  <a:schemeClr val="dk1"/>
                </a:solidFill>
              </a:rPr>
              <a:t>: Trained initially on the DUTS dataset. This stream captures visual features from RGB frames, forming the foundation for segmentation tasks.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Optical Flow Stream Encoder-Decoder</a:t>
            </a:r>
            <a:r>
              <a:rPr lang="vi" sz="1100">
                <a:solidFill>
                  <a:schemeClr val="dk1"/>
                </a:solidFill>
              </a:rPr>
              <a:t>: Added after RGB pretraining to enhance motion sensitivity. This stream processes the optical flow map, which helps track object movement across frames.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Clustering with Local Feature Extraction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vi" sz="1100">
                <a:solidFill>
                  <a:schemeClr val="dk1"/>
                </a:solidFill>
              </a:rPr>
              <a:t>GSA-Net employs a </a:t>
            </a:r>
            <a:r>
              <a:rPr b="1" lang="vi" sz="1100">
                <a:solidFill>
                  <a:schemeClr val="dk1"/>
                </a:solidFill>
              </a:rPr>
              <a:t>local feature extraction module</a:t>
            </a:r>
            <a:r>
              <a:rPr lang="vi" sz="1100">
                <a:solidFill>
                  <a:schemeClr val="dk1"/>
                </a:solidFill>
              </a:rPr>
              <a:t> to effectively capture and cluster essential features from each frame.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Clustering Count (M=64)</a:t>
            </a:r>
            <a:r>
              <a:rPr lang="vi" sz="1100">
                <a:solidFill>
                  <a:schemeClr val="dk1"/>
                </a:solidFill>
              </a:rPr>
              <a:t>: A feature clustering strategy where local features are grouped into 64 clusters, allowing the model to better detect object boundaries and segment multiple objects in each frame.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Research Methodology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3. Pretraining and Fine-Tuning Process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Three-Stage Training</a:t>
            </a:r>
            <a:r>
              <a:rPr lang="vi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Stage 1</a:t>
            </a:r>
            <a:r>
              <a:rPr lang="vi" sz="1100">
                <a:solidFill>
                  <a:schemeClr val="dk1"/>
                </a:solidFill>
              </a:rPr>
              <a:t>: Pre-train RGB stream on DUTS to minimize overfitting and establish baseline recognition</a:t>
            </a:r>
            <a:r>
              <a:rPr lang="vi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Stage 2</a:t>
            </a:r>
            <a:r>
              <a:rPr lang="vi" sz="1100">
                <a:solidFill>
                  <a:schemeClr val="dk1"/>
                </a:solidFill>
              </a:rPr>
              <a:t>: Transfer pretrained RGB parameters to initialize the optical flow stream, enabling the model to track motion-based features without additional heavy training.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Stage 3</a:t>
            </a:r>
            <a:r>
              <a:rPr lang="vi" sz="1100">
                <a:solidFill>
                  <a:schemeClr val="dk1"/>
                </a:solidFill>
              </a:rPr>
              <a:t>: Fine-tune the full model on DAVIS-16 and YouTube-VOS, treating objects as binary masks for training simplicity and efficiency.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Model Training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Pretraining: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Initial training on DUTS to prevent overfitting (focus on RGB encoders/decoders).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Optical Flow Integration: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Applying pre-trained parameters of RGB stream to optical flow stream.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Use of RAFT for optical flow estimation.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Fine-Tuning: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Final training on combined DAVIS-16 and YouTube-VOS datasets.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Implementation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Model Configuration: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vi" sz="1100">
                <a:solidFill>
                  <a:schemeClr val="dk1"/>
                </a:solidFill>
              </a:rPr>
              <a:t>Local feature extractor clustering count (M) set to 64.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vi" sz="1100">
                <a:solidFill>
                  <a:schemeClr val="dk1"/>
                </a:solidFill>
              </a:rPr>
              <a:t>Training/testing time iterations for slot attention (T) set to 3.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Optimization: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vi" sz="1100">
                <a:solidFill>
                  <a:schemeClr val="dk1"/>
                </a:solidFill>
              </a:rPr>
              <a:t>Adam optimizer with β1 = 0.9, β2 = 0.999.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vi" sz="1100">
                <a:solidFill>
                  <a:schemeClr val="dk1"/>
                </a:solidFill>
              </a:rPr>
              <a:t>Learning rate: 10^-4 to 10^-5 with cosine annealing.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 sz="1100">
                <a:solidFill>
                  <a:schemeClr val="dk1"/>
                </a:solidFill>
              </a:rPr>
              <a:t>Hardware:</a:t>
            </a:r>
            <a:r>
              <a:rPr lang="vi" sz="1100">
                <a:solidFill>
                  <a:schemeClr val="dk1"/>
                </a:solidFill>
              </a:rPr>
              <a:t> Two NVIDIA RTX 3090 GPUs, implemented using PyTorch.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