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80" r:id="rId5"/>
    <p:sldId id="258" r:id="rId6"/>
    <p:sldId id="265" r:id="rId7"/>
    <p:sldId id="268" r:id="rId8"/>
    <p:sldId id="266" r:id="rId9"/>
    <p:sldId id="282" r:id="rId10"/>
    <p:sldId id="259" r:id="rId11"/>
    <p:sldId id="260" r:id="rId12"/>
    <p:sldId id="269" r:id="rId13"/>
    <p:sldId id="270" r:id="rId14"/>
    <p:sldId id="273" r:id="rId15"/>
    <p:sldId id="271" r:id="rId16"/>
    <p:sldId id="272" r:id="rId17"/>
    <p:sldId id="283" r:id="rId18"/>
    <p:sldId id="287" r:id="rId19"/>
    <p:sldId id="262" r:id="rId20"/>
    <p:sldId id="284" r:id="rId21"/>
    <p:sldId id="285" r:id="rId22"/>
    <p:sldId id="264" r:id="rId23"/>
    <p:sldId id="28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Haplotype Assembly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Patrick Tan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11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Solution: Brute Force (Exhaustive)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Try every possible </a:t>
            </a:r>
            <a:r>
              <a:rPr lang="en-US" dirty="0"/>
              <a:t>combination of 0s and </a:t>
            </a:r>
            <a:r>
              <a:rPr lang="en-US" dirty="0" smtClean="0"/>
              <a:t>1s of length n SNPs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We do not take into account sequencing errors, so it is almost always possible to get 0 errors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Therefore, just stop once a combination is found that satisfies all reads.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Given that: n is the number of reads and m is the number of SNPs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There are 2^m possible combinations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Each combination can be tested against up to all n reads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Time Complexity is therefore O(n*2^m)</a:t>
            </a:r>
          </a:p>
        </p:txBody>
      </p:sp>
    </p:spTree>
    <p:extLst>
      <p:ext uri="{BB962C8B-B14F-4D97-AF65-F5344CB8AC3E}">
        <p14:creationId xmlns:p14="http://schemas.microsoft.com/office/powerpoint/2010/main" val="2167376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Solution: Greedy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Loop from first SNP read to last SNP read (must sort the SNPs in order)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First read can be assigned to either haplotype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From there, if the read overlaps with known haplotype, assign each read to its corresponding haplotype (match overlaps)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If unknown (no overlaps), guess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This is the only cause of error since we do not have read errors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Generally, this only occurs when a distance between reads is longer than the read length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Note: it can also occur if we simply do not take enough 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67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326" y="1892025"/>
            <a:ext cx="10155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Haplotype1		 ?		 ?     ?		?		?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?   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Haplotype2		 ?		 ?     ?		?		?		?		?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260133"/>
              </p:ext>
            </p:extLst>
          </p:nvPr>
        </p:nvGraphicFramePr>
        <p:xfrm>
          <a:off x="1213801" y="2538356"/>
          <a:ext cx="6995144" cy="1616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393"/>
                <a:gridCol w="874393"/>
                <a:gridCol w="874393"/>
                <a:gridCol w="874393"/>
                <a:gridCol w="874393"/>
                <a:gridCol w="874393"/>
                <a:gridCol w="874393"/>
                <a:gridCol w="874393"/>
              </a:tblGrid>
              <a:tr h="2667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reads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read1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read2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read3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read4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697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326" y="1892025"/>
            <a:ext cx="10155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Haplotype1		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		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?		?		?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?  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Haplotype2		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		 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?		?		?		?		?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30694"/>
              </p:ext>
            </p:extLst>
          </p:nvPr>
        </p:nvGraphicFramePr>
        <p:xfrm>
          <a:off x="1213801" y="2538356"/>
          <a:ext cx="6995144" cy="1616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393"/>
                <a:gridCol w="874393"/>
                <a:gridCol w="874393"/>
                <a:gridCol w="874393"/>
                <a:gridCol w="874393"/>
                <a:gridCol w="874393"/>
                <a:gridCol w="874393"/>
                <a:gridCol w="874393"/>
              </a:tblGrid>
              <a:tr h="2667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reads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read1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read2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read3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read4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037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326" y="1892025"/>
            <a:ext cx="10155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Haplotype1		 0		 0    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		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?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?   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Haplotype2		 1		 1    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		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?		?		?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6747239"/>
              </p:ext>
            </p:extLst>
          </p:nvPr>
        </p:nvGraphicFramePr>
        <p:xfrm>
          <a:off x="1213801" y="2538356"/>
          <a:ext cx="6995144" cy="1616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393"/>
                <a:gridCol w="874393"/>
                <a:gridCol w="874393"/>
                <a:gridCol w="874393"/>
                <a:gridCol w="874393"/>
                <a:gridCol w="874393"/>
                <a:gridCol w="874393"/>
                <a:gridCol w="874393"/>
              </a:tblGrid>
              <a:tr h="2667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reads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read1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read2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read3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read4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706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326" y="1892025"/>
            <a:ext cx="10155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Haplotype1		 0		 0     1		1		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?   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Haplotype2		 1		 1     0		0		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?		?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6286422"/>
              </p:ext>
            </p:extLst>
          </p:nvPr>
        </p:nvGraphicFramePr>
        <p:xfrm>
          <a:off x="1213801" y="2538356"/>
          <a:ext cx="6995144" cy="1616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393"/>
                <a:gridCol w="874393"/>
                <a:gridCol w="874393"/>
                <a:gridCol w="874393"/>
                <a:gridCol w="874393"/>
                <a:gridCol w="874393"/>
                <a:gridCol w="874393"/>
                <a:gridCol w="874393"/>
              </a:tblGrid>
              <a:tr h="2667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reads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read1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read2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read3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read4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471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326" y="1892025"/>
            <a:ext cx="10155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Haplotype1		 0		 0     1		1		0		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		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Haplotype2		 1		 1     0		0		1		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		1    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6035887"/>
              </p:ext>
            </p:extLst>
          </p:nvPr>
        </p:nvGraphicFramePr>
        <p:xfrm>
          <a:off x="1213801" y="2538356"/>
          <a:ext cx="6995144" cy="1616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393"/>
                <a:gridCol w="874393"/>
                <a:gridCol w="874393"/>
                <a:gridCol w="874393"/>
                <a:gridCol w="874393"/>
                <a:gridCol w="874393"/>
                <a:gridCol w="874393"/>
                <a:gridCol w="874393"/>
              </a:tblGrid>
              <a:tr h="2667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reads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read1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read2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read3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read4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013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326" y="1892025"/>
            <a:ext cx="10155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Haplotype1		 0		 ?     ?		?		?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?   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Haplotype2		 0		 ?     ?		?		?		?		?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2634507"/>
              </p:ext>
            </p:extLst>
          </p:nvPr>
        </p:nvGraphicFramePr>
        <p:xfrm>
          <a:off x="1180084" y="2617927"/>
          <a:ext cx="6995144" cy="1616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393"/>
                <a:gridCol w="874393"/>
                <a:gridCol w="874393"/>
                <a:gridCol w="874393"/>
                <a:gridCol w="874393"/>
                <a:gridCol w="874393"/>
                <a:gridCol w="874393"/>
                <a:gridCol w="874393"/>
              </a:tblGrid>
              <a:tr h="2667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reads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read1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read2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read3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read4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165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326" y="1892025"/>
            <a:ext cx="10155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Haplotype1		 0		 ?     ?		?		?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?   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Haplotype2		 0		 ?     ?		?		?		?		?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9405957"/>
              </p:ext>
            </p:extLst>
          </p:nvPr>
        </p:nvGraphicFramePr>
        <p:xfrm>
          <a:off x="1180084" y="2617927"/>
          <a:ext cx="6995144" cy="1616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393"/>
                <a:gridCol w="874393"/>
                <a:gridCol w="874393"/>
                <a:gridCol w="874393"/>
                <a:gridCol w="874393"/>
                <a:gridCol w="874393"/>
                <a:gridCol w="874393"/>
                <a:gridCol w="874393"/>
              </a:tblGrid>
              <a:tr h="2667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reads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read1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read2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read3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read4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088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20 SNPs, 5% chance of heterozygous, read length of 100 (3 trials each)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73" y="2658086"/>
            <a:ext cx="4584589" cy="27556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960" y="2658085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29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want to read the haplotypes from a part of the genome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Haplotypes can be used for association studies, investigating diseases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take multiple reads of parts of the haplotype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Only read short parts at a time (cheaper)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251" y="3292103"/>
            <a:ext cx="6007528" cy="287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7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20 SNPs, 5% chance of heterozygous, read length of </a:t>
            </a:r>
            <a:r>
              <a:rPr lang="en-US" dirty="0" smtClean="0"/>
              <a:t>100 (3 </a:t>
            </a:r>
            <a:r>
              <a:rPr lang="en-US" dirty="0"/>
              <a:t>trials each)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238" y="2593350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7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20 SNPs, 5% chance of heterozygous, </a:t>
            </a:r>
            <a:r>
              <a:rPr lang="en-US" dirty="0" smtClean="0"/>
              <a:t>15 reads (3 </a:t>
            </a:r>
            <a:r>
              <a:rPr lang="en-US" dirty="0"/>
              <a:t>trials each)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423" y="2585259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57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Both solutions have the same problems with errors (SNPs with no overlaps)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However, the greedy solution speed scales much better as the number of reads increases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O(n) vs O(n*2^m)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Our greedy solution takes &lt; 1 second up to approximately 750,000 reads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Accuracy depends on number of reads, read length (and heterozygous chance)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If the distance between SNPs is small enough (high chance of any SNP being heterozygous), there will be no errors since all heterozygous SNPs will likely have some overlap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If any distance between two SNPs is larger than our read length, we will not have overlap at the SNP. Then, we have a 50% chance of guessing the incorrect haplotype, causing a switch error</a:t>
            </a:r>
          </a:p>
        </p:txBody>
      </p:sp>
    </p:spTree>
    <p:extLst>
      <p:ext uri="{BB962C8B-B14F-4D97-AF65-F5344CB8AC3E}">
        <p14:creationId xmlns:p14="http://schemas.microsoft.com/office/powerpoint/2010/main" val="633566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4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Only </a:t>
            </a:r>
            <a:r>
              <a:rPr lang="en-US" dirty="0"/>
              <a:t>need to keep heterozygous </a:t>
            </a:r>
            <a:r>
              <a:rPr lang="en-US" dirty="0" smtClean="0"/>
              <a:t>SNPs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We can represent these SNPs as binary strings of 0s and 1s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663520" y="273851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GA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GA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3663520" y="381301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37898" y="490090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0010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1101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88184" y="3481650"/>
            <a:ext cx="0" cy="40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88184" y="4576558"/>
            <a:ext cx="0" cy="324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86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However, there are two haplotypes per chromosome and </a:t>
            </a:r>
            <a:r>
              <a:rPr lang="en-US" dirty="0" smtClean="0"/>
              <a:t>each reads </a:t>
            </a:r>
            <a:r>
              <a:rPr lang="en-US" dirty="0"/>
              <a:t>can only </a:t>
            </a:r>
            <a:r>
              <a:rPr lang="en-US" dirty="0" smtClean="0"/>
              <a:t>be taken on one haplotype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don’t </a:t>
            </a:r>
            <a:r>
              <a:rPr lang="en-US" dirty="0"/>
              <a:t>know which reads correspond to which </a:t>
            </a:r>
            <a:r>
              <a:rPr lang="en-US" dirty="0" smtClean="0"/>
              <a:t>haplotypes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want to </a:t>
            </a:r>
            <a:r>
              <a:rPr lang="en-US" dirty="0" smtClean="0"/>
              <a:t>tile the </a:t>
            </a:r>
            <a:r>
              <a:rPr lang="en-US" dirty="0"/>
              <a:t>reads together to recreate </a:t>
            </a:r>
            <a:r>
              <a:rPr lang="en-US" dirty="0" smtClean="0"/>
              <a:t>the two haplotypes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32" y="3923488"/>
            <a:ext cx="5752629" cy="1630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561" y="3815114"/>
            <a:ext cx="3617140" cy="161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78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Input: Given n reads for m SNPs (n x m matrix), where each row is a read from one of the two haplotypes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Output: Two complementary haplotypes of lengths </a:t>
            </a:r>
            <a:r>
              <a:rPr lang="en-US" dirty="0"/>
              <a:t>m</a:t>
            </a:r>
            <a:r>
              <a:rPr lang="en-US" dirty="0" smtClean="0"/>
              <a:t> SNPs that match the reads given in the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Benchmarks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Time: Speed of algorithm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Expect </a:t>
            </a:r>
            <a:r>
              <a:rPr lang="en-US" dirty="0" smtClean="0"/>
              <a:t>O(n*2^m) </a:t>
            </a:r>
            <a:r>
              <a:rPr lang="en-US" dirty="0"/>
              <a:t>for brute force and </a:t>
            </a:r>
            <a:r>
              <a:rPr lang="en-US" dirty="0" smtClean="0"/>
              <a:t>O(n) </a:t>
            </a:r>
            <a:r>
              <a:rPr lang="en-US" dirty="0"/>
              <a:t>for greedy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Accuracy: </a:t>
            </a:r>
            <a:r>
              <a:rPr lang="en-US" dirty="0"/>
              <a:t>Errors are counted by the number of switches made between the solution haplotypes and the original haplotypes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Since we have no sequencing errors, errors will be very uncommon	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2828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Haplotype Example Read Matrix (Input)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696705"/>
              </p:ext>
            </p:extLst>
          </p:nvPr>
        </p:nvGraphicFramePr>
        <p:xfrm>
          <a:off x="1221893" y="2613726"/>
          <a:ext cx="8743930" cy="3556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393"/>
                <a:gridCol w="874393"/>
                <a:gridCol w="874393"/>
                <a:gridCol w="874393"/>
                <a:gridCol w="874393"/>
                <a:gridCol w="874393"/>
                <a:gridCol w="874393"/>
                <a:gridCol w="874393"/>
                <a:gridCol w="874393"/>
                <a:gridCol w="874393"/>
              </a:tblGrid>
              <a:tr h="2667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reads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read1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read2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read3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read4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read5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read6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read7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read8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read9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read10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493" marR="79493" marT="39747" marB="39747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0326" y="1892025"/>
            <a:ext cx="10155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Haplotype1		 0		 0     1		1		0		1		0     0	  1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Haplotype2		 1		 1     0		1		0		1		0     0	  1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527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Haplotype </a:t>
            </a:r>
            <a:r>
              <a:rPr lang="en-US" dirty="0" smtClean="0"/>
              <a:t>Example Read </a:t>
            </a:r>
            <a:r>
              <a:rPr lang="en-US" dirty="0"/>
              <a:t>Matrix (Input)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134739"/>
              </p:ext>
            </p:extLst>
          </p:nvPr>
        </p:nvGraphicFramePr>
        <p:xfrm>
          <a:off x="1221893" y="2613726"/>
          <a:ext cx="8743930" cy="3556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393"/>
                <a:gridCol w="874393"/>
                <a:gridCol w="874393"/>
                <a:gridCol w="874393"/>
                <a:gridCol w="874393"/>
                <a:gridCol w="874393"/>
                <a:gridCol w="874393"/>
                <a:gridCol w="874393"/>
                <a:gridCol w="874393"/>
                <a:gridCol w="874393"/>
              </a:tblGrid>
              <a:tr h="2667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reads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read1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read2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read3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read4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read5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read6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read7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read8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read9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</a:tr>
              <a:tr h="318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read10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79493" marR="79493" marT="39747" marB="39747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0326" y="1892025"/>
            <a:ext cx="10155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Haplotype1		 0		 0     1		1		0		1		0     0	 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Haplotype2		 1		 1     0		1		0		1		0     0	  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79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Read Matrix (Simulation)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first generate a haplotype with simulated random distances between each SNP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We set a probability that each SNP will be heterozygous, and run geometric distributions for the number of homogenous SNPs until the heterozygous SNP.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For each heterozygous SNP, we then randomly assign 0 or 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Then, we create the complement haplotype by switching 0s and 1s (keep the same location distances)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252454" y="4569133"/>
            <a:ext cx="76563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45		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50		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55		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49		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45		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50		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55		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49		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				95				150			199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urved Down Arrow 6"/>
          <p:cNvSpPr/>
          <p:nvPr/>
        </p:nvSpPr>
        <p:spPr>
          <a:xfrm>
            <a:off x="3371142" y="4118846"/>
            <a:ext cx="1836892" cy="45028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>
            <a:off x="5208034" y="4118846"/>
            <a:ext cx="1836892" cy="45028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/>
          <p:cNvSpPr/>
          <p:nvPr/>
        </p:nvSpPr>
        <p:spPr>
          <a:xfrm>
            <a:off x="7044926" y="4118846"/>
            <a:ext cx="1836892" cy="45028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525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773599" y="890874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Reads are taken by choosing random locations in the SNP and reading SNPs within a given read length.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These reads are stored into the read matrix (read matrix does not need to store location anymore, just needs to store what number SNP it is)</a:t>
            </a:r>
          </a:p>
        </p:txBody>
      </p:sp>
      <p:sp>
        <p:nvSpPr>
          <p:cNvPr id="7" name="Rectangle 6"/>
          <p:cNvSpPr/>
          <p:nvPr/>
        </p:nvSpPr>
        <p:spPr>
          <a:xfrm>
            <a:off x="1896404" y="3185395"/>
            <a:ext cx="76563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45		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50		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55		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49		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45		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50		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55		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49		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				95				150			199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urved Down Arrow 7"/>
          <p:cNvSpPr/>
          <p:nvPr/>
        </p:nvSpPr>
        <p:spPr>
          <a:xfrm>
            <a:off x="3015092" y="2735108"/>
            <a:ext cx="1836892" cy="45028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>
            <a:off x="4851984" y="2735108"/>
            <a:ext cx="1836892" cy="45028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/>
          <p:cNvSpPr/>
          <p:nvPr/>
        </p:nvSpPr>
        <p:spPr>
          <a:xfrm>
            <a:off x="6688876" y="2735108"/>
            <a:ext cx="1836892" cy="45028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41230" y="4547125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 example, a read from 60 to 160 would return either: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61148" y="5171762"/>
            <a:ext cx="9220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1537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1046</TotalTime>
  <Words>1279</Words>
  <Application>Microsoft Office PowerPoint</Application>
  <PresentationFormat>Widescreen</PresentationFormat>
  <Paragraphs>604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Retrospect</vt:lpstr>
      <vt:lpstr>Haplotype Assembly</vt:lpstr>
      <vt:lpstr>Background and Motivation</vt:lpstr>
      <vt:lpstr>Example Read</vt:lpstr>
      <vt:lpstr>The Problem</vt:lpstr>
      <vt:lpstr>Computational Problem</vt:lpstr>
      <vt:lpstr>Haplotype Example Read Matrix (Input)</vt:lpstr>
      <vt:lpstr>Haplotype Example Read Matrix (Input)</vt:lpstr>
      <vt:lpstr>Creating the Read Matrix (Simulation)</vt:lpstr>
      <vt:lpstr>PowerPoint Presentation</vt:lpstr>
      <vt:lpstr>Baseline Solution: Brute Force (Exhaustive)</vt:lpstr>
      <vt:lpstr>My Solution: Greedy </vt:lpstr>
      <vt:lpstr>Example Run</vt:lpstr>
      <vt:lpstr>read1</vt:lpstr>
      <vt:lpstr>read2</vt:lpstr>
      <vt:lpstr>read3</vt:lpstr>
      <vt:lpstr>read4</vt:lpstr>
      <vt:lpstr>Errors</vt:lpstr>
      <vt:lpstr>Errors</vt:lpstr>
      <vt:lpstr>Performance</vt:lpstr>
      <vt:lpstr>Error Performance</vt:lpstr>
      <vt:lpstr>Error Performance</vt:lpstr>
      <vt:lpstr>Results and Observations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Haplotype Assembly</dc:title>
  <dc:creator>Patrick</dc:creator>
  <cp:lastModifiedBy>Patrick</cp:lastModifiedBy>
  <cp:revision>139</cp:revision>
  <dcterms:created xsi:type="dcterms:W3CDTF">2015-05-20T07:15:43Z</dcterms:created>
  <dcterms:modified xsi:type="dcterms:W3CDTF">2015-05-22T09:43:49Z</dcterms:modified>
</cp:coreProperties>
</file>