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262" r:id="rId5"/>
    <p:sldId id="261" r:id="rId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11893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26"/>
    <p:restoredTop sz="94643"/>
  </p:normalViewPr>
  <p:slideViewPr>
    <p:cSldViewPr snapToGrid="0" snapToObjects="1">
      <p:cViewPr varScale="1">
        <p:scale>
          <a:sx n="116" d="100"/>
          <a:sy n="116" d="100"/>
        </p:scale>
        <p:origin x="19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8BFD-E14D-CBDF-B54E-F7F95FC3E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E15D7-9D9A-8C19-2A31-10EA07AFD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43D73-6676-8D55-A2BD-F21CC42F5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217-3EB6-FC45-B231-FF13589B5ED4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6EAF-5C17-9E26-447C-9A14F974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EABE9-4D3A-DF5A-3CC8-0F935D81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1CD-199F-374C-AD4F-51F3529761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48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3594-ACF0-AD5C-9A52-8EF825BC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B2B52-D402-3E28-2BBE-925E95716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5DA5-0A59-D68E-CC66-69C999E7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217-3EB6-FC45-B231-FF13589B5ED4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DA2BD-6927-AB4A-F4FC-1E67B8998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130B-3B1C-33C2-AFCA-9A506C05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1CD-199F-374C-AD4F-51F3529761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736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1EA98A-2D27-5934-C0E4-9666C6A90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90C26-B475-0C9C-EBA4-E845843EB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3B7E8-C0B6-C7D1-667E-601812E3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217-3EB6-FC45-B231-FF13589B5ED4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D4C9-CB54-9706-2F22-4293D7AA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46E67-5EE5-EB95-436B-F9E88AAB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1CD-199F-374C-AD4F-51F3529761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748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8277-C00B-B4B6-9224-6E2B794A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48F2-5A86-5AAB-79AA-94D5466DC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E871-F573-BCD8-C616-1F667097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217-3EB6-FC45-B231-FF13589B5ED4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1CD7-D8FF-F999-705F-3F43C3BE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4B01B-3EF4-CA0B-8C0E-E7C5D0AF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1CD-199F-374C-AD4F-51F3529761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302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1B404-EC04-22A9-8E52-5EFDC674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9E9C1-1D00-9A07-0925-C0C5AF09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93FE6-D567-BBDD-5A36-A8FFA70A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217-3EB6-FC45-B231-FF13589B5ED4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9BAD-C91D-4A40-D203-1338B76B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8DA6-B5B9-00AD-4231-2BD83D2A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1CD-199F-374C-AD4F-51F3529761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52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49A3-EE16-472E-9588-ECB3409F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3899-FFBE-3692-54AF-A86DCB1E4D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477BE-6958-92F9-B18B-63EEB72AF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21309-B52B-A13E-E434-5E43FD1A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217-3EB6-FC45-B231-FF13589B5ED4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5F975-F2DB-06A5-0294-93B4A9555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484C8-4529-1EBA-EB91-535529C7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1CD-199F-374C-AD4F-51F3529761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295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C349-E7CE-58FE-331C-9B7C5F80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12441-4D87-7D6E-2CA7-D26E4A1F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85C6E-1744-4F5E-C974-385031D21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63523-50D8-16A6-5E8D-871719A24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C9385-BD87-C9FA-5C43-7146A7C38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ED676-BA5A-8A08-FBA8-29A76605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217-3EB6-FC45-B231-FF13589B5ED4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2D50D-F73D-B8F0-91F2-F9903A5E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E15FA-8815-6DA5-F28D-15F2F232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1CD-199F-374C-AD4F-51F3529761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8011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7591-D71F-6588-D31C-95EE35E2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9C7EA-07B2-72A0-B02D-14E2FDEE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217-3EB6-FC45-B231-FF13589B5ED4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D5918-CE75-CDCB-BE61-66DA0FB2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5427D-8A73-4935-BCB4-000147EE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1CD-199F-374C-AD4F-51F3529761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608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709B0-FA43-BFD2-42FC-9DE548C71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217-3EB6-FC45-B231-FF13589B5ED4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7C6EB-254F-A1BF-9814-9BB2678B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B51A0-4D98-DC05-0016-4C6AD8C3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1CD-199F-374C-AD4F-51F3529761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202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18F2-A6D4-2AAE-D2AF-F4B9F67B5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CB176-42B6-8582-6FAA-1B82F78E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9DB3F-21CB-BA4A-CBDF-B8611C8AF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E01C8-6BA6-BA44-D65A-8CC2400E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217-3EB6-FC45-B231-FF13589B5ED4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20791-1BA6-44B7-6169-8C70EA72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7EC0B-94AD-213C-3B87-2D3F4130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1CD-199F-374C-AD4F-51F3529761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6998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A332-5022-3060-BAE4-556B8170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C8C038-7FEE-FD61-D6EE-E7F3F13967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9B1F6-C127-33AF-EC0B-F731B4B75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50623-B4D0-3818-F159-C7C8E57D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A217-3EB6-FC45-B231-FF13589B5ED4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B0097-DDB0-63EA-0270-1AC3CE3A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BCCB8-A73A-5C5B-16B5-A7B2A77F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D1CD-199F-374C-AD4F-51F3529761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651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D0F59-CB2C-24E7-0C5F-B93ECC030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6C0634-05F0-A827-7DEB-19EC50F43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27F7-4A9D-DFBF-FDC9-1286DEA30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A217-3EB6-FC45-B231-FF13589B5ED4}" type="datetimeFigureOut">
              <a:rPr lang="en-CN" smtClean="0"/>
              <a:t>2022/5/18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2FAA-B65E-497A-20CF-AE6B27AA4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05B2D-EBA4-7CB5-3024-FED92855D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D1CD-199F-374C-AD4F-51F35297618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612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E6706-FF55-BA35-CE42-54DBF1C63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637E4-3576-F769-6FBB-AC3E71A04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810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389C-ADAB-A792-FAF1-3B2A2690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330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044D2C-73B8-B971-96A3-53EE7ECDC6C4}"/>
              </a:ext>
            </a:extLst>
          </p:cNvPr>
          <p:cNvGraphicFramePr>
            <a:graphicFrameLocks noGrp="1"/>
          </p:cNvGraphicFramePr>
          <p:nvPr/>
        </p:nvGraphicFramePr>
        <p:xfrm>
          <a:off x="310774" y="784211"/>
          <a:ext cx="8628831" cy="3728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91">
                  <a:extLst>
                    <a:ext uri="{9D8B030D-6E8A-4147-A177-3AD203B41FA5}">
                      <a16:colId xmlns:a16="http://schemas.microsoft.com/office/drawing/2014/main" val="966263135"/>
                    </a:ext>
                  </a:extLst>
                </a:gridCol>
                <a:gridCol w="2420470">
                  <a:extLst>
                    <a:ext uri="{9D8B030D-6E8A-4147-A177-3AD203B41FA5}">
                      <a16:colId xmlns:a16="http://schemas.microsoft.com/office/drawing/2014/main" val="455781167"/>
                    </a:ext>
                  </a:extLst>
                </a:gridCol>
                <a:gridCol w="2667897">
                  <a:extLst>
                    <a:ext uri="{9D8B030D-6E8A-4147-A177-3AD203B41FA5}">
                      <a16:colId xmlns:a16="http://schemas.microsoft.com/office/drawing/2014/main" val="1985999294"/>
                    </a:ext>
                  </a:extLst>
                </a:gridCol>
                <a:gridCol w="2775473">
                  <a:extLst>
                    <a:ext uri="{9D8B030D-6E8A-4147-A177-3AD203B41FA5}">
                      <a16:colId xmlns:a16="http://schemas.microsoft.com/office/drawing/2014/main" val="1270458941"/>
                    </a:ext>
                  </a:extLst>
                </a:gridCol>
              </a:tblGrid>
              <a:tr h="451837">
                <a:tc>
                  <a:txBody>
                    <a:bodyPr/>
                    <a:lstStyle/>
                    <a:p>
                      <a:pPr algn="ctr"/>
                      <a:endParaRPr lang="en-CN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812412"/>
                  </a:ext>
                </a:extLst>
              </a:tr>
              <a:tr h="767189">
                <a:tc>
                  <a:txBody>
                    <a:bodyPr/>
                    <a:lstStyle/>
                    <a:p>
                      <a:pPr algn="ctr"/>
                      <a:r>
                        <a:rPr lang="en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N" sz="2000" dirty="0">
                          <a:solidFill>
                            <a:srgbClr val="0118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cell</a:t>
                      </a:r>
                      <a:r>
                        <a:rPr lang="zh-CN" altLang="en-US" sz="2000" dirty="0">
                          <a:solidFill>
                            <a:srgbClr val="0118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0118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zh-CN" altLang="en-US" sz="2000" dirty="0">
                          <a:solidFill>
                            <a:srgbClr val="01189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000" dirty="0">
                        <a:solidFill>
                          <a:srgbClr val="01189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mean(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4,5,6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kern="1200" dirty="0">
                          <a:solidFill>
                            <a:srgbClr val="01189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cell</a:t>
                      </a:r>
                      <a:r>
                        <a:rPr lang="zh-CN" altLang="en-US" sz="2000" kern="1200" dirty="0">
                          <a:solidFill>
                            <a:srgbClr val="01189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rgbClr val="01189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zh-CN" altLang="en-US" sz="2000" kern="1200" dirty="0">
                          <a:solidFill>
                            <a:srgbClr val="01189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000" kern="1200" dirty="0">
                        <a:solidFill>
                          <a:srgbClr val="011893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mean(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2,3,4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marginal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mean(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4,5,6,2,3,4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22676"/>
                  </a:ext>
                </a:extLst>
              </a:tr>
              <a:tr h="1159337">
                <a:tc>
                  <a:txBody>
                    <a:bodyPr/>
                    <a:lstStyle/>
                    <a:p>
                      <a:pPr algn="ctr"/>
                      <a:r>
                        <a:rPr lang="en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kern="1200" dirty="0">
                          <a:solidFill>
                            <a:srgbClr val="01189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cell</a:t>
                      </a:r>
                      <a:r>
                        <a:rPr lang="zh-CN" altLang="en-US" sz="2000" kern="1200" dirty="0">
                          <a:solidFill>
                            <a:srgbClr val="01189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rgbClr val="01189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zh-CN" altLang="en-US" sz="2000" kern="1200" dirty="0">
                          <a:solidFill>
                            <a:srgbClr val="01189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000" kern="1200" dirty="0">
                        <a:solidFill>
                          <a:srgbClr val="011893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mean(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7,8,9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2000" kern="1200" dirty="0">
                          <a:solidFill>
                            <a:srgbClr val="01189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cell</a:t>
                      </a:r>
                      <a:r>
                        <a:rPr lang="zh-CN" altLang="en-US" sz="2000" kern="1200" dirty="0">
                          <a:solidFill>
                            <a:srgbClr val="01189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rgbClr val="01189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zh-CN" altLang="en-US" sz="2000" kern="1200" dirty="0">
                          <a:solidFill>
                            <a:srgbClr val="011893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000" kern="1200" dirty="0">
                        <a:solidFill>
                          <a:srgbClr val="011893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mean(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9,10,11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2000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marginal</a:t>
                      </a:r>
                      <a:r>
                        <a:rPr lang="zh-CN" altLang="en-US" sz="2000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zh-CN" altLang="en-US" sz="2000" kern="12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000" kern="12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mean(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7,8,9,9,10,11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810224"/>
                  </a:ext>
                </a:extLst>
              </a:tr>
              <a:tr h="1106436">
                <a:tc>
                  <a:txBody>
                    <a:bodyPr/>
                    <a:lstStyle/>
                    <a:p>
                      <a:pPr algn="ctr"/>
                      <a:endParaRPr lang="en-CN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marginal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mean(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4,5,6,7,8,9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</a:t>
                      </a:r>
                      <a:endParaRPr lang="en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marginal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</a:t>
                      </a:r>
                      <a:r>
                        <a:rPr lang="zh-CN" altLang="en-US" sz="2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altLang="zh-CN" sz="2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mean(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2,3,4,9,10,11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</a:t>
                      </a:r>
                      <a:endParaRPr lang="en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517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53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81F5-D9C5-2E6E-B0A6-718E04E53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6730"/>
          </a:xfrm>
        </p:spPr>
        <p:txBody>
          <a:bodyPr/>
          <a:lstStyle/>
          <a:p>
            <a:r>
              <a:rPr lang="en-CN" dirty="0"/>
              <a:t>主效应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7EAA671-2DBF-AC1B-B168-FFC2C20C4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69696"/>
              </p:ext>
            </p:extLst>
          </p:nvPr>
        </p:nvGraphicFramePr>
        <p:xfrm>
          <a:off x="1393316" y="2391778"/>
          <a:ext cx="3529706" cy="2074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91">
                  <a:extLst>
                    <a:ext uri="{9D8B030D-6E8A-4147-A177-3AD203B41FA5}">
                      <a16:colId xmlns:a16="http://schemas.microsoft.com/office/drawing/2014/main" val="966263135"/>
                    </a:ext>
                  </a:extLst>
                </a:gridCol>
                <a:gridCol w="1366221">
                  <a:extLst>
                    <a:ext uri="{9D8B030D-6E8A-4147-A177-3AD203B41FA5}">
                      <a16:colId xmlns:a16="http://schemas.microsoft.com/office/drawing/2014/main" val="455781167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1985999294"/>
                    </a:ext>
                  </a:extLst>
                </a:gridCol>
              </a:tblGrid>
              <a:tr h="451837">
                <a:tc>
                  <a:txBody>
                    <a:bodyPr/>
                    <a:lstStyle/>
                    <a:p>
                      <a:pPr algn="ctr"/>
                      <a:endParaRPr lang="en-CN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812412"/>
                  </a:ext>
                </a:extLst>
              </a:tr>
              <a:tr h="767189">
                <a:tc>
                  <a:txBody>
                    <a:bodyPr/>
                    <a:lstStyle/>
                    <a:p>
                      <a:pPr algn="ctr"/>
                      <a:r>
                        <a:rPr lang="en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22676"/>
                  </a:ext>
                </a:extLst>
              </a:tr>
              <a:tr h="850055">
                <a:tc>
                  <a:txBody>
                    <a:bodyPr/>
                    <a:lstStyle/>
                    <a:p>
                      <a:pPr algn="ctr"/>
                      <a:r>
                        <a:rPr lang="en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810224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49231404-88A6-FAC7-EE1B-9345CF24E4B3}"/>
              </a:ext>
            </a:extLst>
          </p:cNvPr>
          <p:cNvSpPr/>
          <p:nvPr/>
        </p:nvSpPr>
        <p:spPr>
          <a:xfrm rot="16200000">
            <a:off x="3414374" y="4018057"/>
            <a:ext cx="212762" cy="1222558"/>
          </a:xfrm>
          <a:prstGeom prst="leftBrace">
            <a:avLst>
              <a:gd name="adj1" fmla="val 76207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5EC96-BC9D-23FC-8238-99874A0B47B7}"/>
              </a:ext>
            </a:extLst>
          </p:cNvPr>
          <p:cNvSpPr txBox="1"/>
          <p:nvPr/>
        </p:nvSpPr>
        <p:spPr>
          <a:xfrm>
            <a:off x="2678151" y="4807341"/>
            <a:ext cx="170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>
                <a:latin typeface="Heiti TC Medium" pitchFamily="2" charset="-128"/>
                <a:ea typeface="Heiti TC Medium" pitchFamily="2" charset="-128"/>
              </a:rPr>
              <a:t>因子B的</a:t>
            </a:r>
            <a:r>
              <a:rPr lang="en-CN" b="1" dirty="0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</a:rPr>
              <a:t>主效应</a:t>
            </a:r>
          </a:p>
          <a:p>
            <a:pPr algn="ctr"/>
            <a:r>
              <a:rPr lang="en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B1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vs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B2</a:t>
            </a:r>
            <a:endParaRPr lang="en-CN" dirty="0">
              <a:solidFill>
                <a:schemeClr val="bg1">
                  <a:lumMod val="50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31029ECF-8580-91D4-3E44-EB2669CD3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610753"/>
              </p:ext>
            </p:extLst>
          </p:nvPr>
        </p:nvGraphicFramePr>
        <p:xfrm>
          <a:off x="5546134" y="2391778"/>
          <a:ext cx="3529706" cy="2074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91">
                  <a:extLst>
                    <a:ext uri="{9D8B030D-6E8A-4147-A177-3AD203B41FA5}">
                      <a16:colId xmlns:a16="http://schemas.microsoft.com/office/drawing/2014/main" val="966263135"/>
                    </a:ext>
                  </a:extLst>
                </a:gridCol>
                <a:gridCol w="1366221">
                  <a:extLst>
                    <a:ext uri="{9D8B030D-6E8A-4147-A177-3AD203B41FA5}">
                      <a16:colId xmlns:a16="http://schemas.microsoft.com/office/drawing/2014/main" val="455781167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1985999294"/>
                    </a:ext>
                  </a:extLst>
                </a:gridCol>
              </a:tblGrid>
              <a:tr h="451837">
                <a:tc>
                  <a:txBody>
                    <a:bodyPr/>
                    <a:lstStyle/>
                    <a:p>
                      <a:pPr algn="ctr"/>
                      <a:endParaRPr lang="en-CN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812412"/>
                  </a:ext>
                </a:extLst>
              </a:tr>
              <a:tr h="767189">
                <a:tc>
                  <a:txBody>
                    <a:bodyPr/>
                    <a:lstStyle/>
                    <a:p>
                      <a:pPr algn="ctr"/>
                      <a:r>
                        <a:rPr lang="en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22676"/>
                  </a:ext>
                </a:extLst>
              </a:tr>
              <a:tr h="850055">
                <a:tc>
                  <a:txBody>
                    <a:bodyPr/>
                    <a:lstStyle/>
                    <a:p>
                      <a:pPr algn="ctr"/>
                      <a:r>
                        <a:rPr lang="en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810224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8E73AC2B-442F-5B56-9592-21D57AD180C8}"/>
              </a:ext>
            </a:extLst>
          </p:cNvPr>
          <p:cNvSpPr/>
          <p:nvPr/>
        </p:nvSpPr>
        <p:spPr>
          <a:xfrm rot="10800000">
            <a:off x="9123111" y="3197337"/>
            <a:ext cx="212762" cy="877396"/>
          </a:xfrm>
          <a:prstGeom prst="leftBrace">
            <a:avLst>
              <a:gd name="adj1" fmla="val 76207"/>
              <a:gd name="adj2" fmla="val 50000"/>
            </a:avLst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498F3-1A4D-5857-367A-EF72A232D8DB}"/>
              </a:ext>
            </a:extLst>
          </p:cNvPr>
          <p:cNvSpPr txBox="1"/>
          <p:nvPr/>
        </p:nvSpPr>
        <p:spPr>
          <a:xfrm>
            <a:off x="9335873" y="3428402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>
                <a:latin typeface="Heiti TC Medium" pitchFamily="2" charset="-128"/>
                <a:ea typeface="Heiti TC Medium" pitchFamily="2" charset="-128"/>
              </a:rPr>
              <a:t>因子</a:t>
            </a:r>
            <a:r>
              <a:rPr lang="en-US" altLang="zh-CN" dirty="0">
                <a:latin typeface="Heiti TC Medium" pitchFamily="2" charset="-128"/>
                <a:ea typeface="Heiti TC Medium" pitchFamily="2" charset="-128"/>
              </a:rPr>
              <a:t>A</a:t>
            </a:r>
            <a:r>
              <a:rPr lang="en-CN" dirty="0">
                <a:latin typeface="Heiti TC Medium" pitchFamily="2" charset="-128"/>
                <a:ea typeface="Heiti TC Medium" pitchFamily="2" charset="-128"/>
              </a:rPr>
              <a:t>的</a:t>
            </a:r>
            <a:r>
              <a:rPr lang="en-CN" b="1" dirty="0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</a:rPr>
              <a:t>主效应</a:t>
            </a: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A</a:t>
            </a:r>
            <a:r>
              <a:rPr lang="en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vs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A2</a:t>
            </a:r>
            <a:endParaRPr lang="en-CN" dirty="0">
              <a:solidFill>
                <a:schemeClr val="bg1">
                  <a:lumMod val="50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9A1778-E33C-30D1-FB09-784A3735F80C}"/>
              </a:ext>
            </a:extLst>
          </p:cNvPr>
          <p:cNvSpPr/>
          <p:nvPr/>
        </p:nvSpPr>
        <p:spPr>
          <a:xfrm>
            <a:off x="2290495" y="2921916"/>
            <a:ext cx="1125416" cy="1443210"/>
          </a:xfrm>
          <a:prstGeom prst="ellipse">
            <a:avLst/>
          </a:prstGeom>
          <a:solidFill>
            <a:srgbClr val="000000">
              <a:alpha val="2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B5D4DC-CA99-36A0-5F82-9F89D855D472}"/>
              </a:ext>
            </a:extLst>
          </p:cNvPr>
          <p:cNvSpPr/>
          <p:nvPr/>
        </p:nvSpPr>
        <p:spPr>
          <a:xfrm>
            <a:off x="3638646" y="2921916"/>
            <a:ext cx="1125416" cy="1443210"/>
          </a:xfrm>
          <a:prstGeom prst="ellipse">
            <a:avLst/>
          </a:prstGeom>
          <a:solidFill>
            <a:schemeClr val="accent6">
              <a:lumMod val="75000"/>
              <a:alpha val="2980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C63016-A629-230D-8EE1-72123077F51F}"/>
              </a:ext>
            </a:extLst>
          </p:cNvPr>
          <p:cNvSpPr/>
          <p:nvPr/>
        </p:nvSpPr>
        <p:spPr>
          <a:xfrm>
            <a:off x="6389783" y="3005182"/>
            <a:ext cx="2577946" cy="450166"/>
          </a:xfrm>
          <a:prstGeom prst="ellipse">
            <a:avLst/>
          </a:prstGeom>
          <a:solidFill>
            <a:srgbClr val="000000">
              <a:alpha val="2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2BBACC-C8D7-95C0-137D-42EC43B01F91}"/>
              </a:ext>
            </a:extLst>
          </p:cNvPr>
          <p:cNvSpPr/>
          <p:nvPr/>
        </p:nvSpPr>
        <p:spPr>
          <a:xfrm>
            <a:off x="6389783" y="3815533"/>
            <a:ext cx="2577946" cy="450166"/>
          </a:xfrm>
          <a:prstGeom prst="ellipse">
            <a:avLst/>
          </a:prstGeom>
          <a:solidFill>
            <a:schemeClr val="accent6">
              <a:lumMod val="75000"/>
              <a:alpha val="2980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76FFE8-9C06-4415-BCA5-F21819245B0B}"/>
              </a:ext>
            </a:extLst>
          </p:cNvPr>
          <p:cNvCxnSpPr/>
          <p:nvPr/>
        </p:nvCxnSpPr>
        <p:spPr>
          <a:xfrm>
            <a:off x="5221995" y="1392167"/>
            <a:ext cx="0" cy="41864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0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E4DA8-0BAB-1970-925C-5A757B99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629"/>
          </a:xfrm>
        </p:spPr>
        <p:txBody>
          <a:bodyPr/>
          <a:lstStyle/>
          <a:p>
            <a:r>
              <a:rPr lang="en-US" dirty="0" err="1"/>
              <a:t>简单效应</a:t>
            </a:r>
            <a:endParaRPr lang="en-C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3F5E4F-9E5C-EDE5-50E7-6E68BF519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07667"/>
              </p:ext>
            </p:extLst>
          </p:nvPr>
        </p:nvGraphicFramePr>
        <p:xfrm>
          <a:off x="1481284" y="2510517"/>
          <a:ext cx="3529706" cy="2074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91">
                  <a:extLst>
                    <a:ext uri="{9D8B030D-6E8A-4147-A177-3AD203B41FA5}">
                      <a16:colId xmlns:a16="http://schemas.microsoft.com/office/drawing/2014/main" val="966263135"/>
                    </a:ext>
                  </a:extLst>
                </a:gridCol>
                <a:gridCol w="1366221">
                  <a:extLst>
                    <a:ext uri="{9D8B030D-6E8A-4147-A177-3AD203B41FA5}">
                      <a16:colId xmlns:a16="http://schemas.microsoft.com/office/drawing/2014/main" val="455781167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1985999294"/>
                    </a:ext>
                  </a:extLst>
                </a:gridCol>
              </a:tblGrid>
              <a:tr h="451837">
                <a:tc>
                  <a:txBody>
                    <a:bodyPr/>
                    <a:lstStyle/>
                    <a:p>
                      <a:pPr algn="ctr"/>
                      <a:endParaRPr lang="en-CN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812412"/>
                  </a:ext>
                </a:extLst>
              </a:tr>
              <a:tr h="767189">
                <a:tc>
                  <a:txBody>
                    <a:bodyPr/>
                    <a:lstStyle/>
                    <a:p>
                      <a:pPr algn="ctr"/>
                      <a:r>
                        <a:rPr lang="en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22676"/>
                  </a:ext>
                </a:extLst>
              </a:tr>
              <a:tr h="850055">
                <a:tc>
                  <a:txBody>
                    <a:bodyPr/>
                    <a:lstStyle/>
                    <a:p>
                      <a:pPr algn="ctr"/>
                      <a:r>
                        <a:rPr lang="en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8102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AEDAE9-6FCD-BE19-0760-FF52D9469660}"/>
              </a:ext>
            </a:extLst>
          </p:cNvPr>
          <p:cNvSpPr txBox="1"/>
          <p:nvPr/>
        </p:nvSpPr>
        <p:spPr>
          <a:xfrm>
            <a:off x="2593598" y="1734083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>
                <a:latin typeface="Heiti TC Medium" pitchFamily="2" charset="-128"/>
                <a:ea typeface="Heiti TC Medium" pitchFamily="2" charset="-128"/>
              </a:rPr>
              <a:t>因子B的</a:t>
            </a:r>
            <a:r>
              <a:rPr lang="en-US" b="1" dirty="0" err="1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</a:rPr>
              <a:t>简单</a:t>
            </a:r>
            <a:r>
              <a:rPr lang="en-CN" b="1" dirty="0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</a:rPr>
              <a:t>效应</a:t>
            </a:r>
          </a:p>
          <a:p>
            <a:pPr algn="ctr"/>
            <a:r>
              <a:rPr lang="en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B1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@</a:t>
            </a:r>
            <a:r>
              <a:rPr lang="en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A1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vs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B2@A1</a:t>
            </a:r>
            <a:endParaRPr lang="en-CN" dirty="0">
              <a:solidFill>
                <a:schemeClr val="bg1">
                  <a:lumMod val="50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A7F2482-CD2A-2910-9599-C439E3620E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262225"/>
              </p:ext>
            </p:extLst>
          </p:nvPr>
        </p:nvGraphicFramePr>
        <p:xfrm>
          <a:off x="6542640" y="2510517"/>
          <a:ext cx="3529706" cy="2074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91">
                  <a:extLst>
                    <a:ext uri="{9D8B030D-6E8A-4147-A177-3AD203B41FA5}">
                      <a16:colId xmlns:a16="http://schemas.microsoft.com/office/drawing/2014/main" val="966263135"/>
                    </a:ext>
                  </a:extLst>
                </a:gridCol>
                <a:gridCol w="1366221">
                  <a:extLst>
                    <a:ext uri="{9D8B030D-6E8A-4147-A177-3AD203B41FA5}">
                      <a16:colId xmlns:a16="http://schemas.microsoft.com/office/drawing/2014/main" val="455781167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1985999294"/>
                    </a:ext>
                  </a:extLst>
                </a:gridCol>
              </a:tblGrid>
              <a:tr h="451837">
                <a:tc>
                  <a:txBody>
                    <a:bodyPr/>
                    <a:lstStyle/>
                    <a:p>
                      <a:pPr algn="ctr"/>
                      <a:endParaRPr lang="en-CN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812412"/>
                  </a:ext>
                </a:extLst>
              </a:tr>
              <a:tr h="767189">
                <a:tc>
                  <a:txBody>
                    <a:bodyPr/>
                    <a:lstStyle/>
                    <a:p>
                      <a:pPr algn="ctr"/>
                      <a:r>
                        <a:rPr lang="en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CN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22676"/>
                  </a:ext>
                </a:extLst>
              </a:tr>
              <a:tr h="850055">
                <a:tc>
                  <a:txBody>
                    <a:bodyPr/>
                    <a:lstStyle/>
                    <a:p>
                      <a:pPr algn="ctr"/>
                      <a:r>
                        <a:rPr lang="en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CN" sz="2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10,</a:t>
                      </a:r>
                      <a:r>
                        <a:rPr lang="zh-CN" altLang="en-US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2000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CN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810224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D646C5FE-69D9-A00B-4DC7-481462B66A20}"/>
              </a:ext>
            </a:extLst>
          </p:cNvPr>
          <p:cNvSpPr/>
          <p:nvPr/>
        </p:nvSpPr>
        <p:spPr>
          <a:xfrm>
            <a:off x="2378463" y="3123921"/>
            <a:ext cx="1125416" cy="450166"/>
          </a:xfrm>
          <a:prstGeom prst="ellipse">
            <a:avLst/>
          </a:prstGeom>
          <a:solidFill>
            <a:srgbClr val="000000">
              <a:alpha val="2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39C1E6-8FB6-5B86-B81A-DBE0A33DBB10}"/>
              </a:ext>
            </a:extLst>
          </p:cNvPr>
          <p:cNvSpPr/>
          <p:nvPr/>
        </p:nvSpPr>
        <p:spPr>
          <a:xfrm>
            <a:off x="3726614" y="3123921"/>
            <a:ext cx="1125416" cy="450166"/>
          </a:xfrm>
          <a:prstGeom prst="ellipse">
            <a:avLst/>
          </a:prstGeom>
          <a:solidFill>
            <a:srgbClr val="000000">
              <a:alpha val="2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5601AB9-AFB9-BA21-E87F-5A7250F39A9C}"/>
              </a:ext>
            </a:extLst>
          </p:cNvPr>
          <p:cNvSpPr/>
          <p:nvPr/>
        </p:nvSpPr>
        <p:spPr>
          <a:xfrm>
            <a:off x="2623983" y="2379642"/>
            <a:ext cx="1969477" cy="800549"/>
          </a:xfrm>
          <a:custGeom>
            <a:avLst/>
            <a:gdLst>
              <a:gd name="connsiteX0" fmla="*/ 0 w 1969477"/>
              <a:gd name="connsiteY0" fmla="*/ 548640 h 562708"/>
              <a:gd name="connsiteX1" fmla="*/ 0 w 1969477"/>
              <a:gd name="connsiteY1" fmla="*/ 0 h 562708"/>
              <a:gd name="connsiteX2" fmla="*/ 1969477 w 1969477"/>
              <a:gd name="connsiteY2" fmla="*/ 0 h 562708"/>
              <a:gd name="connsiteX3" fmla="*/ 1969477 w 1969477"/>
              <a:gd name="connsiteY3" fmla="*/ 168812 h 562708"/>
              <a:gd name="connsiteX4" fmla="*/ 1969477 w 1969477"/>
              <a:gd name="connsiteY4" fmla="*/ 562708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9477" h="562708">
                <a:moveTo>
                  <a:pt x="0" y="548640"/>
                </a:moveTo>
                <a:lnTo>
                  <a:pt x="0" y="0"/>
                </a:lnTo>
                <a:lnTo>
                  <a:pt x="1969477" y="0"/>
                </a:lnTo>
                <a:lnTo>
                  <a:pt x="1969477" y="168812"/>
                </a:lnTo>
                <a:lnTo>
                  <a:pt x="1969477" y="562708"/>
                </a:lnTo>
              </a:path>
            </a:pathLst>
          </a:custGeom>
          <a:noFill/>
          <a:ln w="19050">
            <a:solidFill>
              <a:srgbClr val="C00000"/>
            </a:solidFill>
            <a:prstDash val="sysDash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A5879A-66B3-5083-DB6F-6508688D2E7E}"/>
              </a:ext>
            </a:extLst>
          </p:cNvPr>
          <p:cNvSpPr txBox="1"/>
          <p:nvPr/>
        </p:nvSpPr>
        <p:spPr>
          <a:xfrm>
            <a:off x="2584351" y="4860573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>
                <a:latin typeface="Heiti TC Medium" pitchFamily="2" charset="-128"/>
                <a:ea typeface="Heiti TC Medium" pitchFamily="2" charset="-128"/>
              </a:rPr>
              <a:t>因子B的</a:t>
            </a:r>
            <a:r>
              <a:rPr lang="en-US" b="1" dirty="0" err="1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</a:rPr>
              <a:t>简单</a:t>
            </a:r>
            <a:r>
              <a:rPr lang="en-CN" b="1" dirty="0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</a:rPr>
              <a:t>效应</a:t>
            </a:r>
          </a:p>
          <a:p>
            <a:pPr algn="ctr"/>
            <a:r>
              <a:rPr lang="en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B1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@</a:t>
            </a:r>
            <a:r>
              <a:rPr lang="en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A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vs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B2@A2</a:t>
            </a:r>
            <a:endParaRPr lang="en-CN" dirty="0">
              <a:solidFill>
                <a:schemeClr val="bg1">
                  <a:lumMod val="50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B85240-5EDB-5DB6-6FE5-95F389116624}"/>
              </a:ext>
            </a:extLst>
          </p:cNvPr>
          <p:cNvSpPr/>
          <p:nvPr/>
        </p:nvSpPr>
        <p:spPr>
          <a:xfrm>
            <a:off x="2378463" y="3934272"/>
            <a:ext cx="1125416" cy="450166"/>
          </a:xfrm>
          <a:prstGeom prst="ellipse">
            <a:avLst/>
          </a:prstGeom>
          <a:solidFill>
            <a:schemeClr val="accent6">
              <a:lumMod val="75000"/>
              <a:alpha val="2980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9E7349-A671-5BFF-255A-4A86C071F1BD}"/>
              </a:ext>
            </a:extLst>
          </p:cNvPr>
          <p:cNvSpPr/>
          <p:nvPr/>
        </p:nvSpPr>
        <p:spPr>
          <a:xfrm>
            <a:off x="3726614" y="3934272"/>
            <a:ext cx="1125416" cy="450166"/>
          </a:xfrm>
          <a:prstGeom prst="ellipse">
            <a:avLst/>
          </a:prstGeom>
          <a:solidFill>
            <a:schemeClr val="accent6">
              <a:lumMod val="75000"/>
              <a:alpha val="2980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104BF6-22CC-DFD5-62B8-4C1FC6891A81}"/>
              </a:ext>
            </a:extLst>
          </p:cNvPr>
          <p:cNvSpPr/>
          <p:nvPr/>
        </p:nvSpPr>
        <p:spPr>
          <a:xfrm rot="10800000">
            <a:off x="2647297" y="4322428"/>
            <a:ext cx="1969477" cy="450165"/>
          </a:xfrm>
          <a:custGeom>
            <a:avLst/>
            <a:gdLst>
              <a:gd name="connsiteX0" fmla="*/ 0 w 1969477"/>
              <a:gd name="connsiteY0" fmla="*/ 548640 h 562708"/>
              <a:gd name="connsiteX1" fmla="*/ 0 w 1969477"/>
              <a:gd name="connsiteY1" fmla="*/ 0 h 562708"/>
              <a:gd name="connsiteX2" fmla="*/ 1969477 w 1969477"/>
              <a:gd name="connsiteY2" fmla="*/ 0 h 562708"/>
              <a:gd name="connsiteX3" fmla="*/ 1969477 w 1969477"/>
              <a:gd name="connsiteY3" fmla="*/ 168812 h 562708"/>
              <a:gd name="connsiteX4" fmla="*/ 1969477 w 1969477"/>
              <a:gd name="connsiteY4" fmla="*/ 562708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9477" h="562708">
                <a:moveTo>
                  <a:pt x="0" y="548640"/>
                </a:moveTo>
                <a:lnTo>
                  <a:pt x="0" y="0"/>
                </a:lnTo>
                <a:lnTo>
                  <a:pt x="1969477" y="0"/>
                </a:lnTo>
                <a:lnTo>
                  <a:pt x="1969477" y="168812"/>
                </a:lnTo>
                <a:lnTo>
                  <a:pt x="1969477" y="562708"/>
                </a:lnTo>
              </a:path>
            </a:pathLst>
          </a:custGeom>
          <a:noFill/>
          <a:ln w="19050">
            <a:solidFill>
              <a:srgbClr val="C00000"/>
            </a:solidFill>
            <a:prstDash val="sysDash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69703FE-6DA8-1030-4D36-90AE0EA6EF5D}"/>
              </a:ext>
            </a:extLst>
          </p:cNvPr>
          <p:cNvSpPr/>
          <p:nvPr/>
        </p:nvSpPr>
        <p:spPr>
          <a:xfrm rot="16200000">
            <a:off x="6445720" y="3190294"/>
            <a:ext cx="886264" cy="1119966"/>
          </a:xfrm>
          <a:custGeom>
            <a:avLst/>
            <a:gdLst>
              <a:gd name="connsiteX0" fmla="*/ 0 w 1969477"/>
              <a:gd name="connsiteY0" fmla="*/ 548640 h 562708"/>
              <a:gd name="connsiteX1" fmla="*/ 0 w 1969477"/>
              <a:gd name="connsiteY1" fmla="*/ 0 h 562708"/>
              <a:gd name="connsiteX2" fmla="*/ 1969477 w 1969477"/>
              <a:gd name="connsiteY2" fmla="*/ 0 h 562708"/>
              <a:gd name="connsiteX3" fmla="*/ 1969477 w 1969477"/>
              <a:gd name="connsiteY3" fmla="*/ 168812 h 562708"/>
              <a:gd name="connsiteX4" fmla="*/ 1969477 w 1969477"/>
              <a:gd name="connsiteY4" fmla="*/ 562708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9477" h="562708">
                <a:moveTo>
                  <a:pt x="0" y="548640"/>
                </a:moveTo>
                <a:lnTo>
                  <a:pt x="0" y="0"/>
                </a:lnTo>
                <a:lnTo>
                  <a:pt x="1969477" y="0"/>
                </a:lnTo>
                <a:lnTo>
                  <a:pt x="1969477" y="168812"/>
                </a:lnTo>
                <a:lnTo>
                  <a:pt x="1969477" y="562708"/>
                </a:lnTo>
              </a:path>
            </a:pathLst>
          </a:custGeom>
          <a:noFill/>
          <a:ln w="19050">
            <a:solidFill>
              <a:srgbClr val="C00000"/>
            </a:solidFill>
            <a:prstDash val="sysDash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491961-DC9C-52B0-9A2F-32C352F6DF37}"/>
              </a:ext>
            </a:extLst>
          </p:cNvPr>
          <p:cNvSpPr/>
          <p:nvPr/>
        </p:nvSpPr>
        <p:spPr>
          <a:xfrm>
            <a:off x="7448832" y="3123921"/>
            <a:ext cx="1125416" cy="450166"/>
          </a:xfrm>
          <a:prstGeom prst="ellipse">
            <a:avLst/>
          </a:prstGeom>
          <a:solidFill>
            <a:srgbClr val="000000">
              <a:alpha val="2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BB176C-3900-57F1-4D18-992F89F5B128}"/>
              </a:ext>
            </a:extLst>
          </p:cNvPr>
          <p:cNvSpPr/>
          <p:nvPr/>
        </p:nvSpPr>
        <p:spPr>
          <a:xfrm>
            <a:off x="8796983" y="3123921"/>
            <a:ext cx="1125416" cy="450166"/>
          </a:xfrm>
          <a:prstGeom prst="ellipse">
            <a:avLst/>
          </a:prstGeom>
          <a:solidFill>
            <a:schemeClr val="accent6">
              <a:lumMod val="75000"/>
              <a:alpha val="2980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89ADB0E-A65C-B67D-B6FA-E23CC72EABEC}"/>
              </a:ext>
            </a:extLst>
          </p:cNvPr>
          <p:cNvSpPr/>
          <p:nvPr/>
        </p:nvSpPr>
        <p:spPr>
          <a:xfrm>
            <a:off x="7448832" y="3934272"/>
            <a:ext cx="1125416" cy="450166"/>
          </a:xfrm>
          <a:prstGeom prst="ellipse">
            <a:avLst/>
          </a:prstGeom>
          <a:solidFill>
            <a:srgbClr val="000000">
              <a:alpha val="2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8C58B5F-117A-16D0-DEA7-14864523DAC6}"/>
              </a:ext>
            </a:extLst>
          </p:cNvPr>
          <p:cNvSpPr/>
          <p:nvPr/>
        </p:nvSpPr>
        <p:spPr>
          <a:xfrm>
            <a:off x="8796983" y="3934272"/>
            <a:ext cx="1125416" cy="450166"/>
          </a:xfrm>
          <a:prstGeom prst="ellipse">
            <a:avLst/>
          </a:prstGeom>
          <a:solidFill>
            <a:schemeClr val="accent6">
              <a:lumMod val="75000"/>
              <a:alpha val="29804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1DAD60-A994-4D59-4F66-E2CC9A2D29E0}"/>
              </a:ext>
            </a:extLst>
          </p:cNvPr>
          <p:cNvSpPr txBox="1"/>
          <p:nvPr/>
        </p:nvSpPr>
        <p:spPr>
          <a:xfrm rot="16200000">
            <a:off x="4914181" y="3455399"/>
            <a:ext cx="2040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>
                <a:latin typeface="Heiti TC Medium" pitchFamily="2" charset="-128"/>
                <a:ea typeface="Heiti TC Medium" pitchFamily="2" charset="-128"/>
              </a:rPr>
              <a:t>因子</a:t>
            </a:r>
            <a:r>
              <a:rPr lang="en-US" altLang="zh-CN" dirty="0">
                <a:latin typeface="Heiti TC Medium" pitchFamily="2" charset="-128"/>
                <a:ea typeface="Heiti TC Medium" pitchFamily="2" charset="-128"/>
              </a:rPr>
              <a:t>A</a:t>
            </a:r>
            <a:r>
              <a:rPr lang="en-CN" dirty="0">
                <a:latin typeface="Heiti TC Medium" pitchFamily="2" charset="-128"/>
                <a:ea typeface="Heiti TC Medium" pitchFamily="2" charset="-128"/>
              </a:rPr>
              <a:t>的</a:t>
            </a:r>
            <a:r>
              <a:rPr lang="en-US" b="1" dirty="0" err="1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</a:rPr>
              <a:t>简单</a:t>
            </a:r>
            <a:r>
              <a:rPr lang="en-CN" b="1" dirty="0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</a:rPr>
              <a:t>效应</a:t>
            </a: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A2@B1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vs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A1@B1</a:t>
            </a:r>
            <a:endParaRPr lang="en-CN" dirty="0">
              <a:solidFill>
                <a:schemeClr val="bg1">
                  <a:lumMod val="50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521B1AD-6226-6418-EC48-8050353D616C}"/>
              </a:ext>
            </a:extLst>
          </p:cNvPr>
          <p:cNvSpPr/>
          <p:nvPr/>
        </p:nvSpPr>
        <p:spPr>
          <a:xfrm rot="5400000">
            <a:off x="9623842" y="3589174"/>
            <a:ext cx="886264" cy="289149"/>
          </a:xfrm>
          <a:custGeom>
            <a:avLst/>
            <a:gdLst>
              <a:gd name="connsiteX0" fmla="*/ 0 w 1969477"/>
              <a:gd name="connsiteY0" fmla="*/ 548640 h 562708"/>
              <a:gd name="connsiteX1" fmla="*/ 0 w 1969477"/>
              <a:gd name="connsiteY1" fmla="*/ 0 h 562708"/>
              <a:gd name="connsiteX2" fmla="*/ 1969477 w 1969477"/>
              <a:gd name="connsiteY2" fmla="*/ 0 h 562708"/>
              <a:gd name="connsiteX3" fmla="*/ 1969477 w 1969477"/>
              <a:gd name="connsiteY3" fmla="*/ 168812 h 562708"/>
              <a:gd name="connsiteX4" fmla="*/ 1969477 w 1969477"/>
              <a:gd name="connsiteY4" fmla="*/ 562708 h 56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9477" h="562708">
                <a:moveTo>
                  <a:pt x="0" y="548640"/>
                </a:moveTo>
                <a:lnTo>
                  <a:pt x="0" y="0"/>
                </a:lnTo>
                <a:lnTo>
                  <a:pt x="1969477" y="0"/>
                </a:lnTo>
                <a:lnTo>
                  <a:pt x="1969477" y="168812"/>
                </a:lnTo>
                <a:lnTo>
                  <a:pt x="1969477" y="562708"/>
                </a:lnTo>
              </a:path>
            </a:pathLst>
          </a:custGeom>
          <a:noFill/>
          <a:ln w="19050">
            <a:solidFill>
              <a:srgbClr val="C00000"/>
            </a:solidFill>
            <a:prstDash val="sysDash"/>
            <a:headEnd type="triangle" w="med" len="lg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B2309B-B331-EA58-07D8-38C4764712BD}"/>
              </a:ext>
            </a:extLst>
          </p:cNvPr>
          <p:cNvSpPr txBox="1"/>
          <p:nvPr/>
        </p:nvSpPr>
        <p:spPr>
          <a:xfrm rot="16200000">
            <a:off x="9554177" y="3410852"/>
            <a:ext cx="2040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dirty="0">
                <a:latin typeface="Heiti TC Medium" pitchFamily="2" charset="-128"/>
                <a:ea typeface="Heiti TC Medium" pitchFamily="2" charset="-128"/>
              </a:rPr>
              <a:t>因子</a:t>
            </a:r>
            <a:r>
              <a:rPr lang="en-US" altLang="zh-CN" dirty="0">
                <a:latin typeface="Heiti TC Medium" pitchFamily="2" charset="-128"/>
                <a:ea typeface="Heiti TC Medium" pitchFamily="2" charset="-128"/>
              </a:rPr>
              <a:t>A</a:t>
            </a:r>
            <a:r>
              <a:rPr lang="en-CN" dirty="0">
                <a:latin typeface="Heiti TC Medium" pitchFamily="2" charset="-128"/>
                <a:ea typeface="Heiti TC Medium" pitchFamily="2" charset="-128"/>
              </a:rPr>
              <a:t>的</a:t>
            </a:r>
            <a:r>
              <a:rPr lang="en-US" b="1" dirty="0" err="1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</a:rPr>
              <a:t>简单</a:t>
            </a:r>
            <a:r>
              <a:rPr lang="en-CN" b="1" dirty="0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</a:rPr>
              <a:t>效应</a:t>
            </a:r>
          </a:p>
          <a:p>
            <a:pPr algn="ctr"/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A2@B2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vs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A1@B2</a:t>
            </a:r>
            <a:endParaRPr lang="en-CN" dirty="0">
              <a:solidFill>
                <a:schemeClr val="bg1">
                  <a:lumMod val="50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518D5E-E935-BC75-5ED1-2426AF34C068}"/>
              </a:ext>
            </a:extLst>
          </p:cNvPr>
          <p:cNvCxnSpPr/>
          <p:nvPr/>
        </p:nvCxnSpPr>
        <p:spPr>
          <a:xfrm>
            <a:off x="5376231" y="1519818"/>
            <a:ext cx="0" cy="41864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29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251</Words>
  <Application>Microsoft Macintosh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HEITI TC MEDIUM</vt:lpstr>
      <vt:lpstr>HEITI TC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主效应</vt:lpstr>
      <vt:lpstr>简单效应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Qiaoguo</dc:creator>
  <cp:lastModifiedBy>Tan, Qiaoguo</cp:lastModifiedBy>
  <cp:revision>10</cp:revision>
  <dcterms:created xsi:type="dcterms:W3CDTF">2022-05-17T07:54:27Z</dcterms:created>
  <dcterms:modified xsi:type="dcterms:W3CDTF">2022-05-19T02:20:28Z</dcterms:modified>
</cp:coreProperties>
</file>