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3" r:id="rId20"/>
    <p:sldId id="274" r:id="rId21"/>
    <p:sldId id="275" r:id="rId22"/>
    <p:sldId id="276" r:id="rId23"/>
    <p:sldId id="277" r:id="rId24"/>
    <p:sldId id="278" r:id="rId25"/>
    <p:sldId id="279" r:id="rId26"/>
    <p:sldId id="280" r:id="rId27"/>
    <p:sldId id="286" r:id="rId28"/>
    <p:sldId id="285" r:id="rId29"/>
    <p:sldId id="284" r:id="rId30"/>
    <p:sldId id="281" r:id="rId31"/>
    <p:sldId id="282" r:id="rId32"/>
    <p:sldId id="28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4A7E6-BD39-407A-8551-42441B0A63A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073F-EA1C-4352-B376-734245FB4F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644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4A7E6-BD39-407A-8551-42441B0A63A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424291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4A7E6-BD39-407A-8551-42441B0A63A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140714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4A7E6-BD39-407A-8551-42441B0A63A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352426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E4A7E6-BD39-407A-8551-42441B0A63A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EA073F-EA1C-4352-B376-734245FB4F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116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E4A7E6-BD39-407A-8551-42441B0A63A9}"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336491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4A7E6-BD39-407A-8551-42441B0A63A9}"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290368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E4A7E6-BD39-407A-8551-42441B0A63A9}"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289638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2E4A7E6-BD39-407A-8551-42441B0A63A9}" type="datetimeFigureOut">
              <a:rPr lang="en-IN" smtClean="0"/>
              <a:t>24-04-2025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151702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2E4A7E6-BD39-407A-8551-42441B0A63A9}" type="datetimeFigureOut">
              <a:rPr lang="en-IN" smtClean="0"/>
              <a:t>24-04-2025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EA073F-EA1C-4352-B376-734245FB4F2C}" type="slidenum">
              <a:rPr lang="en-IN" smtClean="0"/>
              <a:t>‹#›</a:t>
            </a:fld>
            <a:endParaRPr lang="en-IN"/>
          </a:p>
        </p:txBody>
      </p:sp>
    </p:spTree>
    <p:extLst>
      <p:ext uri="{BB962C8B-B14F-4D97-AF65-F5344CB8AC3E}">
        <p14:creationId xmlns:p14="http://schemas.microsoft.com/office/powerpoint/2010/main" val="153072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E4A7E6-BD39-407A-8551-42441B0A63A9}"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EA073F-EA1C-4352-B376-734245FB4F2C}" type="slidenum">
              <a:rPr lang="en-IN" smtClean="0"/>
              <a:t>‹#›</a:t>
            </a:fld>
            <a:endParaRPr lang="en-IN"/>
          </a:p>
        </p:txBody>
      </p:sp>
    </p:spTree>
    <p:extLst>
      <p:ext uri="{BB962C8B-B14F-4D97-AF65-F5344CB8AC3E}">
        <p14:creationId xmlns:p14="http://schemas.microsoft.com/office/powerpoint/2010/main" val="94847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2E4A7E6-BD39-407A-8551-42441B0A63A9}" type="datetimeFigureOut">
              <a:rPr lang="en-IN" smtClean="0"/>
              <a:t>24-04-2025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EA073F-EA1C-4352-B376-734245FB4F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998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D1798-4FC5-8476-CF2C-C21ECA2475EC}"/>
              </a:ext>
            </a:extLst>
          </p:cNvPr>
          <p:cNvSpPr>
            <a:spLocks noGrp="1"/>
          </p:cNvSpPr>
          <p:nvPr>
            <p:ph type="ctrTitle"/>
          </p:nvPr>
        </p:nvSpPr>
        <p:spPr/>
        <p:txBody>
          <a:bodyPr>
            <a:normAutofit/>
          </a:bodyPr>
          <a:lstStyle/>
          <a:p>
            <a:pPr algn="ctr"/>
            <a:r>
              <a:rPr lang="en-IN" sz="6600" dirty="0"/>
              <a:t>BCSE498J -</a:t>
            </a:r>
            <a:br>
              <a:rPr lang="en-IN" sz="6600" dirty="0"/>
            </a:br>
            <a:r>
              <a:rPr lang="en-IN" sz="6600" dirty="0"/>
              <a:t>AI – Augmented Adaptive Honey Vaults</a:t>
            </a:r>
          </a:p>
        </p:txBody>
      </p:sp>
      <p:sp>
        <p:nvSpPr>
          <p:cNvPr id="3" name="Subtitle 2">
            <a:extLst>
              <a:ext uri="{FF2B5EF4-FFF2-40B4-BE49-F238E27FC236}">
                <a16:creationId xmlns:a16="http://schemas.microsoft.com/office/drawing/2014/main" id="{129971FD-CD92-8224-CCEA-77DB43F97B7A}"/>
              </a:ext>
            </a:extLst>
          </p:cNvPr>
          <p:cNvSpPr>
            <a:spLocks noGrp="1"/>
          </p:cNvSpPr>
          <p:nvPr>
            <p:ph type="subTitle" idx="1"/>
          </p:nvPr>
        </p:nvSpPr>
        <p:spPr>
          <a:xfrm>
            <a:off x="1100051" y="4455619"/>
            <a:ext cx="10058400" cy="1768199"/>
          </a:xfrm>
        </p:spPr>
        <p:txBody>
          <a:bodyPr>
            <a:normAutofit fontScale="92500" lnSpcReduction="10000"/>
          </a:bodyPr>
          <a:lstStyle/>
          <a:p>
            <a:r>
              <a:rPr lang="en-IN" dirty="0"/>
              <a:t>21BCE2459 TANISH SANCHETI</a:t>
            </a:r>
          </a:p>
          <a:p>
            <a:r>
              <a:rPr lang="en-IN" dirty="0"/>
              <a:t>21BCE2785 SANSKAR JOTWANI</a:t>
            </a:r>
          </a:p>
          <a:p>
            <a:r>
              <a:rPr lang="en-IN" dirty="0"/>
              <a:t>21BCI0035 AYUSH PANDEY</a:t>
            </a:r>
          </a:p>
          <a:p>
            <a:pPr algn="ctr"/>
            <a:r>
              <a:rPr lang="en-US" b="1" dirty="0"/>
              <a:t>Under the Supervision of Prof. Somasundaram SK</a:t>
            </a:r>
            <a:endParaRPr lang="en-IN" b="1" dirty="0"/>
          </a:p>
        </p:txBody>
      </p:sp>
    </p:spTree>
    <p:extLst>
      <p:ext uri="{BB962C8B-B14F-4D97-AF65-F5344CB8AC3E}">
        <p14:creationId xmlns:p14="http://schemas.microsoft.com/office/powerpoint/2010/main" val="360111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EF76-BC19-B73E-88A9-BB14E5DDF292}"/>
              </a:ext>
            </a:extLst>
          </p:cNvPr>
          <p:cNvSpPr>
            <a:spLocks noGrp="1"/>
          </p:cNvSpPr>
          <p:nvPr>
            <p:ph type="title"/>
          </p:nvPr>
        </p:nvSpPr>
        <p:spPr/>
        <p:txBody>
          <a:bodyPr/>
          <a:lstStyle/>
          <a:p>
            <a:pPr algn="ctr"/>
            <a:r>
              <a:rPr lang="en-IN" dirty="0"/>
              <a:t>BEHAVIOURAL BIOMETRIC </a:t>
            </a:r>
            <a:br>
              <a:rPr lang="en-IN" dirty="0"/>
            </a:br>
            <a:r>
              <a:rPr lang="en-IN" dirty="0"/>
              <a:t>CAPTURE LAYER</a:t>
            </a:r>
          </a:p>
        </p:txBody>
      </p:sp>
      <p:sp>
        <p:nvSpPr>
          <p:cNvPr id="3" name="Content Placeholder 2">
            <a:extLst>
              <a:ext uri="{FF2B5EF4-FFF2-40B4-BE49-F238E27FC236}">
                <a16:creationId xmlns:a16="http://schemas.microsoft.com/office/drawing/2014/main" id="{E703AD1A-3ACA-CD27-FDEB-0644DF3CAB48}"/>
              </a:ext>
            </a:extLst>
          </p:cNvPr>
          <p:cNvSpPr>
            <a:spLocks noGrp="1"/>
          </p:cNvSpPr>
          <p:nvPr>
            <p:ph idx="1"/>
          </p:nvPr>
        </p:nvSpPr>
        <p:spPr/>
        <p:txBody>
          <a:bodyPr>
            <a:normAutofit lnSpcReduction="10000"/>
          </a:bodyPr>
          <a:lstStyle/>
          <a:p>
            <a:r>
              <a:rPr lang="en-US" b="1" dirty="0"/>
              <a:t>Purpose:</a:t>
            </a:r>
            <a:r>
              <a:rPr lang="en-US" dirty="0"/>
              <a:t> Continuously monitors and records user interaction patterns for authentication and anomaly detection.</a:t>
            </a:r>
          </a:p>
          <a:p>
            <a:pPr>
              <a:buNone/>
            </a:pPr>
            <a:r>
              <a:rPr lang="en-IN" b="1" dirty="0"/>
              <a:t>Key Functions:</a:t>
            </a:r>
            <a:endParaRPr lang="en-IN" dirty="0"/>
          </a:p>
          <a:p>
            <a:pPr>
              <a:buFont typeface="Arial" panose="020B0604020202020204" pitchFamily="34" charset="0"/>
              <a:buChar char="•"/>
            </a:pPr>
            <a:r>
              <a:rPr lang="en-IN" b="1" dirty="0"/>
              <a:t>Keystroke Dynamics Analysis:</a:t>
            </a:r>
            <a:endParaRPr lang="en-IN" dirty="0"/>
          </a:p>
          <a:p>
            <a:pPr marL="742950" lvl="1" indent="-285750">
              <a:buFont typeface="Arial" panose="020B0604020202020204" pitchFamily="34" charset="0"/>
              <a:buChar char="•"/>
            </a:pPr>
            <a:r>
              <a:rPr lang="en-IN" dirty="0"/>
              <a:t>Captures typing speed, rhythm, key hold/dwell time, and inter-key intervals.</a:t>
            </a:r>
          </a:p>
          <a:p>
            <a:pPr marL="742950" lvl="1" indent="-285750">
              <a:buFont typeface="Arial" panose="020B0604020202020204" pitchFamily="34" charset="0"/>
              <a:buChar char="•"/>
            </a:pPr>
            <a:r>
              <a:rPr lang="en-IN" dirty="0"/>
              <a:t>Tracks habitual errors (e.g., backspacing patterns).</a:t>
            </a:r>
          </a:p>
          <a:p>
            <a:pPr>
              <a:buFont typeface="Arial" panose="020B0604020202020204" pitchFamily="34" charset="0"/>
              <a:buChar char="•"/>
            </a:pPr>
            <a:r>
              <a:rPr lang="en-IN" b="1" dirty="0"/>
              <a:t>Cursor/Mouse </a:t>
            </a:r>
            <a:r>
              <a:rPr lang="en-IN" b="1" dirty="0" err="1"/>
              <a:t>Behavior</a:t>
            </a:r>
            <a:r>
              <a:rPr lang="en-IN" b="1" dirty="0"/>
              <a:t> Profiling:</a:t>
            </a:r>
            <a:endParaRPr lang="en-IN" dirty="0"/>
          </a:p>
          <a:p>
            <a:pPr marL="742950" lvl="1" indent="-285750">
              <a:buFont typeface="Arial" panose="020B0604020202020204" pitchFamily="34" charset="0"/>
              <a:buChar char="•"/>
            </a:pPr>
            <a:r>
              <a:rPr lang="en-IN" dirty="0"/>
              <a:t>Records movement trajectories, click timing, and scroll </a:t>
            </a:r>
            <a:r>
              <a:rPr lang="en-IN" dirty="0" err="1"/>
              <a:t>behavior</a:t>
            </a:r>
            <a:r>
              <a:rPr lang="en-IN" dirty="0"/>
              <a:t>.</a:t>
            </a:r>
          </a:p>
          <a:p>
            <a:pPr marL="742950" lvl="1" indent="-285750">
              <a:buFont typeface="Arial" panose="020B0604020202020204" pitchFamily="34" charset="0"/>
              <a:buChar char="•"/>
            </a:pPr>
            <a:r>
              <a:rPr lang="en-IN" dirty="0"/>
              <a:t>Detects deviations in acceleration or precision (e.g., bot-like vs. human movement).</a:t>
            </a:r>
          </a:p>
          <a:p>
            <a:pPr>
              <a:buFont typeface="Arial" panose="020B0604020202020204" pitchFamily="34" charset="0"/>
              <a:buChar char="•"/>
            </a:pPr>
            <a:r>
              <a:rPr lang="en-IN" b="1" dirty="0"/>
              <a:t>Real-Time Data Streaming:</a:t>
            </a:r>
            <a:endParaRPr lang="en-IN" dirty="0"/>
          </a:p>
          <a:p>
            <a:pPr marL="742950" lvl="1" indent="-285750">
              <a:buFont typeface="Arial" panose="020B0604020202020204" pitchFamily="34" charset="0"/>
              <a:buChar char="•"/>
            </a:pPr>
            <a:r>
              <a:rPr lang="en-IN" dirty="0"/>
              <a:t>Encrypts and transmits raw </a:t>
            </a:r>
            <a:r>
              <a:rPr lang="en-IN" dirty="0" err="1"/>
              <a:t>behavioral</a:t>
            </a:r>
            <a:r>
              <a:rPr lang="en-IN" dirty="0"/>
              <a:t> data to the Anomaly Detection Engine.</a:t>
            </a:r>
          </a:p>
          <a:p>
            <a:pPr marL="0" indent="0">
              <a:buNone/>
            </a:pPr>
            <a:endParaRPr lang="en-IN" dirty="0"/>
          </a:p>
        </p:txBody>
      </p:sp>
    </p:spTree>
    <p:extLst>
      <p:ext uri="{BB962C8B-B14F-4D97-AF65-F5344CB8AC3E}">
        <p14:creationId xmlns:p14="http://schemas.microsoft.com/office/powerpoint/2010/main" val="216825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412AA-A076-E49C-3A28-EDB3E1ADCBAF}"/>
              </a:ext>
            </a:extLst>
          </p:cNvPr>
          <p:cNvSpPr>
            <a:spLocks noGrp="1"/>
          </p:cNvSpPr>
          <p:nvPr>
            <p:ph type="title"/>
          </p:nvPr>
        </p:nvSpPr>
        <p:spPr/>
        <p:txBody>
          <a:bodyPr/>
          <a:lstStyle/>
          <a:p>
            <a:pPr algn="ctr"/>
            <a:r>
              <a:rPr lang="en-IN" dirty="0"/>
              <a:t>ANOMALY DETECTION ENGINE</a:t>
            </a:r>
          </a:p>
        </p:txBody>
      </p:sp>
      <p:sp>
        <p:nvSpPr>
          <p:cNvPr id="3" name="Content Placeholder 2">
            <a:extLst>
              <a:ext uri="{FF2B5EF4-FFF2-40B4-BE49-F238E27FC236}">
                <a16:creationId xmlns:a16="http://schemas.microsoft.com/office/drawing/2014/main" id="{11F14E4B-CF0B-ADBC-2C03-A08BCB7B86E6}"/>
              </a:ext>
            </a:extLst>
          </p:cNvPr>
          <p:cNvSpPr>
            <a:spLocks noGrp="1"/>
          </p:cNvSpPr>
          <p:nvPr>
            <p:ph idx="1"/>
          </p:nvPr>
        </p:nvSpPr>
        <p:spPr>
          <a:xfrm>
            <a:off x="1097280" y="1845734"/>
            <a:ext cx="10058400" cy="4023360"/>
          </a:xfrm>
        </p:spPr>
        <p:txBody>
          <a:bodyPr/>
          <a:lstStyle/>
          <a:p>
            <a:r>
              <a:rPr lang="en-US" b="1" dirty="0"/>
              <a:t>Purpose:</a:t>
            </a:r>
            <a:r>
              <a:rPr lang="en-US" dirty="0"/>
              <a:t> Analyzes behavioral data to flag suspicious activity using machine learning.</a:t>
            </a:r>
          </a:p>
          <a:p>
            <a:pPr>
              <a:buNone/>
            </a:pPr>
            <a:r>
              <a:rPr lang="en-IN" b="1" dirty="0"/>
              <a:t>Key Functions:</a:t>
            </a:r>
            <a:endParaRPr lang="en-IN" dirty="0"/>
          </a:p>
          <a:p>
            <a:pPr>
              <a:buFont typeface="Arial" panose="020B0604020202020204" pitchFamily="34" charset="0"/>
              <a:buChar char="•"/>
            </a:pPr>
            <a:r>
              <a:rPr lang="en-IN" b="1" dirty="0" err="1"/>
              <a:t>Behavioral</a:t>
            </a:r>
            <a:r>
              <a:rPr lang="en-IN" b="1" dirty="0"/>
              <a:t> Baseline </a:t>
            </a:r>
            <a:r>
              <a:rPr lang="en-IN" b="1" dirty="0" err="1"/>
              <a:t>Modeling</a:t>
            </a:r>
            <a:r>
              <a:rPr lang="en-IN" b="1" dirty="0"/>
              <a:t>:</a:t>
            </a:r>
            <a:endParaRPr lang="en-IN" dirty="0"/>
          </a:p>
          <a:p>
            <a:pPr marL="742950" lvl="1" indent="-285750">
              <a:buFont typeface="Arial" panose="020B0604020202020204" pitchFamily="34" charset="0"/>
              <a:buChar char="•"/>
            </a:pPr>
            <a:r>
              <a:rPr lang="en-IN" dirty="0"/>
              <a:t>Trains ML models (e.g., SVM) on historical user data to establish "normal" </a:t>
            </a:r>
            <a:r>
              <a:rPr lang="en-IN" dirty="0" err="1"/>
              <a:t>behavior</a:t>
            </a:r>
            <a:r>
              <a:rPr lang="en-IN" dirty="0"/>
              <a:t>.</a:t>
            </a:r>
          </a:p>
          <a:p>
            <a:pPr>
              <a:buFont typeface="Arial" panose="020B0604020202020204" pitchFamily="34" charset="0"/>
              <a:buChar char="•"/>
            </a:pPr>
            <a:r>
              <a:rPr lang="en-IN" b="1" dirty="0"/>
              <a:t>Real-Time Deviation Scoring:</a:t>
            </a:r>
            <a:endParaRPr lang="en-IN" dirty="0"/>
          </a:p>
          <a:p>
            <a:pPr marL="742950" lvl="1" indent="-285750">
              <a:buFont typeface="Arial" panose="020B0604020202020204" pitchFamily="34" charset="0"/>
              <a:buChar char="•"/>
            </a:pPr>
            <a:r>
              <a:rPr lang="en-IN" dirty="0"/>
              <a:t>Computes risk scores based on deviations.</a:t>
            </a:r>
          </a:p>
          <a:p>
            <a:pPr>
              <a:buFont typeface="Arial" panose="020B0604020202020204" pitchFamily="34" charset="0"/>
              <a:buChar char="•"/>
            </a:pPr>
            <a:r>
              <a:rPr lang="en-IN" b="1" dirty="0"/>
              <a:t>Context-Aware Thresholds:</a:t>
            </a:r>
            <a:endParaRPr lang="en-IN" dirty="0"/>
          </a:p>
          <a:p>
            <a:pPr marL="742950" lvl="1" indent="-285750">
              <a:buFont typeface="Arial" panose="020B0604020202020204" pitchFamily="34" charset="0"/>
              <a:buChar char="•"/>
            </a:pPr>
            <a:r>
              <a:rPr lang="en-IN" dirty="0"/>
              <a:t>Adjusts sensitivity based on factors like IP geolocation, time of day, or accessed resource.</a:t>
            </a:r>
          </a:p>
          <a:p>
            <a:pPr marL="0" indent="0">
              <a:buNone/>
            </a:pPr>
            <a:endParaRPr lang="en-IN" dirty="0"/>
          </a:p>
        </p:txBody>
      </p:sp>
    </p:spTree>
    <p:extLst>
      <p:ext uri="{BB962C8B-B14F-4D97-AF65-F5344CB8AC3E}">
        <p14:creationId xmlns:p14="http://schemas.microsoft.com/office/powerpoint/2010/main" val="208394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5696-24FE-8C39-EF57-83ADD44BB9BC}"/>
              </a:ext>
            </a:extLst>
          </p:cNvPr>
          <p:cNvSpPr>
            <a:spLocks noGrp="1"/>
          </p:cNvSpPr>
          <p:nvPr>
            <p:ph type="title"/>
          </p:nvPr>
        </p:nvSpPr>
        <p:spPr/>
        <p:txBody>
          <a:bodyPr/>
          <a:lstStyle/>
          <a:p>
            <a:pPr algn="ctr"/>
            <a:r>
              <a:rPr lang="en-IN" dirty="0"/>
              <a:t>GAN – BASED HONEY VAULT ENGINE</a:t>
            </a:r>
          </a:p>
        </p:txBody>
      </p:sp>
      <p:sp>
        <p:nvSpPr>
          <p:cNvPr id="3" name="Content Placeholder 2">
            <a:extLst>
              <a:ext uri="{FF2B5EF4-FFF2-40B4-BE49-F238E27FC236}">
                <a16:creationId xmlns:a16="http://schemas.microsoft.com/office/drawing/2014/main" id="{346BFD77-522E-948F-E9C9-01F472510339}"/>
              </a:ext>
            </a:extLst>
          </p:cNvPr>
          <p:cNvSpPr>
            <a:spLocks noGrp="1"/>
          </p:cNvSpPr>
          <p:nvPr>
            <p:ph idx="1"/>
          </p:nvPr>
        </p:nvSpPr>
        <p:spPr>
          <a:xfrm>
            <a:off x="1097280" y="1835343"/>
            <a:ext cx="10058400" cy="4023360"/>
          </a:xfrm>
        </p:spPr>
        <p:txBody>
          <a:bodyPr/>
          <a:lstStyle/>
          <a:p>
            <a:r>
              <a:rPr lang="en-US" b="1" dirty="0"/>
              <a:t>Purpose:</a:t>
            </a:r>
            <a:r>
              <a:rPr lang="en-US" dirty="0"/>
              <a:t> Generates deceptive credentials to mislead attackers during detected breaches.</a:t>
            </a:r>
          </a:p>
          <a:p>
            <a:pPr>
              <a:buNone/>
            </a:pPr>
            <a:r>
              <a:rPr lang="en-IN" b="1" dirty="0"/>
              <a:t>Key Functions:</a:t>
            </a:r>
            <a:endParaRPr lang="en-IN" dirty="0"/>
          </a:p>
          <a:p>
            <a:pPr>
              <a:buFont typeface="Arial" panose="020B0604020202020204" pitchFamily="34" charset="0"/>
              <a:buChar char="•"/>
            </a:pPr>
            <a:r>
              <a:rPr lang="en-IN" b="1" dirty="0"/>
              <a:t>Dynamic Decoy Generation:</a:t>
            </a:r>
            <a:endParaRPr lang="en-IN" dirty="0"/>
          </a:p>
          <a:p>
            <a:pPr marL="742950" lvl="1" indent="-285750">
              <a:buFont typeface="Arial" panose="020B0604020202020204" pitchFamily="34" charset="0"/>
              <a:buChar char="•"/>
            </a:pPr>
            <a:r>
              <a:rPr lang="en-IN" dirty="0"/>
              <a:t>Uses Generative Adversarial Networks (GANs) to create plausible fake passwords/OTPs matching the user’s style (e.g., "Summer2023!" → "Winter2024?").</a:t>
            </a:r>
          </a:p>
          <a:p>
            <a:pPr>
              <a:buFont typeface="Arial" panose="020B0604020202020204" pitchFamily="34" charset="0"/>
              <a:buChar char="•"/>
            </a:pPr>
            <a:r>
              <a:rPr lang="en-IN" b="1" dirty="0"/>
              <a:t>Entrapment Triggers:</a:t>
            </a:r>
            <a:endParaRPr lang="en-IN" dirty="0"/>
          </a:p>
          <a:p>
            <a:pPr marL="742950" lvl="1" indent="-285750">
              <a:buFont typeface="Arial" panose="020B0604020202020204" pitchFamily="34" charset="0"/>
              <a:buChar char="•"/>
            </a:pPr>
            <a:r>
              <a:rPr lang="en-IN" dirty="0"/>
              <a:t>Deploys decoys only during active anomalies (e.g., credential stuffing attacks).</a:t>
            </a:r>
          </a:p>
          <a:p>
            <a:pPr>
              <a:buFont typeface="Arial" panose="020B0604020202020204" pitchFamily="34" charset="0"/>
              <a:buChar char="•"/>
            </a:pPr>
            <a:r>
              <a:rPr lang="en-IN" b="1" dirty="0"/>
              <a:t>Forensic Tagging:</a:t>
            </a:r>
            <a:endParaRPr lang="en-IN" dirty="0"/>
          </a:p>
          <a:p>
            <a:pPr marL="742950" lvl="1" indent="-285750">
              <a:buFont typeface="Arial" panose="020B0604020202020204" pitchFamily="34" charset="0"/>
              <a:buChar char="•"/>
            </a:pPr>
            <a:r>
              <a:rPr lang="en-IN" dirty="0"/>
              <a:t>Embeds unique markers in decoys to trace attacker activity post-breach.</a:t>
            </a:r>
          </a:p>
        </p:txBody>
      </p:sp>
    </p:spTree>
    <p:extLst>
      <p:ext uri="{BB962C8B-B14F-4D97-AF65-F5344CB8AC3E}">
        <p14:creationId xmlns:p14="http://schemas.microsoft.com/office/powerpoint/2010/main" val="274375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0BEE-7D83-292A-7514-5F823A30FFCE}"/>
              </a:ext>
            </a:extLst>
          </p:cNvPr>
          <p:cNvSpPr>
            <a:spLocks noGrp="1"/>
          </p:cNvSpPr>
          <p:nvPr>
            <p:ph type="title"/>
          </p:nvPr>
        </p:nvSpPr>
        <p:spPr/>
        <p:txBody>
          <a:bodyPr/>
          <a:lstStyle/>
          <a:p>
            <a:pPr algn="ctr"/>
            <a:r>
              <a:rPr lang="en-IN" dirty="0"/>
              <a:t>RESPONSE HANDLER</a:t>
            </a:r>
          </a:p>
        </p:txBody>
      </p:sp>
      <p:sp>
        <p:nvSpPr>
          <p:cNvPr id="3" name="Content Placeholder 2">
            <a:extLst>
              <a:ext uri="{FF2B5EF4-FFF2-40B4-BE49-F238E27FC236}">
                <a16:creationId xmlns:a16="http://schemas.microsoft.com/office/drawing/2014/main" id="{90F75316-32B7-3A8A-2BD0-2DF141084356}"/>
              </a:ext>
            </a:extLst>
          </p:cNvPr>
          <p:cNvSpPr>
            <a:spLocks noGrp="1"/>
          </p:cNvSpPr>
          <p:nvPr>
            <p:ph idx="1"/>
          </p:nvPr>
        </p:nvSpPr>
        <p:spPr/>
        <p:txBody>
          <a:bodyPr/>
          <a:lstStyle/>
          <a:p>
            <a:r>
              <a:rPr lang="en-US" b="1" dirty="0"/>
              <a:t>Purpose:</a:t>
            </a:r>
            <a:r>
              <a:rPr lang="en-US" dirty="0"/>
              <a:t> Executes countermeasures and logs incidents for further action.</a:t>
            </a:r>
          </a:p>
          <a:p>
            <a:pPr>
              <a:buNone/>
            </a:pPr>
            <a:r>
              <a:rPr lang="en-IN" b="1" dirty="0"/>
              <a:t>Key Functions:</a:t>
            </a:r>
            <a:endParaRPr lang="en-IN" dirty="0"/>
          </a:p>
          <a:p>
            <a:pPr>
              <a:buFont typeface="Arial" panose="020B0604020202020204" pitchFamily="34" charset="0"/>
              <a:buChar char="•"/>
            </a:pPr>
            <a:r>
              <a:rPr lang="en-IN" b="1" dirty="0"/>
              <a:t>Tiered Response Protocol:</a:t>
            </a:r>
            <a:endParaRPr lang="en-IN" dirty="0"/>
          </a:p>
          <a:p>
            <a:pPr marL="742950" lvl="1" indent="-285750">
              <a:buFont typeface="Arial" panose="020B0604020202020204" pitchFamily="34" charset="0"/>
              <a:buChar char="•"/>
            </a:pPr>
            <a:r>
              <a:rPr lang="en-IN" b="1" dirty="0"/>
              <a:t>Low Risk:</a:t>
            </a:r>
            <a:r>
              <a:rPr lang="en-IN" dirty="0"/>
              <a:t> Triggers silent MFA (e.g., unnoticeable biometric re-check).</a:t>
            </a:r>
          </a:p>
          <a:p>
            <a:pPr marL="742950" lvl="1" indent="-285750">
              <a:buFont typeface="Arial" panose="020B0604020202020204" pitchFamily="34" charset="0"/>
              <a:buChar char="•"/>
            </a:pPr>
            <a:r>
              <a:rPr lang="en-IN" b="1" dirty="0"/>
              <a:t>High Risk:</a:t>
            </a:r>
            <a:r>
              <a:rPr lang="en-IN" dirty="0"/>
              <a:t> Invalidates sessions, locks accounts, or deploys decoys.</a:t>
            </a:r>
          </a:p>
          <a:p>
            <a:pPr>
              <a:buFont typeface="Arial" panose="020B0604020202020204" pitchFamily="34" charset="0"/>
              <a:buChar char="•"/>
            </a:pPr>
            <a:r>
              <a:rPr lang="en-IN" b="1" dirty="0"/>
              <a:t>Alerting &amp; Logging:</a:t>
            </a:r>
            <a:endParaRPr lang="en-IN" dirty="0"/>
          </a:p>
          <a:p>
            <a:pPr marL="742950" lvl="1" indent="-285750">
              <a:buFont typeface="Arial" panose="020B0604020202020204" pitchFamily="34" charset="0"/>
              <a:buChar char="•"/>
            </a:pPr>
            <a:r>
              <a:rPr lang="en-IN" dirty="0"/>
              <a:t>Integrates with SIEM (e.g., Splunk) for audit trails and SOC alerts.</a:t>
            </a:r>
          </a:p>
          <a:p>
            <a:pPr>
              <a:buFont typeface="Arial" panose="020B0604020202020204" pitchFamily="34" charset="0"/>
              <a:buChar char="•"/>
            </a:pPr>
            <a:r>
              <a:rPr lang="en-IN" b="1" dirty="0"/>
              <a:t>User Recovery:</a:t>
            </a:r>
            <a:endParaRPr lang="en-IN" dirty="0"/>
          </a:p>
          <a:p>
            <a:pPr marL="742950" lvl="1" indent="-285750">
              <a:buFont typeface="Arial" panose="020B0604020202020204" pitchFamily="34" charset="0"/>
              <a:buChar char="•"/>
            </a:pPr>
            <a:r>
              <a:rPr lang="en-IN" dirty="0"/>
              <a:t>Auto-resets compromised credentials or initiates admin workflows.</a:t>
            </a:r>
          </a:p>
          <a:p>
            <a:endParaRPr lang="en-IN" dirty="0"/>
          </a:p>
        </p:txBody>
      </p:sp>
    </p:spTree>
    <p:extLst>
      <p:ext uri="{BB962C8B-B14F-4D97-AF65-F5344CB8AC3E}">
        <p14:creationId xmlns:p14="http://schemas.microsoft.com/office/powerpoint/2010/main" val="1106502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CA28-DB04-1F2C-AE22-7B51B64FD81E}"/>
              </a:ext>
            </a:extLst>
          </p:cNvPr>
          <p:cNvSpPr>
            <a:spLocks noGrp="1"/>
          </p:cNvSpPr>
          <p:nvPr>
            <p:ph type="title"/>
          </p:nvPr>
        </p:nvSpPr>
        <p:spPr/>
        <p:txBody>
          <a:bodyPr/>
          <a:lstStyle/>
          <a:p>
            <a:pPr algn="ctr"/>
            <a:r>
              <a:rPr lang="en-IN" dirty="0"/>
              <a:t>ANALYTICAL AND THEORETICAL DESCRIPTIONS</a:t>
            </a:r>
          </a:p>
        </p:txBody>
      </p:sp>
      <p:sp>
        <p:nvSpPr>
          <p:cNvPr id="3" name="Content Placeholder 2">
            <a:extLst>
              <a:ext uri="{FF2B5EF4-FFF2-40B4-BE49-F238E27FC236}">
                <a16:creationId xmlns:a16="http://schemas.microsoft.com/office/drawing/2014/main" id="{1AAB2C7C-BFA3-D2A1-26F6-4118F1880716}"/>
              </a:ext>
            </a:extLst>
          </p:cNvPr>
          <p:cNvSpPr>
            <a:spLocks noGrp="1"/>
          </p:cNvSpPr>
          <p:nvPr>
            <p:ph idx="1"/>
          </p:nvPr>
        </p:nvSpPr>
        <p:spPr/>
        <p:txBody>
          <a:bodyPr>
            <a:normAutofit fontScale="92500" lnSpcReduction="10000"/>
          </a:bodyPr>
          <a:lstStyle/>
          <a:p>
            <a:pPr>
              <a:buNone/>
            </a:pPr>
            <a:r>
              <a:rPr lang="en-US" b="1" dirty="0"/>
              <a:t>Keystroke Dynamics:</a:t>
            </a:r>
            <a:endParaRPr lang="en-US" dirty="0"/>
          </a:p>
          <a:p>
            <a:pPr>
              <a:buFont typeface="Arial" panose="020B0604020202020204" pitchFamily="34" charset="0"/>
              <a:buChar char="•"/>
            </a:pPr>
            <a:r>
              <a:rPr lang="en-US" dirty="0"/>
              <a:t>Typing speed, rhythm, and dwell time are unique to individuals.</a:t>
            </a:r>
          </a:p>
          <a:p>
            <a:pPr>
              <a:buFont typeface="Arial" panose="020B0604020202020204" pitchFamily="34" charset="0"/>
              <a:buChar char="•"/>
            </a:pPr>
            <a:r>
              <a:rPr lang="en-US" dirty="0"/>
              <a:t>Analyzed using statistical models and machine learning techniques (e.g., LSTM for time-series data).</a:t>
            </a:r>
          </a:p>
          <a:p>
            <a:pPr>
              <a:buNone/>
            </a:pPr>
            <a:r>
              <a:rPr lang="en-US" b="1" dirty="0"/>
              <a:t>Mouse Movement Profiling:</a:t>
            </a:r>
            <a:endParaRPr lang="en-US" dirty="0"/>
          </a:p>
          <a:p>
            <a:pPr>
              <a:buFont typeface="Arial" panose="020B0604020202020204" pitchFamily="34" charset="0"/>
              <a:buChar char="•"/>
            </a:pPr>
            <a:r>
              <a:rPr lang="en-US" dirty="0"/>
              <a:t>Trajectory patterns and precision metrics differentiate between bots and humans.</a:t>
            </a:r>
          </a:p>
          <a:p>
            <a:pPr>
              <a:buFont typeface="Arial" panose="020B0604020202020204" pitchFamily="34" charset="0"/>
              <a:buChar char="•"/>
            </a:pPr>
            <a:r>
              <a:rPr lang="en-US" dirty="0"/>
              <a:t>Evaluated using unsupervised ML methods like Isolation Forests for anomaly detection.</a:t>
            </a:r>
          </a:p>
          <a:p>
            <a:pPr>
              <a:buNone/>
            </a:pPr>
            <a:r>
              <a:rPr lang="en-US" b="1" dirty="0"/>
              <a:t>Supervised Learning:</a:t>
            </a:r>
            <a:endParaRPr lang="en-US" dirty="0"/>
          </a:p>
          <a:p>
            <a:pPr>
              <a:buFont typeface="Arial" panose="020B0604020202020204" pitchFamily="34" charset="0"/>
              <a:buChar char="•"/>
            </a:pPr>
            <a:r>
              <a:rPr lang="en-US" dirty="0"/>
              <a:t>Used for detecting known attack patterns through classification models such as SVM.</a:t>
            </a:r>
          </a:p>
          <a:p>
            <a:pPr>
              <a:buNone/>
            </a:pPr>
            <a:r>
              <a:rPr lang="en-US" b="1" dirty="0"/>
              <a:t>Unsupervised Learning:</a:t>
            </a:r>
            <a:endParaRPr lang="en-US" dirty="0"/>
          </a:p>
          <a:p>
            <a:pPr>
              <a:buFont typeface="Arial" panose="020B0604020202020204" pitchFamily="34" charset="0"/>
              <a:buChar char="•"/>
            </a:pPr>
            <a:r>
              <a:rPr lang="en-US" dirty="0"/>
              <a:t>Isolation Forests and </a:t>
            </a:r>
            <a:r>
              <a:rPr lang="en-US" dirty="0" err="1"/>
              <a:t>Mahalanobis</a:t>
            </a:r>
            <a:r>
              <a:rPr lang="en-US" dirty="0"/>
              <a:t> Distance used for detecting zero-day anomalies.</a:t>
            </a:r>
          </a:p>
        </p:txBody>
      </p:sp>
    </p:spTree>
    <p:extLst>
      <p:ext uri="{BB962C8B-B14F-4D97-AF65-F5344CB8AC3E}">
        <p14:creationId xmlns:p14="http://schemas.microsoft.com/office/powerpoint/2010/main" val="1670696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8F03-07B1-6E76-D303-8C7B033B3274}"/>
              </a:ext>
            </a:extLst>
          </p:cNvPr>
          <p:cNvSpPr>
            <a:spLocks noGrp="1"/>
          </p:cNvSpPr>
          <p:nvPr>
            <p:ph type="title"/>
          </p:nvPr>
        </p:nvSpPr>
        <p:spPr/>
        <p:txBody>
          <a:bodyPr/>
          <a:lstStyle/>
          <a:p>
            <a:pPr algn="ctr"/>
            <a:r>
              <a:rPr lang="en-IN" dirty="0"/>
              <a:t>ANALYTICAL AND THEORETICAL DESCRIPTIONS</a:t>
            </a:r>
          </a:p>
        </p:txBody>
      </p:sp>
      <p:sp>
        <p:nvSpPr>
          <p:cNvPr id="3" name="Content Placeholder 2">
            <a:extLst>
              <a:ext uri="{FF2B5EF4-FFF2-40B4-BE49-F238E27FC236}">
                <a16:creationId xmlns:a16="http://schemas.microsoft.com/office/drawing/2014/main" id="{53AB9B54-5CD9-3520-5A8C-D862A2022C3D}"/>
              </a:ext>
            </a:extLst>
          </p:cNvPr>
          <p:cNvSpPr>
            <a:spLocks noGrp="1"/>
          </p:cNvSpPr>
          <p:nvPr>
            <p:ph idx="1"/>
          </p:nvPr>
        </p:nvSpPr>
        <p:spPr>
          <a:xfrm>
            <a:off x="1097280" y="1845734"/>
            <a:ext cx="10058400" cy="4440766"/>
          </a:xfrm>
        </p:spPr>
        <p:txBody>
          <a:bodyPr>
            <a:normAutofit/>
          </a:bodyPr>
          <a:lstStyle/>
          <a:p>
            <a:pPr>
              <a:buNone/>
            </a:pPr>
            <a:r>
              <a:rPr lang="en-IN" b="1" dirty="0"/>
              <a:t>Generative Adversarial Networks (GANs):</a:t>
            </a:r>
            <a:endParaRPr lang="en-IN" dirty="0"/>
          </a:p>
          <a:p>
            <a:pPr>
              <a:buFont typeface="Arial" panose="020B0604020202020204" pitchFamily="34" charset="0"/>
              <a:buChar char="•"/>
            </a:pPr>
            <a:r>
              <a:rPr lang="en-IN" dirty="0"/>
              <a:t>The generator creates decoy credentials similar to real passwords (e.g., "Password@123" → "Passw0rd!321").</a:t>
            </a:r>
          </a:p>
          <a:p>
            <a:pPr>
              <a:buFont typeface="Arial" panose="020B0604020202020204" pitchFamily="34" charset="0"/>
              <a:buChar char="•"/>
            </a:pPr>
            <a:r>
              <a:rPr lang="en-IN" dirty="0"/>
              <a:t>The discriminator evaluates decoys for indistinguishability, ensuring attackers cannot differentiate real from fake.</a:t>
            </a:r>
          </a:p>
          <a:p>
            <a:pPr>
              <a:buNone/>
            </a:pPr>
            <a:r>
              <a:rPr lang="en-US" b="1" dirty="0"/>
              <a:t>Level - Based Responses:</a:t>
            </a:r>
            <a:endParaRPr lang="en-US" dirty="0"/>
          </a:p>
          <a:p>
            <a:pPr>
              <a:buFont typeface="Arial" panose="020B0604020202020204" pitchFamily="34" charset="0"/>
              <a:buChar char="•"/>
            </a:pPr>
            <a:r>
              <a:rPr lang="en-US" dirty="0"/>
              <a:t>Low Level: Silent MFA rechecks.</a:t>
            </a:r>
          </a:p>
          <a:p>
            <a:pPr>
              <a:buFont typeface="Arial" panose="020B0604020202020204" pitchFamily="34" charset="0"/>
              <a:buChar char="•"/>
            </a:pPr>
            <a:r>
              <a:rPr lang="en-US" dirty="0"/>
              <a:t>High Level: Session termination, decoy deployment, and alert generation.</a:t>
            </a:r>
          </a:p>
          <a:p>
            <a:pPr>
              <a:buNone/>
            </a:pPr>
            <a:r>
              <a:rPr lang="en-US" b="1" dirty="0"/>
              <a:t>Adaptive Thresholds:</a:t>
            </a:r>
            <a:endParaRPr lang="en-US" dirty="0"/>
          </a:p>
          <a:p>
            <a:pPr>
              <a:buFont typeface="Arial" panose="020B0604020202020204" pitchFamily="34" charset="0"/>
              <a:buChar char="•"/>
            </a:pPr>
            <a:r>
              <a:rPr lang="en-US" dirty="0"/>
              <a:t>Anomaly scoring adapts based on user behavior context (e.g., typing speed, flight time on keys, </a:t>
            </a:r>
            <a:r>
              <a:rPr lang="en-US" dirty="0" err="1"/>
              <a:t>etc</a:t>
            </a:r>
            <a:r>
              <a:rPr lang="en-US" dirty="0"/>
              <a:t>).</a:t>
            </a:r>
          </a:p>
          <a:p>
            <a:endParaRPr lang="en-IN" dirty="0"/>
          </a:p>
        </p:txBody>
      </p:sp>
    </p:spTree>
    <p:extLst>
      <p:ext uri="{BB962C8B-B14F-4D97-AF65-F5344CB8AC3E}">
        <p14:creationId xmlns:p14="http://schemas.microsoft.com/office/powerpoint/2010/main" val="321693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AF0D-3D57-04EC-C42C-872DDE020F08}"/>
              </a:ext>
            </a:extLst>
          </p:cNvPr>
          <p:cNvSpPr>
            <a:spLocks noGrp="1"/>
          </p:cNvSpPr>
          <p:nvPr>
            <p:ph type="title"/>
          </p:nvPr>
        </p:nvSpPr>
        <p:spPr/>
        <p:txBody>
          <a:bodyPr/>
          <a:lstStyle/>
          <a:p>
            <a:r>
              <a:rPr lang="en-IN" dirty="0"/>
              <a:t>HARDWARE SPECIFICATIONS</a:t>
            </a:r>
          </a:p>
        </p:txBody>
      </p:sp>
      <p:sp>
        <p:nvSpPr>
          <p:cNvPr id="3" name="Content Placeholder 2">
            <a:extLst>
              <a:ext uri="{FF2B5EF4-FFF2-40B4-BE49-F238E27FC236}">
                <a16:creationId xmlns:a16="http://schemas.microsoft.com/office/drawing/2014/main" id="{65C49312-165F-A39F-64C9-2662166A159C}"/>
              </a:ext>
            </a:extLst>
          </p:cNvPr>
          <p:cNvSpPr>
            <a:spLocks noGrp="1"/>
          </p:cNvSpPr>
          <p:nvPr>
            <p:ph idx="1"/>
          </p:nvPr>
        </p:nvSpPr>
        <p:spPr/>
        <p:txBody>
          <a:bodyPr>
            <a:normAutofit lnSpcReduction="10000"/>
          </a:bodyPr>
          <a:lstStyle/>
          <a:p>
            <a:pPr>
              <a:buFont typeface="Arial" panose="020B0604020202020204" pitchFamily="34" charset="0"/>
              <a:buChar char="•"/>
            </a:pPr>
            <a:r>
              <a:rPr lang="en-IN" b="1" dirty="0"/>
              <a:t>Processor:</a:t>
            </a:r>
            <a:endParaRPr lang="en-IN" dirty="0"/>
          </a:p>
          <a:p>
            <a:pPr marL="742950" lvl="1" indent="-285750">
              <a:buFont typeface="Arial" panose="020B0604020202020204" pitchFamily="34" charset="0"/>
              <a:buChar char="•"/>
            </a:pPr>
            <a:r>
              <a:rPr lang="en-IN" dirty="0"/>
              <a:t>Minimum </a:t>
            </a:r>
            <a:r>
              <a:rPr lang="en-IN" b="1" dirty="0"/>
              <a:t>Intel Core i7 (8th Gen)</a:t>
            </a:r>
            <a:r>
              <a:rPr lang="en-IN" dirty="0"/>
              <a:t> or </a:t>
            </a:r>
            <a:r>
              <a:rPr lang="en-IN" b="1" dirty="0"/>
              <a:t>AMD </a:t>
            </a:r>
            <a:r>
              <a:rPr lang="en-IN" b="1" dirty="0" err="1"/>
              <a:t>Ryzen</a:t>
            </a:r>
            <a:r>
              <a:rPr lang="en-IN" b="1" dirty="0"/>
              <a:t> 7</a:t>
            </a:r>
            <a:r>
              <a:rPr lang="en-IN" dirty="0"/>
              <a:t> to support real-time biometric data analysis and machine learning inference.</a:t>
            </a:r>
          </a:p>
          <a:p>
            <a:pPr>
              <a:buFont typeface="Arial" panose="020B0604020202020204" pitchFamily="34" charset="0"/>
              <a:buChar char="•"/>
            </a:pPr>
            <a:r>
              <a:rPr lang="en-IN" b="1" dirty="0"/>
              <a:t>Memory:</a:t>
            </a:r>
            <a:endParaRPr lang="en-IN" dirty="0"/>
          </a:p>
          <a:p>
            <a:pPr marL="742950" lvl="1" indent="-285750">
              <a:buFont typeface="Arial" panose="020B0604020202020204" pitchFamily="34" charset="0"/>
              <a:buChar char="•"/>
            </a:pPr>
            <a:r>
              <a:rPr lang="en-IN" dirty="0"/>
              <a:t>Minimum </a:t>
            </a:r>
            <a:r>
              <a:rPr lang="en-IN" b="1" dirty="0"/>
              <a:t>16GB RAM</a:t>
            </a:r>
            <a:r>
              <a:rPr lang="en-IN" dirty="0"/>
              <a:t> to handle large datasets, biometric data, and training of machine learning models.</a:t>
            </a:r>
          </a:p>
          <a:p>
            <a:pPr>
              <a:buFont typeface="Arial" panose="020B0604020202020204" pitchFamily="34" charset="0"/>
              <a:buChar char="•"/>
            </a:pPr>
            <a:r>
              <a:rPr lang="en-IN" b="1" dirty="0"/>
              <a:t>Storage:</a:t>
            </a:r>
            <a:endParaRPr lang="en-IN" dirty="0"/>
          </a:p>
          <a:p>
            <a:pPr marL="742950" lvl="1" indent="-285750">
              <a:buFont typeface="Arial" panose="020B0604020202020204" pitchFamily="34" charset="0"/>
              <a:buChar char="•"/>
            </a:pPr>
            <a:r>
              <a:rPr lang="en-IN" dirty="0"/>
              <a:t>Minimum </a:t>
            </a:r>
            <a:r>
              <a:rPr lang="en-IN" b="1" dirty="0"/>
              <a:t>512GB SSD</a:t>
            </a:r>
            <a:r>
              <a:rPr lang="en-IN" dirty="0"/>
              <a:t> for quick data access, model storage, and efficient logging of authentication attempts.</a:t>
            </a:r>
          </a:p>
          <a:p>
            <a:pPr>
              <a:buFont typeface="Arial" panose="020B0604020202020204" pitchFamily="34" charset="0"/>
              <a:buChar char="•"/>
            </a:pPr>
            <a:r>
              <a:rPr lang="en-IN" b="1" dirty="0"/>
              <a:t>GPU (Optional):</a:t>
            </a:r>
            <a:endParaRPr lang="en-IN" dirty="0"/>
          </a:p>
          <a:p>
            <a:pPr marL="742950" lvl="1" indent="-285750">
              <a:buFont typeface="Arial" panose="020B0604020202020204" pitchFamily="34" charset="0"/>
              <a:buChar char="•"/>
            </a:pPr>
            <a:r>
              <a:rPr lang="en-IN" b="1" dirty="0"/>
              <a:t>NVIDIA RTX 3060</a:t>
            </a:r>
            <a:r>
              <a:rPr lang="en-IN" dirty="0"/>
              <a:t> or higher for accelerating Generative Adversarial Networks (GAN) operations and other compute-intensive tasks.</a:t>
            </a:r>
          </a:p>
          <a:p>
            <a:endParaRPr lang="en-IN" dirty="0"/>
          </a:p>
        </p:txBody>
      </p:sp>
    </p:spTree>
    <p:extLst>
      <p:ext uri="{BB962C8B-B14F-4D97-AF65-F5344CB8AC3E}">
        <p14:creationId xmlns:p14="http://schemas.microsoft.com/office/powerpoint/2010/main" val="3384559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EB32D-6D9C-01FF-E04D-BE31C720C29B}"/>
              </a:ext>
            </a:extLst>
          </p:cNvPr>
          <p:cNvSpPr>
            <a:spLocks noGrp="1"/>
          </p:cNvSpPr>
          <p:nvPr>
            <p:ph type="title"/>
          </p:nvPr>
        </p:nvSpPr>
        <p:spPr/>
        <p:txBody>
          <a:bodyPr/>
          <a:lstStyle/>
          <a:p>
            <a:r>
              <a:rPr lang="en-IN" dirty="0"/>
              <a:t>SOFTWARE SPECIFICATIONS</a:t>
            </a:r>
          </a:p>
        </p:txBody>
      </p:sp>
      <p:sp>
        <p:nvSpPr>
          <p:cNvPr id="3" name="Content Placeholder 2">
            <a:extLst>
              <a:ext uri="{FF2B5EF4-FFF2-40B4-BE49-F238E27FC236}">
                <a16:creationId xmlns:a16="http://schemas.microsoft.com/office/drawing/2014/main" id="{D2F62DB7-1E66-88B5-68F3-0D3BAF37E604}"/>
              </a:ext>
            </a:extLst>
          </p:cNvPr>
          <p:cNvSpPr>
            <a:spLocks noGrp="1"/>
          </p:cNvSpPr>
          <p:nvPr>
            <p:ph idx="1"/>
          </p:nvPr>
        </p:nvSpPr>
        <p:spPr>
          <a:xfrm>
            <a:off x="1097280" y="1845734"/>
            <a:ext cx="4998720" cy="4023360"/>
          </a:xfrm>
        </p:spPr>
        <p:txBody>
          <a:bodyPr>
            <a:normAutofit fontScale="85000" lnSpcReduction="20000"/>
          </a:bodyPr>
          <a:lstStyle/>
          <a:p>
            <a:pPr>
              <a:buNone/>
            </a:pPr>
            <a:r>
              <a:rPr lang="en-US" sz="1800" b="1" dirty="0"/>
              <a:t>Operating System:</a:t>
            </a:r>
            <a:endParaRPr lang="en-US" sz="1800" dirty="0"/>
          </a:p>
          <a:p>
            <a:pPr>
              <a:buFont typeface="Arial" panose="020B0604020202020204" pitchFamily="34" charset="0"/>
              <a:buChar char="•"/>
            </a:pPr>
            <a:r>
              <a:rPr lang="en-US" sz="1800" dirty="0"/>
              <a:t>Compatible with </a:t>
            </a:r>
            <a:r>
              <a:rPr lang="en-US" sz="1800" b="1" dirty="0"/>
              <a:t>Windows 10</a:t>
            </a:r>
            <a:r>
              <a:rPr lang="en-US" sz="1800" dirty="0"/>
              <a:t>, </a:t>
            </a:r>
            <a:r>
              <a:rPr lang="en-US" sz="1800" b="1" dirty="0"/>
              <a:t>Linux (Ubuntu 20.04 or higher)</a:t>
            </a:r>
            <a:r>
              <a:rPr lang="en-US" sz="1800" dirty="0"/>
              <a:t>, or </a:t>
            </a:r>
            <a:r>
              <a:rPr lang="en-US" sz="1800" b="1" dirty="0"/>
              <a:t>macOS</a:t>
            </a:r>
            <a:r>
              <a:rPr lang="en-US" sz="1800" dirty="0"/>
              <a:t>.</a:t>
            </a:r>
          </a:p>
          <a:p>
            <a:pPr>
              <a:buNone/>
            </a:pPr>
            <a:r>
              <a:rPr lang="en-US" sz="1800" b="1" dirty="0"/>
              <a:t>Programming Languages:</a:t>
            </a:r>
            <a:endParaRPr lang="en-US" sz="1800" dirty="0"/>
          </a:p>
          <a:p>
            <a:pPr>
              <a:buFont typeface="Arial" panose="020B0604020202020204" pitchFamily="34" charset="0"/>
              <a:buChar char="•"/>
            </a:pPr>
            <a:r>
              <a:rPr lang="en-US" sz="1800" b="1" dirty="0"/>
              <a:t>Python 3.8+:</a:t>
            </a:r>
            <a:r>
              <a:rPr lang="en-US" sz="1800" dirty="0"/>
              <a:t> For core development of machine learning models, data processing, and backend logic.</a:t>
            </a:r>
          </a:p>
          <a:p>
            <a:pPr>
              <a:buFont typeface="Arial" panose="020B0604020202020204" pitchFamily="34" charset="0"/>
              <a:buChar char="•"/>
            </a:pPr>
            <a:r>
              <a:rPr lang="en-US" sz="1800" b="1" dirty="0"/>
              <a:t>JavaScript:</a:t>
            </a:r>
            <a:r>
              <a:rPr lang="en-US" sz="1800" dirty="0"/>
              <a:t> For creating a user-friendly front-end authentication interface.</a:t>
            </a:r>
          </a:p>
          <a:p>
            <a:pPr>
              <a:buNone/>
            </a:pPr>
            <a:r>
              <a:rPr lang="en-US" sz="1800" b="1" dirty="0"/>
              <a:t>Libraries and Frameworks:</a:t>
            </a:r>
            <a:endParaRPr lang="en-US" sz="1800" dirty="0"/>
          </a:p>
          <a:p>
            <a:pPr>
              <a:buFont typeface="Arial" panose="020B0604020202020204" pitchFamily="34" charset="0"/>
              <a:buChar char="•"/>
            </a:pPr>
            <a:r>
              <a:rPr lang="en-US" sz="1800" b="1" dirty="0"/>
              <a:t>Machine Learning:</a:t>
            </a:r>
            <a:endParaRPr lang="en-US" sz="1800" dirty="0"/>
          </a:p>
          <a:p>
            <a:pPr marL="742950" lvl="1" indent="-285750">
              <a:buFont typeface="Arial" panose="020B0604020202020204" pitchFamily="34" charset="0"/>
              <a:buChar char="•"/>
            </a:pPr>
            <a:r>
              <a:rPr lang="en-US" dirty="0"/>
              <a:t>TensorFlow, Scikit-Learn, and </a:t>
            </a:r>
            <a:r>
              <a:rPr lang="en-US" dirty="0" err="1"/>
              <a:t>PyTorch</a:t>
            </a:r>
            <a:r>
              <a:rPr lang="en-US" dirty="0"/>
              <a:t> for model development and evaluation.</a:t>
            </a:r>
          </a:p>
          <a:p>
            <a:pPr>
              <a:buFont typeface="Arial" panose="020B0604020202020204" pitchFamily="34" charset="0"/>
              <a:buChar char="•"/>
            </a:pPr>
            <a:r>
              <a:rPr lang="en-US" sz="1800" b="1" dirty="0"/>
              <a:t>Data Processing:</a:t>
            </a:r>
            <a:endParaRPr lang="en-US" sz="1800" dirty="0"/>
          </a:p>
          <a:p>
            <a:pPr marL="742950" lvl="1" indent="-285750">
              <a:buFont typeface="Arial" panose="020B0604020202020204" pitchFamily="34" charset="0"/>
              <a:buChar char="•"/>
            </a:pPr>
            <a:r>
              <a:rPr lang="en-US" dirty="0"/>
              <a:t>Pandas and NumPy for efficient manipulation and preprocessing of datasets.</a:t>
            </a:r>
          </a:p>
          <a:p>
            <a:endParaRPr lang="en-IN" dirty="0"/>
          </a:p>
        </p:txBody>
      </p:sp>
      <p:sp>
        <p:nvSpPr>
          <p:cNvPr id="6" name="Content Placeholder 2">
            <a:extLst>
              <a:ext uri="{FF2B5EF4-FFF2-40B4-BE49-F238E27FC236}">
                <a16:creationId xmlns:a16="http://schemas.microsoft.com/office/drawing/2014/main" id="{96C4B501-D410-CA2B-0F84-138EBBD93919}"/>
              </a:ext>
            </a:extLst>
          </p:cNvPr>
          <p:cNvSpPr txBox="1">
            <a:spLocks/>
          </p:cNvSpPr>
          <p:nvPr/>
        </p:nvSpPr>
        <p:spPr>
          <a:xfrm>
            <a:off x="6096000" y="1845734"/>
            <a:ext cx="4998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sz="1400" b="1" dirty="0"/>
              <a:t>Keystroke and Mouse Capture:</a:t>
            </a:r>
            <a:endParaRPr lang="en-US" sz="1400" dirty="0"/>
          </a:p>
          <a:p>
            <a:pPr marL="742950" lvl="1" indent="-285750">
              <a:buFont typeface="Arial" panose="020B0604020202020204" pitchFamily="34" charset="0"/>
              <a:buChar char="•"/>
            </a:pPr>
            <a:r>
              <a:rPr lang="en-US" sz="1400" dirty="0" err="1"/>
              <a:t>Pynput</a:t>
            </a:r>
            <a:r>
              <a:rPr lang="en-US" sz="1400" dirty="0"/>
              <a:t> and OpenCV for collecting user behavior data such as keystrokes and mouse movements.</a:t>
            </a:r>
          </a:p>
          <a:p>
            <a:pPr>
              <a:buNone/>
            </a:pPr>
            <a:r>
              <a:rPr lang="en-US" sz="1400" b="1" dirty="0"/>
              <a:t>Web Framework:</a:t>
            </a:r>
            <a:endParaRPr lang="en-US" sz="1400" dirty="0"/>
          </a:p>
          <a:p>
            <a:pPr>
              <a:buFont typeface="Arial" panose="020B0604020202020204" pitchFamily="34" charset="0"/>
              <a:buChar char="•"/>
            </a:pPr>
            <a:r>
              <a:rPr lang="en-US" sz="1400" dirty="0"/>
              <a:t>Flask or Django for implementing the backend logic, APIs, and secure authentication workflows.</a:t>
            </a:r>
          </a:p>
          <a:p>
            <a:pPr>
              <a:buNone/>
            </a:pPr>
            <a:r>
              <a:rPr lang="en-US" sz="1400" b="1" dirty="0"/>
              <a:t>Database:</a:t>
            </a:r>
            <a:endParaRPr lang="en-US" sz="1400" dirty="0"/>
          </a:p>
          <a:p>
            <a:pPr>
              <a:buFont typeface="Arial" panose="020B0604020202020204" pitchFamily="34" charset="0"/>
              <a:buChar char="•"/>
            </a:pPr>
            <a:r>
              <a:rPr lang="en-US" sz="1400" dirty="0"/>
              <a:t>MongoDB or PostgreSQL for securely storing biometric profiles, honey tokens, and logs of authentication events.</a:t>
            </a:r>
          </a:p>
          <a:p>
            <a:endParaRPr lang="en-IN" dirty="0"/>
          </a:p>
        </p:txBody>
      </p:sp>
    </p:spTree>
    <p:extLst>
      <p:ext uri="{BB962C8B-B14F-4D97-AF65-F5344CB8AC3E}">
        <p14:creationId xmlns:p14="http://schemas.microsoft.com/office/powerpoint/2010/main" val="310448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C0AB4-EB10-F7D1-05DB-6D1C3B5B0101}"/>
              </a:ext>
            </a:extLst>
          </p:cNvPr>
          <p:cNvSpPr>
            <a:spLocks noGrp="1"/>
          </p:cNvSpPr>
          <p:nvPr>
            <p:ph type="title"/>
          </p:nvPr>
        </p:nvSpPr>
        <p:spPr/>
        <p:txBody>
          <a:bodyPr/>
          <a:lstStyle/>
          <a:p>
            <a:r>
              <a:rPr lang="en-IN" dirty="0"/>
              <a:t>Algorithms and Techniques Used</a:t>
            </a:r>
          </a:p>
        </p:txBody>
      </p:sp>
      <p:sp>
        <p:nvSpPr>
          <p:cNvPr id="3" name="Content Placeholder 2">
            <a:extLst>
              <a:ext uri="{FF2B5EF4-FFF2-40B4-BE49-F238E27FC236}">
                <a16:creationId xmlns:a16="http://schemas.microsoft.com/office/drawing/2014/main" id="{99BEE981-1E76-9AE4-8A67-8932BDC061E7}"/>
              </a:ext>
            </a:extLst>
          </p:cNvPr>
          <p:cNvSpPr>
            <a:spLocks noGrp="1"/>
          </p:cNvSpPr>
          <p:nvPr>
            <p:ph idx="1"/>
          </p:nvPr>
        </p:nvSpPr>
        <p:spPr>
          <a:xfrm>
            <a:off x="1097281" y="1845734"/>
            <a:ext cx="5519830" cy="4023360"/>
          </a:xfrm>
        </p:spPr>
        <p:txBody>
          <a:bodyPr>
            <a:noAutofit/>
          </a:bodyPr>
          <a:lstStyle/>
          <a:p>
            <a:r>
              <a:rPr lang="en-US" sz="1400" b="1" dirty="0">
                <a:latin typeface="Times New Roman" panose="02020603050405020304" pitchFamily="18" charset="0"/>
                <a:cs typeface="Times New Roman" panose="02020603050405020304" pitchFamily="18" charset="0"/>
              </a:rPr>
              <a:t>1. Keystroke Anomaly Detection</a:t>
            </a:r>
          </a:p>
          <a:p>
            <a:r>
              <a:rPr lang="en-US" sz="1400" dirty="0">
                <a:latin typeface="Times New Roman" panose="02020603050405020304" pitchFamily="18" charset="0"/>
                <a:cs typeface="Times New Roman" panose="02020603050405020304" pitchFamily="18" charset="0"/>
              </a:rPr>
              <a:t>Features:</a:t>
            </a:r>
          </a:p>
          <a:p>
            <a:pPr lvl="1"/>
            <a:r>
              <a:rPr lang="en-US" sz="1400" dirty="0" err="1">
                <a:latin typeface="Times New Roman" panose="02020603050405020304" pitchFamily="18" charset="0"/>
                <a:cs typeface="Times New Roman" panose="02020603050405020304" pitchFamily="18" charset="0"/>
              </a:rPr>
              <a:t>H.key</a:t>
            </a:r>
            <a:r>
              <a:rPr lang="en-US" sz="1400" dirty="0">
                <a:latin typeface="Times New Roman" panose="02020603050405020304" pitchFamily="18" charset="0"/>
                <a:cs typeface="Times New Roman" panose="02020603050405020304" pitchFamily="18" charset="0"/>
              </a:rPr>
              <a:t>: Hold time = release - press.</a:t>
            </a:r>
          </a:p>
          <a:p>
            <a:pPr lvl="1"/>
            <a:r>
              <a:rPr lang="en-US" sz="1400" dirty="0" err="1">
                <a:latin typeface="Times New Roman" panose="02020603050405020304" pitchFamily="18" charset="0"/>
                <a:cs typeface="Times New Roman" panose="02020603050405020304" pitchFamily="18" charset="0"/>
              </a:rPr>
              <a:t>UD.key</a:t>
            </a:r>
            <a:r>
              <a:rPr lang="en-US" sz="1400" dirty="0">
                <a:latin typeface="Times New Roman" panose="02020603050405020304" pitchFamily="18" charset="0"/>
                <a:cs typeface="Times New Roman" panose="02020603050405020304" pitchFamily="18" charset="0"/>
              </a:rPr>
              <a:t>: Flight time = press(</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press(i-1).</a:t>
            </a:r>
          </a:p>
          <a:p>
            <a:r>
              <a:rPr lang="en-US" sz="1400" dirty="0">
                <a:latin typeface="Times New Roman" panose="02020603050405020304" pitchFamily="18" charset="0"/>
                <a:cs typeface="Times New Roman" panose="02020603050405020304" pitchFamily="18" charset="0"/>
              </a:rPr>
              <a:t>Model: Isolation Forest (unsupervised, robust to outliers).</a:t>
            </a:r>
          </a:p>
          <a:p>
            <a:r>
              <a:rPr lang="en-US" sz="1400" dirty="0">
                <a:latin typeface="Times New Roman" panose="02020603050405020304" pitchFamily="18" charset="0"/>
                <a:cs typeface="Times New Roman" panose="02020603050405020304" pitchFamily="18" charset="0"/>
              </a:rPr>
              <a:t>Threshold: If more than 40% of the session is anomalous → fail authentication.</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Times New Roman" panose="02020603050405020304" pitchFamily="18" charset="0"/>
                <a:cs typeface="Times New Roman" panose="02020603050405020304" pitchFamily="18" charset="0"/>
              </a:rPr>
              <a:t>2. Honeytoken Generation (Decoys)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Times New Roman" panose="02020603050405020304" pitchFamily="18" charset="0"/>
                <a:cs typeface="Times New Roman" panose="02020603050405020304" pitchFamily="18" charset="0"/>
              </a:rPr>
              <a:t>Mutation Logic</a:t>
            </a:r>
            <a:r>
              <a:rPr lang="en-US" altLang="en-US" sz="14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Times New Roman" panose="02020603050405020304" pitchFamily="18" charset="0"/>
                <a:cs typeface="Times New Roman" panose="02020603050405020304" pitchFamily="18" charset="0"/>
              </a:rPr>
              <a:t>	Bidirectional substitutions (@, 4, 1,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Times New Roman" panose="02020603050405020304" pitchFamily="18" charset="0"/>
                <a:cs typeface="Times New Roman" panose="02020603050405020304" pitchFamily="18" charset="0"/>
              </a:rPr>
              <a:t>	Word reordering using separators (@, ., _,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Times New Roman" panose="02020603050405020304" pitchFamily="18" charset="0"/>
                <a:cs typeface="Times New Roman" panose="02020603050405020304" pitchFamily="18" charset="0"/>
              </a:rPr>
              <a:t>	Common password affixes (password, 123, !, etc.).</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chemeClr val="tx1"/>
                </a:solidFill>
                <a:latin typeface="Times New Roman" panose="02020603050405020304" pitchFamily="18" charset="0"/>
                <a:cs typeface="Times New Roman" panose="02020603050405020304" pitchFamily="18" charset="0"/>
              </a:rPr>
              <a:t>GAN-based Password Generation (optional but implemented):</a:t>
            </a:r>
            <a:endParaRPr lang="en-US" altLang="en-US" sz="14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Times New Roman" panose="02020603050405020304" pitchFamily="18" charset="0"/>
                <a:cs typeface="Times New Roman" panose="02020603050405020304" pitchFamily="18" charset="0"/>
              </a:rPr>
              <a:t>	Conditional GAN trained on features like length, digit/uppercase/special presence.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Times New Roman" panose="02020603050405020304" pitchFamily="18" charset="0"/>
                <a:cs typeface="Times New Roman" panose="02020603050405020304" pitchFamily="18" charset="0"/>
              </a:rPr>
              <a:t>	Output interpreted as one-hot character distributions.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CDDF6195-3D56-9070-F959-4AB77C2DCE0F}"/>
              </a:ext>
            </a:extLst>
          </p:cNvPr>
          <p:cNvSpPr txBox="1">
            <a:spLocks/>
          </p:cNvSpPr>
          <p:nvPr/>
        </p:nvSpPr>
        <p:spPr>
          <a:xfrm>
            <a:off x="6617111" y="1845734"/>
            <a:ext cx="551983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400" b="1" dirty="0">
                <a:latin typeface="Times New Roman" panose="02020603050405020304" pitchFamily="18" charset="0"/>
                <a:cs typeface="Times New Roman" panose="02020603050405020304" pitchFamily="18" charset="0"/>
              </a:rPr>
              <a:t>3. Password Hashing</a:t>
            </a:r>
          </a:p>
          <a:p>
            <a:r>
              <a:rPr lang="en-US" sz="1400" dirty="0">
                <a:latin typeface="Times New Roman" panose="02020603050405020304" pitchFamily="18" charset="0"/>
                <a:cs typeface="Times New Roman" panose="02020603050405020304" pitchFamily="18" charset="0"/>
              </a:rPr>
              <a:t>Salt: Random 16-byte value per password to prevent rainbow table attacks.</a:t>
            </a:r>
          </a:p>
          <a:p>
            <a:r>
              <a:rPr lang="en-US" sz="1400" dirty="0">
                <a:latin typeface="Times New Roman" panose="02020603050405020304" pitchFamily="18" charset="0"/>
                <a:cs typeface="Times New Roman" panose="02020603050405020304" pitchFamily="18" charset="0"/>
              </a:rPr>
              <a:t>Pepper: Static hidden value stored server-side for added obscurity.</a:t>
            </a:r>
          </a:p>
          <a:p>
            <a:r>
              <a:rPr lang="en-US" sz="1400" dirty="0">
                <a:latin typeface="Times New Roman" panose="02020603050405020304" pitchFamily="18" charset="0"/>
                <a:cs typeface="Times New Roman" panose="02020603050405020304" pitchFamily="18" charset="0"/>
              </a:rPr>
              <a:t>Hashing: PBKDF2-HMAC-SHA256 with 100,000 iterations for resistance to brute-force.</a:t>
            </a:r>
          </a:p>
          <a:p>
            <a:endParaRPr lang="en-IN" sz="1800" dirty="0"/>
          </a:p>
        </p:txBody>
      </p:sp>
    </p:spTree>
    <p:extLst>
      <p:ext uri="{BB962C8B-B14F-4D97-AF65-F5344CB8AC3E}">
        <p14:creationId xmlns:p14="http://schemas.microsoft.com/office/powerpoint/2010/main" val="1603009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B118-D4FD-8DD1-EC6A-7BFA7C72763D}"/>
              </a:ext>
            </a:extLst>
          </p:cNvPr>
          <p:cNvSpPr>
            <a:spLocks noGrp="1"/>
          </p:cNvSpPr>
          <p:nvPr>
            <p:ph type="title"/>
          </p:nvPr>
        </p:nvSpPr>
        <p:spPr/>
        <p:txBody>
          <a:bodyPr/>
          <a:lstStyle/>
          <a:p>
            <a:r>
              <a:rPr lang="en-IN" dirty="0"/>
              <a:t>DESIGN PARAMETERS</a:t>
            </a:r>
          </a:p>
        </p:txBody>
      </p:sp>
      <p:sp>
        <p:nvSpPr>
          <p:cNvPr id="3" name="Content Placeholder 2">
            <a:extLst>
              <a:ext uri="{FF2B5EF4-FFF2-40B4-BE49-F238E27FC236}">
                <a16:creationId xmlns:a16="http://schemas.microsoft.com/office/drawing/2014/main" id="{0137B617-5825-7972-E226-5F6C4F0EECB2}"/>
              </a:ext>
            </a:extLst>
          </p:cNvPr>
          <p:cNvSpPr>
            <a:spLocks noGrp="1"/>
          </p:cNvSpPr>
          <p:nvPr>
            <p:ph idx="1"/>
          </p:nvPr>
        </p:nvSpPr>
        <p:spPr/>
        <p:txBody>
          <a:bodyPr/>
          <a:lstStyle/>
          <a:p>
            <a:pPr>
              <a:buNone/>
            </a:pPr>
            <a:r>
              <a:rPr lang="en-US" b="1" dirty="0"/>
              <a:t>Keystroke Dynamics:</a:t>
            </a:r>
            <a:endParaRPr lang="en-US" dirty="0"/>
          </a:p>
          <a:p>
            <a:pPr>
              <a:buFont typeface="Arial" panose="020B0604020202020204" pitchFamily="34" charset="0"/>
              <a:buChar char="•"/>
            </a:pPr>
            <a:r>
              <a:rPr lang="en-US" dirty="0"/>
              <a:t>Features: Typing speed, key hold/dwell time, inter-key intervals.</a:t>
            </a:r>
          </a:p>
          <a:p>
            <a:pPr>
              <a:buNone/>
            </a:pPr>
            <a:r>
              <a:rPr lang="en-US" b="1" dirty="0"/>
              <a:t>Mouse Movement Profiling:</a:t>
            </a:r>
            <a:endParaRPr lang="en-US" dirty="0"/>
          </a:p>
          <a:p>
            <a:pPr>
              <a:buFont typeface="Arial" panose="020B0604020202020204" pitchFamily="34" charset="0"/>
              <a:buChar char="•"/>
            </a:pPr>
            <a:r>
              <a:rPr lang="en-US" dirty="0"/>
              <a:t>Parameters: Cursor trajectory, click timing, scroll patterns.</a:t>
            </a:r>
          </a:p>
          <a:p>
            <a:pPr>
              <a:buNone/>
            </a:pPr>
            <a:r>
              <a:rPr lang="en-US" b="1" dirty="0"/>
              <a:t>Behavioral Modeling:</a:t>
            </a:r>
            <a:endParaRPr lang="en-US" dirty="0"/>
          </a:p>
          <a:p>
            <a:pPr>
              <a:buFont typeface="Arial" panose="020B0604020202020204" pitchFamily="34" charset="0"/>
              <a:buChar char="•"/>
            </a:pPr>
            <a:r>
              <a:rPr lang="en-US" dirty="0"/>
              <a:t>ML Algorithms: LSTM, Isolation Forest, One-Class SVM.</a:t>
            </a:r>
          </a:p>
          <a:p>
            <a:pPr>
              <a:buNone/>
            </a:pPr>
            <a:r>
              <a:rPr lang="en-US" b="1" dirty="0"/>
              <a:t>Deviation Scoring:</a:t>
            </a:r>
            <a:endParaRPr lang="en-US" dirty="0"/>
          </a:p>
          <a:p>
            <a:pPr>
              <a:buFont typeface="Arial" panose="020B0604020202020204" pitchFamily="34" charset="0"/>
              <a:buChar char="•"/>
            </a:pPr>
            <a:r>
              <a:rPr lang="en-US" dirty="0"/>
              <a:t>Techniques: </a:t>
            </a:r>
            <a:r>
              <a:rPr lang="en-US" dirty="0" err="1"/>
              <a:t>Mahalanobis</a:t>
            </a:r>
            <a:r>
              <a:rPr lang="en-US" dirty="0"/>
              <a:t> distance, threshold-based risk computation.</a:t>
            </a:r>
          </a:p>
          <a:p>
            <a:endParaRPr lang="en-IN" dirty="0"/>
          </a:p>
        </p:txBody>
      </p:sp>
    </p:spTree>
    <p:extLst>
      <p:ext uri="{BB962C8B-B14F-4D97-AF65-F5344CB8AC3E}">
        <p14:creationId xmlns:p14="http://schemas.microsoft.com/office/powerpoint/2010/main" val="19652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70B5-038D-92CB-F644-BBA501E983C4}"/>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DE5A03A-982C-C60C-4679-75EB8FE1F0EB}"/>
              </a:ext>
            </a:extLst>
          </p:cNvPr>
          <p:cNvSpPr>
            <a:spLocks noGrp="1"/>
          </p:cNvSpPr>
          <p:nvPr>
            <p:ph idx="1"/>
          </p:nvPr>
        </p:nvSpPr>
        <p:spPr>
          <a:xfrm>
            <a:off x="1097280" y="1845734"/>
            <a:ext cx="10058400" cy="4347248"/>
          </a:xfrm>
        </p:spPr>
        <p:txBody>
          <a:bodyPr>
            <a:normAutofit fontScale="92500" lnSpcReduction="10000"/>
          </a:bodyPr>
          <a:lstStyle/>
          <a:p>
            <a:r>
              <a:rPr lang="en-US" sz="1900" dirty="0"/>
              <a:t>This project focuses on the development of </a:t>
            </a:r>
            <a:r>
              <a:rPr lang="en-US" sz="1900" b="1" dirty="0"/>
              <a:t>AI-Augmented Adaptive Honey Vaults</a:t>
            </a:r>
            <a:r>
              <a:rPr lang="en-US" sz="1900" dirty="0"/>
              <a:t>, a cybersecurity system designed to enhance password protection through advanced AI-driven deception techniques.</a:t>
            </a:r>
            <a:endParaRPr lang="en-IN" sz="1900" dirty="0"/>
          </a:p>
          <a:p>
            <a:pPr>
              <a:buNone/>
            </a:pPr>
            <a:r>
              <a:rPr lang="en-IN" sz="1900" b="1" dirty="0"/>
              <a:t>Key Objectives</a:t>
            </a:r>
            <a:r>
              <a:rPr lang="en-IN" sz="1900" dirty="0"/>
              <a:t>:</a:t>
            </a:r>
          </a:p>
          <a:p>
            <a:pPr>
              <a:buFont typeface="Arial" panose="020B0604020202020204" pitchFamily="34" charset="0"/>
              <a:buChar char="•"/>
            </a:pPr>
            <a:r>
              <a:rPr lang="en-IN" sz="1900" b="1" dirty="0"/>
              <a:t>Strengthen Authentication Security</a:t>
            </a:r>
            <a:r>
              <a:rPr lang="en-IN" sz="1900" dirty="0"/>
              <a:t>: Integrate behavioural biometrics (keystroke dynamics and mouse movement analysis) for robust user verification.</a:t>
            </a:r>
          </a:p>
          <a:p>
            <a:pPr>
              <a:buFont typeface="Arial" panose="020B0604020202020204" pitchFamily="34" charset="0"/>
              <a:buChar char="•"/>
            </a:pPr>
            <a:r>
              <a:rPr lang="en-IN" sz="1900" b="1" dirty="0"/>
              <a:t>Real-Time Anomaly Detection</a:t>
            </a:r>
            <a:r>
              <a:rPr lang="en-IN" sz="1900" dirty="0"/>
              <a:t>: Use ML models (Isolation Forest, Autoencoders) to identify unauthorized access attempts.</a:t>
            </a:r>
          </a:p>
          <a:p>
            <a:pPr>
              <a:buFont typeface="Arial" panose="020B0604020202020204" pitchFamily="34" charset="0"/>
              <a:buChar char="•"/>
            </a:pPr>
            <a:r>
              <a:rPr lang="en-IN" sz="1900" b="1" dirty="0"/>
              <a:t>Dynamic Honey Tokens</a:t>
            </a:r>
            <a:r>
              <a:rPr lang="en-IN" sz="1900" dirty="0"/>
              <a:t>: Leverage GANs to generate adaptive, realistic decoy credentials to mislead attackers.</a:t>
            </a:r>
          </a:p>
          <a:p>
            <a:r>
              <a:rPr lang="en-US" sz="1900" b="1" dirty="0"/>
              <a:t>Problem Addressed</a:t>
            </a:r>
            <a:r>
              <a:rPr lang="en-US" sz="1900" dirty="0"/>
              <a:t>: Static security measures are increasingly ineffective against modern threats such as brute force, phishing, and automated attacks. This project introduces an adaptive, intelligent solution to counter such threats.</a:t>
            </a:r>
          </a:p>
          <a:p>
            <a:r>
              <a:rPr lang="en-US" sz="1900" dirty="0"/>
              <a:t>The system’s novelty lies in its ability to combine deception-based security, machine learning, and continuous adaptation for robust protection.</a:t>
            </a:r>
            <a:endParaRPr lang="en-IN" sz="1900" dirty="0"/>
          </a:p>
          <a:p>
            <a:endParaRPr lang="en-IN" dirty="0"/>
          </a:p>
        </p:txBody>
      </p:sp>
    </p:spTree>
    <p:extLst>
      <p:ext uri="{BB962C8B-B14F-4D97-AF65-F5344CB8AC3E}">
        <p14:creationId xmlns:p14="http://schemas.microsoft.com/office/powerpoint/2010/main" val="47832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C1A96-8CC8-22FC-EBDC-225C9BCF291F}"/>
              </a:ext>
            </a:extLst>
          </p:cNvPr>
          <p:cNvSpPr>
            <a:spLocks noGrp="1"/>
          </p:cNvSpPr>
          <p:nvPr>
            <p:ph type="title"/>
          </p:nvPr>
        </p:nvSpPr>
        <p:spPr/>
        <p:txBody>
          <a:bodyPr/>
          <a:lstStyle/>
          <a:p>
            <a:r>
              <a:rPr lang="en-IN"/>
              <a:t>DESIGN PARAMETERS</a:t>
            </a:r>
          </a:p>
        </p:txBody>
      </p:sp>
      <p:sp>
        <p:nvSpPr>
          <p:cNvPr id="3" name="Content Placeholder 2">
            <a:extLst>
              <a:ext uri="{FF2B5EF4-FFF2-40B4-BE49-F238E27FC236}">
                <a16:creationId xmlns:a16="http://schemas.microsoft.com/office/drawing/2014/main" id="{B0C7C071-1C96-5E9D-842E-8A9D41E572FD}"/>
              </a:ext>
            </a:extLst>
          </p:cNvPr>
          <p:cNvSpPr>
            <a:spLocks noGrp="1"/>
          </p:cNvSpPr>
          <p:nvPr>
            <p:ph idx="1"/>
          </p:nvPr>
        </p:nvSpPr>
        <p:spPr/>
        <p:txBody>
          <a:bodyPr/>
          <a:lstStyle/>
          <a:p>
            <a:pPr>
              <a:buNone/>
            </a:pPr>
            <a:r>
              <a:rPr lang="en-US" b="1" dirty="0"/>
              <a:t>Decoy Generation:</a:t>
            </a:r>
            <a:endParaRPr lang="en-US" dirty="0"/>
          </a:p>
          <a:p>
            <a:pPr>
              <a:buFont typeface="Arial" panose="020B0604020202020204" pitchFamily="34" charset="0"/>
              <a:buChar char="•"/>
            </a:pPr>
            <a:r>
              <a:rPr lang="en-US" dirty="0"/>
              <a:t>Techniques: GAN models to create realistic password decoys.</a:t>
            </a:r>
          </a:p>
          <a:p>
            <a:pPr>
              <a:buFont typeface="Arial" panose="020B0604020202020204" pitchFamily="34" charset="0"/>
              <a:buChar char="•"/>
            </a:pPr>
            <a:r>
              <a:rPr lang="en-US" dirty="0"/>
              <a:t>Attributes: Password length, structure, and complexity mimic user style.</a:t>
            </a:r>
          </a:p>
          <a:p>
            <a:pPr>
              <a:buNone/>
            </a:pPr>
            <a:r>
              <a:rPr lang="en-US" b="1" dirty="0"/>
              <a:t>Encryption:</a:t>
            </a:r>
            <a:endParaRPr lang="en-US" dirty="0"/>
          </a:p>
          <a:p>
            <a:pPr>
              <a:buFont typeface="Arial" panose="020B0604020202020204" pitchFamily="34" charset="0"/>
              <a:buChar char="•"/>
            </a:pPr>
            <a:r>
              <a:rPr lang="en-US" dirty="0"/>
              <a:t>End-to-end encryption for biometric data and authentication logs.</a:t>
            </a:r>
          </a:p>
          <a:p>
            <a:endParaRPr lang="en-IN" dirty="0"/>
          </a:p>
        </p:txBody>
      </p:sp>
      <p:pic>
        <p:nvPicPr>
          <p:cNvPr id="5" name="Picture 4">
            <a:extLst>
              <a:ext uri="{FF2B5EF4-FFF2-40B4-BE49-F238E27FC236}">
                <a16:creationId xmlns:a16="http://schemas.microsoft.com/office/drawing/2014/main" id="{E5356E7E-D847-7BA8-605E-0AA284A2DC3F}"/>
              </a:ext>
            </a:extLst>
          </p:cNvPr>
          <p:cNvPicPr>
            <a:picLocks noChangeAspect="1"/>
          </p:cNvPicPr>
          <p:nvPr/>
        </p:nvPicPr>
        <p:blipFill>
          <a:blip r:embed="rId2"/>
          <a:stretch>
            <a:fillRect/>
          </a:stretch>
        </p:blipFill>
        <p:spPr>
          <a:xfrm>
            <a:off x="3838715" y="4028056"/>
            <a:ext cx="4182059" cy="2210108"/>
          </a:xfrm>
          <a:prstGeom prst="rect">
            <a:avLst/>
          </a:prstGeom>
        </p:spPr>
      </p:pic>
      <p:pic>
        <p:nvPicPr>
          <p:cNvPr id="7" name="Picture 6">
            <a:extLst>
              <a:ext uri="{FF2B5EF4-FFF2-40B4-BE49-F238E27FC236}">
                <a16:creationId xmlns:a16="http://schemas.microsoft.com/office/drawing/2014/main" id="{A568EFE3-1403-F85A-B6A5-257D96EDD1B7}"/>
              </a:ext>
            </a:extLst>
          </p:cNvPr>
          <p:cNvPicPr>
            <a:picLocks noChangeAspect="1"/>
          </p:cNvPicPr>
          <p:nvPr/>
        </p:nvPicPr>
        <p:blipFill>
          <a:blip r:embed="rId3"/>
          <a:stretch>
            <a:fillRect/>
          </a:stretch>
        </p:blipFill>
        <p:spPr>
          <a:xfrm>
            <a:off x="8698691" y="1845734"/>
            <a:ext cx="3315163" cy="4305901"/>
          </a:xfrm>
          <a:prstGeom prst="rect">
            <a:avLst/>
          </a:prstGeom>
        </p:spPr>
      </p:pic>
    </p:spTree>
    <p:extLst>
      <p:ext uri="{BB962C8B-B14F-4D97-AF65-F5344CB8AC3E}">
        <p14:creationId xmlns:p14="http://schemas.microsoft.com/office/powerpoint/2010/main" val="4249152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075A-614E-8EA7-4DA5-5B40341B192D}"/>
              </a:ext>
            </a:extLst>
          </p:cNvPr>
          <p:cNvSpPr>
            <a:spLocks noGrp="1"/>
          </p:cNvSpPr>
          <p:nvPr>
            <p:ph type="title"/>
          </p:nvPr>
        </p:nvSpPr>
        <p:spPr/>
        <p:txBody>
          <a:bodyPr/>
          <a:lstStyle/>
          <a:p>
            <a:r>
              <a:rPr lang="en-IN" dirty="0"/>
              <a:t>DATABASE DESIGN</a:t>
            </a:r>
          </a:p>
        </p:txBody>
      </p:sp>
      <p:pic>
        <p:nvPicPr>
          <p:cNvPr id="5" name="Picture 4">
            <a:extLst>
              <a:ext uri="{FF2B5EF4-FFF2-40B4-BE49-F238E27FC236}">
                <a16:creationId xmlns:a16="http://schemas.microsoft.com/office/drawing/2014/main" id="{659ABC23-9D45-5D71-E71A-F96FD544A84E}"/>
              </a:ext>
            </a:extLst>
          </p:cNvPr>
          <p:cNvPicPr>
            <a:picLocks noChangeAspect="1"/>
          </p:cNvPicPr>
          <p:nvPr/>
        </p:nvPicPr>
        <p:blipFill>
          <a:blip r:embed="rId2"/>
          <a:stretch>
            <a:fillRect/>
          </a:stretch>
        </p:blipFill>
        <p:spPr>
          <a:xfrm>
            <a:off x="1097280" y="1829961"/>
            <a:ext cx="4410691" cy="1971950"/>
          </a:xfrm>
          <a:prstGeom prst="rect">
            <a:avLst/>
          </a:prstGeom>
        </p:spPr>
      </p:pic>
      <p:pic>
        <p:nvPicPr>
          <p:cNvPr id="7" name="Picture 6">
            <a:extLst>
              <a:ext uri="{FF2B5EF4-FFF2-40B4-BE49-F238E27FC236}">
                <a16:creationId xmlns:a16="http://schemas.microsoft.com/office/drawing/2014/main" id="{D970263D-D505-CE10-26F3-F83A39F86DF9}"/>
              </a:ext>
            </a:extLst>
          </p:cNvPr>
          <p:cNvPicPr>
            <a:picLocks noChangeAspect="1"/>
          </p:cNvPicPr>
          <p:nvPr/>
        </p:nvPicPr>
        <p:blipFill>
          <a:blip r:embed="rId3"/>
          <a:stretch>
            <a:fillRect/>
          </a:stretch>
        </p:blipFill>
        <p:spPr>
          <a:xfrm>
            <a:off x="6096000" y="1906171"/>
            <a:ext cx="4953691" cy="1895740"/>
          </a:xfrm>
          <a:prstGeom prst="rect">
            <a:avLst/>
          </a:prstGeom>
        </p:spPr>
      </p:pic>
      <p:pic>
        <p:nvPicPr>
          <p:cNvPr id="9" name="Picture 8">
            <a:extLst>
              <a:ext uri="{FF2B5EF4-FFF2-40B4-BE49-F238E27FC236}">
                <a16:creationId xmlns:a16="http://schemas.microsoft.com/office/drawing/2014/main" id="{58579943-73C6-C627-2E80-B88D8D0A812E}"/>
              </a:ext>
            </a:extLst>
          </p:cNvPr>
          <p:cNvPicPr>
            <a:picLocks noChangeAspect="1"/>
          </p:cNvPicPr>
          <p:nvPr/>
        </p:nvPicPr>
        <p:blipFill>
          <a:blip r:embed="rId4"/>
          <a:stretch>
            <a:fillRect/>
          </a:stretch>
        </p:blipFill>
        <p:spPr>
          <a:xfrm>
            <a:off x="3093917" y="3970722"/>
            <a:ext cx="5858693" cy="2152950"/>
          </a:xfrm>
          <a:prstGeom prst="rect">
            <a:avLst/>
          </a:prstGeom>
        </p:spPr>
      </p:pic>
    </p:spTree>
    <p:extLst>
      <p:ext uri="{BB962C8B-B14F-4D97-AF65-F5344CB8AC3E}">
        <p14:creationId xmlns:p14="http://schemas.microsoft.com/office/powerpoint/2010/main" val="544074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9C0B-11B0-C313-3790-E6A9A5EA6F2B}"/>
              </a:ext>
            </a:extLst>
          </p:cNvPr>
          <p:cNvSpPr>
            <a:spLocks noGrp="1"/>
          </p:cNvSpPr>
          <p:nvPr>
            <p:ph type="title"/>
          </p:nvPr>
        </p:nvSpPr>
        <p:spPr/>
        <p:txBody>
          <a:bodyPr/>
          <a:lstStyle/>
          <a:p>
            <a:r>
              <a:rPr lang="en-IN" dirty="0"/>
              <a:t>RESULTS ANALYSIS</a:t>
            </a:r>
          </a:p>
        </p:txBody>
      </p:sp>
      <p:pic>
        <p:nvPicPr>
          <p:cNvPr id="7" name="Picture 6">
            <a:extLst>
              <a:ext uri="{FF2B5EF4-FFF2-40B4-BE49-F238E27FC236}">
                <a16:creationId xmlns:a16="http://schemas.microsoft.com/office/drawing/2014/main" id="{F1AA9BEC-4914-0BD5-EDB4-0F617D8C50B1}"/>
              </a:ext>
            </a:extLst>
          </p:cNvPr>
          <p:cNvPicPr>
            <a:picLocks noChangeAspect="1"/>
          </p:cNvPicPr>
          <p:nvPr/>
        </p:nvPicPr>
        <p:blipFill>
          <a:blip r:embed="rId2"/>
          <a:stretch>
            <a:fillRect/>
          </a:stretch>
        </p:blipFill>
        <p:spPr>
          <a:xfrm>
            <a:off x="1097280" y="1945343"/>
            <a:ext cx="5325630" cy="4097819"/>
          </a:xfrm>
          <a:prstGeom prst="rect">
            <a:avLst/>
          </a:prstGeom>
        </p:spPr>
      </p:pic>
      <p:sp>
        <p:nvSpPr>
          <p:cNvPr id="8" name="TextBox 7">
            <a:extLst>
              <a:ext uri="{FF2B5EF4-FFF2-40B4-BE49-F238E27FC236}">
                <a16:creationId xmlns:a16="http://schemas.microsoft.com/office/drawing/2014/main" id="{2203E26F-64D4-108A-FBFF-173C049ED30F}"/>
              </a:ext>
            </a:extLst>
          </p:cNvPr>
          <p:cNvSpPr txBox="1"/>
          <p:nvPr/>
        </p:nvSpPr>
        <p:spPr>
          <a:xfrm>
            <a:off x="6905797" y="3429000"/>
            <a:ext cx="4249883" cy="1200329"/>
          </a:xfrm>
          <a:prstGeom prst="rect">
            <a:avLst/>
          </a:prstGeom>
          <a:noFill/>
        </p:spPr>
        <p:txBody>
          <a:bodyPr wrap="square" rtlCol="0">
            <a:spAutoFit/>
          </a:bodyPr>
          <a:lstStyle/>
          <a:p>
            <a:pPr algn="ctr"/>
            <a:r>
              <a:rPr lang="en-IN" dirty="0"/>
              <a:t>Multiple passwords generated with hashing and fake status declared in bool within a vault to prolong intrusion process and resource expense for intruder.</a:t>
            </a:r>
          </a:p>
        </p:txBody>
      </p:sp>
    </p:spTree>
    <p:extLst>
      <p:ext uri="{BB962C8B-B14F-4D97-AF65-F5344CB8AC3E}">
        <p14:creationId xmlns:p14="http://schemas.microsoft.com/office/powerpoint/2010/main" val="3956536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9D32-BAB2-E6E1-F139-D958643BB311}"/>
              </a:ext>
            </a:extLst>
          </p:cNvPr>
          <p:cNvSpPr>
            <a:spLocks noGrp="1"/>
          </p:cNvSpPr>
          <p:nvPr>
            <p:ph type="title"/>
          </p:nvPr>
        </p:nvSpPr>
        <p:spPr/>
        <p:txBody>
          <a:bodyPr/>
          <a:lstStyle/>
          <a:p>
            <a:r>
              <a:rPr lang="en-IN" dirty="0"/>
              <a:t>RESULTS ANALYSIS</a:t>
            </a:r>
          </a:p>
        </p:txBody>
      </p:sp>
      <p:sp>
        <p:nvSpPr>
          <p:cNvPr id="3" name="Content Placeholder 2">
            <a:extLst>
              <a:ext uri="{FF2B5EF4-FFF2-40B4-BE49-F238E27FC236}">
                <a16:creationId xmlns:a16="http://schemas.microsoft.com/office/drawing/2014/main" id="{22AEC89F-F5A7-402B-CB63-C841D0690354}"/>
              </a:ext>
            </a:extLst>
          </p:cNvPr>
          <p:cNvSpPr>
            <a:spLocks noGrp="1"/>
          </p:cNvSpPr>
          <p:nvPr>
            <p:ph idx="1"/>
          </p:nvPr>
        </p:nvSpPr>
        <p:spPr/>
        <p:txBody>
          <a:bodyPr>
            <a:normAutofit lnSpcReduction="10000"/>
          </a:bodyPr>
          <a:lstStyle/>
          <a:p>
            <a:pPr>
              <a:buNone/>
            </a:pPr>
            <a:r>
              <a:rPr lang="en-US" b="1" dirty="0"/>
              <a:t>Input (Real Password):</a:t>
            </a:r>
            <a:endParaRPr lang="en-US" dirty="0"/>
          </a:p>
          <a:p>
            <a:pPr>
              <a:buFont typeface="Arial" panose="020B0604020202020204" pitchFamily="34" charset="0"/>
              <a:buChar char="•"/>
            </a:pPr>
            <a:r>
              <a:rPr lang="en-US" dirty="0"/>
              <a:t>A real user password (e.g., "</a:t>
            </a:r>
            <a:r>
              <a:rPr lang="en-US" dirty="0" err="1"/>
              <a:t>ilovecatsmeow</a:t>
            </a:r>
            <a:r>
              <a:rPr lang="en-US" dirty="0"/>
              <a:t>!") is stored securely and used as the base for generating honeytokens.</a:t>
            </a:r>
          </a:p>
          <a:p>
            <a:pPr>
              <a:buNone/>
            </a:pPr>
            <a:r>
              <a:rPr lang="en-US" b="1" dirty="0"/>
              <a:t>Realistic Mutation Engine:</a:t>
            </a:r>
            <a:endParaRPr lang="en-US" dirty="0"/>
          </a:p>
          <a:p>
            <a:pPr>
              <a:buFont typeface="Arial" panose="020B0604020202020204" pitchFamily="34" charset="0"/>
              <a:buChar char="•"/>
            </a:pPr>
            <a:r>
              <a:rPr lang="en-US" dirty="0"/>
              <a:t>A set of functions simulates how users typically modify their passwords by:</a:t>
            </a:r>
          </a:p>
          <a:p>
            <a:pPr marL="742950" lvl="1" indent="-285750">
              <a:buFont typeface="Arial" panose="020B0604020202020204" pitchFamily="34" charset="0"/>
              <a:buChar char="•"/>
            </a:pPr>
            <a:r>
              <a:rPr lang="en-US" dirty="0"/>
              <a:t>Introducing typos.</a:t>
            </a:r>
          </a:p>
          <a:p>
            <a:pPr marL="742950" lvl="1" indent="-285750">
              <a:buFont typeface="Arial" panose="020B0604020202020204" pitchFamily="34" charset="0"/>
              <a:buChar char="•"/>
            </a:pPr>
            <a:r>
              <a:rPr lang="en-US" dirty="0"/>
              <a:t>Applying </a:t>
            </a:r>
            <a:r>
              <a:rPr lang="en-US" dirty="0" err="1"/>
              <a:t>leetspeak</a:t>
            </a:r>
            <a:r>
              <a:rPr lang="en-US" dirty="0"/>
              <a:t> (e.g., replacing 'o' with '0', or 'a' with '@').</a:t>
            </a:r>
          </a:p>
          <a:p>
            <a:pPr marL="742950" lvl="1" indent="-285750">
              <a:buFont typeface="Arial" panose="020B0604020202020204" pitchFamily="34" charset="0"/>
              <a:buChar char="•"/>
            </a:pPr>
            <a:r>
              <a:rPr lang="en-US" dirty="0"/>
              <a:t>Flipping letter cases.</a:t>
            </a:r>
          </a:p>
          <a:p>
            <a:pPr marL="742950" lvl="1" indent="-285750">
              <a:buFont typeface="Arial" panose="020B0604020202020204" pitchFamily="34" charset="0"/>
              <a:buChar char="•"/>
            </a:pPr>
            <a:r>
              <a:rPr lang="en-US" dirty="0"/>
              <a:t>Appending common patterns (e.g., 123, !, 2024).</a:t>
            </a:r>
          </a:p>
          <a:p>
            <a:pPr>
              <a:buFont typeface="Arial" panose="020B0604020202020204" pitchFamily="34" charset="0"/>
              <a:buChar char="•"/>
            </a:pPr>
            <a:r>
              <a:rPr lang="en-US" dirty="0"/>
              <a:t>These mutations ensure the generated honeytokens resemble plausible human-chosen passwords instead of random strings.</a:t>
            </a:r>
          </a:p>
          <a:p>
            <a:endParaRPr lang="en-IN" dirty="0"/>
          </a:p>
        </p:txBody>
      </p:sp>
    </p:spTree>
    <p:extLst>
      <p:ext uri="{BB962C8B-B14F-4D97-AF65-F5344CB8AC3E}">
        <p14:creationId xmlns:p14="http://schemas.microsoft.com/office/powerpoint/2010/main" val="333255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FB6B6-F0AE-5C8E-E766-CB52A27E4E54}"/>
              </a:ext>
            </a:extLst>
          </p:cNvPr>
          <p:cNvSpPr>
            <a:spLocks noGrp="1"/>
          </p:cNvSpPr>
          <p:nvPr>
            <p:ph type="title"/>
          </p:nvPr>
        </p:nvSpPr>
        <p:spPr/>
        <p:txBody>
          <a:bodyPr/>
          <a:lstStyle/>
          <a:p>
            <a:r>
              <a:rPr lang="en-IN"/>
              <a:t>RESULTS ANALYSIS</a:t>
            </a:r>
          </a:p>
        </p:txBody>
      </p:sp>
      <p:sp>
        <p:nvSpPr>
          <p:cNvPr id="3" name="Content Placeholder 2">
            <a:extLst>
              <a:ext uri="{FF2B5EF4-FFF2-40B4-BE49-F238E27FC236}">
                <a16:creationId xmlns:a16="http://schemas.microsoft.com/office/drawing/2014/main" id="{7C2B390D-2226-BF35-8FD1-A852A3AD2A6B}"/>
              </a:ext>
            </a:extLst>
          </p:cNvPr>
          <p:cNvSpPr>
            <a:spLocks noGrp="1"/>
          </p:cNvSpPr>
          <p:nvPr>
            <p:ph idx="1"/>
          </p:nvPr>
        </p:nvSpPr>
        <p:spPr/>
        <p:txBody>
          <a:bodyPr/>
          <a:lstStyle/>
          <a:p>
            <a:pPr>
              <a:buNone/>
            </a:pPr>
            <a:r>
              <a:rPr lang="en-US" b="1" dirty="0"/>
              <a:t>Secure Hashing &amp; Storage:</a:t>
            </a:r>
            <a:endParaRPr lang="en-US" dirty="0"/>
          </a:p>
          <a:p>
            <a:pPr>
              <a:buFont typeface="Arial" panose="020B0604020202020204" pitchFamily="34" charset="0"/>
              <a:buChar char="•"/>
            </a:pPr>
            <a:r>
              <a:rPr lang="en-US" dirty="0"/>
              <a:t>Each password (real and decoy) is securely hashed using SHA-256 with a unique salt and a fixed pepper value.</a:t>
            </a:r>
          </a:p>
          <a:p>
            <a:pPr>
              <a:buFont typeface="Arial" panose="020B0604020202020204" pitchFamily="34" charset="0"/>
              <a:buChar char="•"/>
            </a:pPr>
            <a:r>
              <a:rPr lang="en-US" dirty="0"/>
              <a:t>This approach ensures strong protection against brute-force or rainbow table attacks.</a:t>
            </a:r>
          </a:p>
          <a:p>
            <a:pPr>
              <a:buFont typeface="Arial" panose="020B0604020202020204" pitchFamily="34" charset="0"/>
              <a:buChar char="•"/>
            </a:pPr>
            <a:r>
              <a:rPr lang="en-US" dirty="0"/>
              <a:t>The generated vault contains both the plaintext and hashed versions of each password for testing and evaluation.</a:t>
            </a:r>
          </a:p>
          <a:p>
            <a:endParaRPr lang="en-IN" dirty="0"/>
          </a:p>
        </p:txBody>
      </p:sp>
    </p:spTree>
    <p:extLst>
      <p:ext uri="{BB962C8B-B14F-4D97-AF65-F5344CB8AC3E}">
        <p14:creationId xmlns:p14="http://schemas.microsoft.com/office/powerpoint/2010/main" val="4267363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6E174-7B6D-2507-0891-7195909FA36F}"/>
              </a:ext>
            </a:extLst>
          </p:cNvPr>
          <p:cNvSpPr>
            <a:spLocks noGrp="1"/>
          </p:cNvSpPr>
          <p:nvPr>
            <p:ph type="title"/>
          </p:nvPr>
        </p:nvSpPr>
        <p:spPr/>
        <p:txBody>
          <a:bodyPr/>
          <a:lstStyle/>
          <a:p>
            <a:r>
              <a:rPr lang="en-IN" dirty="0"/>
              <a:t>RESULTS ANALYSIS</a:t>
            </a:r>
          </a:p>
        </p:txBody>
      </p:sp>
      <p:sp>
        <p:nvSpPr>
          <p:cNvPr id="3" name="Content Placeholder 2">
            <a:extLst>
              <a:ext uri="{FF2B5EF4-FFF2-40B4-BE49-F238E27FC236}">
                <a16:creationId xmlns:a16="http://schemas.microsoft.com/office/drawing/2014/main" id="{8966F434-21D6-00D5-B148-A5FC6972ACFB}"/>
              </a:ext>
            </a:extLst>
          </p:cNvPr>
          <p:cNvSpPr>
            <a:spLocks noGrp="1"/>
          </p:cNvSpPr>
          <p:nvPr>
            <p:ph idx="1"/>
          </p:nvPr>
        </p:nvSpPr>
        <p:spPr/>
        <p:txBody>
          <a:bodyPr/>
          <a:lstStyle/>
          <a:p>
            <a:r>
              <a:rPr lang="en-IN" b="1" dirty="0"/>
              <a:t>Output:</a:t>
            </a:r>
          </a:p>
          <a:p>
            <a:pPr lvl="1"/>
            <a:r>
              <a:rPr lang="en-US" dirty="0"/>
              <a:t>plain: The human-readable password (either real or a realistic decoy)</a:t>
            </a:r>
          </a:p>
          <a:p>
            <a:pPr lvl="1"/>
            <a:r>
              <a:rPr lang="en-US" dirty="0"/>
              <a:t>hash: A salted and peppered SHA-256 hash of the password</a:t>
            </a:r>
          </a:p>
          <a:p>
            <a:pPr lvl="1"/>
            <a:r>
              <a:rPr lang="en-US" dirty="0"/>
              <a:t>salt: A randomly generated salt (encoded in Base64) </a:t>
            </a:r>
            <a:r>
              <a:rPr lang="en-US" dirty="0" err="1"/>
              <a:t>is_real</a:t>
            </a:r>
            <a:r>
              <a:rPr lang="en-US" dirty="0"/>
              <a:t>: Boolean flag indicating if the password is the real one</a:t>
            </a:r>
          </a:p>
          <a:p>
            <a:pPr marL="201168" lvl="1" indent="0">
              <a:buNone/>
            </a:pPr>
            <a:endParaRPr lang="en-US" dirty="0"/>
          </a:p>
          <a:p>
            <a:pPr marL="201168" lvl="1" indent="0">
              <a:buNone/>
            </a:pPr>
            <a:r>
              <a:rPr lang="en-US" dirty="0"/>
              <a:t>When a hacker compromises the vault, they see all passwords as hashed values, and even if they try brute-forcing, they can't tell which one is genuine unless they know the user's exact input. Even slight variations of the real password are indistinguishable. </a:t>
            </a:r>
          </a:p>
          <a:p>
            <a:pPr marL="201168" lvl="1" indent="0">
              <a:buNone/>
            </a:pPr>
            <a:endParaRPr lang="en-IN" b="1" dirty="0"/>
          </a:p>
          <a:p>
            <a:endParaRPr lang="en-IN" b="1" dirty="0"/>
          </a:p>
        </p:txBody>
      </p:sp>
    </p:spTree>
    <p:extLst>
      <p:ext uri="{BB962C8B-B14F-4D97-AF65-F5344CB8AC3E}">
        <p14:creationId xmlns:p14="http://schemas.microsoft.com/office/powerpoint/2010/main" val="80002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D4C5F-04B8-6577-30F9-E085A74F1BD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B9ED12-0FEE-0489-CEA0-F9A695588E1A}"/>
              </a:ext>
            </a:extLst>
          </p:cNvPr>
          <p:cNvSpPr>
            <a:spLocks noGrp="1"/>
          </p:cNvSpPr>
          <p:nvPr>
            <p:ph idx="1"/>
          </p:nvPr>
        </p:nvSpPr>
        <p:spPr/>
        <p:txBody>
          <a:bodyPr/>
          <a:lstStyle/>
          <a:p>
            <a:r>
              <a:rPr lang="en-US" dirty="0"/>
              <a:t>The AI-Augmented Adaptive Honey Vaults system introduces a paradigm shift in cybersecurity, particularly in defending against credential-based attacks. By seamlessly blending behavioral biometrics, machine learning, and AI-driven deception mechanisms, the project establishes a highly adaptive and intelligent defense framework that significantly enhances traditional authentication models.</a:t>
            </a:r>
          </a:p>
          <a:p>
            <a:endParaRPr lang="en-IN" dirty="0"/>
          </a:p>
        </p:txBody>
      </p:sp>
    </p:spTree>
    <p:extLst>
      <p:ext uri="{BB962C8B-B14F-4D97-AF65-F5344CB8AC3E}">
        <p14:creationId xmlns:p14="http://schemas.microsoft.com/office/powerpoint/2010/main" val="155383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0730-0D35-5D23-FF3F-A4A358DB67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1E4720-1E9C-3EE1-0758-6B0120962E5B}"/>
              </a:ext>
            </a:extLst>
          </p:cNvPr>
          <p:cNvSpPr>
            <a:spLocks noGrp="1"/>
          </p:cNvSpPr>
          <p:nvPr>
            <p:ph type="title"/>
          </p:nvPr>
        </p:nvSpPr>
        <p:spPr/>
        <p:txBody>
          <a:bodyPr/>
          <a:lstStyle/>
          <a:p>
            <a:r>
              <a:rPr lang="en-IN" dirty="0"/>
              <a:t>INDIVIDUAL CONTRIBUTIONS</a:t>
            </a:r>
          </a:p>
        </p:txBody>
      </p:sp>
      <p:sp>
        <p:nvSpPr>
          <p:cNvPr id="3" name="Content Placeholder 2">
            <a:extLst>
              <a:ext uri="{FF2B5EF4-FFF2-40B4-BE49-F238E27FC236}">
                <a16:creationId xmlns:a16="http://schemas.microsoft.com/office/drawing/2014/main" id="{F1F88DFA-8C24-5480-97CF-C3BDDC72E1ED}"/>
              </a:ext>
            </a:extLst>
          </p:cNvPr>
          <p:cNvSpPr>
            <a:spLocks noGrp="1"/>
          </p:cNvSpPr>
          <p:nvPr>
            <p:ph idx="1"/>
          </p:nvPr>
        </p:nvSpPr>
        <p:spPr/>
        <p:txBody>
          <a:bodyPr>
            <a:normAutofit/>
          </a:bodyPr>
          <a:lstStyle/>
          <a:p>
            <a:r>
              <a:rPr lang="en-IN" b="1" dirty="0"/>
              <a:t>Sanskar: Keystroke Anomaly Detection (</a:t>
            </a:r>
            <a:r>
              <a:rPr lang="en-IN" b="1" dirty="0" err="1"/>
              <a:t>Behavioral</a:t>
            </a:r>
            <a:r>
              <a:rPr lang="en-IN" b="1" dirty="0"/>
              <a:t> Biometrics)</a:t>
            </a:r>
          </a:p>
          <a:p>
            <a:r>
              <a:rPr lang="en-IN" dirty="0"/>
              <a:t>Responsibilities:</a:t>
            </a:r>
          </a:p>
          <a:p>
            <a:pPr lvl="1"/>
            <a:r>
              <a:rPr lang="en-IN" dirty="0"/>
              <a:t>Designed and implemented the feature extraction for keystroke dynamics: Hold Time (</a:t>
            </a:r>
            <a:r>
              <a:rPr lang="en-IN" dirty="0" err="1"/>
              <a:t>H.key</a:t>
            </a:r>
            <a:r>
              <a:rPr lang="en-IN" dirty="0"/>
              <a:t>) and Flight Time (</a:t>
            </a:r>
            <a:r>
              <a:rPr lang="en-IN" dirty="0" err="1"/>
              <a:t>UD.key</a:t>
            </a:r>
            <a:r>
              <a:rPr lang="en-IN" dirty="0"/>
              <a:t>).</a:t>
            </a:r>
          </a:p>
          <a:p>
            <a:pPr lvl="1"/>
            <a:r>
              <a:rPr lang="en-IN" dirty="0"/>
              <a:t>Created process_new_keystroke.py to normalize live input using the same scaler and feature space as the training data.</a:t>
            </a:r>
          </a:p>
          <a:p>
            <a:pPr lvl="1"/>
            <a:r>
              <a:rPr lang="en-IN" dirty="0"/>
              <a:t>Built keystroke_anomaly_detection.py to train an Isolation Forest model on processed keystroke data.</a:t>
            </a:r>
          </a:p>
          <a:p>
            <a:pPr lvl="1"/>
            <a:r>
              <a:rPr lang="en-IN" dirty="0"/>
              <a:t>Integrated keystroke_real_time_detection.py to </a:t>
            </a:r>
            <a:r>
              <a:rPr lang="en-IN" dirty="0" err="1"/>
              <a:t>analyze</a:t>
            </a:r>
            <a:r>
              <a:rPr lang="en-IN" dirty="0"/>
              <a:t> live keystroke sessions and flag anomalies during login.</a:t>
            </a:r>
          </a:p>
        </p:txBody>
      </p:sp>
    </p:spTree>
    <p:extLst>
      <p:ext uri="{BB962C8B-B14F-4D97-AF65-F5344CB8AC3E}">
        <p14:creationId xmlns:p14="http://schemas.microsoft.com/office/powerpoint/2010/main" val="3521097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3BA7D-AEA0-9FFB-F971-FBCDB7AC0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4A486-C0F4-4489-D932-6F7245E92A2C}"/>
              </a:ext>
            </a:extLst>
          </p:cNvPr>
          <p:cNvSpPr>
            <a:spLocks noGrp="1"/>
          </p:cNvSpPr>
          <p:nvPr>
            <p:ph type="title"/>
          </p:nvPr>
        </p:nvSpPr>
        <p:spPr/>
        <p:txBody>
          <a:bodyPr/>
          <a:lstStyle/>
          <a:p>
            <a:r>
              <a:rPr lang="en-IN" dirty="0"/>
              <a:t>INDIVIDUAL CONTRIBUTIONS</a:t>
            </a:r>
          </a:p>
        </p:txBody>
      </p:sp>
      <p:sp>
        <p:nvSpPr>
          <p:cNvPr id="4" name="Rectangle 1">
            <a:extLst>
              <a:ext uri="{FF2B5EF4-FFF2-40B4-BE49-F238E27FC236}">
                <a16:creationId xmlns:a16="http://schemas.microsoft.com/office/drawing/2014/main" id="{10474BF7-0FA4-1985-6CF7-ABF1B7A82029}"/>
              </a:ext>
            </a:extLst>
          </p:cNvPr>
          <p:cNvSpPr>
            <a:spLocks noGrp="1" noChangeArrowheads="1"/>
          </p:cNvSpPr>
          <p:nvPr>
            <p:ph idx="1"/>
          </p:nvPr>
        </p:nvSpPr>
        <p:spPr bwMode="auto">
          <a:xfrm>
            <a:off x="1097280" y="1819717"/>
            <a:ext cx="11218605"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Ayush: Honeytoken Generation + GAN Integration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Responsibilities:</a:t>
            </a:r>
          </a:p>
          <a:p>
            <a:pPr lvl="1" eaLnBrk="0" fontAlgn="base" hangingPunct="0">
              <a:lnSpc>
                <a:spcPct val="100000"/>
              </a:lnSpc>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Developed the initial GAN architecture (train_conditional_gan.py) to generate semantically correct passwords based on features like digit count, uppercase use, etc.</a:t>
            </a:r>
          </a:p>
          <a:p>
            <a:pPr lvl="1" eaLnBrk="0" fontAlgn="base" hangingPunct="0">
              <a:lnSpc>
                <a:spcPct val="100000"/>
              </a:lnSpc>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Created mutation logic for honeytokens including:</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Substitutions (e.g., a → @, 4 → A, 1 → </a:t>
            </a:r>
            <a:r>
              <a:rPr kumimoji="0" lang="en-US" altLang="en-US" sz="1800" i="0" u="none" strike="noStrike" cap="none" normalizeH="0" baseline="0" dirty="0" err="1">
                <a:ln>
                  <a:noFill/>
                </a:ln>
                <a:solidFill>
                  <a:schemeClr val="tx1"/>
                </a:solidFill>
                <a:effectLst/>
                <a:latin typeface="Arial" panose="020B0604020202020204" pitchFamily="34" charset="0"/>
              </a:rPr>
              <a:t>i</a:t>
            </a:r>
            <a:r>
              <a:rPr kumimoji="0" lang="en-US" altLang="en-US" sz="1800" i="0" u="none" strike="noStrike" cap="none" normalizeH="0" baseline="0" dirty="0">
                <a:ln>
                  <a:noFill/>
                </a:ln>
                <a:solidFill>
                  <a:schemeClr val="tx1"/>
                </a:solidFill>
                <a:effectLst/>
                <a:latin typeface="Arial" panose="020B0604020202020204" pitchFamily="34" charset="0"/>
              </a:rPr>
              <a:t> and vice versa).</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Separator-based rearrangements (e.g., </a:t>
            </a:r>
            <a:r>
              <a:rPr kumimoji="0" lang="en-US" altLang="en-US" sz="1800" i="0" u="none" strike="noStrike" cap="none" normalizeH="0" baseline="0" dirty="0" err="1">
                <a:ln>
                  <a:noFill/>
                </a:ln>
                <a:solidFill>
                  <a:schemeClr val="tx1"/>
                </a:solidFill>
                <a:effectLst/>
                <a:latin typeface="Arial" panose="020B0604020202020204" pitchFamily="34" charset="0"/>
              </a:rPr>
              <a:t>tanish@sanskar@ayush</a:t>
            </a:r>
            <a:r>
              <a:rPr kumimoji="0" lang="en-US" altLang="en-US" sz="1800" i="0" u="none" strike="noStrike" cap="none" normalizeH="0" baseline="0" dirty="0">
                <a:ln>
                  <a:noFill/>
                </a:ln>
                <a:solidFill>
                  <a:schemeClr val="tx1"/>
                </a:solidFill>
                <a:effectLst/>
                <a:latin typeface="Arial" panose="020B0604020202020204" pitchFamily="34" charset="0"/>
              </a:rPr>
              <a:t> → </a:t>
            </a:r>
            <a:r>
              <a:rPr kumimoji="0" lang="en-US" altLang="en-US" sz="1800" i="0" u="none" strike="noStrike" cap="none" normalizeH="0" baseline="0" dirty="0" err="1">
                <a:ln>
                  <a:noFill/>
                </a:ln>
                <a:solidFill>
                  <a:schemeClr val="tx1"/>
                </a:solidFill>
                <a:effectLst/>
                <a:latin typeface="Arial" panose="020B0604020202020204" pitchFamily="34" charset="0"/>
              </a:rPr>
              <a:t>Ayush@sanskar@tanish</a:t>
            </a:r>
            <a:r>
              <a:rPr kumimoji="0" lang="en-US" altLang="en-US" sz="18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Prefixes/suffixes (e.g., secure, 123!, etc.).</a:t>
            </a:r>
          </a:p>
          <a:p>
            <a:pPr eaLnBrk="0" fontAlgn="base" hangingPunct="0">
              <a:lnSpc>
                <a:spcPct val="100000"/>
              </a:lnSpc>
              <a:spcBef>
                <a:spcPct val="0"/>
              </a:spcBef>
              <a:spcAft>
                <a:spcPct val="0"/>
              </a:spcAft>
              <a:buClrTx/>
              <a:buSzTx/>
            </a:pPr>
            <a:endParaRPr kumimoji="0" lang="en-US" altLang="en-US" sz="180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pPr>
            <a:r>
              <a:rPr kumimoji="0" lang="en-US" altLang="en-US" sz="1600" i="0" u="none" strike="noStrike" cap="none" normalizeH="0" baseline="0" dirty="0">
                <a:ln>
                  <a:noFill/>
                </a:ln>
                <a:solidFill>
                  <a:schemeClr val="tx1"/>
                </a:solidFill>
                <a:effectLst/>
                <a:latin typeface="Arial" panose="020B0604020202020204" pitchFamily="34" charset="0"/>
              </a:rPr>
              <a:t>Built vault_manager.py for generating:</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vault.json</a:t>
            </a:r>
            <a:r>
              <a:rPr kumimoji="0" lang="en-US" altLang="en-US" sz="1800" i="0" u="none" strike="noStrike" cap="none" normalizeH="0" baseline="0" dirty="0">
                <a:ln>
                  <a:noFill/>
                </a:ln>
                <a:solidFill>
                  <a:schemeClr val="tx1"/>
                </a:solidFill>
                <a:effectLst/>
                <a:latin typeface="Arial" panose="020B0604020202020204" pitchFamily="34" charset="0"/>
              </a:rPr>
              <a:t>: Client-facing </a:t>
            </a:r>
            <a:r>
              <a:rPr kumimoji="0" lang="en-US" altLang="en-US" sz="1800" i="0" u="none" strike="noStrike" cap="none" normalizeH="0" baseline="0" dirty="0" err="1">
                <a:ln>
                  <a:noFill/>
                </a:ln>
                <a:solidFill>
                  <a:schemeClr val="tx1"/>
                </a:solidFill>
                <a:effectLst/>
                <a:latin typeface="Arial" panose="020B0604020202020204" pitchFamily="34" charset="0"/>
              </a:rPr>
              <a:t>salted+peppered</a:t>
            </a:r>
            <a:r>
              <a:rPr kumimoji="0" lang="en-US" altLang="en-US" sz="1800" i="0" u="none" strike="noStrike" cap="none" normalizeH="0" baseline="0" dirty="0">
                <a:ln>
                  <a:noFill/>
                </a:ln>
                <a:solidFill>
                  <a:schemeClr val="tx1"/>
                </a:solidFill>
                <a:effectLst/>
                <a:latin typeface="Arial" panose="020B0604020202020204" pitchFamily="34" charset="0"/>
              </a:rPr>
              <a:t> password hashes.</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truth_map.json</a:t>
            </a:r>
            <a:r>
              <a:rPr kumimoji="0" lang="en-US" altLang="en-US" sz="1800" i="0" u="none" strike="noStrike" cap="none" normalizeH="0" baseline="0" dirty="0">
                <a:ln>
                  <a:noFill/>
                </a:ln>
                <a:solidFill>
                  <a:schemeClr val="tx1"/>
                </a:solidFill>
                <a:effectLst/>
                <a:latin typeface="Arial" panose="020B0604020202020204" pitchFamily="34" charset="0"/>
              </a:rPr>
              <a:t>: Server-side real/decoy map.</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plaintext_passwords_for_demo.txt: For validation/demo.</a:t>
            </a:r>
          </a:p>
        </p:txBody>
      </p:sp>
    </p:spTree>
    <p:extLst>
      <p:ext uri="{BB962C8B-B14F-4D97-AF65-F5344CB8AC3E}">
        <p14:creationId xmlns:p14="http://schemas.microsoft.com/office/powerpoint/2010/main" val="1573796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220B3-EF23-4919-8BCA-9D3422FE1C43}"/>
              </a:ext>
            </a:extLst>
          </p:cNvPr>
          <p:cNvSpPr>
            <a:spLocks noGrp="1"/>
          </p:cNvSpPr>
          <p:nvPr>
            <p:ph type="title"/>
          </p:nvPr>
        </p:nvSpPr>
        <p:spPr/>
        <p:txBody>
          <a:bodyPr/>
          <a:lstStyle/>
          <a:p>
            <a:r>
              <a:rPr lang="en-IN" dirty="0"/>
              <a:t>INDIVIDUAL CONTRIBUTIONS</a:t>
            </a:r>
          </a:p>
        </p:txBody>
      </p:sp>
      <p:sp>
        <p:nvSpPr>
          <p:cNvPr id="5" name="Rectangle 2">
            <a:extLst>
              <a:ext uri="{FF2B5EF4-FFF2-40B4-BE49-F238E27FC236}">
                <a16:creationId xmlns:a16="http://schemas.microsoft.com/office/drawing/2014/main" id="{6E173C25-EA6B-0B14-E89A-F2BCAA01DD9F}"/>
              </a:ext>
            </a:extLst>
          </p:cNvPr>
          <p:cNvSpPr>
            <a:spLocks noGrp="1" noChangeArrowheads="1"/>
          </p:cNvSpPr>
          <p:nvPr>
            <p:ph idx="1"/>
          </p:nvPr>
        </p:nvSpPr>
        <p:spPr bwMode="auto">
          <a:xfrm>
            <a:off x="1097280" y="1904648"/>
            <a:ext cx="91257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Tanish: Authentication System &amp; Hash Management</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Responsibilities:</a:t>
            </a:r>
          </a:p>
          <a:p>
            <a:pPr lvl="1" eaLnBrk="0" fontAlgn="base" hangingPunct="0">
              <a:lnSpc>
                <a:spcPct val="100000"/>
              </a:lnSpc>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Created the login.py script which integrates:</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Live keystroke capture using </a:t>
            </a:r>
            <a:r>
              <a:rPr kumimoji="0" lang="en-US" altLang="en-US" sz="1800" i="0" u="none" strike="noStrike" cap="none" normalizeH="0" baseline="0" dirty="0" err="1">
                <a:ln>
                  <a:noFill/>
                </a:ln>
                <a:solidFill>
                  <a:schemeClr val="tx1"/>
                </a:solidFill>
                <a:effectLst/>
                <a:latin typeface="Arial" panose="020B0604020202020204" pitchFamily="34" charset="0"/>
              </a:rPr>
              <a:t>pynput</a:t>
            </a:r>
            <a:r>
              <a:rPr kumimoji="0" lang="en-US" altLang="en-US" sz="180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Password entry + verification with salted and peppered hashing.</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Validation against public vault and hidden truth map.</a:t>
            </a:r>
          </a:p>
          <a:p>
            <a:pPr eaLnBrk="0" fontAlgn="base" hangingPunct="0">
              <a:lnSpc>
                <a:spcPct val="100000"/>
              </a:lnSpc>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	Keystroke anomaly analysis in real-time.</a:t>
            </a:r>
          </a:p>
          <a:p>
            <a:pPr lvl="1" eaLnBrk="0" fontAlgn="base" hangingPunct="0">
              <a:lnSpc>
                <a:spcPct val="100000"/>
              </a:lnSpc>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Built hasher.py with secure PBKDF2-HMAC-SHA256 hashing using random salt and hidden pepper (loaded from </a:t>
            </a:r>
            <a:r>
              <a:rPr kumimoji="0" lang="en-US" altLang="en-US" i="0" u="none" strike="noStrike" cap="none" normalizeH="0" baseline="0" dirty="0" err="1">
                <a:ln>
                  <a:noFill/>
                </a:ln>
                <a:solidFill>
                  <a:schemeClr val="tx1"/>
                </a:solidFill>
                <a:effectLst/>
                <a:latin typeface="Arial" panose="020B0604020202020204" pitchFamily="34" charset="0"/>
              </a:rPr>
              <a:t>pepper.secret</a:t>
            </a:r>
            <a:r>
              <a:rPr kumimoji="0" lang="en-US" altLang="en-US" i="0" u="none" strike="noStrike" cap="none" normalizeH="0" baseline="0" dirty="0">
                <a:ln>
                  <a:noFill/>
                </a:ln>
                <a:solidFill>
                  <a:schemeClr val="tx1"/>
                </a:solidFill>
                <a:effectLst/>
                <a:latin typeface="Arial" panose="020B0604020202020204" pitchFamily="34" charset="0"/>
              </a:rPr>
              <a:t>).</a:t>
            </a:r>
          </a:p>
          <a:p>
            <a:pPr lvl="1" eaLnBrk="0" fontAlgn="base" hangingPunct="0">
              <a:lnSpc>
                <a:spcPct val="100000"/>
              </a:lnSpc>
              <a:spcBef>
                <a:spcPct val="0"/>
              </a:spcBef>
              <a:spcAft>
                <a:spcPct val="0"/>
              </a:spcAft>
              <a:buClrTx/>
            </a:pPr>
            <a:r>
              <a:rPr kumimoji="0" lang="en-US" altLang="en-US" i="0" u="none" strike="noStrike" cap="none" normalizeH="0" baseline="0" dirty="0">
                <a:ln>
                  <a:noFill/>
                </a:ln>
                <a:solidFill>
                  <a:schemeClr val="tx1"/>
                </a:solidFill>
                <a:effectLst/>
                <a:latin typeface="Arial" panose="020B0604020202020204" pitchFamily="34" charset="0"/>
              </a:rPr>
              <a:t>Provided fail-safe logic for partial authentication and debugging.</a:t>
            </a:r>
          </a:p>
        </p:txBody>
      </p:sp>
    </p:spTree>
    <p:extLst>
      <p:ext uri="{BB962C8B-B14F-4D97-AF65-F5344CB8AC3E}">
        <p14:creationId xmlns:p14="http://schemas.microsoft.com/office/powerpoint/2010/main" val="4175541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1228-EDA6-215D-0F86-322E32C56EE9}"/>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E240A4D-88C6-2E37-E32E-9D514B257BC3}"/>
              </a:ext>
            </a:extLst>
          </p:cNvPr>
          <p:cNvSpPr>
            <a:spLocks noGrp="1"/>
          </p:cNvSpPr>
          <p:nvPr>
            <p:ph idx="1"/>
          </p:nvPr>
        </p:nvSpPr>
        <p:spPr>
          <a:xfrm>
            <a:off x="1097280" y="1845733"/>
            <a:ext cx="10058400" cy="4586239"/>
          </a:xfrm>
        </p:spPr>
        <p:txBody>
          <a:bodyPr>
            <a:normAutofit fontScale="55000" lnSpcReduction="20000"/>
          </a:bodyPr>
          <a:lstStyle/>
          <a:p>
            <a:pPr>
              <a:buNone/>
            </a:pPr>
            <a:r>
              <a:rPr lang="en-US" sz="2600" b="1" dirty="0"/>
              <a:t>Cyber Deception Techniques:</a:t>
            </a:r>
            <a:endParaRPr lang="en-US" sz="2600" dirty="0"/>
          </a:p>
          <a:p>
            <a:pPr>
              <a:buFont typeface="Arial" panose="020B0604020202020204" pitchFamily="34" charset="0"/>
              <a:buChar char="•"/>
            </a:pPr>
            <a:r>
              <a:rPr lang="en-US" sz="2600" dirty="0"/>
              <a:t>Traditional methods, such as static honey tokens, are prone to pattern analysis, limiting their effectiveness against advanced attacks </a:t>
            </a:r>
            <a:r>
              <a:rPr lang="en-IN" sz="2400" dirty="0"/>
              <a:t>(Zhu et al., 2021)</a:t>
            </a:r>
            <a:r>
              <a:rPr lang="en-US" sz="2600" dirty="0"/>
              <a:t>. </a:t>
            </a:r>
          </a:p>
          <a:p>
            <a:pPr>
              <a:buFont typeface="Arial" panose="020B0604020202020204" pitchFamily="34" charset="0"/>
              <a:buChar char="•"/>
            </a:pPr>
            <a:r>
              <a:rPr lang="en-US" sz="2600" dirty="0"/>
              <a:t>AI-driven deception techniques, including behavioral biometrics and GANs, have emerged to address these limitations </a:t>
            </a:r>
            <a:r>
              <a:rPr lang="en-IN" sz="2400" dirty="0"/>
              <a:t>(</a:t>
            </a:r>
            <a:r>
              <a:rPr lang="en-IN" sz="2400" dirty="0" err="1"/>
              <a:t>Chamola</a:t>
            </a:r>
            <a:r>
              <a:rPr lang="en-IN" sz="2400" dirty="0"/>
              <a:t> &amp; Sikdar, 2024).</a:t>
            </a:r>
            <a:endParaRPr lang="en-US" sz="2600" dirty="0"/>
          </a:p>
          <a:p>
            <a:pPr>
              <a:buNone/>
            </a:pPr>
            <a:r>
              <a:rPr lang="en-US" sz="2600" b="1" dirty="0"/>
              <a:t>Behavioral Biometrics:</a:t>
            </a:r>
            <a:endParaRPr lang="en-US" sz="2600" dirty="0"/>
          </a:p>
          <a:p>
            <a:pPr>
              <a:buFont typeface="Arial" panose="020B0604020202020204" pitchFamily="34" charset="0"/>
              <a:buChar char="•"/>
            </a:pPr>
            <a:r>
              <a:rPr lang="en-US" sz="2600" dirty="0"/>
              <a:t>Studies emphasize the use of keystroke dynamics and mouse movement analysis to enhance authentication security </a:t>
            </a:r>
            <a:r>
              <a:rPr lang="en-IN" sz="2400" dirty="0"/>
              <a:t>(Banerjee et al., 2020).</a:t>
            </a:r>
            <a:endParaRPr lang="en-US" sz="2600" dirty="0"/>
          </a:p>
          <a:p>
            <a:pPr>
              <a:buFont typeface="Arial" panose="020B0604020202020204" pitchFamily="34" charset="0"/>
              <a:buChar char="•"/>
            </a:pPr>
            <a:r>
              <a:rPr lang="en-US" sz="2600" dirty="0"/>
              <a:t>These biometrics provide a unique, user-specific layer of defense against unauthorized access </a:t>
            </a:r>
            <a:r>
              <a:rPr lang="en-IN" sz="2400" dirty="0"/>
              <a:t>(Amiri et al., 2024).</a:t>
            </a:r>
            <a:endParaRPr lang="en-US" sz="2600" dirty="0"/>
          </a:p>
          <a:p>
            <a:pPr>
              <a:buNone/>
            </a:pPr>
            <a:r>
              <a:rPr lang="en-US" sz="2600" b="1" dirty="0"/>
              <a:t>Generative Adversarial Networks (GANs):</a:t>
            </a:r>
            <a:endParaRPr lang="en-US" sz="2600" dirty="0"/>
          </a:p>
          <a:p>
            <a:pPr>
              <a:buFont typeface="Arial" panose="020B0604020202020204" pitchFamily="34" charset="0"/>
              <a:buChar char="•"/>
            </a:pPr>
            <a:r>
              <a:rPr lang="en-US" sz="2600" dirty="0"/>
              <a:t>GANs have been applied to create adaptive decoy credentials, deceiving attackers and wasting their resources </a:t>
            </a:r>
            <a:r>
              <a:rPr lang="en-IN" sz="2400" dirty="0"/>
              <a:t>(Goodfellow et al., 2014).</a:t>
            </a:r>
            <a:endParaRPr lang="en-US" sz="2600" dirty="0"/>
          </a:p>
          <a:p>
            <a:pPr>
              <a:buFont typeface="Arial" panose="020B0604020202020204" pitchFamily="34" charset="0"/>
              <a:buChar char="•"/>
            </a:pPr>
            <a:r>
              <a:rPr lang="en-US" sz="2600" dirty="0"/>
              <a:t>Recent research highlights </a:t>
            </a:r>
            <a:r>
              <a:rPr lang="en-US" sz="2600" dirty="0" err="1"/>
              <a:t>GANs'</a:t>
            </a:r>
            <a:r>
              <a:rPr lang="en-US" sz="2600" dirty="0"/>
              <a:t> ability to dynamically evolve decoys based on attacker behavior </a:t>
            </a:r>
            <a:r>
              <a:rPr lang="en-IN" sz="2400" dirty="0"/>
              <a:t>(</a:t>
            </a:r>
            <a:r>
              <a:rPr lang="en-IN" sz="2400" dirty="0" err="1"/>
              <a:t>Chamola</a:t>
            </a:r>
            <a:r>
              <a:rPr lang="en-IN" sz="2400" dirty="0"/>
              <a:t> &amp; Sikdar, 2024).</a:t>
            </a:r>
            <a:endParaRPr lang="en-US" sz="2600" dirty="0"/>
          </a:p>
          <a:p>
            <a:pPr>
              <a:buNone/>
            </a:pPr>
            <a:r>
              <a:rPr lang="en-US" sz="2600" b="1" dirty="0"/>
              <a:t>Real-Time Anomaly Detection:</a:t>
            </a:r>
            <a:endParaRPr lang="en-US" sz="2600" dirty="0"/>
          </a:p>
          <a:p>
            <a:pPr>
              <a:buFont typeface="Arial" panose="020B0604020202020204" pitchFamily="34" charset="0"/>
              <a:buChar char="•"/>
            </a:pPr>
            <a:r>
              <a:rPr lang="en-US" sz="2600" dirty="0"/>
              <a:t>Machine learning models like Isolation Forest and Autoencoders have been identified as effective in detecting unauthorized access attempts </a:t>
            </a:r>
            <a:r>
              <a:rPr lang="en-IN" sz="2400" dirty="0"/>
              <a:t>(Zhu et al., 2021).</a:t>
            </a:r>
            <a:endParaRPr lang="en-US" sz="2600" dirty="0"/>
          </a:p>
          <a:p>
            <a:pPr>
              <a:buFont typeface="Arial" panose="020B0604020202020204" pitchFamily="34" charset="0"/>
              <a:buChar char="•"/>
            </a:pPr>
            <a:r>
              <a:rPr lang="en-US" sz="2600" dirty="0"/>
              <a:t>Real-time detection systems significantly reduce response time to potential threats </a:t>
            </a:r>
            <a:r>
              <a:rPr lang="en-IN" sz="2400" dirty="0"/>
              <a:t>(Amiri et al., 2024).</a:t>
            </a:r>
            <a:endParaRPr lang="en-US" sz="2600" dirty="0"/>
          </a:p>
          <a:p>
            <a:endParaRPr lang="en-IN" dirty="0"/>
          </a:p>
        </p:txBody>
      </p:sp>
    </p:spTree>
    <p:extLst>
      <p:ext uri="{BB962C8B-B14F-4D97-AF65-F5344CB8AC3E}">
        <p14:creationId xmlns:p14="http://schemas.microsoft.com/office/powerpoint/2010/main" val="1957438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2D06-8615-A36F-76F1-6102B0F8411E}"/>
              </a:ext>
            </a:extLst>
          </p:cNvPr>
          <p:cNvSpPr>
            <a:spLocks noGrp="1"/>
          </p:cNvSpPr>
          <p:nvPr>
            <p:ph type="title"/>
          </p:nvPr>
        </p:nvSpPr>
        <p:spPr/>
        <p:txBody>
          <a:bodyPr/>
          <a:lstStyle/>
          <a:p>
            <a:pPr algn="ctr"/>
            <a:r>
              <a:rPr lang="en-IN" dirty="0"/>
              <a:t>IMPACT OF PROJECT ON</a:t>
            </a:r>
            <a:br>
              <a:rPr lang="en-IN" dirty="0"/>
            </a:br>
            <a:r>
              <a:rPr lang="en-IN" dirty="0"/>
              <a:t>SOCIETY AND ENVIRONMENT</a:t>
            </a:r>
          </a:p>
        </p:txBody>
      </p:sp>
      <p:sp>
        <p:nvSpPr>
          <p:cNvPr id="3" name="Content Placeholder 2">
            <a:extLst>
              <a:ext uri="{FF2B5EF4-FFF2-40B4-BE49-F238E27FC236}">
                <a16:creationId xmlns:a16="http://schemas.microsoft.com/office/drawing/2014/main" id="{8F38AAE7-FFB9-3BA1-75CB-94C26ECEE163}"/>
              </a:ext>
            </a:extLst>
          </p:cNvPr>
          <p:cNvSpPr>
            <a:spLocks noGrp="1"/>
          </p:cNvSpPr>
          <p:nvPr>
            <p:ph idx="1"/>
          </p:nvPr>
        </p:nvSpPr>
        <p:spPr/>
        <p:txBody>
          <a:bodyPr>
            <a:normAutofit fontScale="85000" lnSpcReduction="20000"/>
          </a:bodyPr>
          <a:lstStyle/>
          <a:p>
            <a:pPr>
              <a:buNone/>
            </a:pPr>
            <a:r>
              <a:rPr lang="en-US" b="1" dirty="0"/>
              <a:t>Enhanced Cybersecurity:</a:t>
            </a:r>
            <a:endParaRPr lang="en-US" dirty="0"/>
          </a:p>
          <a:p>
            <a:pPr>
              <a:buFont typeface="Arial" panose="020B0604020202020204" pitchFamily="34" charset="0"/>
              <a:buChar char="•"/>
            </a:pPr>
            <a:r>
              <a:rPr lang="en-US" dirty="0"/>
              <a:t>Strengthens protection against credential theft, reducing financial and personal losses caused by cyberattacks.</a:t>
            </a:r>
          </a:p>
          <a:p>
            <a:pPr>
              <a:buFont typeface="Arial" panose="020B0604020202020204" pitchFamily="34" charset="0"/>
              <a:buChar char="•"/>
            </a:pPr>
            <a:r>
              <a:rPr lang="en-US" dirty="0"/>
              <a:t>Supports sectors like healthcare, finance, and e-commerce by safeguarding sensitive user data.</a:t>
            </a:r>
          </a:p>
          <a:p>
            <a:pPr>
              <a:buNone/>
            </a:pPr>
            <a:r>
              <a:rPr lang="en-US" b="1" dirty="0"/>
              <a:t>User-Centric Security:</a:t>
            </a:r>
            <a:endParaRPr lang="en-US" dirty="0"/>
          </a:p>
          <a:p>
            <a:pPr>
              <a:buFont typeface="Arial" panose="020B0604020202020204" pitchFamily="34" charset="0"/>
              <a:buChar char="•"/>
            </a:pPr>
            <a:r>
              <a:rPr lang="en-US" dirty="0"/>
              <a:t>Reduces the need for intrusive authentication steps by leveraging behavioral biometrics, enhancing user experience.</a:t>
            </a:r>
          </a:p>
          <a:p>
            <a:pPr>
              <a:buFont typeface="Arial" panose="020B0604020202020204" pitchFamily="34" charset="0"/>
              <a:buChar char="•"/>
            </a:pPr>
            <a:r>
              <a:rPr lang="en-US" dirty="0"/>
              <a:t>Mitigates the frustration of frequent account breaches through adaptive and dynamic security measures.</a:t>
            </a:r>
          </a:p>
          <a:p>
            <a:pPr>
              <a:buNone/>
            </a:pPr>
            <a:r>
              <a:rPr lang="en-US" b="1" dirty="0"/>
              <a:t>Environmental Impact:</a:t>
            </a:r>
            <a:endParaRPr lang="en-US" dirty="0"/>
          </a:p>
          <a:p>
            <a:pPr>
              <a:buFont typeface="Arial" panose="020B0604020202020204" pitchFamily="34" charset="0"/>
              <a:buChar char="•"/>
            </a:pPr>
            <a:r>
              <a:rPr lang="en-US" dirty="0"/>
              <a:t>Promotes efficient use of computational resources through advanced machine learning models optimized for energy consumption.</a:t>
            </a:r>
          </a:p>
          <a:p>
            <a:pPr>
              <a:buFont typeface="Arial" panose="020B0604020202020204" pitchFamily="34" charset="0"/>
              <a:buChar char="•"/>
            </a:pPr>
            <a:r>
              <a:rPr lang="en-US" dirty="0"/>
              <a:t>Encourages the use of scalable, cloud-based solutions, reducing the carbon footprint associated with large-scale physical server deployments.</a:t>
            </a:r>
          </a:p>
          <a:p>
            <a:endParaRPr lang="en-IN" dirty="0"/>
          </a:p>
        </p:txBody>
      </p:sp>
    </p:spTree>
    <p:extLst>
      <p:ext uri="{BB962C8B-B14F-4D97-AF65-F5344CB8AC3E}">
        <p14:creationId xmlns:p14="http://schemas.microsoft.com/office/powerpoint/2010/main" val="2620874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51FF-5EC1-CE54-D623-6FC6FEA88A05}"/>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C688397-46E9-0C95-6A5F-9E6EF3AF4B5F}"/>
              </a:ext>
            </a:extLst>
          </p:cNvPr>
          <p:cNvSpPr>
            <a:spLocks noGrp="1"/>
          </p:cNvSpPr>
          <p:nvPr>
            <p:ph idx="1"/>
          </p:nvPr>
        </p:nvSpPr>
        <p:spPr>
          <a:xfrm>
            <a:off x="1097280" y="1845734"/>
            <a:ext cx="10058400" cy="4023360"/>
          </a:xfrm>
        </p:spPr>
        <p:txBody>
          <a:bodyPr>
            <a:normAutofit lnSpcReduction="10000"/>
          </a:bodyPr>
          <a:lstStyle/>
          <a:p>
            <a:r>
              <a:rPr lang="en-US" dirty="0"/>
              <a:t>[1] Juels, A., &amp; Rivest, R. L. (2013). "Honeywords: Making password-cracking detectable." </a:t>
            </a:r>
            <a:r>
              <a:rPr lang="en-US" i="1" dirty="0"/>
              <a:t>Proceedings of the 2013 ACM SIGSAC Conference on Computer and Communications Security (CCS '13)</a:t>
            </a:r>
            <a:r>
              <a:rPr lang="en-US" dirty="0"/>
              <a:t>, pp. 145–160.</a:t>
            </a:r>
          </a:p>
          <a:p>
            <a:r>
              <a:rPr lang="en-IN" dirty="0"/>
              <a:t>[2] Srivastava, A., Mittal, A., &amp; Gupta, A. (2022). "Dynamic decoy passwords using generative adversarial networks." </a:t>
            </a:r>
            <a:r>
              <a:rPr lang="en-IN" i="1" dirty="0"/>
              <a:t>Proceedings of the 2022 International Conference on Cybersecurity and Resilience (ICCR 2022)</a:t>
            </a:r>
            <a:r>
              <a:rPr lang="en-IN" dirty="0"/>
              <a:t>, pp. 67–74.</a:t>
            </a:r>
            <a:endParaRPr lang="en-US" dirty="0"/>
          </a:p>
          <a:p>
            <a:r>
              <a:rPr lang="en-US" dirty="0"/>
              <a:t>[3] López, P. B., Pérez, M. G., &amp; Nespoli, P. (2024). "Cyber Deception: State of the art, Trends and Open challenges." </a:t>
            </a:r>
            <a:r>
              <a:rPr lang="en-US" i="1" dirty="0"/>
              <a:t>arXiv:2409.07194</a:t>
            </a:r>
            <a:r>
              <a:rPr lang="en-US" dirty="0"/>
              <a:t>.</a:t>
            </a:r>
          </a:p>
          <a:p>
            <a:r>
              <a:rPr lang="en-US" dirty="0"/>
              <a:t>[4] Hassan, M., &amp; Moustafa, N. (2023). "Multi-modal biometrics for cyber defense: A review of AI-powered authentication." </a:t>
            </a:r>
            <a:r>
              <a:rPr lang="en-US" i="1" dirty="0"/>
              <a:t>IEEE Transactions on Information Forensics &amp; Security</a:t>
            </a:r>
            <a:r>
              <a:rPr lang="en-US" dirty="0"/>
              <a:t>.</a:t>
            </a:r>
          </a:p>
          <a:p>
            <a:r>
              <a:rPr lang="en-IN" dirty="0"/>
              <a:t>[5] </a:t>
            </a:r>
            <a:r>
              <a:rPr lang="en-IN" dirty="0" err="1"/>
              <a:t>Killourhy</a:t>
            </a:r>
            <a:r>
              <a:rPr lang="en-IN" dirty="0"/>
              <a:t>, S. Y., &amp; Maxion, R. A. (2009). "Comparing anomaly-detection algorithms for keystroke dynamics." </a:t>
            </a:r>
            <a:r>
              <a:rPr lang="en-IN" i="1" dirty="0"/>
              <a:t>Proceedings of the 2009 IEEE/IFIP International Conference on Dependable Systems &amp; Networks (DSN '09)</a:t>
            </a:r>
            <a:r>
              <a:rPr lang="en-IN" dirty="0"/>
              <a:t>, pp. 125–134.</a:t>
            </a:r>
          </a:p>
        </p:txBody>
      </p:sp>
    </p:spTree>
    <p:extLst>
      <p:ext uri="{BB962C8B-B14F-4D97-AF65-F5344CB8AC3E}">
        <p14:creationId xmlns:p14="http://schemas.microsoft.com/office/powerpoint/2010/main" val="206241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E969-2CBF-CDC4-5490-1D8660DDD6A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36D9A68E-C6E2-2F63-55B6-42CB3665C71A}"/>
              </a:ext>
            </a:extLst>
          </p:cNvPr>
          <p:cNvSpPr>
            <a:spLocks noGrp="1"/>
          </p:cNvSpPr>
          <p:nvPr>
            <p:ph idx="1"/>
          </p:nvPr>
        </p:nvSpPr>
        <p:spPr/>
        <p:txBody>
          <a:bodyPr>
            <a:normAutofit fontScale="92500" lnSpcReduction="10000"/>
          </a:bodyPr>
          <a:lstStyle/>
          <a:p>
            <a:r>
              <a:rPr lang="en-US" dirty="0"/>
              <a:t>[6] Ahmed, A., &amp; Traore, I. (2007). "A new biometric technology based on mouse dynamics." </a:t>
            </a:r>
            <a:r>
              <a:rPr lang="en-US" i="1" dirty="0"/>
              <a:t>IEEE Transactions on Dependable and Secure Computing</a:t>
            </a:r>
            <a:r>
              <a:rPr lang="en-US" dirty="0"/>
              <a:t>, 4(3), 165–179.</a:t>
            </a:r>
          </a:p>
          <a:p>
            <a:r>
              <a:rPr lang="en-US" dirty="0"/>
              <a:t>[7] Liu, F., Ting, K. M., &amp; Zhou, Z. (2008). "Isolation Forest." </a:t>
            </a:r>
            <a:r>
              <a:rPr lang="en-US" i="1" dirty="0"/>
              <a:t>Proceedings of the 2008 IEEE International Conference on Data Mining (ICDM '08)</a:t>
            </a:r>
            <a:r>
              <a:rPr lang="en-US" dirty="0"/>
              <a:t>, pp. 413–422.</a:t>
            </a:r>
          </a:p>
          <a:p>
            <a:r>
              <a:rPr lang="en-IN" dirty="0"/>
              <a:t>[8] Goodfellow, I., Pouget-Abadie, J., Mirza, M., et al. (2014). "Generative adversarial nets." </a:t>
            </a:r>
            <a:r>
              <a:rPr lang="en-IN" i="1" dirty="0"/>
              <a:t>Advances in Neural Information Processing Systems (</a:t>
            </a:r>
            <a:r>
              <a:rPr lang="en-IN" i="1" dirty="0" err="1"/>
              <a:t>NeurIPS</a:t>
            </a:r>
            <a:r>
              <a:rPr lang="en-IN" i="1" dirty="0"/>
              <a:t> 2014)</a:t>
            </a:r>
            <a:r>
              <a:rPr lang="en-IN" dirty="0"/>
              <a:t>, pp. 2672–2680.</a:t>
            </a:r>
            <a:endParaRPr lang="en-US" dirty="0"/>
          </a:p>
          <a:p>
            <a:r>
              <a:rPr lang="en-IN" dirty="0"/>
              <a:t>[9] </a:t>
            </a:r>
            <a:r>
              <a:rPr lang="en-IN" dirty="0" err="1"/>
              <a:t>Chamola</a:t>
            </a:r>
            <a:r>
              <a:rPr lang="en-IN" dirty="0"/>
              <a:t>, V., Sikdar, B., Sai, S., &amp; Yashvardhan, U. (2024). "Generative AI for cyber security: </a:t>
            </a:r>
            <a:r>
              <a:rPr lang="en-IN" dirty="0" err="1"/>
              <a:t>Analyzing</a:t>
            </a:r>
            <a:r>
              <a:rPr lang="en-IN" dirty="0"/>
              <a:t> the potential of AI-driven deception models.“</a:t>
            </a:r>
            <a:endParaRPr lang="en-US" dirty="0"/>
          </a:p>
          <a:p>
            <a:r>
              <a:rPr lang="en-US" dirty="0"/>
              <a:t>[10] Amiri, Z., Heidari, A., &amp; </a:t>
            </a:r>
            <a:r>
              <a:rPr lang="en-US" dirty="0" err="1"/>
              <a:t>Navimipour</a:t>
            </a:r>
            <a:r>
              <a:rPr lang="en-US" dirty="0"/>
              <a:t>, N. J. (2024). "Leveraging computational intelligence techniques for defensive deception: A review, recent advances, open problems, and future directions.“</a:t>
            </a:r>
          </a:p>
          <a:p>
            <a:r>
              <a:rPr lang="en-IN" dirty="0"/>
              <a:t>[11] Srivastava, A., Mittal, A., &amp; Gupta, A. (2022). "Dynamic decoy passwords using generative adversarial networks." </a:t>
            </a:r>
            <a:r>
              <a:rPr lang="en-IN" i="1" dirty="0"/>
              <a:t>ICCR 2022</a:t>
            </a:r>
            <a:r>
              <a:rPr lang="en-IN" dirty="0"/>
              <a:t>.</a:t>
            </a:r>
          </a:p>
        </p:txBody>
      </p:sp>
    </p:spTree>
    <p:extLst>
      <p:ext uri="{BB962C8B-B14F-4D97-AF65-F5344CB8AC3E}">
        <p14:creationId xmlns:p14="http://schemas.microsoft.com/office/powerpoint/2010/main" val="282975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D5C994-C62D-738C-5C5C-6B5E61DEDEC3}"/>
              </a:ext>
            </a:extLst>
          </p:cNvPr>
          <p:cNvPicPr>
            <a:picLocks noChangeAspect="1"/>
          </p:cNvPicPr>
          <p:nvPr/>
        </p:nvPicPr>
        <p:blipFill>
          <a:blip r:embed="rId2"/>
          <a:stretch>
            <a:fillRect/>
          </a:stretch>
        </p:blipFill>
        <p:spPr>
          <a:xfrm>
            <a:off x="0" y="0"/>
            <a:ext cx="6416029" cy="3115879"/>
          </a:xfrm>
          <a:prstGeom prst="rect">
            <a:avLst/>
          </a:prstGeom>
        </p:spPr>
      </p:pic>
      <p:pic>
        <p:nvPicPr>
          <p:cNvPr id="7" name="Picture 6">
            <a:extLst>
              <a:ext uri="{FF2B5EF4-FFF2-40B4-BE49-F238E27FC236}">
                <a16:creationId xmlns:a16="http://schemas.microsoft.com/office/drawing/2014/main" id="{6C723B84-4854-6EC5-FEAF-FE8B0BA4DCE8}"/>
              </a:ext>
            </a:extLst>
          </p:cNvPr>
          <p:cNvPicPr>
            <a:picLocks noChangeAspect="1"/>
          </p:cNvPicPr>
          <p:nvPr/>
        </p:nvPicPr>
        <p:blipFill>
          <a:blip r:embed="rId3"/>
          <a:stretch>
            <a:fillRect/>
          </a:stretch>
        </p:blipFill>
        <p:spPr>
          <a:xfrm>
            <a:off x="6328064" y="0"/>
            <a:ext cx="5863936" cy="2795156"/>
          </a:xfrm>
          <a:prstGeom prst="rect">
            <a:avLst/>
          </a:prstGeom>
        </p:spPr>
      </p:pic>
      <p:pic>
        <p:nvPicPr>
          <p:cNvPr id="9" name="Picture 8">
            <a:extLst>
              <a:ext uri="{FF2B5EF4-FFF2-40B4-BE49-F238E27FC236}">
                <a16:creationId xmlns:a16="http://schemas.microsoft.com/office/drawing/2014/main" id="{FE6704A4-7045-75C9-BD22-5C984663683A}"/>
              </a:ext>
            </a:extLst>
          </p:cNvPr>
          <p:cNvPicPr>
            <a:picLocks noChangeAspect="1"/>
          </p:cNvPicPr>
          <p:nvPr/>
        </p:nvPicPr>
        <p:blipFill>
          <a:blip r:embed="rId4"/>
          <a:stretch>
            <a:fillRect/>
          </a:stretch>
        </p:blipFill>
        <p:spPr>
          <a:xfrm>
            <a:off x="318800" y="3302915"/>
            <a:ext cx="6097229" cy="2619903"/>
          </a:xfrm>
          <a:prstGeom prst="rect">
            <a:avLst/>
          </a:prstGeom>
        </p:spPr>
      </p:pic>
      <p:pic>
        <p:nvPicPr>
          <p:cNvPr id="11" name="Picture 10">
            <a:extLst>
              <a:ext uri="{FF2B5EF4-FFF2-40B4-BE49-F238E27FC236}">
                <a16:creationId xmlns:a16="http://schemas.microsoft.com/office/drawing/2014/main" id="{028F4BAF-EE8C-DCA3-C393-5F48F91DA024}"/>
              </a:ext>
            </a:extLst>
          </p:cNvPr>
          <p:cNvPicPr>
            <a:picLocks noChangeAspect="1"/>
          </p:cNvPicPr>
          <p:nvPr/>
        </p:nvPicPr>
        <p:blipFill>
          <a:blip r:embed="rId5"/>
          <a:stretch>
            <a:fillRect/>
          </a:stretch>
        </p:blipFill>
        <p:spPr>
          <a:xfrm>
            <a:off x="6507227" y="3385220"/>
            <a:ext cx="5684773" cy="2455291"/>
          </a:xfrm>
          <a:prstGeom prst="rect">
            <a:avLst/>
          </a:prstGeom>
        </p:spPr>
      </p:pic>
    </p:spTree>
    <p:extLst>
      <p:ext uri="{BB962C8B-B14F-4D97-AF65-F5344CB8AC3E}">
        <p14:creationId xmlns:p14="http://schemas.microsoft.com/office/powerpoint/2010/main" val="417239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922DB-9435-9230-F8B1-A0FA1A39A5CA}"/>
              </a:ext>
            </a:extLst>
          </p:cNvPr>
          <p:cNvSpPr>
            <a:spLocks noGrp="1"/>
          </p:cNvSpPr>
          <p:nvPr>
            <p:ph type="title"/>
          </p:nvPr>
        </p:nvSpPr>
        <p:spPr/>
        <p:txBody>
          <a:bodyPr/>
          <a:lstStyle/>
          <a:p>
            <a:r>
              <a:rPr lang="en-IN" dirty="0"/>
              <a:t>RESEARCH GAP</a:t>
            </a:r>
          </a:p>
        </p:txBody>
      </p:sp>
      <p:sp>
        <p:nvSpPr>
          <p:cNvPr id="3" name="Content Placeholder 2">
            <a:extLst>
              <a:ext uri="{FF2B5EF4-FFF2-40B4-BE49-F238E27FC236}">
                <a16:creationId xmlns:a16="http://schemas.microsoft.com/office/drawing/2014/main" id="{1862EF93-5004-9541-D4B4-97248875CC5B}"/>
              </a:ext>
            </a:extLst>
          </p:cNvPr>
          <p:cNvSpPr>
            <a:spLocks noGrp="1"/>
          </p:cNvSpPr>
          <p:nvPr>
            <p:ph idx="1"/>
          </p:nvPr>
        </p:nvSpPr>
        <p:spPr/>
        <p:txBody>
          <a:bodyPr>
            <a:normAutofit lnSpcReduction="10000"/>
          </a:bodyPr>
          <a:lstStyle/>
          <a:p>
            <a:pPr>
              <a:buNone/>
            </a:pPr>
            <a:r>
              <a:rPr lang="en-US" b="1" dirty="0"/>
              <a:t>Challenges Identified:</a:t>
            </a:r>
            <a:endParaRPr lang="en-US" dirty="0"/>
          </a:p>
          <a:p>
            <a:pPr>
              <a:buFont typeface="Arial" panose="020B0604020202020204" pitchFamily="34" charset="0"/>
              <a:buChar char="•"/>
            </a:pPr>
            <a:r>
              <a:rPr lang="en-US" b="1" dirty="0"/>
              <a:t>Privacy Concerns:</a:t>
            </a:r>
            <a:r>
              <a:rPr lang="en-US" dirty="0"/>
              <a:t> The collection of biometric data raises issues regarding data security and ethical considerations.</a:t>
            </a:r>
          </a:p>
          <a:p>
            <a:pPr>
              <a:buFont typeface="Arial" panose="020B0604020202020204" pitchFamily="34" charset="0"/>
              <a:buChar char="•"/>
            </a:pPr>
            <a:r>
              <a:rPr lang="en-US" b="1" dirty="0"/>
              <a:t>Adversarial Resistance:</a:t>
            </a:r>
            <a:r>
              <a:rPr lang="en-US" dirty="0"/>
              <a:t> Ensuring generated decoy passwords remain indistinguishable under scrutiny by attackers.</a:t>
            </a:r>
          </a:p>
          <a:p>
            <a:pPr>
              <a:buFont typeface="Arial" panose="020B0604020202020204" pitchFamily="34" charset="0"/>
              <a:buChar char="•"/>
            </a:pPr>
            <a:r>
              <a:rPr lang="en-US" b="1" dirty="0"/>
              <a:t>Scalability:</a:t>
            </a:r>
            <a:r>
              <a:rPr lang="en-US" dirty="0"/>
              <a:t> Difficulty in maintaining real-time processing capabilities as user base increases.</a:t>
            </a:r>
          </a:p>
          <a:p>
            <a:pPr marL="0" indent="0">
              <a:buNone/>
            </a:pPr>
            <a:r>
              <a:rPr lang="en-IN" b="1" dirty="0"/>
              <a:t>Key Research Gaps:</a:t>
            </a:r>
          </a:p>
          <a:p>
            <a:pPr>
              <a:buFont typeface="Arial" panose="020B0604020202020204" pitchFamily="34" charset="0"/>
              <a:buChar char="•"/>
            </a:pPr>
            <a:r>
              <a:rPr lang="en-US" dirty="0"/>
              <a:t> Limited real-world implementation of AI-driven honey vaults.</a:t>
            </a:r>
          </a:p>
          <a:p>
            <a:pPr>
              <a:buFont typeface="Arial" panose="020B0604020202020204" pitchFamily="34" charset="0"/>
              <a:buChar char="•"/>
            </a:pPr>
            <a:r>
              <a:rPr lang="en-US" dirty="0"/>
              <a:t> Lack of integration between behavioral biometrics and adaptive deception systems.</a:t>
            </a:r>
          </a:p>
          <a:p>
            <a:pPr>
              <a:buFont typeface="Arial" panose="020B0604020202020204" pitchFamily="34" charset="0"/>
              <a:buChar char="•"/>
            </a:pPr>
            <a:r>
              <a:rPr lang="en-US" dirty="0"/>
              <a:t> Minimal focus on scalability and performance optimization for multi-user environments.</a:t>
            </a:r>
          </a:p>
        </p:txBody>
      </p:sp>
    </p:spTree>
    <p:extLst>
      <p:ext uri="{BB962C8B-B14F-4D97-AF65-F5344CB8AC3E}">
        <p14:creationId xmlns:p14="http://schemas.microsoft.com/office/powerpoint/2010/main" val="1585665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3426-37F8-E9C6-FB32-09152A5598AD}"/>
              </a:ext>
            </a:extLst>
          </p:cNvPr>
          <p:cNvSpPr>
            <a:spLocks noGrp="1"/>
          </p:cNvSpPr>
          <p:nvPr>
            <p:ph type="title"/>
          </p:nvPr>
        </p:nvSpPr>
        <p:spPr/>
        <p:txBody>
          <a:bodyPr/>
          <a:lstStyle/>
          <a:p>
            <a:r>
              <a:rPr lang="en-IN" dirty="0"/>
              <a:t>PROBLEM FORMULATION</a:t>
            </a:r>
          </a:p>
        </p:txBody>
      </p:sp>
      <p:sp>
        <p:nvSpPr>
          <p:cNvPr id="3" name="Content Placeholder 2">
            <a:extLst>
              <a:ext uri="{FF2B5EF4-FFF2-40B4-BE49-F238E27FC236}">
                <a16:creationId xmlns:a16="http://schemas.microsoft.com/office/drawing/2014/main" id="{97A10AEE-DBE1-148C-9908-F540F6010232}"/>
              </a:ext>
            </a:extLst>
          </p:cNvPr>
          <p:cNvSpPr>
            <a:spLocks noGrp="1"/>
          </p:cNvSpPr>
          <p:nvPr>
            <p:ph idx="1"/>
          </p:nvPr>
        </p:nvSpPr>
        <p:spPr/>
        <p:txBody>
          <a:bodyPr/>
          <a:lstStyle/>
          <a:p>
            <a:pPr>
              <a:buNone/>
            </a:pPr>
            <a:r>
              <a:rPr lang="en-US" b="1" dirty="0"/>
              <a:t>Inadequate Password-Based Authentication:</a:t>
            </a:r>
            <a:endParaRPr lang="en-US" dirty="0"/>
          </a:p>
          <a:p>
            <a:pPr>
              <a:buFont typeface="Arial" panose="020B0604020202020204" pitchFamily="34" charset="0"/>
              <a:buChar char="•"/>
            </a:pPr>
            <a:r>
              <a:rPr lang="en-US" dirty="0"/>
              <a:t>Traditional password systems are increasingly ineffective against sophisticated cyberattacks targeting user credentials.</a:t>
            </a:r>
          </a:p>
          <a:p>
            <a:pPr>
              <a:buNone/>
            </a:pPr>
            <a:r>
              <a:rPr lang="en-US" b="1" dirty="0"/>
              <a:t>Static Honey Vault Vulnerabilities:</a:t>
            </a:r>
            <a:endParaRPr lang="en-US" dirty="0"/>
          </a:p>
          <a:p>
            <a:pPr>
              <a:buFont typeface="Arial" panose="020B0604020202020204" pitchFamily="34" charset="0"/>
              <a:buChar char="•"/>
            </a:pPr>
            <a:r>
              <a:rPr lang="en-US" dirty="0"/>
              <a:t>Static honey vaults lack flexibility, making them prone to pattern analysis and brute-force decryption as attackers identify predictable decoy credentials.</a:t>
            </a:r>
          </a:p>
          <a:p>
            <a:pPr>
              <a:buNone/>
            </a:pPr>
            <a:r>
              <a:rPr lang="en-US" b="1" dirty="0"/>
              <a:t>Failure to Incorporate Behavioral Biometrics:</a:t>
            </a:r>
            <a:endParaRPr lang="en-US" dirty="0"/>
          </a:p>
          <a:p>
            <a:pPr>
              <a:buFont typeface="Arial" panose="020B0604020202020204" pitchFamily="34" charset="0"/>
              <a:buChar char="•"/>
            </a:pPr>
            <a:r>
              <a:rPr lang="en-US" dirty="0"/>
              <a:t>Most security models overlook the potential of behavioral biometrics, such as keystroke dynamics and mouse movements, which are essential for real-time and user-specific security measures.</a:t>
            </a:r>
          </a:p>
          <a:p>
            <a:endParaRPr lang="en-IN" dirty="0"/>
          </a:p>
        </p:txBody>
      </p:sp>
    </p:spTree>
    <p:extLst>
      <p:ext uri="{BB962C8B-B14F-4D97-AF65-F5344CB8AC3E}">
        <p14:creationId xmlns:p14="http://schemas.microsoft.com/office/powerpoint/2010/main" val="2031334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4C34D-1D4F-8668-093E-812A122C7B36}"/>
              </a:ext>
            </a:extLst>
          </p:cNvPr>
          <p:cNvSpPr>
            <a:spLocks noGrp="1"/>
          </p:cNvSpPr>
          <p:nvPr>
            <p:ph type="title"/>
          </p:nvPr>
        </p:nvSpPr>
        <p:spPr/>
        <p:txBody>
          <a:bodyPr/>
          <a:lstStyle/>
          <a:p>
            <a:r>
              <a:rPr lang="en-IN" dirty="0"/>
              <a:t>RELEVANCE TO SDGs – SDG 9</a:t>
            </a:r>
            <a:br>
              <a:rPr lang="en-IN" dirty="0"/>
            </a:br>
            <a:r>
              <a:rPr lang="en-IN" dirty="0"/>
              <a:t>Industry, Innovation, and Infrastructure</a:t>
            </a:r>
          </a:p>
        </p:txBody>
      </p:sp>
      <p:sp>
        <p:nvSpPr>
          <p:cNvPr id="3" name="Content Placeholder 2">
            <a:extLst>
              <a:ext uri="{FF2B5EF4-FFF2-40B4-BE49-F238E27FC236}">
                <a16:creationId xmlns:a16="http://schemas.microsoft.com/office/drawing/2014/main" id="{3BBC82D6-00FB-C6D1-8A6C-68734107439A}"/>
              </a:ext>
            </a:extLst>
          </p:cNvPr>
          <p:cNvSpPr>
            <a:spLocks noGrp="1"/>
          </p:cNvSpPr>
          <p:nvPr>
            <p:ph idx="1"/>
          </p:nvPr>
        </p:nvSpPr>
        <p:spPr>
          <a:xfrm>
            <a:off x="1097280" y="1814561"/>
            <a:ext cx="10058400" cy="4482330"/>
          </a:xfrm>
        </p:spPr>
        <p:txBody>
          <a:bodyPr>
            <a:noAutofit/>
          </a:bodyPr>
          <a:lstStyle/>
          <a:p>
            <a:pPr>
              <a:buFont typeface="Arial" panose="020B0604020202020204" pitchFamily="34" charset="0"/>
              <a:buChar char="•"/>
            </a:pPr>
            <a:r>
              <a:rPr lang="en-US" sz="1600" b="1" dirty="0"/>
              <a:t>Focus on Resilient Infrastructure:</a:t>
            </a:r>
            <a:endParaRPr lang="en-US" sz="1600" dirty="0"/>
          </a:p>
          <a:p>
            <a:pPr marL="742950" lvl="1" indent="-285750">
              <a:buFont typeface="Arial" panose="020B0604020202020204" pitchFamily="34" charset="0"/>
              <a:buChar char="•"/>
            </a:pPr>
            <a:r>
              <a:rPr lang="en-US" sz="1600" dirty="0"/>
              <a:t>The AI-Augmented Adaptive Honey Vault system introduces cutting-edge cybersecurity measures, helping to secure digital infrastructure against increasingly sophisticated cyberattacks.</a:t>
            </a:r>
          </a:p>
          <a:p>
            <a:pPr marL="742950" lvl="1" indent="-285750">
              <a:buFont typeface="Arial" panose="020B0604020202020204" pitchFamily="34" charset="0"/>
              <a:buChar char="•"/>
            </a:pPr>
            <a:r>
              <a:rPr lang="en-US" sz="1600" dirty="0"/>
              <a:t>By leveraging AI, behavioral biometrics, and real-time anomaly detection, the system provides a dynamic approach to securing user credentials and authentication processes.</a:t>
            </a:r>
          </a:p>
          <a:p>
            <a:pPr>
              <a:buFont typeface="Arial" panose="020B0604020202020204" pitchFamily="34" charset="0"/>
              <a:buChar char="•"/>
            </a:pPr>
            <a:r>
              <a:rPr lang="en-US" sz="1600" b="1" dirty="0"/>
              <a:t>Fostering Innovation:</a:t>
            </a:r>
            <a:endParaRPr lang="en-US" sz="1600" dirty="0"/>
          </a:p>
          <a:p>
            <a:pPr marL="742950" lvl="1" indent="-285750">
              <a:buFont typeface="Arial" panose="020B0604020202020204" pitchFamily="34" charset="0"/>
              <a:buChar char="•"/>
            </a:pPr>
            <a:r>
              <a:rPr lang="en-US" sz="1600" dirty="0"/>
              <a:t>The project promotes innovation in cybersecurity, especially in the context of e-commerce and digital platforms, by developing adaptive deception techniques such as GAN-based honey tokens.</a:t>
            </a:r>
          </a:p>
          <a:p>
            <a:pPr marL="742950" lvl="1" indent="-285750">
              <a:buFont typeface="Arial" panose="020B0604020202020204" pitchFamily="34" charset="0"/>
              <a:buChar char="•"/>
            </a:pPr>
            <a:r>
              <a:rPr lang="en-US" sz="1600" dirty="0"/>
              <a:t>This innovation paves the way for future advancements in authentication methods, reducing reliance on traditional password-based systems that are prone to exploitation.</a:t>
            </a:r>
          </a:p>
          <a:p>
            <a:pPr>
              <a:buFont typeface="Arial" panose="020B0604020202020204" pitchFamily="34" charset="0"/>
              <a:buChar char="•"/>
            </a:pPr>
            <a:r>
              <a:rPr lang="en-US" sz="1600" b="1" dirty="0"/>
              <a:t>Support for Digital Economy:</a:t>
            </a:r>
            <a:endParaRPr lang="en-US" sz="1600" dirty="0"/>
          </a:p>
          <a:p>
            <a:pPr marL="742950" lvl="1" indent="-285750">
              <a:buFont typeface="Arial" panose="020B0604020202020204" pitchFamily="34" charset="0"/>
              <a:buChar char="•"/>
            </a:pPr>
            <a:r>
              <a:rPr lang="en-US" sz="1600" dirty="0"/>
              <a:t>By improving the security of digital platforms, the project contributes to building a more secure and resilient digital economy, encouraging businesses and users to trust online systems and services.</a:t>
            </a:r>
          </a:p>
          <a:p>
            <a:pPr>
              <a:buFont typeface="Arial" panose="020B0604020202020204" pitchFamily="34" charset="0"/>
              <a:buChar char="•"/>
            </a:pPr>
            <a:r>
              <a:rPr lang="en-US" sz="1600" b="1" dirty="0"/>
              <a:t>Strengthening Cybersecurity as a Critical Infrastructure:</a:t>
            </a:r>
            <a:endParaRPr lang="en-US" sz="1600" dirty="0"/>
          </a:p>
          <a:p>
            <a:pPr marL="742950" lvl="1" indent="-285750">
              <a:buFont typeface="Arial" panose="020B0604020202020204" pitchFamily="34" charset="0"/>
              <a:buChar char="•"/>
            </a:pPr>
            <a:r>
              <a:rPr lang="en-US" sz="1600" dirty="0"/>
              <a:t>In a world increasingly reliant on digital technologies, securing the infrastructure of digital services becomes essential. This project aligns with SDG 9 by fortifying infrastructure against cyber threats.</a:t>
            </a:r>
          </a:p>
          <a:p>
            <a:pPr>
              <a:buNone/>
            </a:pPr>
            <a:endParaRPr lang="en-US" sz="1600" dirty="0"/>
          </a:p>
        </p:txBody>
      </p:sp>
    </p:spTree>
    <p:extLst>
      <p:ext uri="{BB962C8B-B14F-4D97-AF65-F5344CB8AC3E}">
        <p14:creationId xmlns:p14="http://schemas.microsoft.com/office/powerpoint/2010/main" val="291785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441F5-2913-690E-61CD-DCFC58605414}"/>
              </a:ext>
            </a:extLst>
          </p:cNvPr>
          <p:cNvSpPr>
            <a:spLocks noGrp="1"/>
          </p:cNvSpPr>
          <p:nvPr>
            <p:ph type="title"/>
          </p:nvPr>
        </p:nvSpPr>
        <p:spPr/>
        <p:txBody>
          <a:bodyPr/>
          <a:lstStyle/>
          <a:p>
            <a:r>
              <a:rPr lang="en-IN" dirty="0"/>
              <a:t>RELEVANCE TO SDGs – SDG 16</a:t>
            </a:r>
            <a:br>
              <a:rPr lang="en-IN" dirty="0"/>
            </a:br>
            <a:r>
              <a:rPr lang="en-US" dirty="0"/>
              <a:t>Peace, Justice, and Strong Institutions</a:t>
            </a:r>
            <a:endParaRPr lang="en-IN" dirty="0"/>
          </a:p>
        </p:txBody>
      </p:sp>
      <p:sp>
        <p:nvSpPr>
          <p:cNvPr id="3" name="Content Placeholder 2">
            <a:extLst>
              <a:ext uri="{FF2B5EF4-FFF2-40B4-BE49-F238E27FC236}">
                <a16:creationId xmlns:a16="http://schemas.microsoft.com/office/drawing/2014/main" id="{1CD9112B-2A60-B0A9-5572-BA90746F0409}"/>
              </a:ext>
            </a:extLst>
          </p:cNvPr>
          <p:cNvSpPr>
            <a:spLocks noGrp="1"/>
          </p:cNvSpPr>
          <p:nvPr>
            <p:ph idx="1"/>
          </p:nvPr>
        </p:nvSpPr>
        <p:spPr>
          <a:xfrm>
            <a:off x="1097280" y="1824953"/>
            <a:ext cx="10058400" cy="4347247"/>
          </a:xfrm>
        </p:spPr>
        <p:txBody>
          <a:bodyPr>
            <a:noAutofit/>
          </a:bodyPr>
          <a:lstStyle/>
          <a:p>
            <a:pPr>
              <a:buFont typeface="Arial" panose="020B0604020202020204" pitchFamily="34" charset="0"/>
              <a:buChar char="•"/>
            </a:pPr>
            <a:r>
              <a:rPr lang="en-US" sz="1400" b="1" dirty="0"/>
              <a:t>Cybersecurity for Trustworthy Institutions:</a:t>
            </a:r>
            <a:endParaRPr lang="en-US" sz="1400" dirty="0"/>
          </a:p>
          <a:p>
            <a:pPr marL="742950" lvl="1" indent="-285750">
              <a:buFont typeface="Arial" panose="020B0604020202020204" pitchFamily="34" charset="0"/>
              <a:buChar char="•"/>
            </a:pPr>
            <a:r>
              <a:rPr lang="en-US" sz="1400" dirty="0"/>
              <a:t>The AI-driven honey vault system enhances trust in digital institutions by ensuring robust protection of user credentials and sensitive data.</a:t>
            </a:r>
          </a:p>
          <a:p>
            <a:pPr marL="742950" lvl="1" indent="-285750">
              <a:buFont typeface="Arial" panose="020B0604020202020204" pitchFamily="34" charset="0"/>
              <a:buChar char="•"/>
            </a:pPr>
            <a:r>
              <a:rPr lang="en-US" sz="1400" dirty="0"/>
              <a:t>It supports the creation of strong, trustworthy digital services by mitigating the risks posed by cyberattacks, fostering transparency and integrity in online systems.</a:t>
            </a:r>
          </a:p>
          <a:p>
            <a:pPr>
              <a:buFont typeface="Arial" panose="020B0604020202020204" pitchFamily="34" charset="0"/>
              <a:buChar char="•"/>
            </a:pPr>
            <a:r>
              <a:rPr lang="en-US" sz="1400" b="1" dirty="0"/>
              <a:t>Reducing Cybercrime:</a:t>
            </a:r>
            <a:endParaRPr lang="en-US" sz="1400" dirty="0"/>
          </a:p>
          <a:p>
            <a:pPr marL="742950" lvl="1" indent="-285750">
              <a:buFont typeface="Arial" panose="020B0604020202020204" pitchFamily="34" charset="0"/>
              <a:buChar char="•"/>
            </a:pPr>
            <a:r>
              <a:rPr lang="en-US" sz="1400" dirty="0"/>
              <a:t>The system provides proactive defense mechanisms to protect against cybercrime, including identity theft, credential stuffing, and unauthorized access to sensitive systems.</a:t>
            </a:r>
          </a:p>
          <a:p>
            <a:pPr marL="742950" lvl="1" indent="-285750">
              <a:buFont typeface="Arial" panose="020B0604020202020204" pitchFamily="34" charset="0"/>
              <a:buChar char="•"/>
            </a:pPr>
            <a:r>
              <a:rPr lang="en-US" sz="1400" dirty="0"/>
              <a:t>By reducing the incidence of breaches, it contributes to safer digital environments where users can engage in online activities with confidence.</a:t>
            </a:r>
          </a:p>
          <a:p>
            <a:pPr>
              <a:buFont typeface="Arial" panose="020B0604020202020204" pitchFamily="34" charset="0"/>
              <a:buChar char="•"/>
            </a:pPr>
            <a:r>
              <a:rPr lang="en-US" sz="1400" b="1" dirty="0"/>
              <a:t>Promoting Access to Justice:</a:t>
            </a:r>
            <a:endParaRPr lang="en-US" sz="1400" dirty="0"/>
          </a:p>
          <a:p>
            <a:pPr marL="742950" lvl="1" indent="-285750">
              <a:buFont typeface="Arial" panose="020B0604020202020204" pitchFamily="34" charset="0"/>
              <a:buChar char="•"/>
            </a:pPr>
            <a:r>
              <a:rPr lang="en-US" sz="1400" dirty="0"/>
              <a:t>By incorporating real-time anomaly detection and adaptive security mechanisms, the project ensures that users' rights to privacy and data protection are upheld.</a:t>
            </a:r>
          </a:p>
          <a:p>
            <a:pPr marL="742950" lvl="1" indent="-285750">
              <a:buFont typeface="Arial" panose="020B0604020202020204" pitchFamily="34" charset="0"/>
              <a:buChar char="•"/>
            </a:pPr>
            <a:r>
              <a:rPr lang="en-US" sz="1400" dirty="0"/>
              <a:t>It supports a fairer digital world where users are safeguarded against malicious actors, ensuring justice is served in online interactions.</a:t>
            </a:r>
          </a:p>
          <a:p>
            <a:pPr>
              <a:buFont typeface="Arial" panose="020B0604020202020204" pitchFamily="34" charset="0"/>
              <a:buChar char="•"/>
            </a:pPr>
            <a:r>
              <a:rPr lang="en-US" sz="1400" b="1" dirty="0"/>
              <a:t>Enhancing Law Enforcement Capabilities:</a:t>
            </a:r>
            <a:endParaRPr lang="en-US" sz="1400" dirty="0"/>
          </a:p>
          <a:p>
            <a:pPr marL="742950" lvl="1" indent="-285750">
              <a:buFont typeface="Arial" panose="020B0604020202020204" pitchFamily="34" charset="0"/>
              <a:buChar char="•"/>
            </a:pPr>
            <a:r>
              <a:rPr lang="en-US" sz="1400" dirty="0"/>
              <a:t>The project's innovations contribute to stronger institutions by providing tools that can be used by law enforcement and cybersecurity professionals to prevent and investigate cybercrimes, strengthening legal frameworks around digital security.</a:t>
            </a:r>
          </a:p>
        </p:txBody>
      </p:sp>
    </p:spTree>
    <p:extLst>
      <p:ext uri="{BB962C8B-B14F-4D97-AF65-F5344CB8AC3E}">
        <p14:creationId xmlns:p14="http://schemas.microsoft.com/office/powerpoint/2010/main" val="191023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A982-DF3E-1BC8-04BF-274CC2A3BB87}"/>
              </a:ext>
            </a:extLst>
          </p:cNvPr>
          <p:cNvSpPr>
            <a:spLocks noGrp="1"/>
          </p:cNvSpPr>
          <p:nvPr>
            <p:ph type="title"/>
          </p:nvPr>
        </p:nvSpPr>
        <p:spPr/>
        <p:txBody>
          <a:bodyPr/>
          <a:lstStyle/>
          <a:p>
            <a:r>
              <a:rPr lang="en-IN" dirty="0"/>
              <a:t>SYSTEM ARCHITECTURE</a:t>
            </a:r>
          </a:p>
        </p:txBody>
      </p:sp>
      <p:pic>
        <p:nvPicPr>
          <p:cNvPr id="5" name="Picture 4">
            <a:extLst>
              <a:ext uri="{FF2B5EF4-FFF2-40B4-BE49-F238E27FC236}">
                <a16:creationId xmlns:a16="http://schemas.microsoft.com/office/drawing/2014/main" id="{0A514EC9-6DDC-B98D-DC12-EE1C84E3ACE5}"/>
              </a:ext>
            </a:extLst>
          </p:cNvPr>
          <p:cNvPicPr>
            <a:picLocks noChangeAspect="1"/>
          </p:cNvPicPr>
          <p:nvPr/>
        </p:nvPicPr>
        <p:blipFill>
          <a:blip r:embed="rId2"/>
          <a:stretch>
            <a:fillRect/>
          </a:stretch>
        </p:blipFill>
        <p:spPr>
          <a:xfrm>
            <a:off x="3060575" y="1912944"/>
            <a:ext cx="5925377" cy="4029637"/>
          </a:xfrm>
          <a:prstGeom prst="rect">
            <a:avLst/>
          </a:prstGeom>
        </p:spPr>
      </p:pic>
    </p:spTree>
    <p:extLst>
      <p:ext uri="{BB962C8B-B14F-4D97-AF65-F5344CB8AC3E}">
        <p14:creationId xmlns:p14="http://schemas.microsoft.com/office/powerpoint/2010/main" val="11976037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140</TotalTime>
  <Words>3235</Words>
  <Application>Microsoft Office PowerPoint</Application>
  <PresentationFormat>Widescreen</PresentationFormat>
  <Paragraphs>266</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Times New Roman</vt:lpstr>
      <vt:lpstr>Retrospect</vt:lpstr>
      <vt:lpstr>BCSE498J - AI – Augmented Adaptive Honey Vaults</vt:lpstr>
      <vt:lpstr>INTRODUCTION</vt:lpstr>
      <vt:lpstr>LITERATURE REVIEW</vt:lpstr>
      <vt:lpstr>PowerPoint Presentation</vt:lpstr>
      <vt:lpstr>RESEARCH GAP</vt:lpstr>
      <vt:lpstr>PROBLEM FORMULATION</vt:lpstr>
      <vt:lpstr>RELEVANCE TO SDGs – SDG 9 Industry, Innovation, and Infrastructure</vt:lpstr>
      <vt:lpstr>RELEVANCE TO SDGs – SDG 16 Peace, Justice, and Strong Institutions</vt:lpstr>
      <vt:lpstr>SYSTEM ARCHITECTURE</vt:lpstr>
      <vt:lpstr>BEHAVIOURAL BIOMETRIC  CAPTURE LAYER</vt:lpstr>
      <vt:lpstr>ANOMALY DETECTION ENGINE</vt:lpstr>
      <vt:lpstr>GAN – BASED HONEY VAULT ENGINE</vt:lpstr>
      <vt:lpstr>RESPONSE HANDLER</vt:lpstr>
      <vt:lpstr>ANALYTICAL AND THEORETICAL DESCRIPTIONS</vt:lpstr>
      <vt:lpstr>ANALYTICAL AND THEORETICAL DESCRIPTIONS</vt:lpstr>
      <vt:lpstr>HARDWARE SPECIFICATIONS</vt:lpstr>
      <vt:lpstr>SOFTWARE SPECIFICATIONS</vt:lpstr>
      <vt:lpstr>Algorithms and Techniques Used</vt:lpstr>
      <vt:lpstr>DESIGN PARAMETERS</vt:lpstr>
      <vt:lpstr>DESIGN PARAMETERS</vt:lpstr>
      <vt:lpstr>DATABASE DESIGN</vt:lpstr>
      <vt:lpstr>RESULTS ANALYSIS</vt:lpstr>
      <vt:lpstr>RESULTS ANALYSIS</vt:lpstr>
      <vt:lpstr>RESULTS ANALYSIS</vt:lpstr>
      <vt:lpstr>RESULTS ANALYSIS</vt:lpstr>
      <vt:lpstr>CONCLUSION</vt:lpstr>
      <vt:lpstr>INDIVIDUAL CONTRIBUTIONS</vt:lpstr>
      <vt:lpstr>INDIVIDUAL CONTRIBUTIONS</vt:lpstr>
      <vt:lpstr>INDIVIDUAL CONTRIBUTIONS</vt:lpstr>
      <vt:lpstr>IMPACT OF PROJECT ON SOCIETY AND ENVIRONMENT</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Sanskar Jotwani</dc:creator>
  <cp:lastModifiedBy>Sanskar Jotwani</cp:lastModifiedBy>
  <cp:revision>9</cp:revision>
  <dcterms:created xsi:type="dcterms:W3CDTF">2025-04-23T15:47:50Z</dcterms:created>
  <dcterms:modified xsi:type="dcterms:W3CDTF">2025-04-24T08:15:35Z</dcterms:modified>
</cp:coreProperties>
</file>