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48"/>
  </p:notesMasterIdLst>
  <p:sldIdLst>
    <p:sldId id="257" r:id="rId2"/>
    <p:sldId id="258" r:id="rId3"/>
    <p:sldId id="282" r:id="rId4"/>
    <p:sldId id="259" r:id="rId5"/>
    <p:sldId id="260" r:id="rId6"/>
    <p:sldId id="283" r:id="rId7"/>
    <p:sldId id="276" r:id="rId8"/>
    <p:sldId id="277" r:id="rId9"/>
    <p:sldId id="278" r:id="rId10"/>
    <p:sldId id="284" r:id="rId11"/>
    <p:sldId id="289" r:id="rId12"/>
    <p:sldId id="290" r:id="rId13"/>
    <p:sldId id="274" r:id="rId14"/>
    <p:sldId id="285" r:id="rId15"/>
    <p:sldId id="268" r:id="rId16"/>
    <p:sldId id="266" r:id="rId17"/>
    <p:sldId id="291" r:id="rId18"/>
    <p:sldId id="269" r:id="rId19"/>
    <p:sldId id="293" r:id="rId20"/>
    <p:sldId id="292" r:id="rId21"/>
    <p:sldId id="295" r:id="rId22"/>
    <p:sldId id="296" r:id="rId23"/>
    <p:sldId id="297" r:id="rId24"/>
    <p:sldId id="302" r:id="rId25"/>
    <p:sldId id="298" r:id="rId26"/>
    <p:sldId id="299" r:id="rId27"/>
    <p:sldId id="300" r:id="rId28"/>
    <p:sldId id="301" r:id="rId29"/>
    <p:sldId id="303" r:id="rId30"/>
    <p:sldId id="304" r:id="rId31"/>
    <p:sldId id="305" r:id="rId32"/>
    <p:sldId id="306" r:id="rId33"/>
    <p:sldId id="308" r:id="rId34"/>
    <p:sldId id="307" r:id="rId35"/>
    <p:sldId id="270" r:id="rId36"/>
    <p:sldId id="311" r:id="rId37"/>
    <p:sldId id="271" r:id="rId38"/>
    <p:sldId id="272" r:id="rId39"/>
    <p:sldId id="309" r:id="rId40"/>
    <p:sldId id="310" r:id="rId41"/>
    <p:sldId id="275" r:id="rId42"/>
    <p:sldId id="265" r:id="rId43"/>
    <p:sldId id="279" r:id="rId44"/>
    <p:sldId id="280" r:id="rId45"/>
    <p:sldId id="281" r:id="rId46"/>
    <p:sldId id="27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EE7004-D967-4F5F-80F7-6E208E726064}" type="datetimeFigureOut">
              <a:rPr lang="en-US" smtClean="0"/>
              <a:t>12/5/2020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03F194-5CA8-4D88-BC71-B389743CE65D}" type="slidenum">
              <a:rPr lang="en-US" smtClean="0"/>
              <a:t>‹#›</a:t>
            </a:fld>
            <a:endParaRPr lang="en-US"/>
          </a:p>
        </p:txBody>
      </p:sp>
    </p:spTree>
    <p:extLst>
      <p:ext uri="{BB962C8B-B14F-4D97-AF65-F5344CB8AC3E}">
        <p14:creationId xmlns:p14="http://schemas.microsoft.com/office/powerpoint/2010/main" val="194282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03F194-5CA8-4D88-BC71-B389743CE65D}" type="slidenum">
              <a:rPr lang="en-US" smtClean="0"/>
              <a:t>1</a:t>
            </a:fld>
            <a:endParaRPr lang="en-US"/>
          </a:p>
        </p:txBody>
      </p:sp>
    </p:spTree>
    <p:extLst>
      <p:ext uri="{BB962C8B-B14F-4D97-AF65-F5344CB8AC3E}">
        <p14:creationId xmlns:p14="http://schemas.microsoft.com/office/powerpoint/2010/main" val="137609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03F194-5CA8-4D88-BC71-B389743CE65D}" type="slidenum">
              <a:rPr lang="en-US" smtClean="0"/>
              <a:t>4</a:t>
            </a:fld>
            <a:endParaRPr lang="en-US"/>
          </a:p>
        </p:txBody>
      </p:sp>
    </p:spTree>
    <p:extLst>
      <p:ext uri="{BB962C8B-B14F-4D97-AF65-F5344CB8AC3E}">
        <p14:creationId xmlns:p14="http://schemas.microsoft.com/office/powerpoint/2010/main" val="16423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b055a76b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b055a76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b055a76b8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b055a76b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b055a76b8_0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b055a76b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706F-88F8-4F03-9FB4-4DCCB281F97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CD325E14-6B76-4E98-8F3E-E15B1DD7159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B85FBD-5B58-4F78-A97E-02F576411AB1}"/>
              </a:ext>
            </a:extLst>
          </p:cNvPr>
          <p:cNvSpPr>
            <a:spLocks noGrp="1"/>
          </p:cNvSpPr>
          <p:nvPr>
            <p:ph type="dt" sz="half" idx="10"/>
          </p:nvPr>
        </p:nvSpPr>
        <p:spPr/>
        <p:txBody>
          <a:bodyPr/>
          <a:lstStyle/>
          <a:p>
            <a:fld id="{EADC46A3-655B-4209-BA70-5A0CC799ACC6}" type="datetime1">
              <a:rPr lang="en-US" smtClean="0"/>
              <a:t>12/5/2020</a:t>
            </a:fld>
            <a:endParaRPr lang="en-US"/>
          </a:p>
        </p:txBody>
      </p:sp>
      <p:sp>
        <p:nvSpPr>
          <p:cNvPr id="5" name="Footer Placeholder 4">
            <a:extLst>
              <a:ext uri="{FF2B5EF4-FFF2-40B4-BE49-F238E27FC236}">
                <a16:creationId xmlns:a16="http://schemas.microsoft.com/office/drawing/2014/main" id="{1C0FEEDB-C0F9-4815-AB0B-3E21BB5D7FFE}"/>
              </a:ext>
            </a:extLst>
          </p:cNvPr>
          <p:cNvSpPr>
            <a:spLocks noGrp="1"/>
          </p:cNvSpPr>
          <p:nvPr>
            <p:ph type="ftr" sz="quarter" idx="11"/>
          </p:nvPr>
        </p:nvSpPr>
        <p:spPr/>
        <p:txBody>
          <a:bodyPr/>
          <a:lstStyle/>
          <a:p>
            <a:r>
              <a:rPr lang="en-US"/>
              <a:t>Algorithmic Trading using Quantitative Analysis</a:t>
            </a:r>
          </a:p>
        </p:txBody>
      </p:sp>
      <p:sp>
        <p:nvSpPr>
          <p:cNvPr id="6" name="Slide Number Placeholder 5">
            <a:extLst>
              <a:ext uri="{FF2B5EF4-FFF2-40B4-BE49-F238E27FC236}">
                <a16:creationId xmlns:a16="http://schemas.microsoft.com/office/drawing/2014/main" id="{E70DC5AE-1B38-4D8A-A94A-CEF36F6EC1BB}"/>
              </a:ext>
            </a:extLst>
          </p:cNvPr>
          <p:cNvSpPr>
            <a:spLocks noGrp="1"/>
          </p:cNvSpPr>
          <p:nvPr>
            <p:ph type="sldNum" sz="quarter" idx="12"/>
          </p:nvPr>
        </p:nvSpPr>
        <p:spPr/>
        <p:txBody>
          <a:bodyPr/>
          <a:lstStyle/>
          <a:p>
            <a:fld id="{3F3CE53D-CA27-4AD7-8574-30A24852A3E9}" type="slidenum">
              <a:rPr lang="en-US" smtClean="0"/>
              <a:t>‹#›</a:t>
            </a:fld>
            <a:endParaRPr lang="en-US"/>
          </a:p>
        </p:txBody>
      </p:sp>
    </p:spTree>
    <p:extLst>
      <p:ext uri="{BB962C8B-B14F-4D97-AF65-F5344CB8AC3E}">
        <p14:creationId xmlns:p14="http://schemas.microsoft.com/office/powerpoint/2010/main" val="317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5BB1-E0F0-4FBA-9E30-BD5A568F75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BAE3E6-CDCA-4EB2-8BD9-21B4116CD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80516F-2A3F-4C18-B78B-0200CB734239}"/>
              </a:ext>
            </a:extLst>
          </p:cNvPr>
          <p:cNvSpPr>
            <a:spLocks noGrp="1"/>
          </p:cNvSpPr>
          <p:nvPr>
            <p:ph type="dt" sz="half" idx="10"/>
          </p:nvPr>
        </p:nvSpPr>
        <p:spPr/>
        <p:txBody>
          <a:bodyPr/>
          <a:lstStyle/>
          <a:p>
            <a:fld id="{B61BF981-DD55-45D3-B3DC-6D1A650B745E}" type="datetime1">
              <a:rPr lang="en-US" smtClean="0"/>
              <a:t>12/5/2020</a:t>
            </a:fld>
            <a:endParaRPr lang="en-US"/>
          </a:p>
        </p:txBody>
      </p:sp>
      <p:sp>
        <p:nvSpPr>
          <p:cNvPr id="5" name="Footer Placeholder 4">
            <a:extLst>
              <a:ext uri="{FF2B5EF4-FFF2-40B4-BE49-F238E27FC236}">
                <a16:creationId xmlns:a16="http://schemas.microsoft.com/office/drawing/2014/main" id="{B2582FBB-E234-4412-8B22-86F40FD2B008}"/>
              </a:ext>
            </a:extLst>
          </p:cNvPr>
          <p:cNvSpPr>
            <a:spLocks noGrp="1"/>
          </p:cNvSpPr>
          <p:nvPr>
            <p:ph type="ftr" sz="quarter" idx="11"/>
          </p:nvPr>
        </p:nvSpPr>
        <p:spPr/>
        <p:txBody>
          <a:bodyPr/>
          <a:lstStyle/>
          <a:p>
            <a:r>
              <a:rPr lang="en-US"/>
              <a:t>Algorithmic Trading using Quantitative Analysis</a:t>
            </a:r>
          </a:p>
        </p:txBody>
      </p:sp>
      <p:sp>
        <p:nvSpPr>
          <p:cNvPr id="6" name="Slide Number Placeholder 5">
            <a:extLst>
              <a:ext uri="{FF2B5EF4-FFF2-40B4-BE49-F238E27FC236}">
                <a16:creationId xmlns:a16="http://schemas.microsoft.com/office/drawing/2014/main" id="{7AA7E098-E0DC-4F2B-89D5-7E0E163E5F8A}"/>
              </a:ext>
            </a:extLst>
          </p:cNvPr>
          <p:cNvSpPr>
            <a:spLocks noGrp="1"/>
          </p:cNvSpPr>
          <p:nvPr>
            <p:ph type="sldNum" sz="quarter" idx="12"/>
          </p:nvPr>
        </p:nvSpPr>
        <p:spPr/>
        <p:txBody>
          <a:bodyPr/>
          <a:lstStyle/>
          <a:p>
            <a:fld id="{3F3CE53D-CA27-4AD7-8574-30A24852A3E9}" type="slidenum">
              <a:rPr lang="en-US" smtClean="0"/>
              <a:t>‹#›</a:t>
            </a:fld>
            <a:endParaRPr lang="en-US"/>
          </a:p>
        </p:txBody>
      </p:sp>
    </p:spTree>
    <p:extLst>
      <p:ext uri="{BB962C8B-B14F-4D97-AF65-F5344CB8AC3E}">
        <p14:creationId xmlns:p14="http://schemas.microsoft.com/office/powerpoint/2010/main" val="2156615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252F04-BF0E-42F9-A955-AF75E4E72B6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A365B2-A8F2-43FB-A134-86CBBAC8A79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8CF03-2356-4627-B26C-166A73E4B728}"/>
              </a:ext>
            </a:extLst>
          </p:cNvPr>
          <p:cNvSpPr>
            <a:spLocks noGrp="1"/>
          </p:cNvSpPr>
          <p:nvPr>
            <p:ph type="dt" sz="half" idx="10"/>
          </p:nvPr>
        </p:nvSpPr>
        <p:spPr/>
        <p:txBody>
          <a:bodyPr/>
          <a:lstStyle/>
          <a:p>
            <a:fld id="{87DDE166-E31B-43BB-8257-2CD0E08F08D6}" type="datetime1">
              <a:rPr lang="en-US" smtClean="0"/>
              <a:t>12/5/2020</a:t>
            </a:fld>
            <a:endParaRPr lang="en-US"/>
          </a:p>
        </p:txBody>
      </p:sp>
      <p:sp>
        <p:nvSpPr>
          <p:cNvPr id="5" name="Footer Placeholder 4">
            <a:extLst>
              <a:ext uri="{FF2B5EF4-FFF2-40B4-BE49-F238E27FC236}">
                <a16:creationId xmlns:a16="http://schemas.microsoft.com/office/drawing/2014/main" id="{A5B5E620-05C8-4830-8758-07E6CAC2EB5D}"/>
              </a:ext>
            </a:extLst>
          </p:cNvPr>
          <p:cNvSpPr>
            <a:spLocks noGrp="1"/>
          </p:cNvSpPr>
          <p:nvPr>
            <p:ph type="ftr" sz="quarter" idx="11"/>
          </p:nvPr>
        </p:nvSpPr>
        <p:spPr/>
        <p:txBody>
          <a:bodyPr/>
          <a:lstStyle/>
          <a:p>
            <a:r>
              <a:rPr lang="en-US"/>
              <a:t>Algorithmic Trading using Quantitative Analysis</a:t>
            </a:r>
          </a:p>
        </p:txBody>
      </p:sp>
      <p:sp>
        <p:nvSpPr>
          <p:cNvPr id="6" name="Slide Number Placeholder 5">
            <a:extLst>
              <a:ext uri="{FF2B5EF4-FFF2-40B4-BE49-F238E27FC236}">
                <a16:creationId xmlns:a16="http://schemas.microsoft.com/office/drawing/2014/main" id="{091E14EB-A9D7-4C0E-A078-6296C768A34D}"/>
              </a:ext>
            </a:extLst>
          </p:cNvPr>
          <p:cNvSpPr>
            <a:spLocks noGrp="1"/>
          </p:cNvSpPr>
          <p:nvPr>
            <p:ph type="sldNum" sz="quarter" idx="12"/>
          </p:nvPr>
        </p:nvSpPr>
        <p:spPr/>
        <p:txBody>
          <a:bodyPr/>
          <a:lstStyle/>
          <a:p>
            <a:fld id="{3F3CE53D-CA27-4AD7-8574-30A24852A3E9}" type="slidenum">
              <a:rPr lang="en-US" smtClean="0"/>
              <a:t>‹#›</a:t>
            </a:fld>
            <a:endParaRPr lang="en-US"/>
          </a:p>
        </p:txBody>
      </p:sp>
    </p:spTree>
    <p:extLst>
      <p:ext uri="{BB962C8B-B14F-4D97-AF65-F5344CB8AC3E}">
        <p14:creationId xmlns:p14="http://schemas.microsoft.com/office/powerpoint/2010/main" val="184139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5867-9F5F-4A2E-BC39-EC214C0AC2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040C13-FC85-48C9-9FA9-13357BA68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CBE47D-F8C2-4F35-B3E9-76262F71E223}"/>
              </a:ext>
            </a:extLst>
          </p:cNvPr>
          <p:cNvSpPr>
            <a:spLocks noGrp="1"/>
          </p:cNvSpPr>
          <p:nvPr>
            <p:ph type="dt" sz="half" idx="10"/>
          </p:nvPr>
        </p:nvSpPr>
        <p:spPr/>
        <p:txBody>
          <a:bodyPr/>
          <a:lstStyle/>
          <a:p>
            <a:fld id="{ECFC749E-21ED-4ABA-88D4-FCB9FDE1B006}" type="datetime1">
              <a:rPr lang="en-US" smtClean="0"/>
              <a:t>12/5/2020</a:t>
            </a:fld>
            <a:endParaRPr lang="en-US"/>
          </a:p>
        </p:txBody>
      </p:sp>
      <p:sp>
        <p:nvSpPr>
          <p:cNvPr id="5" name="Footer Placeholder 4">
            <a:extLst>
              <a:ext uri="{FF2B5EF4-FFF2-40B4-BE49-F238E27FC236}">
                <a16:creationId xmlns:a16="http://schemas.microsoft.com/office/drawing/2014/main" id="{C7552ECD-5823-482C-869C-CA63DF41FE9E}"/>
              </a:ext>
            </a:extLst>
          </p:cNvPr>
          <p:cNvSpPr>
            <a:spLocks noGrp="1"/>
          </p:cNvSpPr>
          <p:nvPr>
            <p:ph type="ftr" sz="quarter" idx="11"/>
          </p:nvPr>
        </p:nvSpPr>
        <p:spPr/>
        <p:txBody>
          <a:bodyPr/>
          <a:lstStyle/>
          <a:p>
            <a:r>
              <a:rPr lang="en-US"/>
              <a:t>Algorithmic Trading using Quantitative Analysis</a:t>
            </a:r>
          </a:p>
        </p:txBody>
      </p:sp>
      <p:sp>
        <p:nvSpPr>
          <p:cNvPr id="6" name="Slide Number Placeholder 5">
            <a:extLst>
              <a:ext uri="{FF2B5EF4-FFF2-40B4-BE49-F238E27FC236}">
                <a16:creationId xmlns:a16="http://schemas.microsoft.com/office/drawing/2014/main" id="{D673DBD5-AF43-4203-BCA1-3B6BEE4F8771}"/>
              </a:ext>
            </a:extLst>
          </p:cNvPr>
          <p:cNvSpPr>
            <a:spLocks noGrp="1"/>
          </p:cNvSpPr>
          <p:nvPr>
            <p:ph type="sldNum" sz="quarter" idx="12"/>
          </p:nvPr>
        </p:nvSpPr>
        <p:spPr/>
        <p:txBody>
          <a:bodyPr/>
          <a:lstStyle/>
          <a:p>
            <a:fld id="{3F3CE53D-CA27-4AD7-8574-30A24852A3E9}" type="slidenum">
              <a:rPr lang="en-US" smtClean="0"/>
              <a:t>‹#›</a:t>
            </a:fld>
            <a:endParaRPr lang="en-US"/>
          </a:p>
        </p:txBody>
      </p:sp>
    </p:spTree>
    <p:extLst>
      <p:ext uri="{BB962C8B-B14F-4D97-AF65-F5344CB8AC3E}">
        <p14:creationId xmlns:p14="http://schemas.microsoft.com/office/powerpoint/2010/main" val="151284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CD9C-9490-448A-8801-2CE7A01A73B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4D9425-AB28-48E3-A66F-7E3BB81BEC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790057-483C-4892-9842-F343E8654384}"/>
              </a:ext>
            </a:extLst>
          </p:cNvPr>
          <p:cNvSpPr>
            <a:spLocks noGrp="1"/>
          </p:cNvSpPr>
          <p:nvPr>
            <p:ph type="dt" sz="half" idx="10"/>
          </p:nvPr>
        </p:nvSpPr>
        <p:spPr/>
        <p:txBody>
          <a:bodyPr/>
          <a:lstStyle/>
          <a:p>
            <a:fld id="{5B3F2A09-D98F-44F3-8A78-5AC693B14DC6}" type="datetime1">
              <a:rPr lang="en-US" smtClean="0"/>
              <a:t>12/5/2020</a:t>
            </a:fld>
            <a:endParaRPr lang="en-US"/>
          </a:p>
        </p:txBody>
      </p:sp>
      <p:sp>
        <p:nvSpPr>
          <p:cNvPr id="5" name="Footer Placeholder 4">
            <a:extLst>
              <a:ext uri="{FF2B5EF4-FFF2-40B4-BE49-F238E27FC236}">
                <a16:creationId xmlns:a16="http://schemas.microsoft.com/office/drawing/2014/main" id="{70F6770F-0B51-4441-B8C2-8FCD7A0690EA}"/>
              </a:ext>
            </a:extLst>
          </p:cNvPr>
          <p:cNvSpPr>
            <a:spLocks noGrp="1"/>
          </p:cNvSpPr>
          <p:nvPr>
            <p:ph type="ftr" sz="quarter" idx="11"/>
          </p:nvPr>
        </p:nvSpPr>
        <p:spPr/>
        <p:txBody>
          <a:bodyPr/>
          <a:lstStyle/>
          <a:p>
            <a:r>
              <a:rPr lang="en-US"/>
              <a:t>Algorithmic Trading using Quantitative Analysis</a:t>
            </a:r>
          </a:p>
        </p:txBody>
      </p:sp>
      <p:sp>
        <p:nvSpPr>
          <p:cNvPr id="6" name="Slide Number Placeholder 5">
            <a:extLst>
              <a:ext uri="{FF2B5EF4-FFF2-40B4-BE49-F238E27FC236}">
                <a16:creationId xmlns:a16="http://schemas.microsoft.com/office/drawing/2014/main" id="{18BA6F26-85D0-442F-ACED-3212E28C59A2}"/>
              </a:ext>
            </a:extLst>
          </p:cNvPr>
          <p:cNvSpPr>
            <a:spLocks noGrp="1"/>
          </p:cNvSpPr>
          <p:nvPr>
            <p:ph type="sldNum" sz="quarter" idx="12"/>
          </p:nvPr>
        </p:nvSpPr>
        <p:spPr/>
        <p:txBody>
          <a:bodyPr/>
          <a:lstStyle/>
          <a:p>
            <a:fld id="{3F3CE53D-CA27-4AD7-8574-30A24852A3E9}" type="slidenum">
              <a:rPr lang="en-US" smtClean="0"/>
              <a:t>‹#›</a:t>
            </a:fld>
            <a:endParaRPr lang="en-US"/>
          </a:p>
        </p:txBody>
      </p:sp>
    </p:spTree>
    <p:extLst>
      <p:ext uri="{BB962C8B-B14F-4D97-AF65-F5344CB8AC3E}">
        <p14:creationId xmlns:p14="http://schemas.microsoft.com/office/powerpoint/2010/main" val="16071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AB55-A725-486C-8F68-2E0919F0FC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E43522-2A98-47C2-A91A-7D4BFDC040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B8304E-67D7-4B0F-8D54-8D8B208CE57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B74B48-AE80-452C-B224-5CB7490C5983}"/>
              </a:ext>
            </a:extLst>
          </p:cNvPr>
          <p:cNvSpPr>
            <a:spLocks noGrp="1"/>
          </p:cNvSpPr>
          <p:nvPr>
            <p:ph type="dt" sz="half" idx="10"/>
          </p:nvPr>
        </p:nvSpPr>
        <p:spPr/>
        <p:txBody>
          <a:bodyPr/>
          <a:lstStyle/>
          <a:p>
            <a:fld id="{25DB82D0-1452-4E7A-815A-D0E1BFF2D3CB}" type="datetime1">
              <a:rPr lang="en-US" smtClean="0"/>
              <a:t>12/5/2020</a:t>
            </a:fld>
            <a:endParaRPr lang="en-US"/>
          </a:p>
        </p:txBody>
      </p:sp>
      <p:sp>
        <p:nvSpPr>
          <p:cNvPr id="6" name="Footer Placeholder 5">
            <a:extLst>
              <a:ext uri="{FF2B5EF4-FFF2-40B4-BE49-F238E27FC236}">
                <a16:creationId xmlns:a16="http://schemas.microsoft.com/office/drawing/2014/main" id="{91A4E03B-7836-475A-A925-AE8C830CBA1D}"/>
              </a:ext>
            </a:extLst>
          </p:cNvPr>
          <p:cNvSpPr>
            <a:spLocks noGrp="1"/>
          </p:cNvSpPr>
          <p:nvPr>
            <p:ph type="ftr" sz="quarter" idx="11"/>
          </p:nvPr>
        </p:nvSpPr>
        <p:spPr/>
        <p:txBody>
          <a:bodyPr/>
          <a:lstStyle/>
          <a:p>
            <a:r>
              <a:rPr lang="en-US"/>
              <a:t>Algorithmic Trading using Quantitative Analysis</a:t>
            </a:r>
          </a:p>
        </p:txBody>
      </p:sp>
      <p:sp>
        <p:nvSpPr>
          <p:cNvPr id="7" name="Slide Number Placeholder 6">
            <a:extLst>
              <a:ext uri="{FF2B5EF4-FFF2-40B4-BE49-F238E27FC236}">
                <a16:creationId xmlns:a16="http://schemas.microsoft.com/office/drawing/2014/main" id="{F733639B-9532-445E-8F27-6BB4528FF0FE}"/>
              </a:ext>
            </a:extLst>
          </p:cNvPr>
          <p:cNvSpPr>
            <a:spLocks noGrp="1"/>
          </p:cNvSpPr>
          <p:nvPr>
            <p:ph type="sldNum" sz="quarter" idx="12"/>
          </p:nvPr>
        </p:nvSpPr>
        <p:spPr/>
        <p:txBody>
          <a:bodyPr/>
          <a:lstStyle/>
          <a:p>
            <a:fld id="{3F3CE53D-CA27-4AD7-8574-30A24852A3E9}" type="slidenum">
              <a:rPr lang="en-US" smtClean="0"/>
              <a:t>‹#›</a:t>
            </a:fld>
            <a:endParaRPr lang="en-US"/>
          </a:p>
        </p:txBody>
      </p:sp>
    </p:spTree>
    <p:extLst>
      <p:ext uri="{BB962C8B-B14F-4D97-AF65-F5344CB8AC3E}">
        <p14:creationId xmlns:p14="http://schemas.microsoft.com/office/powerpoint/2010/main" val="262437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4F0A-EC78-41C1-95DD-783BE97B84B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563263-C8CC-4925-8A0C-EE97ADA42FB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4DFC4-B9F1-4829-B6C9-88E64295CD2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F08FE3-B02F-4A29-9A79-F37A1E07832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1E34F-FA1E-4A5F-857F-1211E5A112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6EF827-CD0C-4330-B99B-009E77560832}"/>
              </a:ext>
            </a:extLst>
          </p:cNvPr>
          <p:cNvSpPr>
            <a:spLocks noGrp="1"/>
          </p:cNvSpPr>
          <p:nvPr>
            <p:ph type="dt" sz="half" idx="10"/>
          </p:nvPr>
        </p:nvSpPr>
        <p:spPr/>
        <p:txBody>
          <a:bodyPr/>
          <a:lstStyle/>
          <a:p>
            <a:fld id="{4BE47CDE-BA33-468D-A82E-43ABAB2F1FBB}" type="datetime1">
              <a:rPr lang="en-US" smtClean="0"/>
              <a:t>12/5/2020</a:t>
            </a:fld>
            <a:endParaRPr lang="en-US"/>
          </a:p>
        </p:txBody>
      </p:sp>
      <p:sp>
        <p:nvSpPr>
          <p:cNvPr id="8" name="Footer Placeholder 7">
            <a:extLst>
              <a:ext uri="{FF2B5EF4-FFF2-40B4-BE49-F238E27FC236}">
                <a16:creationId xmlns:a16="http://schemas.microsoft.com/office/drawing/2014/main" id="{22EFDCF6-808D-4C0A-9667-861365FD5107}"/>
              </a:ext>
            </a:extLst>
          </p:cNvPr>
          <p:cNvSpPr>
            <a:spLocks noGrp="1"/>
          </p:cNvSpPr>
          <p:nvPr>
            <p:ph type="ftr" sz="quarter" idx="11"/>
          </p:nvPr>
        </p:nvSpPr>
        <p:spPr/>
        <p:txBody>
          <a:bodyPr/>
          <a:lstStyle/>
          <a:p>
            <a:r>
              <a:rPr lang="en-US"/>
              <a:t>Algorithmic Trading using Quantitative Analysis</a:t>
            </a:r>
          </a:p>
        </p:txBody>
      </p:sp>
      <p:sp>
        <p:nvSpPr>
          <p:cNvPr id="9" name="Slide Number Placeholder 8">
            <a:extLst>
              <a:ext uri="{FF2B5EF4-FFF2-40B4-BE49-F238E27FC236}">
                <a16:creationId xmlns:a16="http://schemas.microsoft.com/office/drawing/2014/main" id="{4DE13976-8D9F-4E69-9098-2F47A15FE477}"/>
              </a:ext>
            </a:extLst>
          </p:cNvPr>
          <p:cNvSpPr>
            <a:spLocks noGrp="1"/>
          </p:cNvSpPr>
          <p:nvPr>
            <p:ph type="sldNum" sz="quarter" idx="12"/>
          </p:nvPr>
        </p:nvSpPr>
        <p:spPr/>
        <p:txBody>
          <a:bodyPr/>
          <a:lstStyle/>
          <a:p>
            <a:fld id="{3F3CE53D-CA27-4AD7-8574-30A24852A3E9}" type="slidenum">
              <a:rPr lang="en-US" smtClean="0"/>
              <a:t>‹#›</a:t>
            </a:fld>
            <a:endParaRPr lang="en-US"/>
          </a:p>
        </p:txBody>
      </p:sp>
    </p:spTree>
    <p:extLst>
      <p:ext uri="{BB962C8B-B14F-4D97-AF65-F5344CB8AC3E}">
        <p14:creationId xmlns:p14="http://schemas.microsoft.com/office/powerpoint/2010/main" val="12915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7B16-2ACD-4195-87EE-C1A340F141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5A8B02-EDFF-448A-994C-287C4E5C7701}"/>
              </a:ext>
            </a:extLst>
          </p:cNvPr>
          <p:cNvSpPr>
            <a:spLocks noGrp="1"/>
          </p:cNvSpPr>
          <p:nvPr>
            <p:ph type="dt" sz="half" idx="10"/>
          </p:nvPr>
        </p:nvSpPr>
        <p:spPr/>
        <p:txBody>
          <a:bodyPr/>
          <a:lstStyle/>
          <a:p>
            <a:fld id="{670B9621-71B9-4148-A3DD-CE2C7E5FFD07}" type="datetime1">
              <a:rPr lang="en-US" smtClean="0"/>
              <a:t>12/5/2020</a:t>
            </a:fld>
            <a:endParaRPr lang="en-US"/>
          </a:p>
        </p:txBody>
      </p:sp>
      <p:sp>
        <p:nvSpPr>
          <p:cNvPr id="4" name="Footer Placeholder 3">
            <a:extLst>
              <a:ext uri="{FF2B5EF4-FFF2-40B4-BE49-F238E27FC236}">
                <a16:creationId xmlns:a16="http://schemas.microsoft.com/office/drawing/2014/main" id="{8F965B1B-4C6B-43E5-AEB0-12E1FB43BA7E}"/>
              </a:ext>
            </a:extLst>
          </p:cNvPr>
          <p:cNvSpPr>
            <a:spLocks noGrp="1"/>
          </p:cNvSpPr>
          <p:nvPr>
            <p:ph type="ftr" sz="quarter" idx="11"/>
          </p:nvPr>
        </p:nvSpPr>
        <p:spPr/>
        <p:txBody>
          <a:bodyPr/>
          <a:lstStyle/>
          <a:p>
            <a:r>
              <a:rPr lang="en-US"/>
              <a:t>Algorithmic Trading using Quantitative Analysis</a:t>
            </a:r>
          </a:p>
        </p:txBody>
      </p:sp>
      <p:sp>
        <p:nvSpPr>
          <p:cNvPr id="5" name="Slide Number Placeholder 4">
            <a:extLst>
              <a:ext uri="{FF2B5EF4-FFF2-40B4-BE49-F238E27FC236}">
                <a16:creationId xmlns:a16="http://schemas.microsoft.com/office/drawing/2014/main" id="{30A7983B-91B5-4139-A6F1-6899A82B7DEF}"/>
              </a:ext>
            </a:extLst>
          </p:cNvPr>
          <p:cNvSpPr>
            <a:spLocks noGrp="1"/>
          </p:cNvSpPr>
          <p:nvPr>
            <p:ph type="sldNum" sz="quarter" idx="12"/>
          </p:nvPr>
        </p:nvSpPr>
        <p:spPr/>
        <p:txBody>
          <a:bodyPr/>
          <a:lstStyle/>
          <a:p>
            <a:fld id="{3F3CE53D-CA27-4AD7-8574-30A24852A3E9}" type="slidenum">
              <a:rPr lang="en-US" smtClean="0"/>
              <a:t>‹#›</a:t>
            </a:fld>
            <a:endParaRPr lang="en-US"/>
          </a:p>
        </p:txBody>
      </p:sp>
    </p:spTree>
    <p:extLst>
      <p:ext uri="{BB962C8B-B14F-4D97-AF65-F5344CB8AC3E}">
        <p14:creationId xmlns:p14="http://schemas.microsoft.com/office/powerpoint/2010/main" val="240137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C8540-AC2C-443F-984D-8C55B8B8246C}"/>
              </a:ext>
            </a:extLst>
          </p:cNvPr>
          <p:cNvSpPr>
            <a:spLocks noGrp="1"/>
          </p:cNvSpPr>
          <p:nvPr>
            <p:ph type="dt" sz="half" idx="10"/>
          </p:nvPr>
        </p:nvSpPr>
        <p:spPr/>
        <p:txBody>
          <a:bodyPr/>
          <a:lstStyle/>
          <a:p>
            <a:fld id="{C5B70B2D-D64B-4498-A4A3-F216509AAB2D}" type="datetime1">
              <a:rPr lang="en-US" smtClean="0"/>
              <a:t>12/5/2020</a:t>
            </a:fld>
            <a:endParaRPr lang="en-US"/>
          </a:p>
        </p:txBody>
      </p:sp>
      <p:sp>
        <p:nvSpPr>
          <p:cNvPr id="3" name="Footer Placeholder 2">
            <a:extLst>
              <a:ext uri="{FF2B5EF4-FFF2-40B4-BE49-F238E27FC236}">
                <a16:creationId xmlns:a16="http://schemas.microsoft.com/office/drawing/2014/main" id="{A6DBBECF-397B-40A2-9C41-EE807CA68F8C}"/>
              </a:ext>
            </a:extLst>
          </p:cNvPr>
          <p:cNvSpPr>
            <a:spLocks noGrp="1"/>
          </p:cNvSpPr>
          <p:nvPr>
            <p:ph type="ftr" sz="quarter" idx="11"/>
          </p:nvPr>
        </p:nvSpPr>
        <p:spPr/>
        <p:txBody>
          <a:bodyPr/>
          <a:lstStyle/>
          <a:p>
            <a:r>
              <a:rPr lang="en-US"/>
              <a:t>Algorithmic Trading using Quantitative Analysis</a:t>
            </a:r>
          </a:p>
        </p:txBody>
      </p:sp>
      <p:sp>
        <p:nvSpPr>
          <p:cNvPr id="4" name="Slide Number Placeholder 3">
            <a:extLst>
              <a:ext uri="{FF2B5EF4-FFF2-40B4-BE49-F238E27FC236}">
                <a16:creationId xmlns:a16="http://schemas.microsoft.com/office/drawing/2014/main" id="{F7003C3F-E4B7-4C17-8B13-9DEDB9F554B3}"/>
              </a:ext>
            </a:extLst>
          </p:cNvPr>
          <p:cNvSpPr>
            <a:spLocks noGrp="1"/>
          </p:cNvSpPr>
          <p:nvPr>
            <p:ph type="sldNum" sz="quarter" idx="12"/>
          </p:nvPr>
        </p:nvSpPr>
        <p:spPr/>
        <p:txBody>
          <a:bodyPr/>
          <a:lstStyle/>
          <a:p>
            <a:fld id="{3F3CE53D-CA27-4AD7-8574-30A24852A3E9}" type="slidenum">
              <a:rPr lang="en-US" smtClean="0"/>
              <a:t>‹#›</a:t>
            </a:fld>
            <a:endParaRPr lang="en-US"/>
          </a:p>
        </p:txBody>
      </p:sp>
    </p:spTree>
    <p:extLst>
      <p:ext uri="{BB962C8B-B14F-4D97-AF65-F5344CB8AC3E}">
        <p14:creationId xmlns:p14="http://schemas.microsoft.com/office/powerpoint/2010/main" val="37809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9F44-7A67-405F-ACC3-6EFF5E1BD95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3ED892-7E57-4540-AA93-40136EB5E24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994A58-1AB2-4D77-8541-5B66845E39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8EF6368-6A69-40AD-9707-2AF9DE7F5696}"/>
              </a:ext>
            </a:extLst>
          </p:cNvPr>
          <p:cNvSpPr>
            <a:spLocks noGrp="1"/>
          </p:cNvSpPr>
          <p:nvPr>
            <p:ph type="dt" sz="half" idx="10"/>
          </p:nvPr>
        </p:nvSpPr>
        <p:spPr/>
        <p:txBody>
          <a:bodyPr/>
          <a:lstStyle/>
          <a:p>
            <a:fld id="{43F39926-D819-448F-A65D-E90187068953}" type="datetime1">
              <a:rPr lang="en-US" smtClean="0"/>
              <a:t>12/5/2020</a:t>
            </a:fld>
            <a:endParaRPr lang="en-US"/>
          </a:p>
        </p:txBody>
      </p:sp>
      <p:sp>
        <p:nvSpPr>
          <p:cNvPr id="6" name="Footer Placeholder 5">
            <a:extLst>
              <a:ext uri="{FF2B5EF4-FFF2-40B4-BE49-F238E27FC236}">
                <a16:creationId xmlns:a16="http://schemas.microsoft.com/office/drawing/2014/main" id="{E4EA7720-B9A9-4564-BEF3-03F356699B1A}"/>
              </a:ext>
            </a:extLst>
          </p:cNvPr>
          <p:cNvSpPr>
            <a:spLocks noGrp="1"/>
          </p:cNvSpPr>
          <p:nvPr>
            <p:ph type="ftr" sz="quarter" idx="11"/>
          </p:nvPr>
        </p:nvSpPr>
        <p:spPr/>
        <p:txBody>
          <a:bodyPr/>
          <a:lstStyle/>
          <a:p>
            <a:r>
              <a:rPr lang="en-US"/>
              <a:t>Algorithmic Trading using Quantitative Analysis</a:t>
            </a:r>
          </a:p>
        </p:txBody>
      </p:sp>
      <p:sp>
        <p:nvSpPr>
          <p:cNvPr id="7" name="Slide Number Placeholder 6">
            <a:extLst>
              <a:ext uri="{FF2B5EF4-FFF2-40B4-BE49-F238E27FC236}">
                <a16:creationId xmlns:a16="http://schemas.microsoft.com/office/drawing/2014/main" id="{0BAE557D-7660-467A-AB59-BEF03BCFECD2}"/>
              </a:ext>
            </a:extLst>
          </p:cNvPr>
          <p:cNvSpPr>
            <a:spLocks noGrp="1"/>
          </p:cNvSpPr>
          <p:nvPr>
            <p:ph type="sldNum" sz="quarter" idx="12"/>
          </p:nvPr>
        </p:nvSpPr>
        <p:spPr/>
        <p:txBody>
          <a:bodyPr/>
          <a:lstStyle/>
          <a:p>
            <a:fld id="{3F3CE53D-CA27-4AD7-8574-30A24852A3E9}" type="slidenum">
              <a:rPr lang="en-US" smtClean="0"/>
              <a:t>‹#›</a:t>
            </a:fld>
            <a:endParaRPr lang="en-US"/>
          </a:p>
        </p:txBody>
      </p:sp>
    </p:spTree>
    <p:extLst>
      <p:ext uri="{BB962C8B-B14F-4D97-AF65-F5344CB8AC3E}">
        <p14:creationId xmlns:p14="http://schemas.microsoft.com/office/powerpoint/2010/main" val="383454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91A6-CB2A-41E4-B655-37C2B501EDA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904BE1-EE3A-4BFD-A653-F8E70B296C4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3E9087A-6EEB-4FAB-B172-FB9A0F02A88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4B37C4-F3D8-43F1-BCAC-8FAFF182662A}"/>
              </a:ext>
            </a:extLst>
          </p:cNvPr>
          <p:cNvSpPr>
            <a:spLocks noGrp="1"/>
          </p:cNvSpPr>
          <p:nvPr>
            <p:ph type="dt" sz="half" idx="10"/>
          </p:nvPr>
        </p:nvSpPr>
        <p:spPr/>
        <p:txBody>
          <a:bodyPr/>
          <a:lstStyle/>
          <a:p>
            <a:fld id="{657C99B2-C815-4B09-8A43-FF9BD2EDACAE}" type="datetime1">
              <a:rPr lang="en-US" smtClean="0"/>
              <a:t>12/5/2020</a:t>
            </a:fld>
            <a:endParaRPr lang="en-US"/>
          </a:p>
        </p:txBody>
      </p:sp>
      <p:sp>
        <p:nvSpPr>
          <p:cNvPr id="6" name="Footer Placeholder 5">
            <a:extLst>
              <a:ext uri="{FF2B5EF4-FFF2-40B4-BE49-F238E27FC236}">
                <a16:creationId xmlns:a16="http://schemas.microsoft.com/office/drawing/2014/main" id="{DBA2357C-9504-4A01-A96F-3AAEFFA8D47A}"/>
              </a:ext>
            </a:extLst>
          </p:cNvPr>
          <p:cNvSpPr>
            <a:spLocks noGrp="1"/>
          </p:cNvSpPr>
          <p:nvPr>
            <p:ph type="ftr" sz="quarter" idx="11"/>
          </p:nvPr>
        </p:nvSpPr>
        <p:spPr/>
        <p:txBody>
          <a:bodyPr/>
          <a:lstStyle/>
          <a:p>
            <a:r>
              <a:rPr lang="en-US"/>
              <a:t>Algorithmic Trading using Quantitative Analysis</a:t>
            </a:r>
          </a:p>
        </p:txBody>
      </p:sp>
      <p:sp>
        <p:nvSpPr>
          <p:cNvPr id="7" name="Slide Number Placeholder 6">
            <a:extLst>
              <a:ext uri="{FF2B5EF4-FFF2-40B4-BE49-F238E27FC236}">
                <a16:creationId xmlns:a16="http://schemas.microsoft.com/office/drawing/2014/main" id="{92A1A696-EA7F-438B-BEA9-72687E5632EB}"/>
              </a:ext>
            </a:extLst>
          </p:cNvPr>
          <p:cNvSpPr>
            <a:spLocks noGrp="1"/>
          </p:cNvSpPr>
          <p:nvPr>
            <p:ph type="sldNum" sz="quarter" idx="12"/>
          </p:nvPr>
        </p:nvSpPr>
        <p:spPr/>
        <p:txBody>
          <a:bodyPr/>
          <a:lstStyle/>
          <a:p>
            <a:fld id="{3F3CE53D-CA27-4AD7-8574-30A24852A3E9}" type="slidenum">
              <a:rPr lang="en-US" smtClean="0"/>
              <a:t>‹#›</a:t>
            </a:fld>
            <a:endParaRPr lang="en-US"/>
          </a:p>
        </p:txBody>
      </p:sp>
    </p:spTree>
    <p:extLst>
      <p:ext uri="{BB962C8B-B14F-4D97-AF65-F5344CB8AC3E}">
        <p14:creationId xmlns:p14="http://schemas.microsoft.com/office/powerpoint/2010/main" val="378862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E9415-A6A6-48EB-8664-4883656A484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B58EE8-4DF5-444E-B483-7F6DC10E985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A0EE4E-4F29-485A-9726-559C4C6F495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8123CE-3CE0-4A54-AB56-DA5CF4916A34}" type="datetime1">
              <a:rPr lang="en-US" smtClean="0"/>
              <a:t>12/5/2020</a:t>
            </a:fld>
            <a:endParaRPr lang="en-US"/>
          </a:p>
        </p:txBody>
      </p:sp>
      <p:sp>
        <p:nvSpPr>
          <p:cNvPr id="5" name="Footer Placeholder 4">
            <a:extLst>
              <a:ext uri="{FF2B5EF4-FFF2-40B4-BE49-F238E27FC236}">
                <a16:creationId xmlns:a16="http://schemas.microsoft.com/office/drawing/2014/main" id="{61C932C7-DA28-4F59-A04E-1C0CDE3070B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Algorithmic Trading using Quantitative Analysis</a:t>
            </a:r>
          </a:p>
        </p:txBody>
      </p:sp>
      <p:sp>
        <p:nvSpPr>
          <p:cNvPr id="6" name="Slide Number Placeholder 5">
            <a:extLst>
              <a:ext uri="{FF2B5EF4-FFF2-40B4-BE49-F238E27FC236}">
                <a16:creationId xmlns:a16="http://schemas.microsoft.com/office/drawing/2014/main" id="{DAE9AF0B-C438-4EB2-9ECF-3F6C64F708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3CE53D-CA27-4AD7-8574-30A24852A3E9}" type="slidenum">
              <a:rPr lang="en-US" smtClean="0"/>
              <a:t>‹#›</a:t>
            </a:fld>
            <a:endParaRPr lang="en-US"/>
          </a:p>
        </p:txBody>
      </p:sp>
    </p:spTree>
    <p:extLst>
      <p:ext uri="{BB962C8B-B14F-4D97-AF65-F5344CB8AC3E}">
        <p14:creationId xmlns:p14="http://schemas.microsoft.com/office/powerpoint/2010/main" val="2513143435"/>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82000" cy="6617196"/>
          </a:xfrm>
          <a:prstGeom prst="rect">
            <a:avLst/>
          </a:prstGeom>
        </p:spPr>
        <p:txBody>
          <a:bodyPr wrap="square">
            <a:spAutoFit/>
          </a:bodyPr>
          <a:lstStyle/>
          <a:p>
            <a:pPr algn="ctr">
              <a:lnSpc>
                <a:spcPct val="150000"/>
              </a:lnSpc>
            </a:pPr>
            <a:r>
              <a:rPr lang="en-US" sz="3000" b="1" dirty="0">
                <a:latin typeface="Times New Roman" panose="02020603050405020304" pitchFamily="18" charset="0"/>
                <a:cs typeface="Times New Roman" panose="02020603050405020304" pitchFamily="18" charset="0"/>
              </a:rPr>
              <a:t>Bachelor of Technology</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Algorithmic Trading Using Quantitative Analysis</a:t>
            </a:r>
          </a:p>
          <a:p>
            <a:pPr algn="ctr">
              <a:lnSpc>
                <a:spcPct val="150000"/>
              </a:lnSpc>
            </a:pPr>
            <a:r>
              <a:rPr lang="en-US" sz="2400" b="0" dirty="0">
                <a:effectLst/>
                <a:latin typeface="Times New Roman" panose="02020603050405020304" pitchFamily="18" charset="0"/>
                <a:cs typeface="Times New Roman" panose="02020603050405020304" pitchFamily="18" charset="0"/>
              </a:rPr>
              <a:t>Major Project</a:t>
            </a:r>
          </a:p>
          <a:p>
            <a:pPr algn="ctr"/>
            <a:br>
              <a:rPr lang="en-US" b="0" dirty="0">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a:p>
            <a:pPr algn="ct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a:p>
            <a:pPr algn="ctr"/>
            <a:br>
              <a:rPr lang="en-US" b="0" dirty="0">
                <a:effectLst/>
                <a:latin typeface="Times New Roman" panose="02020603050405020304" pitchFamily="18" charset="0"/>
                <a:cs typeface="Times New Roman" panose="02020603050405020304" pitchFamily="18" charset="0"/>
              </a:rPr>
            </a:br>
            <a:br>
              <a:rPr lang="en-US" b="0" dirty="0">
                <a:effectLst/>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Electronics Engineering</a:t>
            </a:r>
            <a:endParaRPr lang="en-US" sz="2000" b="0" dirty="0">
              <a:effectLst/>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Sardar Patel Institute of Technology</a:t>
            </a:r>
            <a:endParaRPr lang="en-US" sz="2000" b="0" dirty="0">
              <a:effectLst/>
              <a:latin typeface="Times New Roman" panose="02020603050405020304" pitchFamily="18" charset="0"/>
              <a:cs typeface="Times New Roman" panose="02020603050405020304" pitchFamily="18" charset="0"/>
            </a:endParaRPr>
          </a:p>
          <a:p>
            <a:pPr algn="ctr"/>
            <a:r>
              <a:rPr lang="en-US" sz="2000" b="1" dirty="0" err="1">
                <a:latin typeface="Times New Roman" panose="02020603050405020304" pitchFamily="18" charset="0"/>
                <a:cs typeface="Times New Roman" panose="02020603050405020304" pitchFamily="18" charset="0"/>
              </a:rPr>
              <a:t>Munshi</a:t>
            </a:r>
            <a:r>
              <a:rPr lang="en-US" sz="2000" b="1" dirty="0">
                <a:latin typeface="Times New Roman" panose="02020603050405020304" pitchFamily="18" charset="0"/>
                <a:cs typeface="Times New Roman" panose="02020603050405020304" pitchFamily="18" charset="0"/>
              </a:rPr>
              <a:t> Nagar, </a:t>
            </a:r>
            <a:r>
              <a:rPr lang="en-US" sz="2000" b="1" dirty="0" err="1">
                <a:latin typeface="Times New Roman" panose="02020603050405020304" pitchFamily="18" charset="0"/>
                <a:cs typeface="Times New Roman" panose="02020603050405020304" pitchFamily="18" charset="0"/>
              </a:rPr>
              <a:t>Andheri</a:t>
            </a:r>
            <a:r>
              <a:rPr lang="en-US" sz="2000" b="1" dirty="0">
                <a:latin typeface="Times New Roman" panose="02020603050405020304" pitchFamily="18" charset="0"/>
                <a:cs typeface="Times New Roman" panose="02020603050405020304" pitchFamily="18" charset="0"/>
              </a:rPr>
              <a:t>(W), Mumbai-400058</a:t>
            </a:r>
            <a:endParaRPr lang="en-US" sz="2000" b="0" dirty="0">
              <a:effectLst/>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UNIVERSITY OF MUMBAI</a:t>
            </a:r>
            <a:endParaRPr lang="en-US" sz="2000" b="0" dirty="0">
              <a:effectLst/>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2020-2021</a:t>
            </a:r>
            <a:endParaRPr lang="en-US" sz="2000" b="0" dirty="0">
              <a:effectLst/>
              <a:latin typeface="Times New Roman" panose="02020603050405020304" pitchFamily="18" charset="0"/>
              <a:cs typeface="Times New Roman" panose="02020603050405020304" pitchFamily="18" charset="0"/>
            </a:endParaRPr>
          </a:p>
          <a:p>
            <a:pPr algn="ct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893AEDED-7627-4FEB-9C9F-D61CC47A2D06}"/>
              </a:ext>
            </a:extLst>
          </p:cNvPr>
          <p:cNvSpPr>
            <a:spLocks noGrp="1"/>
          </p:cNvSpPr>
          <p:nvPr>
            <p:ph type="dt" sz="half" idx="10"/>
          </p:nvPr>
        </p:nvSpPr>
        <p:spPr/>
        <p:txBody>
          <a:bodyPr/>
          <a:lstStyle/>
          <a:p>
            <a:fld id="{01D9D201-5D46-4313-BEA5-83EE181CF023}" type="datetime1">
              <a:rPr lang="en-US" smtClean="0"/>
              <a:t>12/5/2020</a:t>
            </a:fld>
            <a:endParaRPr lang="en-US"/>
          </a:p>
        </p:txBody>
      </p:sp>
      <p:sp>
        <p:nvSpPr>
          <p:cNvPr id="3" name="Footer Placeholder 2"/>
          <p:cNvSpPr>
            <a:spLocks noGrp="1"/>
          </p:cNvSpPr>
          <p:nvPr>
            <p:ph type="ftr" sz="quarter" idx="11"/>
          </p:nvPr>
        </p:nvSpPr>
        <p:spPr/>
        <p:txBody>
          <a:bodyPr/>
          <a:lstStyle/>
          <a:p>
            <a:r>
              <a:rPr lang="en-US"/>
              <a:t>Algorithmic Trading using Quantitative Analysis</a:t>
            </a:r>
            <a:endParaRPr lang="en-US" dirty="0"/>
          </a:p>
        </p:txBody>
      </p:sp>
      <p:sp>
        <p:nvSpPr>
          <p:cNvPr id="4" name="Slide Number Placeholder 3"/>
          <p:cNvSpPr>
            <a:spLocks noGrp="1"/>
          </p:cNvSpPr>
          <p:nvPr>
            <p:ph type="sldNum" sz="quarter" idx="12"/>
          </p:nvPr>
        </p:nvSpPr>
        <p:spPr/>
        <p:txBody>
          <a:bodyPr/>
          <a:lstStyle/>
          <a:p>
            <a:fld id="{3F3CE53D-CA27-4AD7-8574-30A24852A3E9}" type="slidenum">
              <a:rPr lang="en-US" smtClean="0"/>
              <a:t>1</a:t>
            </a:fld>
            <a:endParaRPr lang="en-US"/>
          </a:p>
        </p:txBody>
      </p:sp>
      <p:pic>
        <p:nvPicPr>
          <p:cNvPr id="5" name="Picture 2" descr="https://lh3.googleusercontent.com/sZG7DIUZQsmf56rk6pBnO-rPKyn9UCCAUeZdk3fw5PZWRCNlu1l8KMWgE5cRkkX1nKOf8biQScY5FTyoX6-Yda_KiC5C9M1cw_9Kttaq9QlIptaHV8GLcv_7ozHS7Ve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134" y="2590800"/>
            <a:ext cx="2021731" cy="20217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456E32B-483D-4DE2-AF2D-E5B0F5ED6AE6}"/>
              </a:ext>
            </a:extLst>
          </p:cNvPr>
          <p:cNvSpPr/>
          <p:nvPr/>
        </p:nvSpPr>
        <p:spPr>
          <a:xfrm>
            <a:off x="0" y="0"/>
            <a:ext cx="9144000" cy="6858000"/>
          </a:xfrm>
          <a:prstGeom prst="rect">
            <a:avLst/>
          </a:prstGeom>
          <a:no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471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76373E-B2DA-4F2F-9B8A-B0FFF0EB3B2F}"/>
              </a:ext>
            </a:extLst>
          </p:cNvPr>
          <p:cNvSpPr>
            <a:spLocks noGrp="1"/>
          </p:cNvSpPr>
          <p:nvPr>
            <p:ph type="dt" sz="half" idx="10"/>
          </p:nvPr>
        </p:nvSpPr>
        <p:spPr/>
        <p:txBody>
          <a:bodyPr/>
          <a:lstStyle/>
          <a:p>
            <a:fld id="{34AA517A-9AF6-4721-97B0-45F7DB07FC9A}" type="datetime1">
              <a:rPr lang="en-US" smtClean="0"/>
              <a:t>12/5/2020</a:t>
            </a:fld>
            <a:endParaRPr lang="en-US"/>
          </a:p>
        </p:txBody>
      </p:sp>
      <p:sp>
        <p:nvSpPr>
          <p:cNvPr id="2" name="Footer Placeholder 1"/>
          <p:cNvSpPr>
            <a:spLocks noGrp="1"/>
          </p:cNvSpPr>
          <p:nvPr>
            <p:ph type="ftr" sz="quarter" idx="11"/>
          </p:nvPr>
        </p:nvSpPr>
        <p:spPr/>
        <p:txBody>
          <a:bodyPr/>
          <a:lstStyle/>
          <a:p>
            <a:r>
              <a:rPr lang="en-US"/>
              <a:t>Algorithmic Trading using Quantitative Analysis</a:t>
            </a:r>
          </a:p>
        </p:txBody>
      </p:sp>
      <p:sp>
        <p:nvSpPr>
          <p:cNvPr id="3" name="Slide Number Placeholder 2"/>
          <p:cNvSpPr>
            <a:spLocks noGrp="1"/>
          </p:cNvSpPr>
          <p:nvPr>
            <p:ph type="sldNum" sz="quarter" idx="12"/>
          </p:nvPr>
        </p:nvSpPr>
        <p:spPr/>
        <p:txBody>
          <a:bodyPr/>
          <a:lstStyle/>
          <a:p>
            <a:fld id="{3F3CE53D-CA27-4AD7-8574-30A24852A3E9}" type="slidenum">
              <a:rPr lang="en-US" smtClean="0"/>
              <a:t>10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936306"/>
              </p:ext>
            </p:extLst>
          </p:nvPr>
        </p:nvGraphicFramePr>
        <p:xfrm>
          <a:off x="304800" y="914400"/>
          <a:ext cx="8458200" cy="2666999"/>
        </p:xfrm>
        <a:graphic>
          <a:graphicData uri="http://schemas.openxmlformats.org/drawingml/2006/table">
            <a:tbl>
              <a:tblPr firstRow="1" bandRow="1">
                <a:tableStyleId>{5940675A-B579-460E-94D1-54222C63F5DA}</a:tableStyleId>
              </a:tblPr>
              <a:tblGrid>
                <a:gridCol w="453117">
                  <a:extLst>
                    <a:ext uri="{9D8B030D-6E8A-4147-A177-3AD203B41FA5}">
                      <a16:colId xmlns:a16="http://schemas.microsoft.com/office/drawing/2014/main" val="1615783910"/>
                    </a:ext>
                  </a:extLst>
                </a:gridCol>
                <a:gridCol w="2497180">
                  <a:extLst>
                    <a:ext uri="{9D8B030D-6E8A-4147-A177-3AD203B41FA5}">
                      <a16:colId xmlns:a16="http://schemas.microsoft.com/office/drawing/2014/main" val="2825074876"/>
                    </a:ext>
                  </a:extLst>
                </a:gridCol>
                <a:gridCol w="2764705">
                  <a:extLst>
                    <a:ext uri="{9D8B030D-6E8A-4147-A177-3AD203B41FA5}">
                      <a16:colId xmlns:a16="http://schemas.microsoft.com/office/drawing/2014/main" val="3086758769"/>
                    </a:ext>
                  </a:extLst>
                </a:gridCol>
                <a:gridCol w="2743198">
                  <a:extLst>
                    <a:ext uri="{9D8B030D-6E8A-4147-A177-3AD203B41FA5}">
                      <a16:colId xmlns:a16="http://schemas.microsoft.com/office/drawing/2014/main" val="3227003502"/>
                    </a:ext>
                  </a:extLst>
                </a:gridCol>
              </a:tblGrid>
              <a:tr h="2666999">
                <a:tc>
                  <a:txBody>
                    <a:bodyPr/>
                    <a:lstStyle/>
                    <a:p>
                      <a:pPr algn="l"/>
                      <a:r>
                        <a:rPr lang="en-US" sz="1600" dirty="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The Machine Predicted Market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 2018</a:t>
                      </a:r>
                    </a:p>
                  </a:txBody>
                  <a:tcPr/>
                </a:tc>
                <a:tc>
                  <a:txBody>
                    <a:bodyPr/>
                    <a:lstStyle/>
                    <a:p>
                      <a:pPr algn="l"/>
                      <a:r>
                        <a:rPr lang="en-US" sz="1600" dirty="0">
                          <a:latin typeface="Times New Roman" panose="02020603050405020304" pitchFamily="18" charset="0"/>
                          <a:cs typeface="Times New Roman" panose="02020603050405020304" pitchFamily="18" charset="0"/>
                        </a:rPr>
                        <a:t>This paper</a:t>
                      </a:r>
                      <a:r>
                        <a:rPr lang="en-US" sz="1600" baseline="0" dirty="0">
                          <a:latin typeface="Times New Roman" panose="02020603050405020304" pitchFamily="18" charset="0"/>
                          <a:cs typeface="Times New Roman" panose="02020603050405020304" pitchFamily="18" charset="0"/>
                        </a:rPr>
                        <a:t> puts forth various trading processes which can be automized for performing algorithmic trading and talks about the future relevance of algorithmic trading.</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This paper</a:t>
                      </a:r>
                      <a:r>
                        <a:rPr lang="en-US" sz="1600" baseline="0" dirty="0">
                          <a:latin typeface="Times New Roman" panose="02020603050405020304" pitchFamily="18" charset="0"/>
                          <a:cs typeface="Times New Roman" panose="02020603050405020304" pitchFamily="18" charset="0"/>
                        </a:rPr>
                        <a:t> gives us an overview of different types of trading strategies namely: Fundamental Analysis, Technical Analysis and Quantitative Analysis.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1799414"/>
                  </a:ext>
                </a:extLst>
              </a:tr>
            </a:tbl>
          </a:graphicData>
        </a:graphic>
      </p:graphicFrame>
      <p:sp>
        <p:nvSpPr>
          <p:cNvPr id="5" name="TextBox 4"/>
          <p:cNvSpPr txBox="1"/>
          <p:nvPr/>
        </p:nvSpPr>
        <p:spPr>
          <a:xfrm>
            <a:off x="152400" y="96982"/>
            <a:ext cx="8763000" cy="584775"/>
          </a:xfrm>
          <a:prstGeom prst="rect">
            <a:avLst/>
          </a:prstGeom>
          <a:noFill/>
        </p:spPr>
        <p:txBody>
          <a:bodyPr wrap="square" rtlCol="0">
            <a:sp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sp>
        <p:nvSpPr>
          <p:cNvPr id="6" name="Rectangle 5">
            <a:extLst>
              <a:ext uri="{FF2B5EF4-FFF2-40B4-BE49-F238E27FC236}">
                <a16:creationId xmlns:a16="http://schemas.microsoft.com/office/drawing/2014/main" id="{E9BA94A2-E296-4979-A9B7-15BBD67AC216}"/>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72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4635350" y="1371600"/>
            <a:ext cx="7138800" cy="11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13"/>
          <p:cNvSpPr txBox="1"/>
          <p:nvPr/>
        </p:nvSpPr>
        <p:spPr>
          <a:xfrm>
            <a:off x="1512050" y="173182"/>
            <a:ext cx="6246600" cy="7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rgbClr val="FF0000"/>
                </a:solidFill>
                <a:effectLst>
                  <a:outerShdw blurRad="38100" dist="38100" dir="2700000" algn="tl">
                    <a:srgbClr val="000000">
                      <a:alpha val="43137"/>
                    </a:srgbClr>
                  </a:outerShdw>
                </a:effectLst>
                <a:latin typeface="Times New Roman"/>
                <a:ea typeface="Times New Roman"/>
                <a:cs typeface="Times New Roman"/>
                <a:sym typeface="Times New Roman"/>
              </a:rPr>
              <a:t>Literature Survey - Patents</a:t>
            </a:r>
            <a:endParaRPr sz="3200" dirty="0">
              <a:solidFill>
                <a:srgbClr val="FF0000"/>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graphicFrame>
        <p:nvGraphicFramePr>
          <p:cNvPr id="56" name="Google Shape;56;p13"/>
          <p:cNvGraphicFramePr/>
          <p:nvPr>
            <p:extLst>
              <p:ext uri="{D42A27DB-BD31-4B8C-83A1-F6EECF244321}">
                <p14:modId xmlns:p14="http://schemas.microsoft.com/office/powerpoint/2010/main" val="2635572737"/>
              </p:ext>
            </p:extLst>
          </p:nvPr>
        </p:nvGraphicFramePr>
        <p:xfrm>
          <a:off x="402350" y="1102745"/>
          <a:ext cx="8466000" cy="5151000"/>
        </p:xfrm>
        <a:graphic>
          <a:graphicData uri="http://schemas.openxmlformats.org/drawingml/2006/table">
            <a:tbl>
              <a:tblPr>
                <a:noFill/>
              </a:tblPr>
              <a:tblGrid>
                <a:gridCol w="96925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3686750">
                  <a:extLst>
                    <a:ext uri="{9D8B030D-6E8A-4147-A177-3AD203B41FA5}">
                      <a16:colId xmlns:a16="http://schemas.microsoft.com/office/drawing/2014/main" val="20003"/>
                    </a:ext>
                  </a:extLst>
                </a:gridCol>
              </a:tblGrid>
              <a:tr h="497455">
                <a:tc>
                  <a:txBody>
                    <a:bodyPr/>
                    <a:lstStyle/>
                    <a:p>
                      <a:pPr marL="0" lvl="0" indent="0" algn="ctr" rtl="0">
                        <a:spcBef>
                          <a:spcPts val="0"/>
                        </a:spcBef>
                        <a:spcAft>
                          <a:spcPts val="0"/>
                        </a:spcAft>
                        <a:buNone/>
                      </a:pPr>
                      <a:r>
                        <a:rPr lang="en" sz="1800" dirty="0">
                          <a:solidFill>
                            <a:schemeClr val="tx1"/>
                          </a:solidFill>
                          <a:latin typeface="Times New Roman"/>
                          <a:ea typeface="Times New Roman"/>
                          <a:cs typeface="Times New Roman"/>
                          <a:sym typeface="Times New Roman"/>
                        </a:rPr>
                        <a:t>Sr. No.</a:t>
                      </a:r>
                      <a:endParaRPr sz="1800" dirty="0">
                        <a:solidFill>
                          <a:schemeClr val="tx1"/>
                        </a:solidFill>
                        <a:latin typeface="Times New Roman"/>
                        <a:ea typeface="Times New Roman"/>
                        <a:cs typeface="Times New Roman"/>
                        <a:sym typeface="Times New Roman"/>
                      </a:endParaRPr>
                    </a:p>
                  </a:txBody>
                  <a:tcPr marL="91425" marR="91425" marT="121900" marB="121900"/>
                </a:tc>
                <a:tc>
                  <a:txBody>
                    <a:bodyPr/>
                    <a:lstStyle/>
                    <a:p>
                      <a:pPr marL="0" lvl="0" indent="0" algn="ctr" rtl="0">
                        <a:spcBef>
                          <a:spcPts val="0"/>
                        </a:spcBef>
                        <a:spcAft>
                          <a:spcPts val="0"/>
                        </a:spcAft>
                        <a:buNone/>
                      </a:pPr>
                      <a:r>
                        <a:rPr lang="en" sz="1800" dirty="0">
                          <a:solidFill>
                            <a:schemeClr val="tx1"/>
                          </a:solidFill>
                          <a:latin typeface="Times New Roman"/>
                          <a:ea typeface="Times New Roman"/>
                          <a:cs typeface="Times New Roman"/>
                          <a:sym typeface="Times New Roman"/>
                        </a:rPr>
                        <a:t>Title</a:t>
                      </a:r>
                      <a:endParaRPr sz="1800" dirty="0">
                        <a:solidFill>
                          <a:schemeClr val="tx1"/>
                        </a:solidFill>
                        <a:latin typeface="Times New Roman"/>
                        <a:ea typeface="Times New Roman"/>
                        <a:cs typeface="Times New Roman"/>
                        <a:sym typeface="Times New Roman"/>
                      </a:endParaRPr>
                    </a:p>
                  </a:txBody>
                  <a:tcPr marL="91425" marR="91425" marT="121900" marB="121900"/>
                </a:tc>
                <a:tc>
                  <a:txBody>
                    <a:bodyPr/>
                    <a:lstStyle/>
                    <a:p>
                      <a:pPr marL="0" lvl="0" indent="0" algn="ctr" rtl="0">
                        <a:spcBef>
                          <a:spcPts val="0"/>
                        </a:spcBef>
                        <a:spcAft>
                          <a:spcPts val="0"/>
                        </a:spcAft>
                        <a:buNone/>
                      </a:pPr>
                      <a:r>
                        <a:rPr lang="en" sz="1800">
                          <a:solidFill>
                            <a:schemeClr val="tx1"/>
                          </a:solidFill>
                          <a:latin typeface="Times New Roman"/>
                          <a:ea typeface="Times New Roman"/>
                          <a:cs typeface="Times New Roman"/>
                          <a:sym typeface="Times New Roman"/>
                        </a:rPr>
                        <a:t>Methodology</a:t>
                      </a:r>
                      <a:endParaRPr sz="1800">
                        <a:solidFill>
                          <a:schemeClr val="tx1"/>
                        </a:solidFill>
                        <a:latin typeface="Times New Roman"/>
                        <a:ea typeface="Times New Roman"/>
                        <a:cs typeface="Times New Roman"/>
                        <a:sym typeface="Times New Roman"/>
                      </a:endParaRPr>
                    </a:p>
                  </a:txBody>
                  <a:tcPr marL="91425" marR="91425" marT="121900" marB="121900"/>
                </a:tc>
                <a:tc>
                  <a:txBody>
                    <a:bodyPr/>
                    <a:lstStyle/>
                    <a:p>
                      <a:pPr marL="0" lvl="0" indent="0" algn="ctr" rtl="0">
                        <a:spcBef>
                          <a:spcPts val="0"/>
                        </a:spcBef>
                        <a:spcAft>
                          <a:spcPts val="0"/>
                        </a:spcAft>
                        <a:buNone/>
                      </a:pPr>
                      <a:r>
                        <a:rPr lang="en" sz="1800" dirty="0">
                          <a:solidFill>
                            <a:schemeClr val="tx1"/>
                          </a:solidFill>
                          <a:latin typeface="Times New Roman"/>
                          <a:ea typeface="Times New Roman"/>
                          <a:cs typeface="Times New Roman"/>
                          <a:sym typeface="Times New Roman"/>
                        </a:rPr>
                        <a:t>Novelty</a:t>
                      </a:r>
                      <a:endParaRPr sz="1800" dirty="0">
                        <a:solidFill>
                          <a:schemeClr val="tx1"/>
                        </a:solidFill>
                        <a:latin typeface="Times New Roman"/>
                        <a:ea typeface="Times New Roman"/>
                        <a:cs typeface="Times New Roman"/>
                        <a:sym typeface="Times New Roman"/>
                      </a:endParaRPr>
                    </a:p>
                  </a:txBody>
                  <a:tcPr marL="91425" marR="91425" marT="121900" marB="121900"/>
                </a:tc>
                <a:extLst>
                  <a:ext uri="{0D108BD9-81ED-4DB2-BD59-A6C34878D82A}">
                    <a16:rowId xmlns:a16="http://schemas.microsoft.com/office/drawing/2014/main" val="10000"/>
                  </a:ext>
                </a:extLst>
              </a:tr>
              <a:tr h="2570135">
                <a:tc>
                  <a:txBody>
                    <a:bodyPr/>
                    <a:lstStyle/>
                    <a:p>
                      <a:pPr marL="0" lvl="0" indent="0" algn="l" rtl="0">
                        <a:spcBef>
                          <a:spcPts val="0"/>
                        </a:spcBef>
                        <a:spcAft>
                          <a:spcPts val="0"/>
                        </a:spcAft>
                        <a:buNone/>
                      </a:pPr>
                      <a:r>
                        <a:rPr lang="en" sz="1800">
                          <a:solidFill>
                            <a:schemeClr val="tx1"/>
                          </a:solidFill>
                          <a:latin typeface="Times New Roman"/>
                          <a:ea typeface="Times New Roman"/>
                          <a:cs typeface="Times New Roman"/>
                          <a:sym typeface="Times New Roman"/>
                        </a:rPr>
                        <a:t>1.</a:t>
                      </a:r>
                      <a:endParaRPr sz="1800">
                        <a:solidFill>
                          <a:schemeClr val="tx1"/>
                        </a:solidFill>
                        <a:latin typeface="Times New Roman"/>
                        <a:ea typeface="Times New Roman"/>
                        <a:cs typeface="Times New Roman"/>
                        <a:sym typeface="Times New Roman"/>
                      </a:endParaRPr>
                    </a:p>
                  </a:txBody>
                  <a:tcPr marL="91425" marR="91425" marT="121900" marB="121900"/>
                </a:tc>
                <a:tc>
                  <a:txBody>
                    <a:bodyPr/>
                    <a:lstStyle/>
                    <a:p>
                      <a:pPr marL="0" lvl="0" indent="0" algn="l" rtl="0">
                        <a:spcBef>
                          <a:spcPts val="0"/>
                        </a:spcBef>
                        <a:spcAft>
                          <a:spcPts val="0"/>
                        </a:spcAft>
                        <a:buNone/>
                      </a:pPr>
                      <a:r>
                        <a:rPr lang="en" sz="1600" dirty="0">
                          <a:solidFill>
                            <a:schemeClr val="tx1"/>
                          </a:solidFill>
                          <a:latin typeface="Times New Roman"/>
                          <a:ea typeface="Times New Roman"/>
                          <a:cs typeface="Times New Roman"/>
                          <a:sym typeface="Times New Roman"/>
                        </a:rPr>
                        <a:t>A financial transaction method based on a deep reinforcement learning A3C algorithm</a:t>
                      </a:r>
                      <a:endParaRPr sz="16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sz="16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r>
                        <a:rPr lang="en" sz="1600" dirty="0">
                          <a:solidFill>
                            <a:schemeClr val="tx1"/>
                          </a:solidFill>
                          <a:latin typeface="Times New Roman"/>
                          <a:ea typeface="Times New Roman"/>
                          <a:cs typeface="Times New Roman"/>
                          <a:sym typeface="Times New Roman"/>
                        </a:rPr>
                        <a:t>Year: 2019</a:t>
                      </a:r>
                      <a:endParaRPr sz="1600" dirty="0">
                        <a:solidFill>
                          <a:schemeClr val="tx1"/>
                        </a:solidFill>
                        <a:latin typeface="Times New Roman"/>
                        <a:ea typeface="Times New Roman"/>
                        <a:cs typeface="Times New Roman"/>
                        <a:sym typeface="Times New Roman"/>
                      </a:endParaRPr>
                    </a:p>
                  </a:txBody>
                  <a:tcPr marL="91425" marR="91425" marT="121900" marB="121900"/>
                </a:tc>
                <a:tc>
                  <a:txBody>
                    <a:bodyPr/>
                    <a:lstStyle/>
                    <a:p>
                      <a:pPr marL="0" lvl="0" indent="0" algn="l" rtl="0">
                        <a:spcBef>
                          <a:spcPts val="0"/>
                        </a:spcBef>
                        <a:spcAft>
                          <a:spcPts val="0"/>
                        </a:spcAft>
                        <a:buNone/>
                      </a:pPr>
                      <a:r>
                        <a:rPr lang="en" sz="1600" dirty="0">
                          <a:solidFill>
                            <a:schemeClr val="tx1"/>
                          </a:solidFill>
                          <a:latin typeface="Times New Roman"/>
                          <a:ea typeface="Times New Roman"/>
                          <a:cs typeface="Times New Roman"/>
                          <a:sym typeface="Times New Roman"/>
                        </a:rPr>
                        <a:t>This patent proposes a deep reinforcement learning method to execute financial trading. A simulated trading environment is built and based on that data trading system is developed.</a:t>
                      </a:r>
                      <a:endParaRPr sz="1600" dirty="0">
                        <a:solidFill>
                          <a:schemeClr val="tx1"/>
                        </a:solidFill>
                        <a:latin typeface="Times New Roman"/>
                        <a:ea typeface="Times New Roman"/>
                        <a:cs typeface="Times New Roman"/>
                        <a:sym typeface="Times New Roman"/>
                      </a:endParaRPr>
                    </a:p>
                  </a:txBody>
                  <a:tcPr marL="91425" marR="91425" marT="121900" marB="121900"/>
                </a:tc>
                <a:tc>
                  <a:txBody>
                    <a:bodyPr/>
                    <a:lstStyle/>
                    <a:p>
                      <a:pPr marL="457200" lvl="0" indent="-317500" algn="l" rtl="0">
                        <a:spcBef>
                          <a:spcPts val="0"/>
                        </a:spcBef>
                        <a:spcAft>
                          <a:spcPts val="0"/>
                        </a:spcAft>
                        <a:buSzPts val="1400"/>
                        <a:buFont typeface="Times New Roman"/>
                        <a:buAutoNum type="arabicPeriod"/>
                      </a:pPr>
                      <a:r>
                        <a:rPr lang="en" sz="1600" dirty="0">
                          <a:solidFill>
                            <a:schemeClr val="tx1"/>
                          </a:solidFill>
                          <a:latin typeface="Times New Roman"/>
                          <a:ea typeface="Times New Roman"/>
                          <a:cs typeface="Times New Roman"/>
                          <a:sym typeface="Times New Roman"/>
                        </a:rPr>
                        <a:t>A3C deep reinforcement learning algorithm is used for financial transaction.</a:t>
                      </a:r>
                      <a:endParaRPr sz="1600" dirty="0">
                        <a:solidFill>
                          <a:schemeClr val="tx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 sz="1600" dirty="0">
                          <a:solidFill>
                            <a:schemeClr val="tx1"/>
                          </a:solidFill>
                          <a:latin typeface="Times New Roman"/>
                          <a:ea typeface="Times New Roman"/>
                          <a:cs typeface="Times New Roman"/>
                          <a:sym typeface="Times New Roman"/>
                        </a:rPr>
                        <a:t>This system interacts continuously with historical data through trial and error through online learning, dynamically updates the strategic network parameters and evaluation network parameters in the A3C model</a:t>
                      </a:r>
                      <a:endParaRPr sz="1600" dirty="0">
                        <a:solidFill>
                          <a:schemeClr val="tx1"/>
                        </a:solidFill>
                        <a:latin typeface="Times New Roman"/>
                        <a:ea typeface="Times New Roman"/>
                        <a:cs typeface="Times New Roman"/>
                        <a:sym typeface="Times New Roman"/>
                      </a:endParaRPr>
                    </a:p>
                  </a:txBody>
                  <a:tcPr marL="91425" marR="91425" marT="121900" marB="121900"/>
                </a:tc>
                <a:extLst>
                  <a:ext uri="{0D108BD9-81ED-4DB2-BD59-A6C34878D82A}">
                    <a16:rowId xmlns:a16="http://schemas.microsoft.com/office/drawing/2014/main" val="10001"/>
                  </a:ext>
                </a:extLst>
              </a:tr>
              <a:tr h="1905076">
                <a:tc>
                  <a:txBody>
                    <a:bodyPr/>
                    <a:lstStyle/>
                    <a:p>
                      <a:pPr marL="0" lvl="0" indent="0" algn="l" rtl="0">
                        <a:spcBef>
                          <a:spcPts val="0"/>
                        </a:spcBef>
                        <a:spcAft>
                          <a:spcPts val="0"/>
                        </a:spcAft>
                        <a:buNone/>
                      </a:pPr>
                      <a:r>
                        <a:rPr lang="en" sz="1800">
                          <a:solidFill>
                            <a:schemeClr val="tx1"/>
                          </a:solidFill>
                          <a:latin typeface="Times New Roman"/>
                          <a:ea typeface="Times New Roman"/>
                          <a:cs typeface="Times New Roman"/>
                          <a:sym typeface="Times New Roman"/>
                        </a:rPr>
                        <a:t>2.</a:t>
                      </a:r>
                      <a:endParaRPr sz="1800">
                        <a:solidFill>
                          <a:schemeClr val="tx1"/>
                        </a:solidFill>
                        <a:latin typeface="Times New Roman"/>
                        <a:ea typeface="Times New Roman"/>
                        <a:cs typeface="Times New Roman"/>
                        <a:sym typeface="Times New Roman"/>
                      </a:endParaRPr>
                    </a:p>
                  </a:txBody>
                  <a:tcPr marL="91425" marR="91425" marT="121900" marB="121900"/>
                </a:tc>
                <a:tc>
                  <a:txBody>
                    <a:bodyPr/>
                    <a:lstStyle/>
                    <a:p>
                      <a:pPr marL="0" marR="76200" lvl="0" indent="0" algn="l" rtl="0">
                        <a:lnSpc>
                          <a:spcPct val="115000"/>
                        </a:lnSpc>
                        <a:spcBef>
                          <a:spcPts val="0"/>
                        </a:spcBef>
                        <a:spcAft>
                          <a:spcPts val="0"/>
                        </a:spcAft>
                        <a:buClr>
                          <a:schemeClr val="dk1"/>
                        </a:buClr>
                        <a:buSzPts val="1100"/>
                        <a:buFont typeface="Arial"/>
                        <a:buNone/>
                      </a:pPr>
                      <a:r>
                        <a:rPr lang="en" sz="1600" dirty="0">
                          <a:solidFill>
                            <a:schemeClr val="tx1"/>
                          </a:solidFill>
                          <a:latin typeface="Times New Roman"/>
                          <a:ea typeface="Times New Roman"/>
                          <a:cs typeface="Times New Roman"/>
                          <a:sym typeface="Times New Roman"/>
                        </a:rPr>
                        <a:t>Algorithm transaction method based on machine learning</a:t>
                      </a:r>
                      <a:endParaRPr sz="1600" dirty="0">
                        <a:solidFill>
                          <a:schemeClr val="tx1"/>
                        </a:solidFill>
                        <a:latin typeface="Times New Roman"/>
                        <a:ea typeface="Times New Roman"/>
                        <a:cs typeface="Times New Roman"/>
                        <a:sym typeface="Times New Roman"/>
                      </a:endParaRPr>
                    </a:p>
                    <a:p>
                      <a:pPr marL="0" lvl="0" indent="0" algn="l" rtl="0">
                        <a:spcBef>
                          <a:spcPts val="1200"/>
                        </a:spcBef>
                        <a:spcAft>
                          <a:spcPts val="0"/>
                        </a:spcAft>
                        <a:buNone/>
                      </a:pPr>
                      <a:r>
                        <a:rPr lang="en" sz="1600" dirty="0">
                          <a:solidFill>
                            <a:schemeClr val="tx1"/>
                          </a:solidFill>
                          <a:latin typeface="Times New Roman"/>
                          <a:ea typeface="Times New Roman"/>
                          <a:cs typeface="Times New Roman"/>
                          <a:sym typeface="Times New Roman"/>
                        </a:rPr>
                        <a:t>Year: 2019</a:t>
                      </a:r>
                      <a:endParaRPr sz="1600" dirty="0">
                        <a:solidFill>
                          <a:schemeClr val="tx1"/>
                        </a:solidFill>
                        <a:latin typeface="Times New Roman"/>
                        <a:ea typeface="Times New Roman"/>
                        <a:cs typeface="Times New Roman"/>
                        <a:sym typeface="Times New Roman"/>
                      </a:endParaRPr>
                    </a:p>
                  </a:txBody>
                  <a:tcPr marL="91425" marR="91425" marT="121900" marB="121900"/>
                </a:tc>
                <a:tc>
                  <a:txBody>
                    <a:bodyPr/>
                    <a:lstStyle/>
                    <a:p>
                      <a:pPr marL="0" lvl="0" indent="0" algn="l" rtl="0">
                        <a:spcBef>
                          <a:spcPts val="0"/>
                        </a:spcBef>
                        <a:spcAft>
                          <a:spcPts val="0"/>
                        </a:spcAft>
                        <a:buNone/>
                      </a:pPr>
                      <a:r>
                        <a:rPr lang="en" sz="1600" dirty="0">
                          <a:solidFill>
                            <a:schemeClr val="tx1"/>
                          </a:solidFill>
                          <a:latin typeface="Times New Roman"/>
                          <a:ea typeface="Times New Roman"/>
                          <a:cs typeface="Times New Roman"/>
                          <a:sym typeface="Times New Roman"/>
                        </a:rPr>
                        <a:t>This patent proposes a machine learning approach to perform algorithmic trading. Based on OHLC data trading strategies are built.</a:t>
                      </a:r>
                      <a:endParaRPr sz="1600" dirty="0">
                        <a:solidFill>
                          <a:schemeClr val="tx1"/>
                        </a:solidFill>
                        <a:latin typeface="Times New Roman"/>
                        <a:ea typeface="Times New Roman"/>
                        <a:cs typeface="Times New Roman"/>
                        <a:sym typeface="Times New Roman"/>
                      </a:endParaRPr>
                    </a:p>
                  </a:txBody>
                  <a:tcPr marL="91425" marR="91425" marT="121900" marB="121900"/>
                </a:tc>
                <a:tc>
                  <a:txBody>
                    <a:bodyPr/>
                    <a:lstStyle/>
                    <a:p>
                      <a:pPr marL="457200" lvl="0" indent="-317500" algn="l" rtl="0">
                        <a:spcBef>
                          <a:spcPts val="0"/>
                        </a:spcBef>
                        <a:spcAft>
                          <a:spcPts val="0"/>
                        </a:spcAft>
                        <a:buSzPts val="1400"/>
                        <a:buFont typeface="Times New Roman"/>
                        <a:buAutoNum type="arabicPeriod"/>
                      </a:pPr>
                      <a:r>
                        <a:rPr lang="en" sz="1600" dirty="0">
                          <a:solidFill>
                            <a:schemeClr val="tx1"/>
                          </a:solidFill>
                          <a:latin typeface="Times New Roman"/>
                          <a:ea typeface="Times New Roman"/>
                          <a:cs typeface="Times New Roman"/>
                          <a:sym typeface="Times New Roman"/>
                        </a:rPr>
                        <a:t>Feature extraction and dataset building is done manually.</a:t>
                      </a:r>
                      <a:endParaRPr sz="1600" dirty="0">
                        <a:solidFill>
                          <a:schemeClr val="tx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 sz="1600" dirty="0">
                          <a:solidFill>
                            <a:schemeClr val="tx1"/>
                          </a:solidFill>
                          <a:latin typeface="Times New Roman"/>
                          <a:ea typeface="Times New Roman"/>
                          <a:cs typeface="Times New Roman"/>
                          <a:sym typeface="Times New Roman"/>
                        </a:rPr>
                        <a:t>Machine learning approach is used to develop trading strategies.</a:t>
                      </a:r>
                      <a:endParaRPr sz="1600" dirty="0">
                        <a:solidFill>
                          <a:schemeClr val="tx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 sz="1600" dirty="0">
                          <a:solidFill>
                            <a:schemeClr val="tx1"/>
                          </a:solidFill>
                          <a:latin typeface="Times New Roman"/>
                          <a:ea typeface="Times New Roman"/>
                          <a:cs typeface="Times New Roman"/>
                          <a:sym typeface="Times New Roman"/>
                        </a:rPr>
                        <a:t>OHLC parameters are used as features.</a:t>
                      </a:r>
                      <a:endParaRPr sz="1600" dirty="0">
                        <a:solidFill>
                          <a:schemeClr val="tx1"/>
                        </a:solidFill>
                        <a:latin typeface="Times New Roman"/>
                        <a:ea typeface="Times New Roman"/>
                        <a:cs typeface="Times New Roman"/>
                        <a:sym typeface="Times New Roman"/>
                      </a:endParaRPr>
                    </a:p>
                  </a:txBody>
                  <a:tcPr marL="91425" marR="91425" marT="121900" marB="121900"/>
                </a:tc>
                <a:extLst>
                  <a:ext uri="{0D108BD9-81ED-4DB2-BD59-A6C34878D82A}">
                    <a16:rowId xmlns:a16="http://schemas.microsoft.com/office/drawing/2014/main" val="10002"/>
                  </a:ext>
                </a:extLst>
              </a:tr>
            </a:tbl>
          </a:graphicData>
        </a:graphic>
      </p:graphicFrame>
      <p:sp>
        <p:nvSpPr>
          <p:cNvPr id="4" name="Date Placeholder 3">
            <a:extLst>
              <a:ext uri="{FF2B5EF4-FFF2-40B4-BE49-F238E27FC236}">
                <a16:creationId xmlns:a16="http://schemas.microsoft.com/office/drawing/2014/main" id="{F8CCBA59-5480-4790-9EF5-3CF6BBCD39DD}"/>
              </a:ext>
            </a:extLst>
          </p:cNvPr>
          <p:cNvSpPr>
            <a:spLocks noGrp="1"/>
          </p:cNvSpPr>
          <p:nvPr>
            <p:ph type="dt" sz="half" idx="10"/>
          </p:nvPr>
        </p:nvSpPr>
        <p:spPr/>
        <p:txBody>
          <a:bodyPr/>
          <a:lstStyle/>
          <a:p>
            <a:fld id="{5218249A-87E2-4600-88D9-FE90514C7C12}" type="datetime1">
              <a:rPr lang="en-US" smtClean="0"/>
              <a:t>12/5/2020</a:t>
            </a:fld>
            <a:endParaRPr lang="en-US"/>
          </a:p>
        </p:txBody>
      </p:sp>
      <p:sp>
        <p:nvSpPr>
          <p:cNvPr id="2" name="Footer Placeholder 1"/>
          <p:cNvSpPr>
            <a:spLocks noGrp="1"/>
          </p:cNvSpPr>
          <p:nvPr>
            <p:ph type="ftr" sz="quarter" idx="11"/>
          </p:nvPr>
        </p:nvSpPr>
        <p:spPr/>
        <p:txBody>
          <a:bodyPr/>
          <a:lstStyle/>
          <a:p>
            <a:r>
              <a:rPr lang="en-US"/>
              <a:t>Algorithmic Trading using Quantitative Analysis</a:t>
            </a:r>
          </a:p>
        </p:txBody>
      </p:sp>
      <p:sp>
        <p:nvSpPr>
          <p:cNvPr id="3" name="Slide Number Placeholder 2"/>
          <p:cNvSpPr>
            <a:spLocks noGrp="1"/>
          </p:cNvSpPr>
          <p:nvPr>
            <p:ph type="sldNum" sz="quarter" idx="12"/>
          </p:nvPr>
        </p:nvSpPr>
        <p:spPr/>
        <p:txBody>
          <a:bodyPr/>
          <a:lstStyle/>
          <a:p>
            <a:fld id="{3F3CE53D-CA27-4AD7-8574-30A24852A3E9}" type="slidenum">
              <a:rPr lang="en-US" smtClean="0"/>
              <a:t>11</a:t>
            </a:fld>
            <a:endParaRPr lang="en-US"/>
          </a:p>
        </p:txBody>
      </p:sp>
      <p:sp>
        <p:nvSpPr>
          <p:cNvPr id="5" name="Rectangle 4">
            <a:extLst>
              <a:ext uri="{FF2B5EF4-FFF2-40B4-BE49-F238E27FC236}">
                <a16:creationId xmlns:a16="http://schemas.microsoft.com/office/drawing/2014/main" id="{30F316C4-D399-43E0-B8D0-A4ED7E7BAD00}"/>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487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aphicFrame>
        <p:nvGraphicFramePr>
          <p:cNvPr id="61" name="Google Shape;61;p14"/>
          <p:cNvGraphicFramePr/>
          <p:nvPr>
            <p:extLst>
              <p:ext uri="{D42A27DB-BD31-4B8C-83A1-F6EECF244321}">
                <p14:modId xmlns:p14="http://schemas.microsoft.com/office/powerpoint/2010/main" val="2842580059"/>
              </p:ext>
            </p:extLst>
          </p:nvPr>
        </p:nvGraphicFramePr>
        <p:xfrm>
          <a:off x="304800" y="1295400"/>
          <a:ext cx="8546600" cy="4959283"/>
        </p:xfrm>
        <a:graphic>
          <a:graphicData uri="http://schemas.openxmlformats.org/drawingml/2006/table">
            <a:tbl>
              <a:tblPr>
                <a:noFill/>
              </a:tblPr>
              <a:tblGrid>
                <a:gridCol w="762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3060200">
                  <a:extLst>
                    <a:ext uri="{9D8B030D-6E8A-4147-A177-3AD203B41FA5}">
                      <a16:colId xmlns:a16="http://schemas.microsoft.com/office/drawing/2014/main" val="20003"/>
                    </a:ext>
                  </a:extLst>
                </a:gridCol>
              </a:tblGrid>
              <a:tr h="458326">
                <a:tc>
                  <a:txBody>
                    <a:bodyPr/>
                    <a:lstStyle/>
                    <a:p>
                      <a:pPr marL="0" lvl="0" indent="0" algn="ctr" rtl="0">
                        <a:spcBef>
                          <a:spcPts val="0"/>
                        </a:spcBef>
                        <a:spcAft>
                          <a:spcPts val="0"/>
                        </a:spcAft>
                        <a:buNone/>
                      </a:pPr>
                      <a:r>
                        <a:rPr lang="en" sz="1600" dirty="0">
                          <a:solidFill>
                            <a:schemeClr val="tx1"/>
                          </a:solidFill>
                          <a:latin typeface="Times New Roman" panose="02020603050405020304" pitchFamily="18" charset="0"/>
                          <a:cs typeface="Times New Roman" panose="02020603050405020304" pitchFamily="18" charset="0"/>
                        </a:rPr>
                        <a:t>Sr. No.</a:t>
                      </a:r>
                      <a:endParaRPr sz="1600" dirty="0">
                        <a:solidFill>
                          <a:schemeClr val="tx1"/>
                        </a:solidFill>
                        <a:latin typeface="Times New Roman" panose="02020603050405020304" pitchFamily="18" charset="0"/>
                        <a:cs typeface="Times New Roman" panose="02020603050405020304" pitchFamily="18" charset="0"/>
                      </a:endParaRPr>
                    </a:p>
                  </a:txBody>
                  <a:tcPr marL="91425" marR="91425" marT="121900" marB="121900"/>
                </a:tc>
                <a:tc>
                  <a:txBody>
                    <a:bodyPr/>
                    <a:lstStyle/>
                    <a:p>
                      <a:pPr marL="0" lvl="0" indent="0" algn="ctr" rtl="0">
                        <a:spcBef>
                          <a:spcPts val="0"/>
                        </a:spcBef>
                        <a:spcAft>
                          <a:spcPts val="0"/>
                        </a:spcAft>
                        <a:buNone/>
                      </a:pPr>
                      <a:r>
                        <a:rPr lang="en" sz="1600" dirty="0">
                          <a:solidFill>
                            <a:schemeClr val="tx1"/>
                          </a:solidFill>
                          <a:latin typeface="Times New Roman" panose="02020603050405020304" pitchFamily="18" charset="0"/>
                          <a:cs typeface="Times New Roman" panose="02020603050405020304" pitchFamily="18" charset="0"/>
                        </a:rPr>
                        <a:t>Title</a:t>
                      </a:r>
                      <a:endParaRPr sz="1600" dirty="0">
                        <a:solidFill>
                          <a:schemeClr val="tx1"/>
                        </a:solidFill>
                        <a:latin typeface="Times New Roman" panose="02020603050405020304" pitchFamily="18" charset="0"/>
                        <a:cs typeface="Times New Roman" panose="02020603050405020304" pitchFamily="18" charset="0"/>
                      </a:endParaRPr>
                    </a:p>
                  </a:txBody>
                  <a:tcPr marL="91425" marR="91425" marT="121900" marB="121900"/>
                </a:tc>
                <a:tc>
                  <a:txBody>
                    <a:bodyPr/>
                    <a:lstStyle/>
                    <a:p>
                      <a:pPr marL="0" lvl="0" indent="0" algn="ctr" rtl="0">
                        <a:spcBef>
                          <a:spcPts val="0"/>
                        </a:spcBef>
                        <a:spcAft>
                          <a:spcPts val="0"/>
                        </a:spcAft>
                        <a:buNone/>
                      </a:pPr>
                      <a:r>
                        <a:rPr lang="en" sz="1600">
                          <a:solidFill>
                            <a:schemeClr val="tx1"/>
                          </a:solidFill>
                          <a:latin typeface="Times New Roman" panose="02020603050405020304" pitchFamily="18" charset="0"/>
                          <a:cs typeface="Times New Roman" panose="02020603050405020304" pitchFamily="18" charset="0"/>
                        </a:rPr>
                        <a:t>Methodology</a:t>
                      </a:r>
                      <a:endParaRPr sz="1600">
                        <a:solidFill>
                          <a:schemeClr val="tx1"/>
                        </a:solidFill>
                        <a:latin typeface="Times New Roman" panose="02020603050405020304" pitchFamily="18" charset="0"/>
                        <a:cs typeface="Times New Roman" panose="02020603050405020304" pitchFamily="18" charset="0"/>
                      </a:endParaRPr>
                    </a:p>
                  </a:txBody>
                  <a:tcPr marL="91425" marR="91425" marT="121900" marB="121900"/>
                </a:tc>
                <a:tc>
                  <a:txBody>
                    <a:bodyPr/>
                    <a:lstStyle/>
                    <a:p>
                      <a:pPr marL="0" lvl="0" indent="0" algn="ctr" rtl="0">
                        <a:spcBef>
                          <a:spcPts val="0"/>
                        </a:spcBef>
                        <a:spcAft>
                          <a:spcPts val="0"/>
                        </a:spcAft>
                        <a:buNone/>
                      </a:pPr>
                      <a:r>
                        <a:rPr lang="en" sz="1600" dirty="0">
                          <a:solidFill>
                            <a:schemeClr val="tx1"/>
                          </a:solidFill>
                          <a:latin typeface="Times New Roman" panose="02020603050405020304" pitchFamily="18" charset="0"/>
                          <a:cs typeface="Times New Roman" panose="02020603050405020304" pitchFamily="18" charset="0"/>
                        </a:rPr>
                        <a:t>Novelty</a:t>
                      </a:r>
                      <a:endParaRPr sz="1600" dirty="0">
                        <a:solidFill>
                          <a:schemeClr val="tx1"/>
                        </a:solidFill>
                        <a:latin typeface="Times New Roman" panose="02020603050405020304" pitchFamily="18" charset="0"/>
                        <a:cs typeface="Times New Roman" panose="02020603050405020304" pitchFamily="18" charset="0"/>
                      </a:endParaRPr>
                    </a:p>
                  </a:txBody>
                  <a:tcPr marL="91425" marR="91425" marT="121900" marB="121900"/>
                </a:tc>
                <a:extLst>
                  <a:ext uri="{0D108BD9-81ED-4DB2-BD59-A6C34878D82A}">
                    <a16:rowId xmlns:a16="http://schemas.microsoft.com/office/drawing/2014/main" val="10000"/>
                  </a:ext>
                </a:extLst>
              </a:tr>
              <a:tr h="1897511">
                <a:tc>
                  <a:txBody>
                    <a:bodyPr/>
                    <a:lstStyle/>
                    <a:p>
                      <a:pPr marL="0" lvl="0" indent="0" algn="l" rtl="0">
                        <a:spcBef>
                          <a:spcPts val="0"/>
                        </a:spcBef>
                        <a:spcAft>
                          <a:spcPts val="0"/>
                        </a:spcAft>
                        <a:buNone/>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3.</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121900" marB="121900"/>
                </a:tc>
                <a:tc>
                  <a:txBody>
                    <a:bodyPr/>
                    <a:lstStyle/>
                    <a:p>
                      <a:pPr marL="0" lvl="0" indent="0" algn="l" rtl="0">
                        <a:spcBef>
                          <a:spcPts val="0"/>
                        </a:spcBef>
                        <a:spcAft>
                          <a:spcPts val="0"/>
                        </a:spcAft>
                        <a:buNone/>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System for Volume-Weighted Average Price trading</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Year: 2012</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121900" marB="121900"/>
                </a:tc>
                <a:tc>
                  <a:txBody>
                    <a:bodyPr/>
                    <a:lstStyle/>
                    <a:p>
                      <a:pPr marL="0" lvl="0" indent="0" algn="l" rtl="0">
                        <a:spcBef>
                          <a:spcPts val="0"/>
                        </a:spcBef>
                        <a:spcAft>
                          <a:spcPts val="0"/>
                        </a:spcAft>
                        <a:buNone/>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This patent proposes a Volume Weighted Average Price trading methodology. A crossing pool is implemented to trade between financial markets.</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121900" marB="121900"/>
                </a:tc>
                <a:tc>
                  <a:txBody>
                    <a:bodyPr/>
                    <a:lstStyle/>
                    <a:p>
                      <a:pPr marL="457200" lvl="0" indent="-304800" algn="l" rtl="0">
                        <a:spcBef>
                          <a:spcPts val="0"/>
                        </a:spcBef>
                        <a:spcAft>
                          <a:spcPts val="0"/>
                        </a:spcAft>
                        <a:buSzPts val="1200"/>
                        <a:buFont typeface="Times New Roman"/>
                        <a:buAutoNum type="arabicPeriod"/>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The system can employ a crossing pool as a guaranteed VWAP execution technique.</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rgbClr val="0B2A43"/>
                        </a:buClr>
                        <a:buSzPts val="1200"/>
                        <a:buFont typeface="Times New Roman"/>
                        <a:buAutoNum type="arabicPeriod"/>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A crossing pool is implemented for trading in financial markets.</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rgbClr val="0B2A43"/>
                        </a:buClr>
                        <a:buSzPts val="1200"/>
                        <a:buFont typeface="Times New Roman"/>
                        <a:buAutoNum type="arabicPeriod"/>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Only one statistical measure is used to make the decision for trading.</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121900" marB="121900"/>
                </a:tc>
                <a:extLst>
                  <a:ext uri="{0D108BD9-81ED-4DB2-BD59-A6C34878D82A}">
                    <a16:rowId xmlns:a16="http://schemas.microsoft.com/office/drawing/2014/main" val="10001"/>
                  </a:ext>
                </a:extLst>
              </a:tr>
              <a:tr h="2520963">
                <a:tc>
                  <a:txBody>
                    <a:bodyPr/>
                    <a:lstStyle/>
                    <a:p>
                      <a:pPr marL="0" lvl="0" indent="0" algn="l" rtl="0">
                        <a:spcBef>
                          <a:spcPts val="0"/>
                        </a:spcBef>
                        <a:spcAft>
                          <a:spcPts val="0"/>
                        </a:spcAft>
                        <a:buNone/>
                      </a:pPr>
                      <a:r>
                        <a:rPr lang="en" sz="1400">
                          <a:solidFill>
                            <a:schemeClr val="tx1"/>
                          </a:solidFill>
                          <a:latin typeface="Times New Roman" panose="02020603050405020304" pitchFamily="18" charset="0"/>
                          <a:ea typeface="Times New Roman"/>
                          <a:cs typeface="Times New Roman" panose="02020603050405020304" pitchFamily="18" charset="0"/>
                          <a:sym typeface="Times New Roman"/>
                        </a:rPr>
                        <a:t>4.</a:t>
                      </a:r>
                      <a:endParaRPr sz="140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121900" marB="121900"/>
                </a:tc>
                <a:tc>
                  <a:txBody>
                    <a:bodyPr/>
                    <a:lstStyle/>
                    <a:p>
                      <a:pPr marL="0" lvl="0" indent="0" algn="l" rtl="0">
                        <a:lnSpc>
                          <a:spcPct val="115000"/>
                        </a:lnSpc>
                        <a:spcBef>
                          <a:spcPts val="0"/>
                        </a:spcBef>
                        <a:spcAft>
                          <a:spcPts val="0"/>
                        </a:spcAft>
                        <a:buNone/>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Methods, systems, and computer program products for trading financial instruments on an exchange</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500"/>
                        </a:spcBef>
                        <a:spcAft>
                          <a:spcPts val="0"/>
                        </a:spcAft>
                        <a:buNone/>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Year: 2009</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121900" marB="121900"/>
                </a:tc>
                <a:tc>
                  <a:txBody>
                    <a:bodyPr/>
                    <a:lstStyle/>
                    <a:p>
                      <a:pPr marL="0" lvl="0" indent="0" algn="l" rtl="0">
                        <a:spcBef>
                          <a:spcPts val="0"/>
                        </a:spcBef>
                        <a:spcAft>
                          <a:spcPts val="0"/>
                        </a:spcAft>
                        <a:buNone/>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This patent proposes a computer based algorithmic trading system. The contingency can be based on a VWAP of the security, a TWAP of the security, a TVOL;  of the security as a percentage of total market volume during a specified period or a net asset value (NAV) of the security.</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121900" marB="121900"/>
                </a:tc>
                <a:tc>
                  <a:txBody>
                    <a:bodyPr/>
                    <a:lstStyle/>
                    <a:p>
                      <a:pPr marL="457200" lvl="0" indent="-304800" algn="l" rtl="0">
                        <a:spcBef>
                          <a:spcPts val="0"/>
                        </a:spcBef>
                        <a:spcAft>
                          <a:spcPts val="0"/>
                        </a:spcAft>
                        <a:buSzPts val="1200"/>
                        <a:buFont typeface="Times New Roman"/>
                        <a:buAutoNum type="arabicPeriod"/>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Order matching is done to identify the contingencies of the financial instrument.</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SzPts val="1200"/>
                        <a:buFont typeface="Times New Roman"/>
                        <a:buAutoNum type="arabicPeriod"/>
                      </a:pPr>
                      <a:r>
                        <a:rPr lang="en" sz="1400" dirty="0">
                          <a:solidFill>
                            <a:schemeClr val="tx1"/>
                          </a:solidFill>
                          <a:latin typeface="Times New Roman" panose="02020603050405020304" pitchFamily="18" charset="0"/>
                          <a:ea typeface="Times New Roman"/>
                          <a:cs typeface="Times New Roman" panose="02020603050405020304" pitchFamily="18" charset="0"/>
                          <a:sym typeface="Times New Roman"/>
                        </a:rPr>
                        <a:t>TWAP, TVOL and NAV are used to to execute trading orders.</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121900" marB="121900"/>
                </a:tc>
                <a:extLst>
                  <a:ext uri="{0D108BD9-81ED-4DB2-BD59-A6C34878D82A}">
                    <a16:rowId xmlns:a16="http://schemas.microsoft.com/office/drawing/2014/main" val="10002"/>
                  </a:ext>
                </a:extLst>
              </a:tr>
            </a:tbl>
          </a:graphicData>
        </a:graphic>
      </p:graphicFrame>
      <p:sp>
        <p:nvSpPr>
          <p:cNvPr id="4" name="Date Placeholder 3">
            <a:extLst>
              <a:ext uri="{FF2B5EF4-FFF2-40B4-BE49-F238E27FC236}">
                <a16:creationId xmlns:a16="http://schemas.microsoft.com/office/drawing/2014/main" id="{B014D488-5F6B-4C47-8E8E-207380373090}"/>
              </a:ext>
            </a:extLst>
          </p:cNvPr>
          <p:cNvSpPr>
            <a:spLocks noGrp="1"/>
          </p:cNvSpPr>
          <p:nvPr>
            <p:ph type="dt" sz="half" idx="10"/>
          </p:nvPr>
        </p:nvSpPr>
        <p:spPr/>
        <p:txBody>
          <a:bodyPr/>
          <a:lstStyle/>
          <a:p>
            <a:fld id="{73DFF8FC-77CC-4001-AC6D-2B59FAC91B58}" type="datetime1">
              <a:rPr lang="en-US" smtClean="0"/>
              <a:t>12/5/2020</a:t>
            </a:fld>
            <a:endParaRPr lang="en-US"/>
          </a:p>
        </p:txBody>
      </p:sp>
      <p:sp>
        <p:nvSpPr>
          <p:cNvPr id="2" name="Footer Placeholder 1"/>
          <p:cNvSpPr>
            <a:spLocks noGrp="1"/>
          </p:cNvSpPr>
          <p:nvPr>
            <p:ph type="ftr" sz="quarter" idx="11"/>
          </p:nvPr>
        </p:nvSpPr>
        <p:spPr/>
        <p:txBody>
          <a:bodyPr/>
          <a:lstStyle/>
          <a:p>
            <a:r>
              <a:rPr lang="en-US"/>
              <a:t>Algorithmic Trading using Quantitative Analysis</a:t>
            </a:r>
          </a:p>
        </p:txBody>
      </p:sp>
      <p:sp>
        <p:nvSpPr>
          <p:cNvPr id="3" name="Slide Number Placeholder 2"/>
          <p:cNvSpPr>
            <a:spLocks noGrp="1"/>
          </p:cNvSpPr>
          <p:nvPr>
            <p:ph type="sldNum" sz="quarter" idx="12"/>
          </p:nvPr>
        </p:nvSpPr>
        <p:spPr/>
        <p:txBody>
          <a:bodyPr/>
          <a:lstStyle/>
          <a:p>
            <a:fld id="{3F3CE53D-CA27-4AD7-8574-30A24852A3E9}" type="slidenum">
              <a:rPr lang="en-US" smtClean="0"/>
              <a:t>12</a:t>
            </a:fld>
            <a:endParaRPr lang="en-US"/>
          </a:p>
        </p:txBody>
      </p:sp>
      <p:sp>
        <p:nvSpPr>
          <p:cNvPr id="5" name="Google Shape;55;p13"/>
          <p:cNvSpPr txBox="1"/>
          <p:nvPr/>
        </p:nvSpPr>
        <p:spPr>
          <a:xfrm>
            <a:off x="1512050" y="228600"/>
            <a:ext cx="6246600" cy="7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rgbClr val="FF0000"/>
                </a:solidFill>
                <a:effectLst>
                  <a:outerShdw blurRad="38100" dist="38100" dir="2700000" algn="tl">
                    <a:srgbClr val="000000">
                      <a:alpha val="43137"/>
                    </a:srgbClr>
                  </a:outerShdw>
                </a:effectLst>
                <a:latin typeface="Times New Roman"/>
                <a:ea typeface="Times New Roman"/>
                <a:cs typeface="Times New Roman"/>
                <a:sym typeface="Times New Roman"/>
              </a:rPr>
              <a:t>Literature Survey - Patents</a:t>
            </a:r>
            <a:endParaRPr sz="3200" dirty="0">
              <a:solidFill>
                <a:srgbClr val="FF0000"/>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6" name="Rectangle 5">
            <a:extLst>
              <a:ext uri="{FF2B5EF4-FFF2-40B4-BE49-F238E27FC236}">
                <a16:creationId xmlns:a16="http://schemas.microsoft.com/office/drawing/2014/main" id="{EAC3F491-691E-4D6E-83E2-58080E7276E9}"/>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053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CCC1EFB-5DEC-4A5A-A645-8320355E36C7}"/>
              </a:ext>
            </a:extLst>
          </p:cNvPr>
          <p:cNvSpPr>
            <a:spLocks noGrp="1"/>
          </p:cNvSpPr>
          <p:nvPr>
            <p:ph type="dt" sz="half" idx="10"/>
          </p:nvPr>
        </p:nvSpPr>
        <p:spPr/>
        <p:txBody>
          <a:bodyPr/>
          <a:lstStyle/>
          <a:p>
            <a:fld id="{34B24C25-5DA0-42BE-B876-7D6CDE36F937}" type="datetime1">
              <a:rPr lang="en-US" smtClean="0"/>
              <a:t>12/5/2020</a:t>
            </a:fld>
            <a:endParaRPr lang="en-US"/>
          </a:p>
        </p:txBody>
      </p:sp>
      <p:sp>
        <p:nvSpPr>
          <p:cNvPr id="2" name="Footer Placeholder 1"/>
          <p:cNvSpPr>
            <a:spLocks noGrp="1"/>
          </p:cNvSpPr>
          <p:nvPr>
            <p:ph type="ftr" sz="quarter" idx="11"/>
          </p:nvPr>
        </p:nvSpPr>
        <p:spPr/>
        <p:txBody>
          <a:bodyPr/>
          <a:lstStyle/>
          <a:p>
            <a:r>
              <a:rPr lang="en-US"/>
              <a:t>Algorithmic Trading using Quantitative Analysis</a:t>
            </a:r>
            <a:endParaRPr lang="en-US" dirty="0"/>
          </a:p>
        </p:txBody>
      </p:sp>
      <p:sp>
        <p:nvSpPr>
          <p:cNvPr id="3" name="Slide Number Placeholder 2"/>
          <p:cNvSpPr>
            <a:spLocks noGrp="1"/>
          </p:cNvSpPr>
          <p:nvPr>
            <p:ph type="sldNum" sz="quarter" idx="12"/>
          </p:nvPr>
        </p:nvSpPr>
        <p:spPr/>
        <p:txBody>
          <a:bodyPr/>
          <a:lstStyle/>
          <a:p>
            <a:fld id="{3F3CE53D-CA27-4AD7-8574-30A24852A3E9}" type="slidenum">
              <a:rPr lang="en-US" smtClean="0"/>
              <a:t>13</a:t>
            </a:fld>
            <a:endParaRPr lang="en-US" dirty="0"/>
          </a:p>
        </p:txBody>
      </p:sp>
      <p:sp>
        <p:nvSpPr>
          <p:cNvPr id="4" name="Rectangle 3"/>
          <p:cNvSpPr/>
          <p:nvPr/>
        </p:nvSpPr>
        <p:spPr>
          <a:xfrm>
            <a:off x="533400" y="765750"/>
            <a:ext cx="8153400" cy="4339650"/>
          </a:xfrm>
          <a:prstGeom prst="rect">
            <a:avLst/>
          </a:prstGeom>
        </p:spPr>
        <p:txBody>
          <a:bodyPr wrap="square">
            <a:sp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Research Gap</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Through our literature survey we observed the following limitations in the present system: </a:t>
            </a:r>
          </a:p>
          <a:p>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 current system perform trading or predictions based on primitive parameters like opening price, closing price, volume of stocks and news. They do not integrate analysis of technical indicators in their trading strategies.</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There is a need of a fully automated trading system which requires no human intervention by connecting with online brokers via APIs.</a:t>
            </a:r>
          </a:p>
          <a:p>
            <a:endParaRPr lang="en-US"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2FA7D1D-12A8-4849-A88D-4D331DF9F48D}"/>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128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229600" cy="4278094"/>
          </a:xfrm>
          <a:prstGeom prst="rect">
            <a:avLst/>
          </a:prstGeom>
          <a:noFill/>
        </p:spPr>
        <p:txBody>
          <a:bodyPr wrap="square" rtlCol="0">
            <a:sp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Definition</a:t>
            </a:r>
          </a:p>
          <a:p>
            <a:endPar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Trading in financial markets give higher returns if the risk associated is higher. The quantitative analysis of data defines calculated risk in investing. Our aim is to build an algorithmic trading system which requires no human intervention to carry out trading. Using quantitative analysis of data the strategies will get built. Data driven approach is set to execute trading automatically. </a:t>
            </a:r>
          </a:p>
          <a:p>
            <a:pPr marL="457200" indent="-4572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26A0EFEE-5A9D-46D6-8188-99454625D631}"/>
              </a:ext>
            </a:extLst>
          </p:cNvPr>
          <p:cNvSpPr>
            <a:spLocks noGrp="1"/>
          </p:cNvSpPr>
          <p:nvPr>
            <p:ph type="dt" sz="half" idx="10"/>
          </p:nvPr>
        </p:nvSpPr>
        <p:spPr/>
        <p:txBody>
          <a:bodyPr/>
          <a:lstStyle/>
          <a:p>
            <a:fld id="{2364F199-C0AB-403D-B966-2827FB50A727}" type="datetime1">
              <a:rPr lang="en-US" smtClean="0"/>
              <a:t>12/5/2020</a:t>
            </a:fld>
            <a:endParaRPr lang="en-US"/>
          </a:p>
        </p:txBody>
      </p:sp>
      <p:sp>
        <p:nvSpPr>
          <p:cNvPr id="3" name="Footer Placeholder 2"/>
          <p:cNvSpPr>
            <a:spLocks noGrp="1"/>
          </p:cNvSpPr>
          <p:nvPr>
            <p:ph type="ftr" sz="quarter" idx="11"/>
          </p:nvPr>
        </p:nvSpPr>
        <p:spPr/>
        <p:txBody>
          <a:bodyPr/>
          <a:lstStyle/>
          <a:p>
            <a:r>
              <a:rPr lang="en-US"/>
              <a:t>Algorithmic Trading using Quantitative Analysis</a:t>
            </a:r>
            <a:endParaRPr lang="en-US" dirty="0"/>
          </a:p>
        </p:txBody>
      </p:sp>
      <p:sp>
        <p:nvSpPr>
          <p:cNvPr id="4" name="Slide Number Placeholder 3"/>
          <p:cNvSpPr>
            <a:spLocks noGrp="1"/>
          </p:cNvSpPr>
          <p:nvPr>
            <p:ph type="sldNum" sz="quarter" idx="12"/>
          </p:nvPr>
        </p:nvSpPr>
        <p:spPr/>
        <p:txBody>
          <a:bodyPr/>
          <a:lstStyle/>
          <a:p>
            <a:fld id="{3F3CE53D-CA27-4AD7-8574-30A24852A3E9}" type="slidenum">
              <a:rPr lang="en-US" smtClean="0"/>
              <a:t>14</a:t>
            </a:fld>
            <a:endParaRPr lang="en-US" dirty="0"/>
          </a:p>
        </p:txBody>
      </p:sp>
      <p:sp>
        <p:nvSpPr>
          <p:cNvPr id="7" name="Rectangle 6">
            <a:extLst>
              <a:ext uri="{FF2B5EF4-FFF2-40B4-BE49-F238E27FC236}">
                <a16:creationId xmlns:a16="http://schemas.microsoft.com/office/drawing/2014/main" id="{C48278C5-AFC2-42BB-89C4-F6FA446C40B1}"/>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086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8763000" cy="5324535"/>
          </a:xfrm>
          <a:prstGeom prst="rect">
            <a:avLst/>
          </a:prstGeom>
          <a:noFill/>
        </p:spPr>
        <p:txBody>
          <a:bodyPr wrap="square" rtlCol="0">
            <a:spAutoFit/>
          </a:bodyPr>
          <a:lstStyle/>
          <a:p>
            <a:pPr algn="ctr"/>
            <a:r>
              <a:rPr lang="en-US" sz="3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a:p>
            <a:endPar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of web scraping to fetch real time data</a:t>
            </a:r>
          </a:p>
          <a:p>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Trading algorithms based on quantitative analysis of data</a:t>
            </a:r>
          </a:p>
          <a:p>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Algorithmic trading methodology making use of market defined technical indicators</a:t>
            </a:r>
          </a:p>
          <a:p>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Coding the key performance indicators (KPIs)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Back testing of the implemented strategy</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Online broker integration using APIs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Demo using online brokers like FXCM</a:t>
            </a:r>
          </a:p>
        </p:txBody>
      </p:sp>
      <p:sp>
        <p:nvSpPr>
          <p:cNvPr id="3" name="Date Placeholder 2">
            <a:extLst>
              <a:ext uri="{FF2B5EF4-FFF2-40B4-BE49-F238E27FC236}">
                <a16:creationId xmlns:a16="http://schemas.microsoft.com/office/drawing/2014/main" id="{88DC9B16-C548-41C3-B4D9-838F76305498}"/>
              </a:ext>
            </a:extLst>
          </p:cNvPr>
          <p:cNvSpPr>
            <a:spLocks noGrp="1"/>
          </p:cNvSpPr>
          <p:nvPr>
            <p:ph type="dt" sz="half" idx="10"/>
          </p:nvPr>
        </p:nvSpPr>
        <p:spPr/>
        <p:txBody>
          <a:bodyPr/>
          <a:lstStyle/>
          <a:p>
            <a:fld id="{3ABE6A01-ED0B-43CC-AD12-D431B9724572}" type="datetime1">
              <a:rPr lang="en-US" smtClean="0"/>
              <a:t>12/5/2020</a:t>
            </a:fld>
            <a:endParaRPr lang="en-US"/>
          </a:p>
        </p:txBody>
      </p:sp>
      <p:sp>
        <p:nvSpPr>
          <p:cNvPr id="4" name="Footer Placeholder 3"/>
          <p:cNvSpPr>
            <a:spLocks noGrp="1"/>
          </p:cNvSpPr>
          <p:nvPr>
            <p:ph type="ftr" sz="quarter" idx="11"/>
          </p:nvPr>
        </p:nvSpPr>
        <p:spPr/>
        <p:txBody>
          <a:bodyPr/>
          <a:lstStyle/>
          <a:p>
            <a:r>
              <a:rPr lang="en-US"/>
              <a:t>Algorithmic Trading using Quantitative Analysis</a:t>
            </a:r>
            <a:endParaRPr lang="en-US" dirty="0"/>
          </a:p>
        </p:txBody>
      </p:sp>
      <p:sp>
        <p:nvSpPr>
          <p:cNvPr id="5" name="Slide Number Placeholder 4"/>
          <p:cNvSpPr>
            <a:spLocks noGrp="1"/>
          </p:cNvSpPr>
          <p:nvPr>
            <p:ph type="sldNum" sz="quarter" idx="12"/>
          </p:nvPr>
        </p:nvSpPr>
        <p:spPr/>
        <p:txBody>
          <a:bodyPr/>
          <a:lstStyle/>
          <a:p>
            <a:fld id="{3F3CE53D-CA27-4AD7-8574-30A24852A3E9}" type="slidenum">
              <a:rPr lang="en-US" smtClean="0"/>
              <a:t>15</a:t>
            </a:fld>
            <a:endParaRPr lang="en-US" dirty="0"/>
          </a:p>
        </p:txBody>
      </p:sp>
      <p:sp>
        <p:nvSpPr>
          <p:cNvPr id="7" name="Rectangle 6">
            <a:extLst>
              <a:ext uri="{FF2B5EF4-FFF2-40B4-BE49-F238E27FC236}">
                <a16:creationId xmlns:a16="http://schemas.microsoft.com/office/drawing/2014/main" id="{EB38C4B7-5C4D-4335-91C1-DA6F0AA2DB6A}"/>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0343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584775"/>
          </a:xfrm>
          <a:prstGeom prst="rect">
            <a:avLst/>
          </a:prstGeom>
          <a:noFill/>
        </p:spPr>
        <p:txBody>
          <a:bodyPr wrap="square" rtlCol="0">
            <a:sp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Workflow</a:t>
            </a:r>
          </a:p>
        </p:txBody>
      </p:sp>
      <p:sp>
        <p:nvSpPr>
          <p:cNvPr id="8" name="Rectangle 7"/>
          <p:cNvSpPr/>
          <p:nvPr/>
        </p:nvSpPr>
        <p:spPr>
          <a:xfrm>
            <a:off x="169985" y="914400"/>
            <a:ext cx="8610600" cy="381000"/>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          Extracting data of specified duration using web-scraping</a:t>
            </a:r>
          </a:p>
        </p:txBody>
      </p:sp>
      <p:sp>
        <p:nvSpPr>
          <p:cNvPr id="9" name="Pentagon 8"/>
          <p:cNvSpPr/>
          <p:nvPr/>
        </p:nvSpPr>
        <p:spPr>
          <a:xfrm>
            <a:off x="169985" y="914308"/>
            <a:ext cx="609600" cy="381000"/>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01</a:t>
            </a:r>
            <a:endParaRPr lang="en-US" dirty="0"/>
          </a:p>
        </p:txBody>
      </p:sp>
      <p:sp>
        <p:nvSpPr>
          <p:cNvPr id="3" name="Date Placeholder 2">
            <a:extLst>
              <a:ext uri="{FF2B5EF4-FFF2-40B4-BE49-F238E27FC236}">
                <a16:creationId xmlns:a16="http://schemas.microsoft.com/office/drawing/2014/main" id="{F1E83B5F-9FAF-4370-9A58-3E62BB329CC9}"/>
              </a:ext>
            </a:extLst>
          </p:cNvPr>
          <p:cNvSpPr>
            <a:spLocks noGrp="1"/>
          </p:cNvSpPr>
          <p:nvPr>
            <p:ph type="dt" sz="half" idx="10"/>
          </p:nvPr>
        </p:nvSpPr>
        <p:spPr/>
        <p:txBody>
          <a:bodyPr/>
          <a:lstStyle/>
          <a:p>
            <a:fld id="{CF12EBF2-1273-4139-B2E9-EE46B6F5E7AA}" type="datetime1">
              <a:rPr lang="en-US" smtClean="0"/>
              <a:t>12/5/2020</a:t>
            </a:fld>
            <a:endParaRPr lang="en-US"/>
          </a:p>
        </p:txBody>
      </p:sp>
      <p:sp>
        <p:nvSpPr>
          <p:cNvPr id="7" name="Footer Placeholder 6"/>
          <p:cNvSpPr>
            <a:spLocks noGrp="1"/>
          </p:cNvSpPr>
          <p:nvPr>
            <p:ph type="ftr" sz="quarter" idx="11"/>
          </p:nvPr>
        </p:nvSpPr>
        <p:spPr/>
        <p:txBody>
          <a:bodyPr/>
          <a:lstStyle/>
          <a:p>
            <a:r>
              <a:rPr lang="en-US"/>
              <a:t>Algorithmic Trading using Quantitative Analysis</a:t>
            </a:r>
          </a:p>
        </p:txBody>
      </p:sp>
      <p:sp>
        <p:nvSpPr>
          <p:cNvPr id="26" name="Slide Number Placeholder 25"/>
          <p:cNvSpPr>
            <a:spLocks noGrp="1"/>
          </p:cNvSpPr>
          <p:nvPr>
            <p:ph type="sldNum" sz="quarter" idx="12"/>
          </p:nvPr>
        </p:nvSpPr>
        <p:spPr/>
        <p:txBody>
          <a:bodyPr/>
          <a:lstStyle/>
          <a:p>
            <a:fld id="{3F3CE53D-CA27-4AD7-8574-30A24852A3E9}" type="slidenum">
              <a:rPr lang="en-US" smtClean="0"/>
              <a:t>16</a:t>
            </a:fld>
            <a:endParaRPr lang="en-US"/>
          </a:p>
        </p:txBody>
      </p:sp>
      <p:sp>
        <p:nvSpPr>
          <p:cNvPr id="23" name="Rectangle 22"/>
          <p:cNvSpPr/>
          <p:nvPr/>
        </p:nvSpPr>
        <p:spPr>
          <a:xfrm>
            <a:off x="152400" y="1517073"/>
            <a:ext cx="8610600" cy="381000"/>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          Study of technical indicators</a:t>
            </a:r>
          </a:p>
        </p:txBody>
      </p:sp>
      <p:sp>
        <p:nvSpPr>
          <p:cNvPr id="27" name="Pentagon 26"/>
          <p:cNvSpPr/>
          <p:nvPr/>
        </p:nvSpPr>
        <p:spPr>
          <a:xfrm>
            <a:off x="152400" y="1517073"/>
            <a:ext cx="609600" cy="381000"/>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02</a:t>
            </a:r>
            <a:endParaRPr lang="en-US" dirty="0"/>
          </a:p>
        </p:txBody>
      </p:sp>
      <p:sp>
        <p:nvSpPr>
          <p:cNvPr id="28" name="Rectangle 27"/>
          <p:cNvSpPr/>
          <p:nvPr/>
        </p:nvSpPr>
        <p:spPr>
          <a:xfrm>
            <a:off x="169985" y="2202873"/>
            <a:ext cx="8610600" cy="381000"/>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           </a:t>
            </a:r>
            <a:r>
              <a:rPr lang="en-US" sz="2000" dirty="0">
                <a:solidFill>
                  <a:schemeClr val="tx1"/>
                </a:solidFill>
                <a:latin typeface="Times New Roman" panose="02020603050405020304" pitchFamily="18" charset="0"/>
                <a:cs typeface="Times New Roman" panose="02020603050405020304" pitchFamily="18" charset="0"/>
              </a:rPr>
              <a:t>Performing thorough quantitative analysis of fundamental data</a:t>
            </a:r>
          </a:p>
        </p:txBody>
      </p:sp>
      <p:sp>
        <p:nvSpPr>
          <p:cNvPr id="29" name="Pentagon 28"/>
          <p:cNvSpPr/>
          <p:nvPr/>
        </p:nvSpPr>
        <p:spPr>
          <a:xfrm>
            <a:off x="169985" y="2202873"/>
            <a:ext cx="609600" cy="381000"/>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03</a:t>
            </a:r>
            <a:endParaRPr lang="en-US" dirty="0"/>
          </a:p>
        </p:txBody>
      </p:sp>
      <p:sp>
        <p:nvSpPr>
          <p:cNvPr id="30" name="Rectangle 29"/>
          <p:cNvSpPr/>
          <p:nvPr/>
        </p:nvSpPr>
        <p:spPr>
          <a:xfrm>
            <a:off x="152400" y="2888673"/>
            <a:ext cx="8610600" cy="381000"/>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Building algorithmic trading strategies</a:t>
            </a: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1" name="Pentagon 30"/>
          <p:cNvSpPr/>
          <p:nvPr/>
        </p:nvSpPr>
        <p:spPr>
          <a:xfrm>
            <a:off x="152400" y="2888673"/>
            <a:ext cx="609600" cy="381000"/>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04</a:t>
            </a:r>
            <a:endParaRPr lang="en-US" dirty="0"/>
          </a:p>
        </p:txBody>
      </p:sp>
      <p:sp>
        <p:nvSpPr>
          <p:cNvPr id="32" name="Rectangle 31"/>
          <p:cNvSpPr/>
          <p:nvPr/>
        </p:nvSpPr>
        <p:spPr>
          <a:xfrm>
            <a:off x="152400" y="3574473"/>
            <a:ext cx="8610600" cy="381000"/>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Carrying out performance analysis by back testing the strategies</a:t>
            </a: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3" name="Pentagon 32"/>
          <p:cNvSpPr/>
          <p:nvPr/>
        </p:nvSpPr>
        <p:spPr>
          <a:xfrm>
            <a:off x="152400" y="3574473"/>
            <a:ext cx="609600" cy="381000"/>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05</a:t>
            </a:r>
            <a:endParaRPr lang="en-US" dirty="0"/>
          </a:p>
        </p:txBody>
      </p:sp>
      <p:sp>
        <p:nvSpPr>
          <p:cNvPr id="34" name="Rectangle 33"/>
          <p:cNvSpPr/>
          <p:nvPr/>
        </p:nvSpPr>
        <p:spPr>
          <a:xfrm>
            <a:off x="152400" y="4260273"/>
            <a:ext cx="8610600" cy="381000"/>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          Integrating strategies and APIs</a:t>
            </a:r>
          </a:p>
        </p:txBody>
      </p:sp>
      <p:sp>
        <p:nvSpPr>
          <p:cNvPr id="35" name="Pentagon 34"/>
          <p:cNvSpPr/>
          <p:nvPr/>
        </p:nvSpPr>
        <p:spPr>
          <a:xfrm>
            <a:off x="152400" y="4260273"/>
            <a:ext cx="609600" cy="381000"/>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06</a:t>
            </a:r>
            <a:endParaRPr lang="en-US" dirty="0"/>
          </a:p>
        </p:txBody>
      </p:sp>
      <p:sp>
        <p:nvSpPr>
          <p:cNvPr id="4" name="Rectangle 3">
            <a:extLst>
              <a:ext uri="{FF2B5EF4-FFF2-40B4-BE49-F238E27FC236}">
                <a16:creationId xmlns:a16="http://schemas.microsoft.com/office/drawing/2014/main" id="{3616AF2A-3EB1-4088-B5DA-0ADF747BDD71}"/>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27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1830396" y="204473"/>
            <a:ext cx="5329500" cy="87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Functional Block Diagram</a:t>
            </a:r>
            <a:endParaRPr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7" name="Google Shape;67;p15"/>
          <p:cNvSpPr/>
          <p:nvPr/>
        </p:nvSpPr>
        <p:spPr>
          <a:xfrm>
            <a:off x="381000" y="1137267"/>
            <a:ext cx="1611300" cy="996333"/>
          </a:xfrm>
          <a:prstGeom prst="rect">
            <a:avLst/>
          </a:prstGeom>
          <a:solidFill>
            <a:schemeClr val="accent5">
              <a:lumMod val="40000"/>
              <a:lumOff val="60000"/>
            </a:schemeClr>
          </a:solidFill>
          <a:ln w="28575"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sz="1600" dirty="0">
              <a:latin typeface="Times New Roman"/>
              <a:ea typeface="Times New Roman"/>
              <a:cs typeface="Times New Roman"/>
              <a:sym typeface="Times New Roman"/>
            </a:endParaRPr>
          </a:p>
          <a:p>
            <a:pPr marL="0" lvl="0" indent="0" algn="l" rtl="0">
              <a:spcBef>
                <a:spcPts val="0"/>
              </a:spcBef>
              <a:spcAft>
                <a:spcPts val="0"/>
              </a:spcAft>
              <a:buNone/>
            </a:pPr>
            <a:r>
              <a:rPr lang="en" sz="1600" dirty="0">
                <a:latin typeface="Times New Roman"/>
                <a:ea typeface="Times New Roman"/>
                <a:cs typeface="Times New Roman"/>
                <a:sym typeface="Times New Roman"/>
              </a:rPr>
              <a:t>Using web scraping extract fundamental stock data</a:t>
            </a: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sz="1600" dirty="0">
              <a:latin typeface="Times New Roman"/>
              <a:ea typeface="Times New Roman"/>
              <a:cs typeface="Times New Roman"/>
              <a:sym typeface="Times New Roman"/>
            </a:endParaRPr>
          </a:p>
        </p:txBody>
      </p:sp>
      <p:sp>
        <p:nvSpPr>
          <p:cNvPr id="68" name="Google Shape;68;p15"/>
          <p:cNvSpPr/>
          <p:nvPr/>
        </p:nvSpPr>
        <p:spPr>
          <a:xfrm>
            <a:off x="2438400" y="1137267"/>
            <a:ext cx="1447800" cy="996333"/>
          </a:xfrm>
          <a:prstGeom prst="rect">
            <a:avLst/>
          </a:prstGeom>
          <a:solidFill>
            <a:schemeClr val="accent5">
              <a:lumMod val="40000"/>
              <a:lumOff val="60000"/>
            </a:schemeClr>
          </a:solidFill>
          <a:ln w="28575"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latin typeface="Times New Roman"/>
                <a:ea typeface="Times New Roman"/>
                <a:cs typeface="Times New Roman"/>
                <a:sym typeface="Times New Roman"/>
              </a:rPr>
              <a:t>Data Pre-processing and data handling </a:t>
            </a:r>
            <a:endParaRPr sz="1600" dirty="0">
              <a:latin typeface="Times New Roman"/>
              <a:ea typeface="Times New Roman"/>
              <a:cs typeface="Times New Roman"/>
              <a:sym typeface="Times New Roman"/>
            </a:endParaRPr>
          </a:p>
        </p:txBody>
      </p:sp>
      <p:sp>
        <p:nvSpPr>
          <p:cNvPr id="69" name="Google Shape;69;p15"/>
          <p:cNvSpPr/>
          <p:nvPr/>
        </p:nvSpPr>
        <p:spPr>
          <a:xfrm>
            <a:off x="4220000" y="1122316"/>
            <a:ext cx="2590800" cy="1026233"/>
          </a:xfrm>
          <a:prstGeom prst="rect">
            <a:avLst/>
          </a:prstGeom>
          <a:solidFill>
            <a:schemeClr val="accent5">
              <a:lumMod val="40000"/>
              <a:lumOff val="60000"/>
            </a:schemeClr>
          </a:solidFill>
          <a:ln w="28575"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Clr>
                <a:schemeClr val="dk1"/>
              </a:buClr>
              <a:buFont typeface="Arial"/>
              <a:buNone/>
            </a:pPr>
            <a:r>
              <a:rPr lang="en" sz="1600" dirty="0">
                <a:solidFill>
                  <a:schemeClr val="dk1"/>
                </a:solidFill>
                <a:latin typeface="Times New Roman"/>
                <a:ea typeface="Times New Roman"/>
                <a:cs typeface="Times New Roman"/>
                <a:sym typeface="Times New Roman"/>
              </a:rPr>
              <a:t>Incorporating technical indicators and performing quantitative analysis</a:t>
            </a: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70" name="Google Shape;70;p15"/>
          <p:cNvSpPr/>
          <p:nvPr/>
        </p:nvSpPr>
        <p:spPr>
          <a:xfrm>
            <a:off x="7188924" y="4430531"/>
            <a:ext cx="1611300" cy="1105933"/>
          </a:xfrm>
          <a:prstGeom prst="rect">
            <a:avLst/>
          </a:prstGeom>
          <a:solidFill>
            <a:schemeClr val="accent5">
              <a:lumMod val="40000"/>
              <a:lumOff val="60000"/>
            </a:schemeClr>
          </a:solidFill>
          <a:ln w="28575"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latin typeface="Times New Roman" panose="02020603050405020304" pitchFamily="18" charset="0"/>
                <a:cs typeface="Times New Roman" panose="02020603050405020304" pitchFamily="18" charset="0"/>
              </a:rPr>
              <a:t>Performance measurement using KPI’s</a:t>
            </a:r>
            <a:endParaRPr sz="1600" dirty="0">
              <a:latin typeface="Times New Roman" panose="02020603050405020304" pitchFamily="18" charset="0"/>
              <a:cs typeface="Times New Roman" panose="02020603050405020304" pitchFamily="18" charset="0"/>
            </a:endParaRPr>
          </a:p>
        </p:txBody>
      </p:sp>
      <p:sp>
        <p:nvSpPr>
          <p:cNvPr id="71" name="Google Shape;71;p15"/>
          <p:cNvSpPr/>
          <p:nvPr/>
        </p:nvSpPr>
        <p:spPr>
          <a:xfrm>
            <a:off x="4796118" y="4591673"/>
            <a:ext cx="1673400" cy="833133"/>
          </a:xfrm>
          <a:prstGeom prst="rect">
            <a:avLst/>
          </a:prstGeom>
          <a:solidFill>
            <a:schemeClr val="accent5">
              <a:lumMod val="40000"/>
              <a:lumOff val="60000"/>
            </a:schemeClr>
          </a:solidFill>
          <a:ln w="28575"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latin typeface="Times New Roman" panose="02020603050405020304" pitchFamily="18" charset="0"/>
                <a:cs typeface="Times New Roman" panose="02020603050405020304" pitchFamily="18" charset="0"/>
              </a:rPr>
              <a:t>Backtesting strategies</a:t>
            </a:r>
            <a:endParaRPr sz="1600" dirty="0">
              <a:latin typeface="Times New Roman" panose="02020603050405020304" pitchFamily="18" charset="0"/>
              <a:cs typeface="Times New Roman" panose="02020603050405020304" pitchFamily="18" charset="0"/>
            </a:endParaRPr>
          </a:p>
        </p:txBody>
      </p:sp>
      <p:sp>
        <p:nvSpPr>
          <p:cNvPr id="72" name="Google Shape;72;p15"/>
          <p:cNvSpPr/>
          <p:nvPr/>
        </p:nvSpPr>
        <p:spPr>
          <a:xfrm>
            <a:off x="2533153" y="4430531"/>
            <a:ext cx="1673400" cy="1162567"/>
          </a:xfrm>
          <a:prstGeom prst="rect">
            <a:avLst/>
          </a:prstGeom>
          <a:solidFill>
            <a:schemeClr val="accent5">
              <a:lumMod val="40000"/>
              <a:lumOff val="60000"/>
            </a:schemeClr>
          </a:solidFill>
          <a:ln w="28575"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Arial"/>
              <a:buNone/>
            </a:pPr>
            <a:r>
              <a:rPr lang="en" sz="1600" dirty="0">
                <a:solidFill>
                  <a:schemeClr val="dk1"/>
                </a:solidFill>
                <a:latin typeface="Times New Roman"/>
                <a:ea typeface="Times New Roman"/>
                <a:cs typeface="Times New Roman"/>
                <a:sym typeface="Times New Roman"/>
              </a:rPr>
              <a:t>Incorporating strategies and integrating them with APIs </a:t>
            </a: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73" name="Google Shape;73;p15"/>
          <p:cNvSpPr/>
          <p:nvPr/>
        </p:nvSpPr>
        <p:spPr>
          <a:xfrm>
            <a:off x="381000" y="4430531"/>
            <a:ext cx="1622618" cy="1259357"/>
          </a:xfrm>
          <a:prstGeom prst="rect">
            <a:avLst/>
          </a:prstGeom>
          <a:solidFill>
            <a:schemeClr val="accent5">
              <a:lumMod val="40000"/>
              <a:lumOff val="60000"/>
            </a:schemeClr>
          </a:solidFill>
          <a:ln w="28575"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Arial"/>
              <a:buNone/>
            </a:pPr>
            <a:r>
              <a:rPr lang="en" sz="1600" dirty="0">
                <a:solidFill>
                  <a:schemeClr val="dk1"/>
                </a:solidFill>
                <a:latin typeface="Times New Roman"/>
                <a:ea typeface="Times New Roman"/>
                <a:cs typeface="Times New Roman"/>
                <a:sym typeface="Times New Roman"/>
              </a:rPr>
              <a:t>Demo of algorithmic trading using APIs and demo account</a:t>
            </a:r>
            <a:endParaRPr sz="1600" dirty="0">
              <a:solidFill>
                <a:schemeClr val="dk1"/>
              </a:solidFill>
              <a:latin typeface="Times New Roman"/>
              <a:ea typeface="Times New Roman"/>
              <a:cs typeface="Times New Roman"/>
              <a:sym typeface="Times New Roman"/>
            </a:endParaRPr>
          </a:p>
        </p:txBody>
      </p:sp>
      <p:sp>
        <p:nvSpPr>
          <p:cNvPr id="75" name="Google Shape;75;p15"/>
          <p:cNvSpPr/>
          <p:nvPr/>
        </p:nvSpPr>
        <p:spPr>
          <a:xfrm>
            <a:off x="7151700" y="1080473"/>
            <a:ext cx="1611300" cy="1053127"/>
          </a:xfrm>
          <a:prstGeom prst="rect">
            <a:avLst/>
          </a:prstGeom>
          <a:solidFill>
            <a:schemeClr val="accent5">
              <a:lumMod val="40000"/>
              <a:lumOff val="60000"/>
            </a:schemeClr>
          </a:solidFill>
          <a:ln w="28575"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latin typeface="Times New Roman" panose="02020603050405020304" pitchFamily="18" charset="0"/>
                <a:cs typeface="Times New Roman" panose="02020603050405020304" pitchFamily="18" charset="0"/>
              </a:rPr>
              <a:t>Data visualization of technical indicators</a:t>
            </a:r>
            <a:endParaRPr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E028FEE-F92E-4C33-95AD-3C168F8577EC}"/>
              </a:ext>
            </a:extLst>
          </p:cNvPr>
          <p:cNvSpPr>
            <a:spLocks noGrp="1"/>
          </p:cNvSpPr>
          <p:nvPr>
            <p:ph type="dt" sz="half" idx="10"/>
          </p:nvPr>
        </p:nvSpPr>
        <p:spPr/>
        <p:txBody>
          <a:bodyPr/>
          <a:lstStyle/>
          <a:p>
            <a:fld id="{7BF05C5F-0E2C-46DB-9D38-32B81FC41920}" type="datetime1">
              <a:rPr lang="en-US" smtClean="0"/>
              <a:t>12/5/2020</a:t>
            </a:fld>
            <a:endParaRPr lang="en-US"/>
          </a:p>
        </p:txBody>
      </p:sp>
      <p:sp>
        <p:nvSpPr>
          <p:cNvPr id="2" name="Footer Placeholder 1"/>
          <p:cNvSpPr>
            <a:spLocks noGrp="1"/>
          </p:cNvSpPr>
          <p:nvPr>
            <p:ph type="ftr" sz="quarter" idx="11"/>
          </p:nvPr>
        </p:nvSpPr>
        <p:spPr/>
        <p:txBody>
          <a:bodyPr/>
          <a:lstStyle/>
          <a:p>
            <a:r>
              <a:rPr lang="en-US"/>
              <a:t>Algorithmic Trading using Quantitative Analysis</a:t>
            </a:r>
          </a:p>
        </p:txBody>
      </p:sp>
      <p:sp>
        <p:nvSpPr>
          <p:cNvPr id="3" name="Slide Number Placeholder 2"/>
          <p:cNvSpPr>
            <a:spLocks noGrp="1"/>
          </p:cNvSpPr>
          <p:nvPr>
            <p:ph type="sldNum" sz="quarter" idx="12"/>
          </p:nvPr>
        </p:nvSpPr>
        <p:spPr/>
        <p:txBody>
          <a:bodyPr/>
          <a:lstStyle/>
          <a:p>
            <a:fld id="{3F3CE53D-CA27-4AD7-8574-30A24852A3E9}" type="slidenum">
              <a:rPr lang="en-US" smtClean="0"/>
              <a:t>17</a:t>
            </a:fld>
            <a:endParaRPr lang="en-US"/>
          </a:p>
        </p:txBody>
      </p:sp>
      <p:sp>
        <p:nvSpPr>
          <p:cNvPr id="28" name="Right Arrow 27"/>
          <p:cNvSpPr/>
          <p:nvPr/>
        </p:nvSpPr>
        <p:spPr>
          <a:xfrm>
            <a:off x="3886200" y="1549595"/>
            <a:ext cx="333800" cy="228600"/>
          </a:xfrm>
          <a:prstGeom prst="rightArrow">
            <a:avLst/>
          </a:prstGeom>
          <a:solidFill>
            <a:schemeClr val="accent5">
              <a:lumMod val="40000"/>
              <a:lumOff val="60000"/>
            </a:schemeClr>
          </a:solidFill>
          <a:ln>
            <a:solidFill>
              <a:srgbClr val="00206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7" name="Right Arrow 46"/>
          <p:cNvSpPr/>
          <p:nvPr/>
        </p:nvSpPr>
        <p:spPr>
          <a:xfrm>
            <a:off x="1992300" y="1521133"/>
            <a:ext cx="446100" cy="228600"/>
          </a:xfrm>
          <a:prstGeom prst="rightArrow">
            <a:avLst/>
          </a:prstGeom>
          <a:solidFill>
            <a:schemeClr val="accent5">
              <a:lumMod val="40000"/>
              <a:lumOff val="60000"/>
            </a:schemeClr>
          </a:solidFill>
          <a:ln>
            <a:solidFill>
              <a:srgbClr val="00206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8" name="Right Arrow 47"/>
          <p:cNvSpPr/>
          <p:nvPr/>
        </p:nvSpPr>
        <p:spPr>
          <a:xfrm>
            <a:off x="6781800" y="1549595"/>
            <a:ext cx="376075" cy="228600"/>
          </a:xfrm>
          <a:prstGeom prst="rightArrow">
            <a:avLst/>
          </a:prstGeom>
          <a:solidFill>
            <a:schemeClr val="accent5">
              <a:lumMod val="40000"/>
              <a:lumOff val="60000"/>
            </a:schemeClr>
          </a:solidFill>
          <a:ln>
            <a:solidFill>
              <a:srgbClr val="00206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9" name="Right Arrow 48"/>
          <p:cNvSpPr/>
          <p:nvPr/>
        </p:nvSpPr>
        <p:spPr>
          <a:xfrm rot="5400000">
            <a:off x="6814434" y="3091566"/>
            <a:ext cx="2296932" cy="381000"/>
          </a:xfrm>
          <a:prstGeom prst="rightArrow">
            <a:avLst/>
          </a:prstGeom>
          <a:solidFill>
            <a:schemeClr val="accent5">
              <a:lumMod val="40000"/>
              <a:lumOff val="60000"/>
            </a:schemeClr>
          </a:solidFill>
          <a:ln>
            <a:solidFill>
              <a:srgbClr val="00206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1" name="Right Arrow 50"/>
          <p:cNvSpPr/>
          <p:nvPr/>
        </p:nvSpPr>
        <p:spPr>
          <a:xfrm flipH="1">
            <a:off x="6469518" y="4890569"/>
            <a:ext cx="719406" cy="265183"/>
          </a:xfrm>
          <a:prstGeom prst="rightArrow">
            <a:avLst/>
          </a:prstGeom>
          <a:solidFill>
            <a:schemeClr val="accent5">
              <a:lumMod val="40000"/>
              <a:lumOff val="60000"/>
            </a:schemeClr>
          </a:solidFill>
          <a:ln>
            <a:solidFill>
              <a:srgbClr val="00206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ight Arrow 51"/>
          <p:cNvSpPr/>
          <p:nvPr/>
        </p:nvSpPr>
        <p:spPr>
          <a:xfrm flipH="1">
            <a:off x="4194174" y="4859121"/>
            <a:ext cx="601944" cy="298238"/>
          </a:xfrm>
          <a:prstGeom prst="rightArrow">
            <a:avLst/>
          </a:prstGeom>
          <a:solidFill>
            <a:schemeClr val="accent5">
              <a:lumMod val="40000"/>
              <a:lumOff val="60000"/>
            </a:schemeClr>
          </a:solidFill>
          <a:ln>
            <a:solidFill>
              <a:srgbClr val="00206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3" name="Right Arrow 52"/>
          <p:cNvSpPr/>
          <p:nvPr/>
        </p:nvSpPr>
        <p:spPr>
          <a:xfrm flipH="1">
            <a:off x="2003617" y="4943889"/>
            <a:ext cx="523331" cy="259289"/>
          </a:xfrm>
          <a:prstGeom prst="rightArrow">
            <a:avLst/>
          </a:prstGeom>
          <a:solidFill>
            <a:schemeClr val="accent5">
              <a:lumMod val="40000"/>
              <a:lumOff val="60000"/>
            </a:schemeClr>
          </a:solidFill>
          <a:ln>
            <a:solidFill>
              <a:srgbClr val="00206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3E0397DA-FA40-445A-803A-8F007724EC8F}"/>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812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7250" y="609600"/>
            <a:ext cx="7406640" cy="685800"/>
          </a:xfrm>
        </p:spPr>
        <p:txBody>
          <a:bodyPr>
            <a:normAutofit/>
          </a:bodyPr>
          <a:lstStyle/>
          <a:p>
            <a:pPr algn="ct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Tools</a:t>
            </a:r>
          </a:p>
        </p:txBody>
      </p:sp>
      <p:sp>
        <p:nvSpPr>
          <p:cNvPr id="8" name="Content Placeholder 7"/>
          <p:cNvSpPr>
            <a:spLocks noGrp="1"/>
          </p:cNvSpPr>
          <p:nvPr>
            <p:ph idx="1"/>
          </p:nvPr>
        </p:nvSpPr>
        <p:spPr>
          <a:xfrm>
            <a:off x="857251" y="1371600"/>
            <a:ext cx="7404653" cy="4724400"/>
          </a:xfrm>
        </p:spPr>
        <p:txBody>
          <a:bodyPr/>
          <a:lstStyle/>
          <a:p>
            <a:pPr marL="342900" indent="-34290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Python programming language will be used to develop scripts.</a:t>
            </a:r>
          </a:p>
          <a:p>
            <a:pPr marL="342900" indent="-34290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IDEs: </a:t>
            </a:r>
            <a:r>
              <a:rPr lang="en-US" dirty="0" err="1">
                <a:solidFill>
                  <a:schemeClr val="tx1"/>
                </a:solidFill>
                <a:latin typeface="Times New Roman" panose="02020603050405020304" pitchFamily="18" charset="0"/>
                <a:cs typeface="Times New Roman" panose="02020603050405020304" pitchFamily="18" charset="0"/>
              </a:rPr>
              <a:t>Jupyter</a:t>
            </a:r>
            <a:r>
              <a:rPr lang="en-US" dirty="0">
                <a:solidFill>
                  <a:schemeClr val="tx1"/>
                </a:solidFill>
                <a:latin typeface="Times New Roman" panose="02020603050405020304" pitchFamily="18" charset="0"/>
                <a:cs typeface="Times New Roman" panose="02020603050405020304" pitchFamily="18" charset="0"/>
              </a:rPr>
              <a:t> Notebooks OR </a:t>
            </a:r>
            <a:r>
              <a:rPr lang="en-US" dirty="0" err="1">
                <a:solidFill>
                  <a:schemeClr val="tx1"/>
                </a:solidFill>
                <a:latin typeface="Times New Roman" panose="02020603050405020304" pitchFamily="18" charset="0"/>
                <a:cs typeface="Times New Roman" panose="02020603050405020304" pitchFamily="18" charset="0"/>
              </a:rPr>
              <a:t>Spyder</a:t>
            </a:r>
            <a:r>
              <a:rPr lang="en-US" dirty="0">
                <a:solidFill>
                  <a:schemeClr val="tx1"/>
                </a:solidFill>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Online brokers for Python APIs and demo account: FXCM</a:t>
            </a:r>
          </a:p>
        </p:txBody>
      </p:sp>
      <p:sp>
        <p:nvSpPr>
          <p:cNvPr id="2" name="Date Placeholder 1">
            <a:extLst>
              <a:ext uri="{FF2B5EF4-FFF2-40B4-BE49-F238E27FC236}">
                <a16:creationId xmlns:a16="http://schemas.microsoft.com/office/drawing/2014/main" id="{ACCCA58A-D8C1-412D-9151-99CB758D16FC}"/>
              </a:ext>
            </a:extLst>
          </p:cNvPr>
          <p:cNvSpPr>
            <a:spLocks noGrp="1"/>
          </p:cNvSpPr>
          <p:nvPr>
            <p:ph type="dt" sz="half" idx="10"/>
          </p:nvPr>
        </p:nvSpPr>
        <p:spPr/>
        <p:txBody>
          <a:bodyPr/>
          <a:lstStyle/>
          <a:p>
            <a:fld id="{D764B658-811E-49F6-92DF-E6768F824DCC}" type="datetime1">
              <a:rPr lang="en-US" smtClean="0"/>
              <a:t>12/5/2020</a:t>
            </a:fld>
            <a:endParaRPr lang="en-US"/>
          </a:p>
        </p:txBody>
      </p:sp>
      <p:sp>
        <p:nvSpPr>
          <p:cNvPr id="3" name="Footer Placeholder 2"/>
          <p:cNvSpPr>
            <a:spLocks noGrp="1"/>
          </p:cNvSpPr>
          <p:nvPr>
            <p:ph type="ftr" sz="quarter" idx="11"/>
          </p:nvPr>
        </p:nvSpPr>
        <p:spPr/>
        <p:txBody>
          <a:bodyPr/>
          <a:lstStyle/>
          <a:p>
            <a:r>
              <a:rPr lang="en-US"/>
              <a:t>Algorithmic Trading using Quantitative Analysis</a:t>
            </a:r>
          </a:p>
        </p:txBody>
      </p:sp>
      <p:sp>
        <p:nvSpPr>
          <p:cNvPr id="4" name="Slide Number Placeholder 3"/>
          <p:cNvSpPr>
            <a:spLocks noGrp="1"/>
          </p:cNvSpPr>
          <p:nvPr>
            <p:ph type="sldNum" sz="quarter" idx="12"/>
          </p:nvPr>
        </p:nvSpPr>
        <p:spPr/>
        <p:txBody>
          <a:bodyPr/>
          <a:lstStyle/>
          <a:p>
            <a:fld id="{3F3CE53D-CA27-4AD7-8574-30A24852A3E9}" type="slidenum">
              <a:rPr lang="en-US" smtClean="0"/>
              <a:t>18</a:t>
            </a:fld>
            <a:endParaRPr lang="en-US"/>
          </a:p>
        </p:txBody>
      </p:sp>
      <p:pic>
        <p:nvPicPr>
          <p:cNvPr id="9" name="Picture 8"/>
          <p:cNvPicPr>
            <a:picLocks noChangeAspect="1"/>
          </p:cNvPicPr>
          <p:nvPr/>
        </p:nvPicPr>
        <p:blipFill>
          <a:blip r:embed="rId2"/>
          <a:stretch>
            <a:fillRect/>
          </a:stretch>
        </p:blipFill>
        <p:spPr>
          <a:xfrm>
            <a:off x="3645177" y="3463636"/>
            <a:ext cx="1828800" cy="1619250"/>
          </a:xfrm>
          <a:prstGeom prst="rect">
            <a:avLst/>
          </a:prstGeom>
        </p:spPr>
      </p:pic>
      <p:sp>
        <p:nvSpPr>
          <p:cNvPr id="6" name="Rectangle 5">
            <a:extLst>
              <a:ext uri="{FF2B5EF4-FFF2-40B4-BE49-F238E27FC236}">
                <a16:creationId xmlns:a16="http://schemas.microsoft.com/office/drawing/2014/main" id="{36749161-EE98-435E-9AC0-C71C3C52D008}"/>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218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a:t>
            </a:r>
            <a:endParaRPr lang="en-US" dirty="0"/>
          </a:p>
        </p:txBody>
      </p:sp>
      <p:pic>
        <p:nvPicPr>
          <p:cNvPr id="6" name="Content Placeholder 5"/>
          <p:cNvPicPr>
            <a:picLocks noGrp="1" noChangeAspect="1"/>
          </p:cNvPicPr>
          <p:nvPr>
            <p:ph idx="1"/>
          </p:nvPr>
        </p:nvPicPr>
        <p:blipFill>
          <a:blip r:embed="rId2"/>
          <a:stretch>
            <a:fillRect/>
          </a:stretch>
        </p:blipFill>
        <p:spPr>
          <a:xfrm>
            <a:off x="661987" y="2343944"/>
            <a:ext cx="7820025" cy="3314700"/>
          </a:xfrm>
          <a:prstGeom prst="rect">
            <a:avLst/>
          </a:prstGeom>
        </p:spPr>
      </p:pic>
      <p:sp>
        <p:nvSpPr>
          <p:cNvPr id="3" name="Date Placeholder 2">
            <a:extLst>
              <a:ext uri="{FF2B5EF4-FFF2-40B4-BE49-F238E27FC236}">
                <a16:creationId xmlns:a16="http://schemas.microsoft.com/office/drawing/2014/main" id="{C8D122D7-13F7-41BE-AB92-3391EEA20DB6}"/>
              </a:ext>
            </a:extLst>
          </p:cNvPr>
          <p:cNvSpPr>
            <a:spLocks noGrp="1"/>
          </p:cNvSpPr>
          <p:nvPr>
            <p:ph type="dt" sz="half" idx="10"/>
          </p:nvPr>
        </p:nvSpPr>
        <p:spPr/>
        <p:txBody>
          <a:bodyPr/>
          <a:lstStyle/>
          <a:p>
            <a:fld id="{E785B40A-D668-4881-918E-EEECAA304E27}" type="datetime1">
              <a:rPr lang="en-US" smtClean="0"/>
              <a:t>12/5/2020</a:t>
            </a:fld>
            <a:endParaRPr lang="en-US"/>
          </a:p>
        </p:txBody>
      </p:sp>
      <p:sp>
        <p:nvSpPr>
          <p:cNvPr id="4" name="Footer Placeholder 3"/>
          <p:cNvSpPr>
            <a:spLocks noGrp="1"/>
          </p:cNvSpPr>
          <p:nvPr>
            <p:ph type="ftr" sz="quarter" idx="11"/>
          </p:nvPr>
        </p:nvSpPr>
        <p:spPr/>
        <p:txBody>
          <a:bodyPr/>
          <a:lstStyle/>
          <a:p>
            <a:r>
              <a:rPr lang="en-US"/>
              <a:t>Algorithmic Trading using Quantitative Analysis</a:t>
            </a:r>
          </a:p>
        </p:txBody>
      </p:sp>
      <p:sp>
        <p:nvSpPr>
          <p:cNvPr id="5" name="Slide Number Placeholder 4"/>
          <p:cNvSpPr>
            <a:spLocks noGrp="1"/>
          </p:cNvSpPr>
          <p:nvPr>
            <p:ph type="sldNum" sz="quarter" idx="12"/>
          </p:nvPr>
        </p:nvSpPr>
        <p:spPr/>
        <p:txBody>
          <a:bodyPr/>
          <a:lstStyle/>
          <a:p>
            <a:fld id="{3F3CE53D-CA27-4AD7-8574-30A24852A3E9}" type="slidenum">
              <a:rPr lang="en-US" smtClean="0"/>
              <a:t>19</a:t>
            </a:fld>
            <a:endParaRPr lang="en-US"/>
          </a:p>
        </p:txBody>
      </p:sp>
      <p:sp>
        <p:nvSpPr>
          <p:cNvPr id="8" name="Rectangle 7">
            <a:extLst>
              <a:ext uri="{FF2B5EF4-FFF2-40B4-BE49-F238E27FC236}">
                <a16:creationId xmlns:a16="http://schemas.microsoft.com/office/drawing/2014/main" id="{3DAF350C-3163-41B6-8B58-39A7EBFFC134}"/>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021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95400"/>
            <a:ext cx="8458200" cy="5416868"/>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A  PRESENTATION  ON </a:t>
            </a:r>
            <a:endParaRPr lang="en-US" sz="2800" b="0" dirty="0">
              <a:effectLst/>
              <a:latin typeface="Times New Roman" panose="02020603050405020304" pitchFamily="18" charset="0"/>
              <a:cs typeface="Times New Roman" panose="02020603050405020304" pitchFamily="18" charset="0"/>
            </a:endParaRPr>
          </a:p>
          <a:p>
            <a:pPr algn="ctr"/>
            <a:br>
              <a:rPr lang="en-US" b="0" dirty="0">
                <a:effectLst/>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Algorithmic Trading Using Quantitative Analysis</a:t>
            </a:r>
            <a:endParaRPr lang="en-US" sz="3000" b="0" dirty="0">
              <a:effectLst/>
              <a:latin typeface="Times New Roman" panose="02020603050405020304" pitchFamily="18" charset="0"/>
              <a:cs typeface="Times New Roman" panose="02020603050405020304" pitchFamily="18" charset="0"/>
            </a:endParaRPr>
          </a:p>
          <a:p>
            <a:pPr algn="ctr"/>
            <a:br>
              <a:rPr lang="en-US" b="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Tanishq Salkar		 2017110050</a:t>
            </a:r>
            <a:endParaRPr lang="en-US" sz="2400" b="0" dirty="0">
              <a:effectLst/>
              <a:latin typeface="Times New Roman" panose="02020603050405020304" pitchFamily="18" charset="0"/>
              <a:cs typeface="Times New Roman" panose="02020603050405020304" pitchFamily="18" charset="0"/>
            </a:endParaRPr>
          </a:p>
          <a:p>
            <a:pPr algn="ctr"/>
            <a:br>
              <a:rPr lang="en-US" sz="2400" b="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Aditya Shinde		 2017110055</a:t>
            </a:r>
            <a:endParaRPr lang="en-US" sz="2400" b="0" dirty="0">
              <a:effectLst/>
              <a:latin typeface="Times New Roman" panose="02020603050405020304" pitchFamily="18" charset="0"/>
              <a:cs typeface="Times New Roman" panose="02020603050405020304" pitchFamily="18" charset="0"/>
            </a:endParaRPr>
          </a:p>
          <a:p>
            <a:pPr algn="ctr"/>
            <a:br>
              <a:rPr lang="en-US" sz="2400" b="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Neelaya Tamhankar	 2017110057</a:t>
            </a:r>
          </a:p>
          <a:p>
            <a:pPr algn="ctr"/>
            <a:endParaRPr lang="en-US" sz="2400" b="0" dirty="0">
              <a:effectLst/>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under guidance of</a:t>
            </a:r>
          </a:p>
          <a:p>
            <a:pPr algn="ctr"/>
            <a:r>
              <a:rPr lang="en-US" sz="2400" b="1" dirty="0">
                <a:latin typeface="Times New Roman" panose="02020603050405020304" pitchFamily="18" charset="0"/>
                <a:cs typeface="Times New Roman" panose="02020603050405020304" pitchFamily="18" charset="0"/>
              </a:rPr>
              <a:t>Prof. N.A. Bhagat</a:t>
            </a:r>
          </a:p>
          <a:p>
            <a:pPr algn="ctr"/>
            <a:endParaRPr lang="en-US" sz="2400" b="0" dirty="0">
              <a:effectLst/>
              <a:latin typeface="Times New Roman" panose="02020603050405020304" pitchFamily="18" charset="0"/>
              <a:cs typeface="Times New Roman" panose="02020603050405020304" pitchFamily="18" charset="0"/>
            </a:endParaRPr>
          </a:p>
          <a:p>
            <a:br>
              <a:rPr lang="en-US" b="0" dirty="0">
                <a:effectLst/>
              </a:rPr>
            </a:br>
            <a:endParaRPr lang="en-US" dirty="0"/>
          </a:p>
        </p:txBody>
      </p:sp>
      <p:sp>
        <p:nvSpPr>
          <p:cNvPr id="5" name="Date Placeholder 4">
            <a:extLst>
              <a:ext uri="{FF2B5EF4-FFF2-40B4-BE49-F238E27FC236}">
                <a16:creationId xmlns:a16="http://schemas.microsoft.com/office/drawing/2014/main" id="{FB15000F-1381-4092-9E74-995316B6D660}"/>
              </a:ext>
            </a:extLst>
          </p:cNvPr>
          <p:cNvSpPr>
            <a:spLocks noGrp="1"/>
          </p:cNvSpPr>
          <p:nvPr>
            <p:ph type="dt" sz="half" idx="10"/>
          </p:nvPr>
        </p:nvSpPr>
        <p:spPr/>
        <p:txBody>
          <a:bodyPr/>
          <a:lstStyle/>
          <a:p>
            <a:fld id="{845D3A1B-47F6-4CED-B82B-2FB279DDE69A}" type="datetime1">
              <a:rPr lang="en-US" smtClean="0"/>
              <a:t>12/5/2020</a:t>
            </a:fld>
            <a:endParaRPr lang="en-US"/>
          </a:p>
        </p:txBody>
      </p:sp>
      <p:sp>
        <p:nvSpPr>
          <p:cNvPr id="3" name="Footer Placeholder 2"/>
          <p:cNvSpPr>
            <a:spLocks noGrp="1"/>
          </p:cNvSpPr>
          <p:nvPr>
            <p:ph type="ftr" sz="quarter" idx="11"/>
          </p:nvPr>
        </p:nvSpPr>
        <p:spPr/>
        <p:txBody>
          <a:bodyPr/>
          <a:lstStyle/>
          <a:p>
            <a:r>
              <a:rPr lang="en-US"/>
              <a:t>Algorithmic Trading using Quantitative Analysis</a:t>
            </a:r>
            <a:endParaRPr lang="en-US" dirty="0"/>
          </a:p>
        </p:txBody>
      </p:sp>
      <p:sp>
        <p:nvSpPr>
          <p:cNvPr id="4" name="Slide Number Placeholder 3"/>
          <p:cNvSpPr>
            <a:spLocks noGrp="1"/>
          </p:cNvSpPr>
          <p:nvPr>
            <p:ph type="sldNum" sz="quarter" idx="12"/>
          </p:nvPr>
        </p:nvSpPr>
        <p:spPr/>
        <p:txBody>
          <a:bodyPr/>
          <a:lstStyle/>
          <a:p>
            <a:fld id="{3F3CE53D-CA27-4AD7-8574-30A24852A3E9}" type="slidenum">
              <a:rPr lang="en-US" smtClean="0"/>
              <a:t>2</a:t>
            </a:fld>
            <a:endParaRPr lang="en-US"/>
          </a:p>
        </p:txBody>
      </p:sp>
      <p:sp>
        <p:nvSpPr>
          <p:cNvPr id="7" name="Rectangle 6">
            <a:extLst>
              <a:ext uri="{FF2B5EF4-FFF2-40B4-BE49-F238E27FC236}">
                <a16:creationId xmlns:a16="http://schemas.microsoft.com/office/drawing/2014/main" id="{81E38F06-8898-47C3-9D66-5C1FBE2BC8DF}"/>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1930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430CF19-49BA-4F88-AA4A-16DEE8B005E6}"/>
              </a:ext>
            </a:extLst>
          </p:cNvPr>
          <p:cNvSpPr>
            <a:spLocks noGrp="1"/>
          </p:cNvSpPr>
          <p:nvPr>
            <p:ph type="dt" sz="half" idx="10"/>
          </p:nvPr>
        </p:nvSpPr>
        <p:spPr/>
        <p:txBody>
          <a:bodyPr/>
          <a:lstStyle/>
          <a:p>
            <a:fld id="{8A05247D-6FC6-4CC5-8558-88DC305D210C}" type="datetime1">
              <a:rPr lang="en-US" smtClean="0"/>
              <a:t>12/5/2020</a:t>
            </a:fld>
            <a:endParaRPr lang="en-US"/>
          </a:p>
        </p:txBody>
      </p:sp>
      <p:sp>
        <p:nvSpPr>
          <p:cNvPr id="2" name="Footer Placeholder 1"/>
          <p:cNvSpPr>
            <a:spLocks noGrp="1"/>
          </p:cNvSpPr>
          <p:nvPr>
            <p:ph type="ftr" sz="quarter" idx="11"/>
          </p:nvPr>
        </p:nvSpPr>
        <p:spPr/>
        <p:txBody>
          <a:bodyPr/>
          <a:lstStyle/>
          <a:p>
            <a:r>
              <a:rPr lang="en-US"/>
              <a:t>Algorithmic Trading using Quantitative Analysis</a:t>
            </a:r>
          </a:p>
        </p:txBody>
      </p:sp>
      <p:sp>
        <p:nvSpPr>
          <p:cNvPr id="3" name="Slide Number Placeholder 2"/>
          <p:cNvSpPr>
            <a:spLocks noGrp="1"/>
          </p:cNvSpPr>
          <p:nvPr>
            <p:ph type="sldNum" sz="quarter" idx="12"/>
          </p:nvPr>
        </p:nvSpPr>
        <p:spPr/>
        <p:txBody>
          <a:bodyPr/>
          <a:lstStyle/>
          <a:p>
            <a:fld id="{3F3CE53D-CA27-4AD7-8574-30A24852A3E9}" type="slidenum">
              <a:rPr lang="en-US" smtClean="0"/>
              <a:t>20</a:t>
            </a:fld>
            <a:endParaRPr lang="en-US"/>
          </a:p>
        </p:txBody>
      </p:sp>
      <p:sp>
        <p:nvSpPr>
          <p:cNvPr id="4" name="Rectangle 3"/>
          <p:cNvSpPr/>
          <p:nvPr/>
        </p:nvSpPr>
        <p:spPr>
          <a:xfrm>
            <a:off x="381000" y="762000"/>
            <a:ext cx="8458200" cy="5170646"/>
          </a:xfrm>
          <a:prstGeom prst="rect">
            <a:avLst/>
          </a:prstGeom>
        </p:spPr>
        <p:txBody>
          <a:bodyPr wrap="square">
            <a:sp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Approach</a:t>
            </a:r>
          </a:p>
          <a:p>
            <a:endParaRPr lang="en-US" dirty="0"/>
          </a:p>
          <a:p>
            <a:r>
              <a:rPr lang="en-US" sz="2000" dirty="0">
                <a:latin typeface="Times New Roman" panose="02020603050405020304" pitchFamily="18" charset="0"/>
                <a:cs typeface="Times New Roman" panose="02020603050405020304" pitchFamily="18" charset="0"/>
              </a:rPr>
              <a:t>In order to build our fully automated trading system, we are going to make use of market defined technical indicators: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Moving Average Convergence Divergence (MACD)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Average True Range (ATR) and Bollinger Bands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Relative Strength Index (RSI)</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Average Directional Index (ADX)</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On-balance Volume (OBV)</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Renko</a:t>
            </a:r>
            <a:endParaRPr lang="en-US"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FA0BE83-7AF2-4949-90C3-28A646B071A5}"/>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4294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C2497A1-B296-49BC-8B79-CA8828E5BDF1}"/>
              </a:ext>
            </a:extLst>
          </p:cNvPr>
          <p:cNvSpPr>
            <a:spLocks noGrp="1"/>
          </p:cNvSpPr>
          <p:nvPr>
            <p:ph type="title"/>
          </p:nvPr>
        </p:nvSpPr>
        <p:spPr/>
        <p:txBody>
          <a:bodyPr/>
          <a:lstStyle/>
          <a:p>
            <a:pPr algn="ct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Technical Indicators</a:t>
            </a:r>
            <a:endParaRPr lang="en-US" dirty="0"/>
          </a:p>
        </p:txBody>
      </p:sp>
      <p:sp>
        <p:nvSpPr>
          <p:cNvPr id="3" name="Content Placeholder 2"/>
          <p:cNvSpPr>
            <a:spLocks noGrp="1"/>
          </p:cNvSpPr>
          <p:nvPr>
            <p:ph idx="1"/>
          </p:nvPr>
        </p:nvSpPr>
        <p:spPr>
          <a:xfrm>
            <a:off x="857251" y="1371600"/>
            <a:ext cx="7404653" cy="4724400"/>
          </a:xfrm>
        </p:spPr>
        <p:txBody>
          <a:bodyPr>
            <a:normAutofit/>
          </a:bodyPr>
          <a:lstStyle/>
          <a:p>
            <a:pPr>
              <a:lnSpc>
                <a:spcPct val="100000"/>
              </a:lnSpc>
            </a:pPr>
            <a:r>
              <a:rPr lang="en-US" sz="2000" b="1" dirty="0">
                <a:solidFill>
                  <a:srgbClr val="292929"/>
                </a:solidFill>
                <a:latin typeface="Times New Roman" panose="02020603050405020304" pitchFamily="18" charset="0"/>
                <a:cs typeface="Times New Roman" panose="02020603050405020304" pitchFamily="18" charset="0"/>
              </a:rPr>
              <a:t>Trend</a:t>
            </a:r>
            <a:r>
              <a:rPr lang="en-US" sz="2000" dirty="0">
                <a:solidFill>
                  <a:srgbClr val="292929"/>
                </a:solidFill>
                <a:latin typeface="Times New Roman" panose="02020603050405020304" pitchFamily="18" charset="0"/>
                <a:cs typeface="Times New Roman" panose="02020603050405020304" pitchFamily="18" charset="0"/>
              </a:rPr>
              <a:t> indicators tell you which direction the market is moving in, if there is a trend at all. They’re sometimes called oscillators, because they tend to move between high and low values like a wave. </a:t>
            </a:r>
            <a:r>
              <a:rPr lang="en-US" sz="2000" dirty="0" err="1">
                <a:solidFill>
                  <a:srgbClr val="292929"/>
                </a:solidFill>
                <a:latin typeface="Times New Roman" panose="02020603050405020304" pitchFamily="18" charset="0"/>
                <a:cs typeface="Times New Roman" panose="02020603050405020304" pitchFamily="18" charset="0"/>
              </a:rPr>
              <a:t>Eg</a:t>
            </a:r>
            <a:r>
              <a:rPr lang="en-US" sz="2000" dirty="0">
                <a:solidFill>
                  <a:srgbClr val="292929"/>
                </a:solidFill>
                <a:latin typeface="Times New Roman" panose="02020603050405020304" pitchFamily="18" charset="0"/>
                <a:cs typeface="Times New Roman" panose="02020603050405020304" pitchFamily="18" charset="0"/>
              </a:rPr>
              <a:t>. Moving Average Convergence Divergence (MACD)</a:t>
            </a:r>
          </a:p>
          <a:p>
            <a:pPr>
              <a:lnSpc>
                <a:spcPct val="100000"/>
              </a:lnSpc>
            </a:pPr>
            <a:r>
              <a:rPr lang="en-US" sz="2000" b="1" dirty="0">
                <a:solidFill>
                  <a:srgbClr val="292929"/>
                </a:solidFill>
                <a:latin typeface="Times New Roman" panose="02020603050405020304" pitchFamily="18" charset="0"/>
                <a:cs typeface="Times New Roman" panose="02020603050405020304" pitchFamily="18" charset="0"/>
              </a:rPr>
              <a:t>Momentum</a:t>
            </a:r>
            <a:r>
              <a:rPr lang="en-US" sz="2000" dirty="0">
                <a:solidFill>
                  <a:srgbClr val="292929"/>
                </a:solidFill>
                <a:latin typeface="Times New Roman" panose="02020603050405020304" pitchFamily="18" charset="0"/>
                <a:cs typeface="Times New Roman" panose="02020603050405020304" pitchFamily="18" charset="0"/>
              </a:rPr>
              <a:t> indicators tell you how strong the trend is and can also tell you if a reversal is going to occur. They can be useful for picking out price tops and bottoms. </a:t>
            </a:r>
            <a:r>
              <a:rPr lang="en-US" sz="2000" dirty="0" err="1">
                <a:solidFill>
                  <a:srgbClr val="292929"/>
                </a:solidFill>
                <a:latin typeface="Times New Roman" panose="02020603050405020304" pitchFamily="18" charset="0"/>
                <a:cs typeface="Times New Roman" panose="02020603050405020304" pitchFamily="18" charset="0"/>
              </a:rPr>
              <a:t>Eg</a:t>
            </a:r>
            <a:r>
              <a:rPr lang="en-US" sz="2000" dirty="0">
                <a:solidFill>
                  <a:srgbClr val="292929"/>
                </a:solidFill>
                <a:latin typeface="Times New Roman" panose="02020603050405020304" pitchFamily="18" charset="0"/>
                <a:cs typeface="Times New Roman" panose="02020603050405020304" pitchFamily="18" charset="0"/>
              </a:rPr>
              <a:t>. Relative Strength Index (RSI) and Average Directional Index (ADX)</a:t>
            </a:r>
          </a:p>
          <a:p>
            <a:pPr>
              <a:lnSpc>
                <a:spcPct val="100000"/>
              </a:lnSpc>
            </a:pPr>
            <a:r>
              <a:rPr lang="en-US" sz="2000" b="1" dirty="0">
                <a:solidFill>
                  <a:srgbClr val="292929"/>
                </a:solidFill>
                <a:latin typeface="Times New Roman" panose="02020603050405020304" pitchFamily="18" charset="0"/>
                <a:cs typeface="Times New Roman" panose="02020603050405020304" pitchFamily="18" charset="0"/>
              </a:rPr>
              <a:t>Volume</a:t>
            </a:r>
            <a:r>
              <a:rPr lang="en-US" sz="2000" dirty="0">
                <a:solidFill>
                  <a:srgbClr val="292929"/>
                </a:solidFill>
                <a:latin typeface="Times New Roman" panose="02020603050405020304" pitchFamily="18" charset="0"/>
                <a:cs typeface="Times New Roman" panose="02020603050405020304" pitchFamily="18" charset="0"/>
              </a:rPr>
              <a:t> indicators tell you how volume is changing over time.</a:t>
            </a:r>
          </a:p>
          <a:p>
            <a:pPr>
              <a:lnSpc>
                <a:spcPct val="100000"/>
              </a:lnSpc>
            </a:pPr>
            <a:r>
              <a:rPr lang="en-US" sz="2000" b="1" dirty="0">
                <a:solidFill>
                  <a:srgbClr val="292929"/>
                </a:solidFill>
                <a:latin typeface="Times New Roman" panose="02020603050405020304" pitchFamily="18" charset="0"/>
                <a:cs typeface="Times New Roman" panose="02020603050405020304" pitchFamily="18" charset="0"/>
              </a:rPr>
              <a:t>Volatility</a:t>
            </a:r>
            <a:r>
              <a:rPr lang="en-US" sz="2000" dirty="0">
                <a:solidFill>
                  <a:srgbClr val="292929"/>
                </a:solidFill>
                <a:latin typeface="Times New Roman" panose="02020603050405020304" pitchFamily="18" charset="0"/>
                <a:cs typeface="Times New Roman" panose="02020603050405020304" pitchFamily="18" charset="0"/>
              </a:rPr>
              <a:t> indicators tell you how much the price is changing in each period. </a:t>
            </a:r>
            <a:r>
              <a:rPr lang="en-US" sz="2000" dirty="0" err="1">
                <a:solidFill>
                  <a:srgbClr val="292929"/>
                </a:solidFill>
                <a:latin typeface="Times New Roman" panose="02020603050405020304" pitchFamily="18" charset="0"/>
                <a:cs typeface="Times New Roman" panose="02020603050405020304" pitchFamily="18" charset="0"/>
              </a:rPr>
              <a:t>Eg</a:t>
            </a:r>
            <a:r>
              <a:rPr lang="en-US" sz="2000" dirty="0">
                <a:solidFill>
                  <a:srgbClr val="292929"/>
                </a:solidFill>
                <a:latin typeface="Times New Roman" panose="02020603050405020304" pitchFamily="18" charset="0"/>
                <a:cs typeface="Times New Roman" panose="02020603050405020304" pitchFamily="18" charset="0"/>
              </a:rPr>
              <a:t>. Bollinger Bands</a:t>
            </a: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EF92017-3780-4ED7-9DFB-66578B260B5A}"/>
              </a:ext>
            </a:extLst>
          </p:cNvPr>
          <p:cNvSpPr>
            <a:spLocks noGrp="1"/>
          </p:cNvSpPr>
          <p:nvPr>
            <p:ph type="dt" sz="half" idx="10"/>
          </p:nvPr>
        </p:nvSpPr>
        <p:spPr/>
        <p:txBody>
          <a:bodyPr/>
          <a:lstStyle/>
          <a:p>
            <a:fld id="{FAC0A0BE-87ED-45D6-BF1A-BAFA48EFACE1}" type="datetime1">
              <a:rPr lang="en-US" smtClean="0"/>
              <a:t>12/5/2020</a:t>
            </a:fld>
            <a:endParaRPr lang="en-US"/>
          </a:p>
        </p:txBody>
      </p:sp>
      <p:sp>
        <p:nvSpPr>
          <p:cNvPr id="4" name="Footer Placeholder 3"/>
          <p:cNvSpPr>
            <a:spLocks noGrp="1"/>
          </p:cNvSpPr>
          <p:nvPr>
            <p:ph type="ftr" sz="quarter" idx="11"/>
          </p:nvPr>
        </p:nvSpPr>
        <p:spPr/>
        <p:txBody>
          <a:bodyPr/>
          <a:lstStyle/>
          <a:p>
            <a:r>
              <a:rPr lang="en-US"/>
              <a:t>Algorithmic Trading using Quantitative Analysis</a:t>
            </a:r>
          </a:p>
        </p:txBody>
      </p:sp>
      <p:sp>
        <p:nvSpPr>
          <p:cNvPr id="5" name="Slide Number Placeholder 4"/>
          <p:cNvSpPr>
            <a:spLocks noGrp="1"/>
          </p:cNvSpPr>
          <p:nvPr>
            <p:ph type="sldNum" sz="quarter" idx="12"/>
          </p:nvPr>
        </p:nvSpPr>
        <p:spPr/>
        <p:txBody>
          <a:bodyPr/>
          <a:lstStyle/>
          <a:p>
            <a:fld id="{3F3CE53D-CA27-4AD7-8574-30A24852A3E9}" type="slidenum">
              <a:rPr lang="en-US" smtClean="0"/>
              <a:t>21</a:t>
            </a:fld>
            <a:endParaRPr lang="en-US"/>
          </a:p>
        </p:txBody>
      </p:sp>
      <p:sp>
        <p:nvSpPr>
          <p:cNvPr id="8" name="Rectangle 7">
            <a:extLst>
              <a:ext uri="{FF2B5EF4-FFF2-40B4-BE49-F238E27FC236}">
                <a16:creationId xmlns:a16="http://schemas.microsoft.com/office/drawing/2014/main" id="{52AB261D-ABB1-4B40-B370-D58E41618342}"/>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9667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C59AB8C0-2BFE-4F66-92AC-E06553A30A7C}"/>
              </a:ext>
            </a:extLst>
          </p:cNvPr>
          <p:cNvSpPr>
            <a:spLocks noGrp="1"/>
          </p:cNvSpPr>
          <p:nvPr>
            <p:ph type="dt" sz="half" idx="10"/>
          </p:nvPr>
        </p:nvSpPr>
        <p:spPr/>
        <p:txBody>
          <a:bodyPr/>
          <a:lstStyle/>
          <a:p>
            <a:fld id="{645CF958-2A07-49BF-8B53-8923D30E5679}" type="datetime1">
              <a:rPr lang="en-US" smtClean="0"/>
              <a:t>12/5/2020</a:t>
            </a:fld>
            <a:endParaRPr lang="en-US"/>
          </a:p>
        </p:txBody>
      </p:sp>
      <p:sp>
        <p:nvSpPr>
          <p:cNvPr id="2" name="Footer Placeholder 1">
            <a:extLst>
              <a:ext uri="{FF2B5EF4-FFF2-40B4-BE49-F238E27FC236}">
                <a16:creationId xmlns:a16="http://schemas.microsoft.com/office/drawing/2014/main" id="{ECAE7E61-0857-4FC0-9448-ACF540A6CC3F}"/>
              </a:ext>
            </a:extLst>
          </p:cNvPr>
          <p:cNvSpPr>
            <a:spLocks noGrp="1"/>
          </p:cNvSpPr>
          <p:nvPr>
            <p:ph type="ftr" sz="quarter" idx="11"/>
          </p:nvPr>
        </p:nvSpPr>
        <p:spPr/>
        <p:txBody>
          <a:bodyPr/>
          <a:lstStyle/>
          <a:p>
            <a:r>
              <a:rPr lang="en-US"/>
              <a:t>Algorithmic Trading using Quantitative Analysis</a:t>
            </a:r>
          </a:p>
        </p:txBody>
      </p:sp>
      <p:sp>
        <p:nvSpPr>
          <p:cNvPr id="3" name="Slide Number Placeholder 2">
            <a:extLst>
              <a:ext uri="{FF2B5EF4-FFF2-40B4-BE49-F238E27FC236}">
                <a16:creationId xmlns:a16="http://schemas.microsoft.com/office/drawing/2014/main" id="{AFC4CD7D-0BAA-45B3-B1D3-E24A4FCA6C66}"/>
              </a:ext>
            </a:extLst>
          </p:cNvPr>
          <p:cNvSpPr>
            <a:spLocks noGrp="1"/>
          </p:cNvSpPr>
          <p:nvPr>
            <p:ph type="sldNum" sz="quarter" idx="12"/>
          </p:nvPr>
        </p:nvSpPr>
        <p:spPr/>
        <p:txBody>
          <a:bodyPr/>
          <a:lstStyle/>
          <a:p>
            <a:fld id="{3F3CE53D-CA27-4AD7-8574-30A24852A3E9}" type="slidenum">
              <a:rPr lang="en-US" smtClean="0"/>
              <a:t>22</a:t>
            </a:fld>
            <a:endParaRPr lang="en-US"/>
          </a:p>
        </p:txBody>
      </p:sp>
      <p:sp>
        <p:nvSpPr>
          <p:cNvPr id="4" name="TextBox 3">
            <a:extLst>
              <a:ext uri="{FF2B5EF4-FFF2-40B4-BE49-F238E27FC236}">
                <a16:creationId xmlns:a16="http://schemas.microsoft.com/office/drawing/2014/main" id="{4C210549-E075-4010-B9B7-D373DB95B85D}"/>
              </a:ext>
            </a:extLst>
          </p:cNvPr>
          <p:cNvSpPr txBox="1"/>
          <p:nvPr/>
        </p:nvSpPr>
        <p:spPr>
          <a:xfrm>
            <a:off x="3571875" y="533400"/>
            <a:ext cx="2000250"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MACD</a:t>
            </a:r>
            <a:endParaRPr lang="en-IN"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163A22-BC8A-44E9-9F4A-34510E52FF17}"/>
              </a:ext>
            </a:extLst>
          </p:cNvPr>
          <p:cNvSpPr txBox="1"/>
          <p:nvPr/>
        </p:nvSpPr>
        <p:spPr>
          <a:xfrm>
            <a:off x="685800" y="1447800"/>
            <a:ext cx="7772400" cy="424731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Moving Average Convergence Divergence (MACD) is calculated by subtracting the 26-period exponential moving average (EMA) from the 12-period EMA.</a:t>
            </a:r>
          </a:p>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MACD triggers technical signals when it crosses above (to buy) or below (to sell) its signal line (9-period EMA).</a:t>
            </a:r>
          </a:p>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The speed of crossovers is also taken as a signal of a market is overbought or oversold.</a:t>
            </a:r>
          </a:p>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MACD helps investors understand whether the bullish or bearish movement in the price is strengthening or weakening.</a:t>
            </a:r>
          </a:p>
        </p:txBody>
      </p:sp>
      <p:sp>
        <p:nvSpPr>
          <p:cNvPr id="13" name="Rectangle 12">
            <a:extLst>
              <a:ext uri="{FF2B5EF4-FFF2-40B4-BE49-F238E27FC236}">
                <a16:creationId xmlns:a16="http://schemas.microsoft.com/office/drawing/2014/main" id="{B4FB3A2E-4B03-49F0-8175-9E906191FF38}"/>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4062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B66483AA-D741-4A6D-99EE-817C20BB3D5F}"/>
              </a:ext>
            </a:extLst>
          </p:cNvPr>
          <p:cNvSpPr>
            <a:spLocks noGrp="1"/>
          </p:cNvSpPr>
          <p:nvPr>
            <p:ph type="dt" sz="half" idx="10"/>
          </p:nvPr>
        </p:nvSpPr>
        <p:spPr/>
        <p:txBody>
          <a:bodyPr/>
          <a:lstStyle/>
          <a:p>
            <a:fld id="{3C3388AA-AB04-43E3-A286-AD24B2E03349}" type="datetime1">
              <a:rPr lang="en-US" smtClean="0"/>
              <a:t>12/5/2020</a:t>
            </a:fld>
            <a:endParaRPr lang="en-US"/>
          </a:p>
        </p:txBody>
      </p:sp>
      <p:sp>
        <p:nvSpPr>
          <p:cNvPr id="2" name="Footer Placeholder 1">
            <a:extLst>
              <a:ext uri="{FF2B5EF4-FFF2-40B4-BE49-F238E27FC236}">
                <a16:creationId xmlns:a16="http://schemas.microsoft.com/office/drawing/2014/main" id="{694E3DEF-C2DE-4592-B143-DF2F3DF427A4}"/>
              </a:ext>
            </a:extLst>
          </p:cNvPr>
          <p:cNvSpPr>
            <a:spLocks noGrp="1"/>
          </p:cNvSpPr>
          <p:nvPr>
            <p:ph type="ftr" sz="quarter" idx="11"/>
          </p:nvPr>
        </p:nvSpPr>
        <p:spPr/>
        <p:txBody>
          <a:bodyPr/>
          <a:lstStyle/>
          <a:p>
            <a:r>
              <a:rPr lang="en-US"/>
              <a:t>Algorithmic Trading using Quantitative Analysis</a:t>
            </a:r>
          </a:p>
        </p:txBody>
      </p:sp>
      <p:sp>
        <p:nvSpPr>
          <p:cNvPr id="3" name="Slide Number Placeholder 2">
            <a:extLst>
              <a:ext uri="{FF2B5EF4-FFF2-40B4-BE49-F238E27FC236}">
                <a16:creationId xmlns:a16="http://schemas.microsoft.com/office/drawing/2014/main" id="{9417E126-5278-4127-BA90-A89ED75656A1}"/>
              </a:ext>
            </a:extLst>
          </p:cNvPr>
          <p:cNvSpPr>
            <a:spLocks noGrp="1"/>
          </p:cNvSpPr>
          <p:nvPr>
            <p:ph type="sldNum" sz="quarter" idx="12"/>
          </p:nvPr>
        </p:nvSpPr>
        <p:spPr/>
        <p:txBody>
          <a:bodyPr/>
          <a:lstStyle/>
          <a:p>
            <a:fld id="{3F3CE53D-CA27-4AD7-8574-30A24852A3E9}" type="slidenum">
              <a:rPr lang="en-US" smtClean="0"/>
              <a:t>23</a:t>
            </a:fld>
            <a:endParaRPr lang="en-US"/>
          </a:p>
        </p:txBody>
      </p:sp>
      <p:sp>
        <p:nvSpPr>
          <p:cNvPr id="5" name="TextBox 4">
            <a:extLst>
              <a:ext uri="{FF2B5EF4-FFF2-40B4-BE49-F238E27FC236}">
                <a16:creationId xmlns:a16="http://schemas.microsoft.com/office/drawing/2014/main" id="{0722EF9C-0E19-4B83-908E-73EAA8791E05}"/>
              </a:ext>
            </a:extLst>
          </p:cNvPr>
          <p:cNvSpPr txBox="1"/>
          <p:nvPr/>
        </p:nvSpPr>
        <p:spPr>
          <a:xfrm>
            <a:off x="3571875" y="685800"/>
            <a:ext cx="2000250"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RSI</a:t>
            </a:r>
          </a:p>
        </p:txBody>
      </p:sp>
      <p:sp>
        <p:nvSpPr>
          <p:cNvPr id="7" name="TextBox 6">
            <a:extLst>
              <a:ext uri="{FF2B5EF4-FFF2-40B4-BE49-F238E27FC236}">
                <a16:creationId xmlns:a16="http://schemas.microsoft.com/office/drawing/2014/main" id="{FA3F7B0C-D13C-48FE-8F5E-37EFF858A484}"/>
              </a:ext>
            </a:extLst>
          </p:cNvPr>
          <p:cNvSpPr txBox="1"/>
          <p:nvPr/>
        </p:nvSpPr>
        <p:spPr>
          <a:xfrm>
            <a:off x="809625" y="1432613"/>
            <a:ext cx="7524750" cy="33239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The relative strength index (RSI) is a popular momentum oscillator developed in 1978.</a:t>
            </a:r>
          </a:p>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The RSI provides technical traders signals about bullish and bearish price momentum, and it is often plotted beneath the graph of an asset's price. </a:t>
            </a:r>
          </a:p>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An asset is usually considered overbought when the RSI is above 70 and oversold when it is below 30.</a:t>
            </a:r>
          </a:p>
        </p:txBody>
      </p:sp>
      <p:sp>
        <p:nvSpPr>
          <p:cNvPr id="10" name="Rectangle 9">
            <a:extLst>
              <a:ext uri="{FF2B5EF4-FFF2-40B4-BE49-F238E27FC236}">
                <a16:creationId xmlns:a16="http://schemas.microsoft.com/office/drawing/2014/main" id="{FA7F1DF1-D2FD-4A3C-97A9-017A22DF3BBE}"/>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052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684BD8C6-1A04-4E44-9D07-610CFFB801E8}"/>
              </a:ext>
            </a:extLst>
          </p:cNvPr>
          <p:cNvSpPr>
            <a:spLocks noGrp="1"/>
          </p:cNvSpPr>
          <p:nvPr>
            <p:ph type="dt" sz="half" idx="10"/>
          </p:nvPr>
        </p:nvSpPr>
        <p:spPr/>
        <p:txBody>
          <a:bodyPr/>
          <a:lstStyle/>
          <a:p>
            <a:fld id="{8B9F43D2-7F34-4847-ABC7-91D6CF22B209}" type="datetime1">
              <a:rPr lang="en-US" smtClean="0"/>
              <a:t>12/5/2020</a:t>
            </a:fld>
            <a:endParaRPr lang="en-US"/>
          </a:p>
        </p:txBody>
      </p:sp>
      <p:sp>
        <p:nvSpPr>
          <p:cNvPr id="2" name="Footer Placeholder 1">
            <a:extLst>
              <a:ext uri="{FF2B5EF4-FFF2-40B4-BE49-F238E27FC236}">
                <a16:creationId xmlns:a16="http://schemas.microsoft.com/office/drawing/2014/main" id="{F07E5D4E-0C2B-4C83-B5CA-86B13627B1DA}"/>
              </a:ext>
            </a:extLst>
          </p:cNvPr>
          <p:cNvSpPr>
            <a:spLocks noGrp="1"/>
          </p:cNvSpPr>
          <p:nvPr>
            <p:ph type="ftr" sz="quarter" idx="11"/>
          </p:nvPr>
        </p:nvSpPr>
        <p:spPr/>
        <p:txBody>
          <a:bodyPr/>
          <a:lstStyle/>
          <a:p>
            <a:r>
              <a:rPr lang="en-US"/>
              <a:t>Algorithmic Trading using Quantitative Analysis</a:t>
            </a:r>
          </a:p>
        </p:txBody>
      </p:sp>
      <p:sp>
        <p:nvSpPr>
          <p:cNvPr id="3" name="Slide Number Placeholder 2">
            <a:extLst>
              <a:ext uri="{FF2B5EF4-FFF2-40B4-BE49-F238E27FC236}">
                <a16:creationId xmlns:a16="http://schemas.microsoft.com/office/drawing/2014/main" id="{8A0BDDC9-940B-4F14-9A61-7AA6AE88AE51}"/>
              </a:ext>
            </a:extLst>
          </p:cNvPr>
          <p:cNvSpPr>
            <a:spLocks noGrp="1"/>
          </p:cNvSpPr>
          <p:nvPr>
            <p:ph type="sldNum" sz="quarter" idx="12"/>
          </p:nvPr>
        </p:nvSpPr>
        <p:spPr/>
        <p:txBody>
          <a:bodyPr/>
          <a:lstStyle/>
          <a:p>
            <a:fld id="{3F3CE53D-CA27-4AD7-8574-30A24852A3E9}" type="slidenum">
              <a:rPr lang="en-US" smtClean="0"/>
              <a:t>24</a:t>
            </a:fld>
            <a:endParaRPr lang="en-US"/>
          </a:p>
        </p:txBody>
      </p:sp>
      <p:sp>
        <p:nvSpPr>
          <p:cNvPr id="4" name="TextBox 3">
            <a:extLst>
              <a:ext uri="{FF2B5EF4-FFF2-40B4-BE49-F238E27FC236}">
                <a16:creationId xmlns:a16="http://schemas.microsoft.com/office/drawing/2014/main" id="{F6866BE1-D503-4E44-9E32-0457CB3B8BCA}"/>
              </a:ext>
            </a:extLst>
          </p:cNvPr>
          <p:cNvSpPr txBox="1"/>
          <p:nvPr/>
        </p:nvSpPr>
        <p:spPr>
          <a:xfrm>
            <a:off x="2857500" y="457200"/>
            <a:ext cx="3429000"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Bollinger Bands</a:t>
            </a:r>
          </a:p>
        </p:txBody>
      </p:sp>
      <p:sp>
        <p:nvSpPr>
          <p:cNvPr id="6" name="TextBox 5">
            <a:extLst>
              <a:ext uri="{FF2B5EF4-FFF2-40B4-BE49-F238E27FC236}">
                <a16:creationId xmlns:a16="http://schemas.microsoft.com/office/drawing/2014/main" id="{F8ED1693-3A21-49D0-9A95-996AB80D431A}"/>
              </a:ext>
            </a:extLst>
          </p:cNvPr>
          <p:cNvSpPr txBox="1"/>
          <p:nvPr/>
        </p:nvSpPr>
        <p:spPr>
          <a:xfrm>
            <a:off x="914400" y="1600200"/>
            <a:ext cx="7315200" cy="28623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Bollinger Bands are a technical analysis tool developed by John Bollinger for generating oversold or overbought signals.</a:t>
            </a:r>
          </a:p>
          <a:p>
            <a:pPr marL="285750" indent="-28575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There are three lines that compose Bollinger Bands: A simple moving average (middle band) and an upper and lower band.</a:t>
            </a:r>
          </a:p>
          <a:p>
            <a:pPr marL="285750" indent="-28575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The upper and lower bands are typically 2 standard deviations +/- from a 20-day simple moving average, but can be modified.</a:t>
            </a:r>
          </a:p>
        </p:txBody>
      </p:sp>
      <p:sp>
        <p:nvSpPr>
          <p:cNvPr id="9" name="Rectangle 8">
            <a:extLst>
              <a:ext uri="{FF2B5EF4-FFF2-40B4-BE49-F238E27FC236}">
                <a16:creationId xmlns:a16="http://schemas.microsoft.com/office/drawing/2014/main" id="{B23370EA-33C0-4B30-9239-CB9530D36F97}"/>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3954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67F9DF28-C787-430F-AF68-D60C28CED9B6}"/>
              </a:ext>
            </a:extLst>
          </p:cNvPr>
          <p:cNvSpPr>
            <a:spLocks noGrp="1"/>
          </p:cNvSpPr>
          <p:nvPr>
            <p:ph type="dt" sz="half" idx="10"/>
          </p:nvPr>
        </p:nvSpPr>
        <p:spPr/>
        <p:txBody>
          <a:bodyPr/>
          <a:lstStyle/>
          <a:p>
            <a:fld id="{D8CD81DC-FAA6-4714-84EC-9DF84BBB19E5}" type="datetime1">
              <a:rPr lang="en-US" smtClean="0"/>
              <a:t>12/5/2020</a:t>
            </a:fld>
            <a:endParaRPr lang="en-US"/>
          </a:p>
        </p:txBody>
      </p:sp>
      <p:sp>
        <p:nvSpPr>
          <p:cNvPr id="2" name="Footer Placeholder 1">
            <a:extLst>
              <a:ext uri="{FF2B5EF4-FFF2-40B4-BE49-F238E27FC236}">
                <a16:creationId xmlns:a16="http://schemas.microsoft.com/office/drawing/2014/main" id="{8FB720E8-DBB7-4CE3-AB48-5DC471017227}"/>
              </a:ext>
            </a:extLst>
          </p:cNvPr>
          <p:cNvSpPr>
            <a:spLocks noGrp="1"/>
          </p:cNvSpPr>
          <p:nvPr>
            <p:ph type="ftr" sz="quarter" idx="11"/>
          </p:nvPr>
        </p:nvSpPr>
        <p:spPr/>
        <p:txBody>
          <a:bodyPr/>
          <a:lstStyle/>
          <a:p>
            <a:r>
              <a:rPr lang="en-US"/>
              <a:t>Algorithmic Trading using Quantitative Analysis</a:t>
            </a:r>
          </a:p>
        </p:txBody>
      </p:sp>
      <p:sp>
        <p:nvSpPr>
          <p:cNvPr id="3" name="Slide Number Placeholder 2">
            <a:extLst>
              <a:ext uri="{FF2B5EF4-FFF2-40B4-BE49-F238E27FC236}">
                <a16:creationId xmlns:a16="http://schemas.microsoft.com/office/drawing/2014/main" id="{96A96377-3856-45D3-9CA9-7A75853CBD1E}"/>
              </a:ext>
            </a:extLst>
          </p:cNvPr>
          <p:cNvSpPr>
            <a:spLocks noGrp="1"/>
          </p:cNvSpPr>
          <p:nvPr>
            <p:ph type="sldNum" sz="quarter" idx="12"/>
          </p:nvPr>
        </p:nvSpPr>
        <p:spPr/>
        <p:txBody>
          <a:bodyPr/>
          <a:lstStyle/>
          <a:p>
            <a:fld id="{3F3CE53D-CA27-4AD7-8574-30A24852A3E9}" type="slidenum">
              <a:rPr lang="en-US" smtClean="0"/>
              <a:t>25</a:t>
            </a:fld>
            <a:endParaRPr lang="en-US"/>
          </a:p>
        </p:txBody>
      </p:sp>
      <p:sp>
        <p:nvSpPr>
          <p:cNvPr id="5" name="TextBox 4">
            <a:extLst>
              <a:ext uri="{FF2B5EF4-FFF2-40B4-BE49-F238E27FC236}">
                <a16:creationId xmlns:a16="http://schemas.microsoft.com/office/drawing/2014/main" id="{9A2E3F9B-A05B-42D6-AD96-22E2D33AD265}"/>
              </a:ext>
            </a:extLst>
          </p:cNvPr>
          <p:cNvSpPr txBox="1"/>
          <p:nvPr/>
        </p:nvSpPr>
        <p:spPr>
          <a:xfrm>
            <a:off x="1066800" y="1676400"/>
            <a:ext cx="7010400" cy="28069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Average true range (ATR) is a technical indicator measuring market volatility.</a:t>
            </a:r>
          </a:p>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It is typically derived from the 14-day moving average of a series of true range indicators.</a:t>
            </a:r>
          </a:p>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It was originally developed for use in commodities markets but has since been applied to all types of securities.</a:t>
            </a:r>
          </a:p>
        </p:txBody>
      </p:sp>
      <p:sp>
        <p:nvSpPr>
          <p:cNvPr id="6" name="TextBox 5">
            <a:extLst>
              <a:ext uri="{FF2B5EF4-FFF2-40B4-BE49-F238E27FC236}">
                <a16:creationId xmlns:a16="http://schemas.microsoft.com/office/drawing/2014/main" id="{F4D7958E-1DF8-4C97-A5FC-BC101787483F}"/>
              </a:ext>
            </a:extLst>
          </p:cNvPr>
          <p:cNvSpPr txBox="1"/>
          <p:nvPr/>
        </p:nvSpPr>
        <p:spPr>
          <a:xfrm>
            <a:off x="3695700" y="702860"/>
            <a:ext cx="1752600"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ATR</a:t>
            </a:r>
          </a:p>
        </p:txBody>
      </p:sp>
      <p:sp>
        <p:nvSpPr>
          <p:cNvPr id="9" name="Rectangle 8">
            <a:extLst>
              <a:ext uri="{FF2B5EF4-FFF2-40B4-BE49-F238E27FC236}">
                <a16:creationId xmlns:a16="http://schemas.microsoft.com/office/drawing/2014/main" id="{2B09823C-AF3C-488D-9DAE-108FCB8540A1}"/>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6767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14C2935C-CDFD-4CB3-83BE-398DA7141EC4}"/>
              </a:ext>
            </a:extLst>
          </p:cNvPr>
          <p:cNvSpPr>
            <a:spLocks noGrp="1"/>
          </p:cNvSpPr>
          <p:nvPr>
            <p:ph type="dt" sz="half" idx="10"/>
          </p:nvPr>
        </p:nvSpPr>
        <p:spPr/>
        <p:txBody>
          <a:bodyPr/>
          <a:lstStyle/>
          <a:p>
            <a:fld id="{BE6E721E-4B1B-462A-9A3E-D0970D4F29A1}" type="datetime1">
              <a:rPr lang="en-US" smtClean="0"/>
              <a:t>12/5/2020</a:t>
            </a:fld>
            <a:endParaRPr lang="en-US"/>
          </a:p>
        </p:txBody>
      </p:sp>
      <p:sp>
        <p:nvSpPr>
          <p:cNvPr id="2" name="Footer Placeholder 1">
            <a:extLst>
              <a:ext uri="{FF2B5EF4-FFF2-40B4-BE49-F238E27FC236}">
                <a16:creationId xmlns:a16="http://schemas.microsoft.com/office/drawing/2014/main" id="{ABBE6F77-832D-4A9B-AFF1-A67C43667B2C}"/>
              </a:ext>
            </a:extLst>
          </p:cNvPr>
          <p:cNvSpPr>
            <a:spLocks noGrp="1"/>
          </p:cNvSpPr>
          <p:nvPr>
            <p:ph type="ftr" sz="quarter" idx="11"/>
          </p:nvPr>
        </p:nvSpPr>
        <p:spPr/>
        <p:txBody>
          <a:bodyPr/>
          <a:lstStyle/>
          <a:p>
            <a:r>
              <a:rPr lang="en-US"/>
              <a:t>Algorithmic Trading using Quantitative Analysis</a:t>
            </a:r>
          </a:p>
        </p:txBody>
      </p:sp>
      <p:sp>
        <p:nvSpPr>
          <p:cNvPr id="3" name="Slide Number Placeholder 2">
            <a:extLst>
              <a:ext uri="{FF2B5EF4-FFF2-40B4-BE49-F238E27FC236}">
                <a16:creationId xmlns:a16="http://schemas.microsoft.com/office/drawing/2014/main" id="{8720A1A9-1A78-404A-8CAE-40967B5A9BD6}"/>
              </a:ext>
            </a:extLst>
          </p:cNvPr>
          <p:cNvSpPr>
            <a:spLocks noGrp="1"/>
          </p:cNvSpPr>
          <p:nvPr>
            <p:ph type="sldNum" sz="quarter" idx="12"/>
          </p:nvPr>
        </p:nvSpPr>
        <p:spPr/>
        <p:txBody>
          <a:bodyPr/>
          <a:lstStyle/>
          <a:p>
            <a:fld id="{3F3CE53D-CA27-4AD7-8574-30A24852A3E9}" type="slidenum">
              <a:rPr lang="en-US" smtClean="0"/>
              <a:t>26</a:t>
            </a:fld>
            <a:endParaRPr lang="en-US"/>
          </a:p>
        </p:txBody>
      </p:sp>
      <p:sp>
        <p:nvSpPr>
          <p:cNvPr id="5" name="TextBox 4">
            <a:extLst>
              <a:ext uri="{FF2B5EF4-FFF2-40B4-BE49-F238E27FC236}">
                <a16:creationId xmlns:a16="http://schemas.microsoft.com/office/drawing/2014/main" id="{C7BD66C6-1D67-4BE1-9E13-70ADF3D7AAC7}"/>
              </a:ext>
            </a:extLst>
          </p:cNvPr>
          <p:cNvSpPr txBox="1"/>
          <p:nvPr/>
        </p:nvSpPr>
        <p:spPr>
          <a:xfrm>
            <a:off x="3695700" y="630123"/>
            <a:ext cx="1752600"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ADX</a:t>
            </a:r>
          </a:p>
        </p:txBody>
      </p:sp>
      <p:sp>
        <p:nvSpPr>
          <p:cNvPr id="9" name="TextBox 8">
            <a:extLst>
              <a:ext uri="{FF2B5EF4-FFF2-40B4-BE49-F238E27FC236}">
                <a16:creationId xmlns:a16="http://schemas.microsoft.com/office/drawing/2014/main" id="{D5BF3495-7E9C-45D9-9F8B-CBFF9D713E69}"/>
              </a:ext>
            </a:extLst>
          </p:cNvPr>
          <p:cNvSpPr txBox="1"/>
          <p:nvPr/>
        </p:nvSpPr>
        <p:spPr>
          <a:xfrm>
            <a:off x="752475" y="1264338"/>
            <a:ext cx="7639050" cy="511531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Designed by Welles Wilder for commodity daily charts, but can be used in other markets or other timeframes.</a:t>
            </a:r>
          </a:p>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The price is moving up when +DI is above -DI, and the price is moving down when -DI is above +DI.</a:t>
            </a:r>
          </a:p>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Crosses between +DI and -DI are potential trading signals as bears or bulls gain the upper hand.</a:t>
            </a:r>
          </a:p>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The trend has strength when ADX is above 25. The trend is weak or the price is trendless when ADX is below 20, according to Wilder.</a:t>
            </a:r>
          </a:p>
          <a:p>
            <a:pPr marL="342900" indent="-342900" algn="just">
              <a:lnSpc>
                <a:spcPct val="150000"/>
              </a:lnSpc>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Non-trending doesn't mean the price isn't moving. It may not be, but the price could also be making a trend change or is too volatile for a clear direction to be present.</a:t>
            </a:r>
          </a:p>
        </p:txBody>
      </p:sp>
      <p:sp>
        <p:nvSpPr>
          <p:cNvPr id="12" name="Rectangle 11">
            <a:extLst>
              <a:ext uri="{FF2B5EF4-FFF2-40B4-BE49-F238E27FC236}">
                <a16:creationId xmlns:a16="http://schemas.microsoft.com/office/drawing/2014/main" id="{A90C42BF-3DC0-491D-B6B8-F89CD982170C}"/>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6281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1D21EB24-8FB4-497C-B9D3-518A5F6B4AEA}"/>
              </a:ext>
            </a:extLst>
          </p:cNvPr>
          <p:cNvSpPr>
            <a:spLocks noGrp="1"/>
          </p:cNvSpPr>
          <p:nvPr>
            <p:ph type="dt" sz="half" idx="10"/>
          </p:nvPr>
        </p:nvSpPr>
        <p:spPr/>
        <p:txBody>
          <a:bodyPr/>
          <a:lstStyle/>
          <a:p>
            <a:fld id="{8B1946D1-805B-4788-AD84-C26C87B6A481}" type="datetime1">
              <a:rPr lang="en-US" smtClean="0"/>
              <a:t>12/5/2020</a:t>
            </a:fld>
            <a:endParaRPr lang="en-US"/>
          </a:p>
        </p:txBody>
      </p:sp>
      <p:sp>
        <p:nvSpPr>
          <p:cNvPr id="2" name="Footer Placeholder 1">
            <a:extLst>
              <a:ext uri="{FF2B5EF4-FFF2-40B4-BE49-F238E27FC236}">
                <a16:creationId xmlns:a16="http://schemas.microsoft.com/office/drawing/2014/main" id="{1EE1EBF2-88A2-4BAB-8195-F311E151086A}"/>
              </a:ext>
            </a:extLst>
          </p:cNvPr>
          <p:cNvSpPr>
            <a:spLocks noGrp="1"/>
          </p:cNvSpPr>
          <p:nvPr>
            <p:ph type="ftr" sz="quarter" idx="11"/>
          </p:nvPr>
        </p:nvSpPr>
        <p:spPr/>
        <p:txBody>
          <a:bodyPr/>
          <a:lstStyle/>
          <a:p>
            <a:r>
              <a:rPr lang="en-US"/>
              <a:t>Algorithmic Trading using Quantitative Analysis</a:t>
            </a:r>
          </a:p>
        </p:txBody>
      </p:sp>
      <p:sp>
        <p:nvSpPr>
          <p:cNvPr id="3" name="Slide Number Placeholder 2">
            <a:extLst>
              <a:ext uri="{FF2B5EF4-FFF2-40B4-BE49-F238E27FC236}">
                <a16:creationId xmlns:a16="http://schemas.microsoft.com/office/drawing/2014/main" id="{5F999FD9-CA34-443C-BD18-F77005E4ACE4}"/>
              </a:ext>
            </a:extLst>
          </p:cNvPr>
          <p:cNvSpPr>
            <a:spLocks noGrp="1"/>
          </p:cNvSpPr>
          <p:nvPr>
            <p:ph type="sldNum" sz="quarter" idx="12"/>
          </p:nvPr>
        </p:nvSpPr>
        <p:spPr/>
        <p:txBody>
          <a:bodyPr/>
          <a:lstStyle/>
          <a:p>
            <a:fld id="{3F3CE53D-CA27-4AD7-8574-30A24852A3E9}" type="slidenum">
              <a:rPr lang="en-US" smtClean="0"/>
              <a:t>27</a:t>
            </a:fld>
            <a:endParaRPr lang="en-US"/>
          </a:p>
        </p:txBody>
      </p:sp>
      <p:sp>
        <p:nvSpPr>
          <p:cNvPr id="5" name="TextBox 4">
            <a:extLst>
              <a:ext uri="{FF2B5EF4-FFF2-40B4-BE49-F238E27FC236}">
                <a16:creationId xmlns:a16="http://schemas.microsoft.com/office/drawing/2014/main" id="{8BCF9949-D4F3-4995-AF4D-83E8D528F019}"/>
              </a:ext>
            </a:extLst>
          </p:cNvPr>
          <p:cNvSpPr txBox="1"/>
          <p:nvPr/>
        </p:nvSpPr>
        <p:spPr>
          <a:xfrm>
            <a:off x="3362325" y="609600"/>
            <a:ext cx="2419350"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Renko Charts</a:t>
            </a:r>
          </a:p>
        </p:txBody>
      </p:sp>
      <p:sp>
        <p:nvSpPr>
          <p:cNvPr id="7" name="TextBox 6">
            <a:extLst>
              <a:ext uri="{FF2B5EF4-FFF2-40B4-BE49-F238E27FC236}">
                <a16:creationId xmlns:a16="http://schemas.microsoft.com/office/drawing/2014/main" id="{B3E180F5-73C3-4E4C-9BA6-3287582B222B}"/>
              </a:ext>
            </a:extLst>
          </p:cNvPr>
          <p:cNvSpPr txBox="1"/>
          <p:nvPr/>
        </p:nvSpPr>
        <p:spPr>
          <a:xfrm>
            <a:off x="381000" y="1305341"/>
            <a:ext cx="8382000" cy="503535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Renko charts are composed of bricks that are created at 45-degree angles to one another. Consecutive bricks do not occur beside each other.</a:t>
            </a:r>
          </a:p>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A brick can be any price size, such a $0.10, $0.50, $5, and so on. This is called the box size. Box size can also be based on the Average True Range (ATR).</a:t>
            </a:r>
          </a:p>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Renko charts have a time axis, but the time scale is not fixed. Some bricks may take longer to form than others, depending on how long it takes the price to move the required box size.</a:t>
            </a:r>
          </a:p>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Renko charts filter out noise and help traders to more clearly see the trend, since all movements that are smaller than the box size are filtered out.</a:t>
            </a:r>
          </a:p>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Renko charts typically only use closing prices based on the chart time frame chosen. For example, if using a weekly time frame, then weekly closing prices will be used to construct the bricks.</a:t>
            </a:r>
          </a:p>
        </p:txBody>
      </p:sp>
      <p:sp>
        <p:nvSpPr>
          <p:cNvPr id="10" name="Rectangle 9">
            <a:extLst>
              <a:ext uri="{FF2B5EF4-FFF2-40B4-BE49-F238E27FC236}">
                <a16:creationId xmlns:a16="http://schemas.microsoft.com/office/drawing/2014/main" id="{199C683B-FB5F-4EE5-BA68-FACD623ACCC4}"/>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8450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873594D1-2CE8-424A-9913-B3F0A1B89771}"/>
              </a:ext>
            </a:extLst>
          </p:cNvPr>
          <p:cNvSpPr>
            <a:spLocks noGrp="1"/>
          </p:cNvSpPr>
          <p:nvPr>
            <p:ph type="dt" sz="half" idx="10"/>
          </p:nvPr>
        </p:nvSpPr>
        <p:spPr/>
        <p:txBody>
          <a:bodyPr/>
          <a:lstStyle/>
          <a:p>
            <a:fld id="{415EDEC0-D0FB-4405-807C-485DFD4B7C22}" type="datetime1">
              <a:rPr lang="en-US" smtClean="0"/>
              <a:t>12/5/2020</a:t>
            </a:fld>
            <a:endParaRPr lang="en-US"/>
          </a:p>
        </p:txBody>
      </p:sp>
      <p:sp>
        <p:nvSpPr>
          <p:cNvPr id="2" name="Footer Placeholder 1">
            <a:extLst>
              <a:ext uri="{FF2B5EF4-FFF2-40B4-BE49-F238E27FC236}">
                <a16:creationId xmlns:a16="http://schemas.microsoft.com/office/drawing/2014/main" id="{D06C63EF-5F05-4993-BF02-0D57A3787273}"/>
              </a:ext>
            </a:extLst>
          </p:cNvPr>
          <p:cNvSpPr>
            <a:spLocks noGrp="1"/>
          </p:cNvSpPr>
          <p:nvPr>
            <p:ph type="ftr" sz="quarter" idx="11"/>
          </p:nvPr>
        </p:nvSpPr>
        <p:spPr/>
        <p:txBody>
          <a:bodyPr/>
          <a:lstStyle/>
          <a:p>
            <a:r>
              <a:rPr lang="en-US"/>
              <a:t>Algorithmic Trading using Quantitative Analysis</a:t>
            </a:r>
          </a:p>
        </p:txBody>
      </p:sp>
      <p:sp>
        <p:nvSpPr>
          <p:cNvPr id="3" name="Slide Number Placeholder 2">
            <a:extLst>
              <a:ext uri="{FF2B5EF4-FFF2-40B4-BE49-F238E27FC236}">
                <a16:creationId xmlns:a16="http://schemas.microsoft.com/office/drawing/2014/main" id="{52D24528-3BB7-4F37-882B-5CD545F98DAD}"/>
              </a:ext>
            </a:extLst>
          </p:cNvPr>
          <p:cNvSpPr>
            <a:spLocks noGrp="1"/>
          </p:cNvSpPr>
          <p:nvPr>
            <p:ph type="sldNum" sz="quarter" idx="12"/>
          </p:nvPr>
        </p:nvSpPr>
        <p:spPr/>
        <p:txBody>
          <a:bodyPr/>
          <a:lstStyle/>
          <a:p>
            <a:fld id="{3F3CE53D-CA27-4AD7-8574-30A24852A3E9}" type="slidenum">
              <a:rPr lang="en-US" smtClean="0"/>
              <a:t>28</a:t>
            </a:fld>
            <a:endParaRPr lang="en-US"/>
          </a:p>
        </p:txBody>
      </p:sp>
      <p:sp>
        <p:nvSpPr>
          <p:cNvPr id="5" name="TextBox 4">
            <a:extLst>
              <a:ext uri="{FF2B5EF4-FFF2-40B4-BE49-F238E27FC236}">
                <a16:creationId xmlns:a16="http://schemas.microsoft.com/office/drawing/2014/main" id="{B65C9E69-4C86-4744-BE6D-AD31D72B1AA1}"/>
              </a:ext>
            </a:extLst>
          </p:cNvPr>
          <p:cNvSpPr txBox="1"/>
          <p:nvPr/>
        </p:nvSpPr>
        <p:spPr>
          <a:xfrm>
            <a:off x="3362325" y="360167"/>
            <a:ext cx="2419350"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CAGR</a:t>
            </a:r>
          </a:p>
        </p:txBody>
      </p:sp>
      <p:sp>
        <p:nvSpPr>
          <p:cNvPr id="7" name="TextBox 6">
            <a:extLst>
              <a:ext uri="{FF2B5EF4-FFF2-40B4-BE49-F238E27FC236}">
                <a16:creationId xmlns:a16="http://schemas.microsoft.com/office/drawing/2014/main" id="{3BC91F4F-E342-40E1-805D-A7942F39A6C4}"/>
              </a:ext>
            </a:extLst>
          </p:cNvPr>
          <p:cNvSpPr txBox="1"/>
          <p:nvPr/>
        </p:nvSpPr>
        <p:spPr>
          <a:xfrm>
            <a:off x="342900" y="851732"/>
            <a:ext cx="8458200"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CAGR is one of the most accurate ways to calculate and determine returns for anything that can rise or fall in value over time.</a:t>
            </a:r>
          </a:p>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Investors can compare the CAGR of two alternatives in order to evaluate how well one stock performed against other stocks in a peer group or against a market index.</a:t>
            </a:r>
          </a:p>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CAGR does not reflect investment risk.</a:t>
            </a:r>
          </a:p>
        </p:txBody>
      </p:sp>
      <p:sp>
        <p:nvSpPr>
          <p:cNvPr id="9" name="TextBox 8">
            <a:extLst>
              <a:ext uri="{FF2B5EF4-FFF2-40B4-BE49-F238E27FC236}">
                <a16:creationId xmlns:a16="http://schemas.microsoft.com/office/drawing/2014/main" id="{D8AE4237-A74C-46F9-BFBD-D61384F47724}"/>
              </a:ext>
            </a:extLst>
          </p:cNvPr>
          <p:cNvSpPr txBox="1"/>
          <p:nvPr/>
        </p:nvSpPr>
        <p:spPr>
          <a:xfrm>
            <a:off x="2286000" y="2920425"/>
            <a:ext cx="4572000" cy="584775"/>
          </a:xfrm>
          <a:prstGeom prst="rect">
            <a:avLst/>
          </a:prstGeom>
          <a:noFill/>
        </p:spPr>
        <p:txBody>
          <a:bodyPr wrap="square">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Volatility</a:t>
            </a:r>
            <a:endParaRPr lang="en-IN" sz="3200" dirty="0"/>
          </a:p>
        </p:txBody>
      </p:sp>
      <p:sp>
        <p:nvSpPr>
          <p:cNvPr id="13" name="TextBox 12">
            <a:extLst>
              <a:ext uri="{FF2B5EF4-FFF2-40B4-BE49-F238E27FC236}">
                <a16:creationId xmlns:a16="http://schemas.microsoft.com/office/drawing/2014/main" id="{5E7D05D1-469F-4B2F-BF4B-3F60D78C678B}"/>
              </a:ext>
            </a:extLst>
          </p:cNvPr>
          <p:cNvSpPr txBox="1"/>
          <p:nvPr/>
        </p:nvSpPr>
        <p:spPr>
          <a:xfrm>
            <a:off x="383843" y="3373536"/>
            <a:ext cx="8115300" cy="2951064"/>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Volatility represents how large an asset's prices swing around the mean price - it is a statistical measure of its dispersion of returns.</a:t>
            </a:r>
          </a:p>
          <a:p>
            <a:pPr marL="285750" indent="-285750" algn="l">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There are several ways to measure volatility, including beta coefficients, option pricing models, and standard deviations of returns.</a:t>
            </a:r>
          </a:p>
          <a:p>
            <a:pPr marL="285750" indent="-285750" algn="l">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Volatile assets are often considered riskier than less volatile assets because the price is expected to be less predictable.</a:t>
            </a:r>
          </a:p>
          <a:p>
            <a:pPr marL="285750" indent="-285750" algn="l">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Volatility is an important variable for calculating options prices.</a:t>
            </a:r>
          </a:p>
        </p:txBody>
      </p:sp>
      <p:sp>
        <p:nvSpPr>
          <p:cNvPr id="16" name="Rectangle 15">
            <a:extLst>
              <a:ext uri="{FF2B5EF4-FFF2-40B4-BE49-F238E27FC236}">
                <a16:creationId xmlns:a16="http://schemas.microsoft.com/office/drawing/2014/main" id="{F09654E9-D2C9-4E17-A019-5B1CCFAC6136}"/>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93285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FE21820B-621B-45B2-A288-058C9540819F}"/>
              </a:ext>
            </a:extLst>
          </p:cNvPr>
          <p:cNvSpPr>
            <a:spLocks noGrp="1"/>
          </p:cNvSpPr>
          <p:nvPr>
            <p:ph type="dt" sz="half" idx="10"/>
          </p:nvPr>
        </p:nvSpPr>
        <p:spPr/>
        <p:txBody>
          <a:bodyPr/>
          <a:lstStyle/>
          <a:p>
            <a:fld id="{72B1C095-60FA-45D9-A4D7-DE4BBF7F7093}" type="datetime1">
              <a:rPr lang="en-US" smtClean="0"/>
              <a:t>12/5/2020</a:t>
            </a:fld>
            <a:endParaRPr lang="en-US"/>
          </a:p>
        </p:txBody>
      </p:sp>
      <p:sp>
        <p:nvSpPr>
          <p:cNvPr id="2" name="Footer Placeholder 1">
            <a:extLst>
              <a:ext uri="{FF2B5EF4-FFF2-40B4-BE49-F238E27FC236}">
                <a16:creationId xmlns:a16="http://schemas.microsoft.com/office/drawing/2014/main" id="{DE53C95A-4274-4EF2-ABC9-25F53CAF3858}"/>
              </a:ext>
            </a:extLst>
          </p:cNvPr>
          <p:cNvSpPr>
            <a:spLocks noGrp="1"/>
          </p:cNvSpPr>
          <p:nvPr>
            <p:ph type="ftr" sz="quarter" idx="11"/>
          </p:nvPr>
        </p:nvSpPr>
        <p:spPr/>
        <p:txBody>
          <a:bodyPr/>
          <a:lstStyle/>
          <a:p>
            <a:r>
              <a:rPr lang="en-US"/>
              <a:t>Algorithmic Trading using Quantitative Analysis</a:t>
            </a:r>
          </a:p>
        </p:txBody>
      </p:sp>
      <p:sp>
        <p:nvSpPr>
          <p:cNvPr id="3" name="Slide Number Placeholder 2">
            <a:extLst>
              <a:ext uri="{FF2B5EF4-FFF2-40B4-BE49-F238E27FC236}">
                <a16:creationId xmlns:a16="http://schemas.microsoft.com/office/drawing/2014/main" id="{CBAF1C40-FC60-4957-A03B-4D5EA63AFB7C}"/>
              </a:ext>
            </a:extLst>
          </p:cNvPr>
          <p:cNvSpPr>
            <a:spLocks noGrp="1"/>
          </p:cNvSpPr>
          <p:nvPr>
            <p:ph type="sldNum" sz="quarter" idx="12"/>
          </p:nvPr>
        </p:nvSpPr>
        <p:spPr/>
        <p:txBody>
          <a:bodyPr/>
          <a:lstStyle/>
          <a:p>
            <a:fld id="{3F3CE53D-CA27-4AD7-8574-30A24852A3E9}" type="slidenum">
              <a:rPr lang="en-US" smtClean="0"/>
              <a:t>29</a:t>
            </a:fld>
            <a:endParaRPr lang="en-US"/>
          </a:p>
        </p:txBody>
      </p:sp>
      <p:sp>
        <p:nvSpPr>
          <p:cNvPr id="5" name="TextBox 4">
            <a:extLst>
              <a:ext uri="{FF2B5EF4-FFF2-40B4-BE49-F238E27FC236}">
                <a16:creationId xmlns:a16="http://schemas.microsoft.com/office/drawing/2014/main" id="{AD9D71DC-BC33-4D50-BCDB-2E18BD520520}"/>
              </a:ext>
            </a:extLst>
          </p:cNvPr>
          <p:cNvSpPr txBox="1"/>
          <p:nvPr/>
        </p:nvSpPr>
        <p:spPr>
          <a:xfrm>
            <a:off x="457200" y="838200"/>
            <a:ext cx="8229600" cy="253556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Sharpe ratio adjusts a portfolio’s past performance—or expected future performance—for the excess risk that was taken by the investor.</a:t>
            </a:r>
          </a:p>
          <a:p>
            <a:pPr marL="342900" indent="-34290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A high Sharpe ratio is good when compared to similar portfolios or funds with lower returns.</a:t>
            </a:r>
          </a:p>
          <a:p>
            <a:pPr marL="342900" indent="-34290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Sharpe ratio has several weaknesses, including an assumption that investment returns are normally distributed.</a:t>
            </a:r>
          </a:p>
        </p:txBody>
      </p:sp>
      <p:sp>
        <p:nvSpPr>
          <p:cNvPr id="7" name="TextBox 6">
            <a:extLst>
              <a:ext uri="{FF2B5EF4-FFF2-40B4-BE49-F238E27FC236}">
                <a16:creationId xmlns:a16="http://schemas.microsoft.com/office/drawing/2014/main" id="{5315428A-7E9C-41B4-8BBF-5760C82C12F9}"/>
              </a:ext>
            </a:extLst>
          </p:cNvPr>
          <p:cNvSpPr txBox="1"/>
          <p:nvPr/>
        </p:nvSpPr>
        <p:spPr>
          <a:xfrm>
            <a:off x="3362325" y="360167"/>
            <a:ext cx="2419350"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Sharpe Ratio</a:t>
            </a:r>
          </a:p>
        </p:txBody>
      </p:sp>
      <p:sp>
        <p:nvSpPr>
          <p:cNvPr id="9" name="TextBox 8">
            <a:extLst>
              <a:ext uri="{FF2B5EF4-FFF2-40B4-BE49-F238E27FC236}">
                <a16:creationId xmlns:a16="http://schemas.microsoft.com/office/drawing/2014/main" id="{029B0794-879D-4176-AD2E-EE1D3D435AA9}"/>
              </a:ext>
            </a:extLst>
          </p:cNvPr>
          <p:cNvSpPr txBox="1"/>
          <p:nvPr/>
        </p:nvSpPr>
        <p:spPr>
          <a:xfrm>
            <a:off x="457200" y="3851799"/>
            <a:ext cx="8229600" cy="2308324"/>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Sortino ratio differs from the Sharpe ratio in that it only considers the standard deviation of the downside risk, rather than that of the entire (upside + downside) risk.</a:t>
            </a:r>
          </a:p>
          <a:p>
            <a:pPr marL="285750" indent="-285750" algn="just">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Because the Sortino ratio focuses only on the negative deviation of a portfolio's returns from the mean, it is thought to give a better view of a portfolio's risk-adjusted performance since positive volatility is a benefit.</a:t>
            </a:r>
          </a:p>
          <a:p>
            <a:pPr marL="285750" indent="-285750" algn="just">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Sortino ratio is a useful way for investors, analysts, and portfolio managers to evaluate an investment's return for a given level of bad risk.</a:t>
            </a:r>
          </a:p>
        </p:txBody>
      </p:sp>
      <p:sp>
        <p:nvSpPr>
          <p:cNvPr id="11" name="TextBox 10">
            <a:extLst>
              <a:ext uri="{FF2B5EF4-FFF2-40B4-BE49-F238E27FC236}">
                <a16:creationId xmlns:a16="http://schemas.microsoft.com/office/drawing/2014/main" id="{E57BDE47-1F72-4B5C-975C-CEF9A5796B69}"/>
              </a:ext>
            </a:extLst>
          </p:cNvPr>
          <p:cNvSpPr txBox="1"/>
          <p:nvPr/>
        </p:nvSpPr>
        <p:spPr>
          <a:xfrm>
            <a:off x="3366874" y="3267024"/>
            <a:ext cx="2419350"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Sortino Ratio</a:t>
            </a:r>
          </a:p>
        </p:txBody>
      </p:sp>
      <p:sp>
        <p:nvSpPr>
          <p:cNvPr id="14" name="Rectangle 13">
            <a:extLst>
              <a:ext uri="{FF2B5EF4-FFF2-40B4-BE49-F238E27FC236}">
                <a16:creationId xmlns:a16="http://schemas.microsoft.com/office/drawing/2014/main" id="{6AB03F5B-5E8C-49D2-8E32-1985A3064577}"/>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514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250" y="304800"/>
            <a:ext cx="7406640" cy="762000"/>
          </a:xfrm>
        </p:spPr>
        <p:txBody>
          <a:bodyPr>
            <a:normAutofit/>
          </a:bodyPr>
          <a:lstStyle/>
          <a:p>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a:t>
            </a:r>
          </a:p>
        </p:txBody>
      </p:sp>
      <p:sp>
        <p:nvSpPr>
          <p:cNvPr id="5" name="Content Placeholder 4"/>
          <p:cNvSpPr>
            <a:spLocks noGrp="1"/>
          </p:cNvSpPr>
          <p:nvPr>
            <p:ph idx="1"/>
          </p:nvPr>
        </p:nvSpPr>
        <p:spPr>
          <a:xfrm>
            <a:off x="609600" y="1066801"/>
            <a:ext cx="7886700" cy="5157028"/>
          </a:xfrm>
        </p:spPr>
        <p:txBody>
          <a:bodyPr>
            <a:noAutofit/>
          </a:bodyPr>
          <a:lstStyle/>
          <a:p>
            <a:pPr fontAlgn="base"/>
            <a:r>
              <a:rPr lang="en-US" sz="2000" dirty="0">
                <a:solidFill>
                  <a:schemeClr val="tx1"/>
                </a:solidFill>
                <a:latin typeface="Times New Roman" panose="02020603050405020304" pitchFamily="18" charset="0"/>
                <a:cs typeface="Times New Roman" panose="02020603050405020304" pitchFamily="18" charset="0"/>
              </a:rPr>
              <a:t>Abstract</a:t>
            </a:r>
          </a:p>
          <a:p>
            <a:pPr fontAlgn="base"/>
            <a:r>
              <a:rPr lang="en-US" sz="2000" dirty="0">
                <a:solidFill>
                  <a:schemeClr val="tx1"/>
                </a:solidFill>
                <a:latin typeface="Times New Roman" panose="02020603050405020304" pitchFamily="18" charset="0"/>
                <a:cs typeface="Times New Roman" panose="02020603050405020304" pitchFamily="18" charset="0"/>
              </a:rPr>
              <a:t>Introduction</a:t>
            </a:r>
          </a:p>
          <a:p>
            <a:pPr fontAlgn="base"/>
            <a:r>
              <a:rPr lang="en-US" sz="2000" dirty="0">
                <a:solidFill>
                  <a:schemeClr val="tx1"/>
                </a:solidFill>
                <a:latin typeface="Times New Roman" panose="02020603050405020304" pitchFamily="18" charset="0"/>
                <a:cs typeface="Times New Roman" panose="02020603050405020304" pitchFamily="18" charset="0"/>
              </a:rPr>
              <a:t>Motivation</a:t>
            </a:r>
          </a:p>
          <a:p>
            <a:pPr fontAlgn="base"/>
            <a:r>
              <a:rPr lang="en-US" sz="2000" dirty="0">
                <a:solidFill>
                  <a:schemeClr val="tx1"/>
                </a:solidFill>
                <a:latin typeface="Times New Roman" panose="02020603050405020304" pitchFamily="18" charset="0"/>
                <a:cs typeface="Times New Roman" panose="02020603050405020304" pitchFamily="18" charset="0"/>
              </a:rPr>
              <a:t>Literature Survey</a:t>
            </a:r>
          </a:p>
          <a:p>
            <a:pPr fontAlgn="base"/>
            <a:r>
              <a:rPr lang="en-US" sz="2000" dirty="0">
                <a:solidFill>
                  <a:schemeClr val="tx1"/>
                </a:solidFill>
                <a:latin typeface="Times New Roman" panose="02020603050405020304" pitchFamily="18" charset="0"/>
                <a:cs typeface="Times New Roman" panose="02020603050405020304" pitchFamily="18" charset="0"/>
              </a:rPr>
              <a:t>Research </a:t>
            </a:r>
            <a:r>
              <a:rPr lang="en-US" dirty="0">
                <a:solidFill>
                  <a:schemeClr val="tx1"/>
                </a:solidFill>
                <a:latin typeface="Times New Roman" panose="02020603050405020304" pitchFamily="18" charset="0"/>
                <a:cs typeface="Times New Roman" panose="02020603050405020304" pitchFamily="18" charset="0"/>
              </a:rPr>
              <a:t>Gap</a:t>
            </a:r>
            <a:endParaRPr lang="en-US" sz="2000" dirty="0">
              <a:solidFill>
                <a:schemeClr val="tx1"/>
              </a:solidFill>
              <a:latin typeface="Times New Roman" panose="02020603050405020304" pitchFamily="18" charset="0"/>
              <a:cs typeface="Times New Roman" panose="02020603050405020304" pitchFamily="18" charset="0"/>
            </a:endParaRPr>
          </a:p>
          <a:p>
            <a:pPr fontAlgn="base"/>
            <a:r>
              <a:rPr lang="en-US" dirty="0">
                <a:solidFill>
                  <a:schemeClr val="tx1"/>
                </a:solidFill>
                <a:latin typeface="Times New Roman" panose="02020603050405020304" pitchFamily="18" charset="0"/>
                <a:cs typeface="Times New Roman" panose="02020603050405020304" pitchFamily="18" charset="0"/>
              </a:rPr>
              <a:t>Problem Statement</a:t>
            </a:r>
            <a:endParaRPr lang="en-US" sz="2000" dirty="0">
              <a:solidFill>
                <a:schemeClr val="tx1"/>
              </a:solidFill>
              <a:latin typeface="Times New Roman" panose="02020603050405020304" pitchFamily="18" charset="0"/>
              <a:cs typeface="Times New Roman" panose="02020603050405020304" pitchFamily="18" charset="0"/>
            </a:endParaRPr>
          </a:p>
          <a:p>
            <a:pPr fontAlgn="base"/>
            <a:r>
              <a:rPr lang="en-US" sz="2000" dirty="0">
                <a:solidFill>
                  <a:schemeClr val="tx1"/>
                </a:solidFill>
                <a:latin typeface="Times New Roman" panose="02020603050405020304" pitchFamily="18" charset="0"/>
                <a:cs typeface="Times New Roman" panose="02020603050405020304" pitchFamily="18" charset="0"/>
              </a:rPr>
              <a:t>Objective </a:t>
            </a:r>
          </a:p>
          <a:p>
            <a:pPr fontAlgn="base"/>
            <a:r>
              <a:rPr lang="en-US" sz="2000" dirty="0">
                <a:solidFill>
                  <a:schemeClr val="tx1"/>
                </a:solidFill>
                <a:latin typeface="Times New Roman" panose="02020603050405020304" pitchFamily="18" charset="0"/>
                <a:cs typeface="Times New Roman" panose="02020603050405020304" pitchFamily="18" charset="0"/>
              </a:rPr>
              <a:t>Methodology </a:t>
            </a:r>
          </a:p>
          <a:p>
            <a:pPr fontAlgn="base"/>
            <a:r>
              <a:rPr lang="en-US" sz="2000" dirty="0">
                <a:solidFill>
                  <a:schemeClr val="tx1"/>
                </a:solidFill>
                <a:latin typeface="Times New Roman" panose="02020603050405020304" pitchFamily="18" charset="0"/>
                <a:cs typeface="Times New Roman" panose="02020603050405020304" pitchFamily="18" charset="0"/>
              </a:rPr>
              <a:t>Workflow</a:t>
            </a:r>
          </a:p>
          <a:p>
            <a:pPr fontAlgn="base"/>
            <a:r>
              <a:rPr lang="en-US" sz="2000" dirty="0">
                <a:solidFill>
                  <a:schemeClr val="tx1"/>
                </a:solidFill>
                <a:latin typeface="Times New Roman" panose="02020603050405020304" pitchFamily="18" charset="0"/>
                <a:cs typeface="Times New Roman" panose="02020603050405020304" pitchFamily="18" charset="0"/>
              </a:rPr>
              <a:t>Functional Block Diagram</a:t>
            </a:r>
          </a:p>
          <a:p>
            <a:pPr fontAlgn="base"/>
            <a:r>
              <a:rPr lang="en-US" dirty="0">
                <a:solidFill>
                  <a:schemeClr val="tx1"/>
                </a:solidFill>
                <a:latin typeface="Times New Roman" panose="02020603050405020304" pitchFamily="18" charset="0"/>
                <a:cs typeface="Times New Roman" panose="02020603050405020304" pitchFamily="18" charset="0"/>
              </a:rPr>
              <a:t>Tools</a:t>
            </a:r>
          </a:p>
          <a:p>
            <a:pPr fontAlgn="base"/>
            <a:r>
              <a:rPr lang="en-US" sz="2000" dirty="0">
                <a:solidFill>
                  <a:schemeClr val="tx1"/>
                </a:solidFill>
                <a:latin typeface="Times New Roman" panose="02020603050405020304" pitchFamily="18" charset="0"/>
                <a:cs typeface="Times New Roman" panose="02020603050405020304" pitchFamily="18" charset="0"/>
              </a:rPr>
              <a:t>Timeline</a:t>
            </a:r>
          </a:p>
          <a:p>
            <a:pPr fontAlgn="base"/>
            <a:r>
              <a:rPr lang="en-US" sz="2000" dirty="0">
                <a:solidFill>
                  <a:schemeClr val="tx1"/>
                </a:solidFill>
                <a:latin typeface="Times New Roman" panose="02020603050405020304" pitchFamily="18" charset="0"/>
                <a:cs typeface="Times New Roman" panose="02020603050405020304" pitchFamily="18" charset="0"/>
              </a:rPr>
              <a:t>References</a:t>
            </a:r>
          </a:p>
        </p:txBody>
      </p:sp>
      <p:sp>
        <p:nvSpPr>
          <p:cNvPr id="6" name="Date Placeholder 5">
            <a:extLst>
              <a:ext uri="{FF2B5EF4-FFF2-40B4-BE49-F238E27FC236}">
                <a16:creationId xmlns:a16="http://schemas.microsoft.com/office/drawing/2014/main" id="{1BB37455-35B9-4F41-8F94-50224F76340D}"/>
              </a:ext>
            </a:extLst>
          </p:cNvPr>
          <p:cNvSpPr>
            <a:spLocks noGrp="1"/>
          </p:cNvSpPr>
          <p:nvPr>
            <p:ph type="dt" sz="half" idx="10"/>
          </p:nvPr>
        </p:nvSpPr>
        <p:spPr/>
        <p:txBody>
          <a:bodyPr/>
          <a:lstStyle/>
          <a:p>
            <a:fld id="{8D3E6A07-98AC-4DFD-AAFB-B05B98907A22}" type="datetime1">
              <a:rPr lang="en-US" smtClean="0"/>
              <a:t>12/5/2020</a:t>
            </a:fld>
            <a:endParaRPr lang="en-US" dirty="0"/>
          </a:p>
        </p:txBody>
      </p:sp>
      <p:sp>
        <p:nvSpPr>
          <p:cNvPr id="2" name="Footer Placeholder 1"/>
          <p:cNvSpPr>
            <a:spLocks noGrp="1"/>
          </p:cNvSpPr>
          <p:nvPr>
            <p:ph type="ftr" sz="quarter" idx="11"/>
          </p:nvPr>
        </p:nvSpPr>
        <p:spPr/>
        <p:txBody>
          <a:bodyPr/>
          <a:lstStyle/>
          <a:p>
            <a:r>
              <a:rPr lang="en-US" dirty="0"/>
              <a:t>Algorithmic Trading using Quantitative Analysis</a:t>
            </a:r>
          </a:p>
        </p:txBody>
      </p:sp>
      <p:sp>
        <p:nvSpPr>
          <p:cNvPr id="3" name="Slide Number Placeholder 2"/>
          <p:cNvSpPr>
            <a:spLocks noGrp="1"/>
          </p:cNvSpPr>
          <p:nvPr>
            <p:ph type="sldNum" sz="quarter" idx="12"/>
          </p:nvPr>
        </p:nvSpPr>
        <p:spPr/>
        <p:txBody>
          <a:bodyPr/>
          <a:lstStyle/>
          <a:p>
            <a:fld id="{3F3CE53D-CA27-4AD7-8574-30A24852A3E9}" type="slidenum">
              <a:rPr lang="en-US" smtClean="0"/>
              <a:t>3</a:t>
            </a:fld>
            <a:endParaRPr lang="en-US"/>
          </a:p>
        </p:txBody>
      </p:sp>
      <p:sp>
        <p:nvSpPr>
          <p:cNvPr id="8" name="Rectangle 7">
            <a:extLst>
              <a:ext uri="{FF2B5EF4-FFF2-40B4-BE49-F238E27FC236}">
                <a16:creationId xmlns:a16="http://schemas.microsoft.com/office/drawing/2014/main" id="{BC3B457E-003E-4D37-A24B-36F4982A15BF}"/>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0B941086-6614-4872-8562-E9EEC78FD2D9}"/>
              </a:ext>
            </a:extLst>
          </p:cNvPr>
          <p:cNvCxnSpPr/>
          <p:nvPr/>
        </p:nvCxnSpPr>
        <p:spPr>
          <a:xfrm>
            <a:off x="628650" y="914400"/>
            <a:ext cx="73723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63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A1EB76E6-A3D9-446D-8916-93063A9F6BE8}"/>
              </a:ext>
            </a:extLst>
          </p:cNvPr>
          <p:cNvSpPr>
            <a:spLocks noGrp="1"/>
          </p:cNvSpPr>
          <p:nvPr>
            <p:ph type="dt" sz="half" idx="10"/>
          </p:nvPr>
        </p:nvSpPr>
        <p:spPr/>
        <p:txBody>
          <a:bodyPr/>
          <a:lstStyle/>
          <a:p>
            <a:fld id="{8030AFDE-387D-4DE6-A436-FFABF10C106E}" type="datetime1">
              <a:rPr lang="en-US" smtClean="0"/>
              <a:t>12/5/2020</a:t>
            </a:fld>
            <a:endParaRPr lang="en-US"/>
          </a:p>
        </p:txBody>
      </p:sp>
      <p:sp>
        <p:nvSpPr>
          <p:cNvPr id="2" name="Footer Placeholder 1">
            <a:extLst>
              <a:ext uri="{FF2B5EF4-FFF2-40B4-BE49-F238E27FC236}">
                <a16:creationId xmlns:a16="http://schemas.microsoft.com/office/drawing/2014/main" id="{CE5CB42F-B371-4661-B941-DBCA1ED1C4A3}"/>
              </a:ext>
            </a:extLst>
          </p:cNvPr>
          <p:cNvSpPr>
            <a:spLocks noGrp="1"/>
          </p:cNvSpPr>
          <p:nvPr>
            <p:ph type="ftr" sz="quarter" idx="11"/>
          </p:nvPr>
        </p:nvSpPr>
        <p:spPr/>
        <p:txBody>
          <a:bodyPr/>
          <a:lstStyle/>
          <a:p>
            <a:r>
              <a:rPr lang="en-US"/>
              <a:t>Algorithmic Trading using Quantitative Analysis</a:t>
            </a:r>
          </a:p>
        </p:txBody>
      </p:sp>
      <p:sp>
        <p:nvSpPr>
          <p:cNvPr id="3" name="Slide Number Placeholder 2">
            <a:extLst>
              <a:ext uri="{FF2B5EF4-FFF2-40B4-BE49-F238E27FC236}">
                <a16:creationId xmlns:a16="http://schemas.microsoft.com/office/drawing/2014/main" id="{0EA5726B-7C17-4A58-814E-949AD7A3D94D}"/>
              </a:ext>
            </a:extLst>
          </p:cNvPr>
          <p:cNvSpPr>
            <a:spLocks noGrp="1"/>
          </p:cNvSpPr>
          <p:nvPr>
            <p:ph type="sldNum" sz="quarter" idx="12"/>
          </p:nvPr>
        </p:nvSpPr>
        <p:spPr/>
        <p:txBody>
          <a:bodyPr/>
          <a:lstStyle/>
          <a:p>
            <a:fld id="{3F3CE53D-CA27-4AD7-8574-30A24852A3E9}" type="slidenum">
              <a:rPr lang="en-US" smtClean="0"/>
              <a:t>30</a:t>
            </a:fld>
            <a:endParaRPr lang="en-US"/>
          </a:p>
        </p:txBody>
      </p:sp>
      <p:sp>
        <p:nvSpPr>
          <p:cNvPr id="5" name="TextBox 4">
            <a:extLst>
              <a:ext uri="{FF2B5EF4-FFF2-40B4-BE49-F238E27FC236}">
                <a16:creationId xmlns:a16="http://schemas.microsoft.com/office/drawing/2014/main" id="{F8EDB495-F016-47C2-8366-8BE26F6C4C2E}"/>
              </a:ext>
            </a:extLst>
          </p:cNvPr>
          <p:cNvSpPr txBox="1"/>
          <p:nvPr/>
        </p:nvSpPr>
        <p:spPr>
          <a:xfrm>
            <a:off x="3090862" y="457200"/>
            <a:ext cx="2962275"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Calmar Ratio</a:t>
            </a:r>
          </a:p>
        </p:txBody>
      </p:sp>
      <p:sp>
        <p:nvSpPr>
          <p:cNvPr id="7" name="TextBox 6">
            <a:extLst>
              <a:ext uri="{FF2B5EF4-FFF2-40B4-BE49-F238E27FC236}">
                <a16:creationId xmlns:a16="http://schemas.microsoft.com/office/drawing/2014/main" id="{15DA3C55-44A7-428B-8942-10D8752E0336}"/>
              </a:ext>
            </a:extLst>
          </p:cNvPr>
          <p:cNvSpPr txBox="1"/>
          <p:nvPr/>
        </p:nvSpPr>
        <p:spPr>
          <a:xfrm>
            <a:off x="609600" y="1219201"/>
            <a:ext cx="7905750" cy="170456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Calmar ratio is a measure of risk-adjusted returns for investment funds, created by fund manager Terry Young in 1991.</a:t>
            </a:r>
          </a:p>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Calmar ratio uses a fund’s maximum drawdown as its sole measure of risk, which makes it unique. This could also be considered one of its weaknesses.</a:t>
            </a:r>
          </a:p>
        </p:txBody>
      </p:sp>
      <p:sp>
        <p:nvSpPr>
          <p:cNvPr id="9" name="TextBox 8">
            <a:extLst>
              <a:ext uri="{FF2B5EF4-FFF2-40B4-BE49-F238E27FC236}">
                <a16:creationId xmlns:a16="http://schemas.microsoft.com/office/drawing/2014/main" id="{14907A42-C664-4CA2-9214-7F45DE95CAC7}"/>
              </a:ext>
            </a:extLst>
          </p:cNvPr>
          <p:cNvSpPr txBox="1"/>
          <p:nvPr/>
        </p:nvSpPr>
        <p:spPr>
          <a:xfrm>
            <a:off x="609600" y="3560434"/>
            <a:ext cx="7905750" cy="253556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Maximum drawdown (MDD) is a measure of an asset's largest price drop from a peak to a trough.</a:t>
            </a:r>
          </a:p>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Maximum drawdown is considered to be an indicator of downside risk, with large MDDs suggesting that down movements could be volatile.</a:t>
            </a:r>
          </a:p>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While MDD measures the largest loss, it does not account for the frequency of losses, not the size of any gains.</a:t>
            </a:r>
          </a:p>
        </p:txBody>
      </p:sp>
      <p:sp>
        <p:nvSpPr>
          <p:cNvPr id="11" name="TextBox 10">
            <a:extLst>
              <a:ext uri="{FF2B5EF4-FFF2-40B4-BE49-F238E27FC236}">
                <a16:creationId xmlns:a16="http://schemas.microsoft.com/office/drawing/2014/main" id="{DE791B6D-5093-4455-A44E-F91097F4B841}"/>
              </a:ext>
            </a:extLst>
          </p:cNvPr>
          <p:cNvSpPr txBox="1"/>
          <p:nvPr/>
        </p:nvSpPr>
        <p:spPr>
          <a:xfrm>
            <a:off x="2412205" y="2975659"/>
            <a:ext cx="4319588"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Maximum Drawdown</a:t>
            </a:r>
          </a:p>
        </p:txBody>
      </p:sp>
      <p:sp>
        <p:nvSpPr>
          <p:cNvPr id="14" name="Rectangle 13">
            <a:extLst>
              <a:ext uri="{FF2B5EF4-FFF2-40B4-BE49-F238E27FC236}">
                <a16:creationId xmlns:a16="http://schemas.microsoft.com/office/drawing/2014/main" id="{DD08C528-F9B5-466F-8217-9D865B6535F4}"/>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441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A1EB76E6-A3D9-446D-8916-93063A9F6BE8}"/>
              </a:ext>
            </a:extLst>
          </p:cNvPr>
          <p:cNvSpPr>
            <a:spLocks noGrp="1"/>
          </p:cNvSpPr>
          <p:nvPr>
            <p:ph type="dt" sz="half" idx="10"/>
          </p:nvPr>
        </p:nvSpPr>
        <p:spPr/>
        <p:txBody>
          <a:bodyPr/>
          <a:lstStyle/>
          <a:p>
            <a:fld id="{8030AFDE-387D-4DE6-A436-FFABF10C106E}" type="datetime1">
              <a:rPr lang="en-US" smtClean="0"/>
              <a:t>12/5/2020</a:t>
            </a:fld>
            <a:endParaRPr lang="en-US"/>
          </a:p>
        </p:txBody>
      </p:sp>
      <p:sp>
        <p:nvSpPr>
          <p:cNvPr id="2" name="Footer Placeholder 1">
            <a:extLst>
              <a:ext uri="{FF2B5EF4-FFF2-40B4-BE49-F238E27FC236}">
                <a16:creationId xmlns:a16="http://schemas.microsoft.com/office/drawing/2014/main" id="{CE5CB42F-B371-4661-B941-DBCA1ED1C4A3}"/>
              </a:ext>
            </a:extLst>
          </p:cNvPr>
          <p:cNvSpPr>
            <a:spLocks noGrp="1"/>
          </p:cNvSpPr>
          <p:nvPr>
            <p:ph type="ftr" sz="quarter" idx="11"/>
          </p:nvPr>
        </p:nvSpPr>
        <p:spPr/>
        <p:txBody>
          <a:bodyPr/>
          <a:lstStyle/>
          <a:p>
            <a:r>
              <a:rPr lang="en-US"/>
              <a:t>Algorithmic Trading using Quantitative Analysis</a:t>
            </a:r>
          </a:p>
        </p:txBody>
      </p:sp>
      <p:sp>
        <p:nvSpPr>
          <p:cNvPr id="3" name="Slide Number Placeholder 2">
            <a:extLst>
              <a:ext uri="{FF2B5EF4-FFF2-40B4-BE49-F238E27FC236}">
                <a16:creationId xmlns:a16="http://schemas.microsoft.com/office/drawing/2014/main" id="{0EA5726B-7C17-4A58-814E-949AD7A3D94D}"/>
              </a:ext>
            </a:extLst>
          </p:cNvPr>
          <p:cNvSpPr>
            <a:spLocks noGrp="1"/>
          </p:cNvSpPr>
          <p:nvPr>
            <p:ph type="sldNum" sz="quarter" idx="12"/>
          </p:nvPr>
        </p:nvSpPr>
        <p:spPr/>
        <p:txBody>
          <a:bodyPr/>
          <a:lstStyle/>
          <a:p>
            <a:fld id="{3F3CE53D-CA27-4AD7-8574-30A24852A3E9}" type="slidenum">
              <a:rPr lang="en-US" smtClean="0"/>
              <a:t>31</a:t>
            </a:fld>
            <a:endParaRPr lang="en-US"/>
          </a:p>
        </p:txBody>
      </p:sp>
      <p:sp>
        <p:nvSpPr>
          <p:cNvPr id="5" name="TextBox 4">
            <a:extLst>
              <a:ext uri="{FF2B5EF4-FFF2-40B4-BE49-F238E27FC236}">
                <a16:creationId xmlns:a16="http://schemas.microsoft.com/office/drawing/2014/main" id="{F8EDB495-F016-47C2-8366-8BE26F6C4C2E}"/>
              </a:ext>
            </a:extLst>
          </p:cNvPr>
          <p:cNvSpPr txBox="1"/>
          <p:nvPr/>
        </p:nvSpPr>
        <p:spPr>
          <a:xfrm>
            <a:off x="2155030" y="387930"/>
            <a:ext cx="4833938"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Strategy 1: MACD + RSI</a:t>
            </a:r>
          </a:p>
        </p:txBody>
      </p:sp>
      <p:sp>
        <p:nvSpPr>
          <p:cNvPr id="7" name="TextBox 6">
            <a:extLst>
              <a:ext uri="{FF2B5EF4-FFF2-40B4-BE49-F238E27FC236}">
                <a16:creationId xmlns:a16="http://schemas.microsoft.com/office/drawing/2014/main" id="{15DA3C55-44A7-428B-8942-10D8752E0336}"/>
              </a:ext>
            </a:extLst>
          </p:cNvPr>
          <p:cNvSpPr txBox="1"/>
          <p:nvPr/>
        </p:nvSpPr>
        <p:spPr>
          <a:xfrm>
            <a:off x="609600" y="1219201"/>
            <a:ext cx="7905750" cy="632480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Moving Average Convergence Divergence (MACD): Trend Indicator</a:t>
            </a:r>
          </a:p>
          <a:p>
            <a:pPr marL="285750" indent="-285750" algn="just">
              <a:lnSpc>
                <a:spcPct val="150000"/>
              </a:lnSpc>
              <a:buFont typeface="Arial" panose="020B0604020202020204" pitchFamily="34" charset="0"/>
              <a:buChar char="•"/>
            </a:pPr>
            <a:r>
              <a:rPr lang="en-US" dirty="0">
                <a:solidFill>
                  <a:srgbClr val="111111"/>
                </a:solidFill>
                <a:latin typeface="Times New Roman" panose="02020603050405020304" pitchFamily="18" charset="0"/>
                <a:cs typeface="Times New Roman" panose="02020603050405020304" pitchFamily="18" charset="0"/>
              </a:rPr>
              <a:t>Relative Strength Index (RSI): Momentum Indicator</a:t>
            </a:r>
          </a:p>
          <a:p>
            <a:pPr algn="just">
              <a:lnSpc>
                <a:spcPct val="150000"/>
              </a:lnSpc>
            </a:pPr>
            <a:endParaRPr lang="en-US" dirty="0">
              <a:solidFill>
                <a:srgbClr val="11111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Buy Signal:</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MACD value greater than signal value AND</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RSI &gt; 30 AND</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RSI[current] &gt; RSI [previous]</a:t>
            </a:r>
          </a:p>
          <a:p>
            <a:pPr marL="342900" indent="-342900" algn="just">
              <a:lnSpc>
                <a:spcPct val="150000"/>
              </a:lnSpc>
              <a:buFont typeface="+mj-lt"/>
              <a:buAutoNum type="arabicPeriod"/>
            </a:pPr>
            <a:endParaRPr lang="en-US" dirty="0">
              <a:solidFill>
                <a:srgbClr val="11111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solidFill>
                  <a:srgbClr val="111111"/>
                </a:solidFill>
                <a:latin typeface="Times New Roman" panose="02020603050405020304" pitchFamily="18" charset="0"/>
                <a:cs typeface="Times New Roman" panose="02020603050405020304" pitchFamily="18" charset="0"/>
              </a:rPr>
              <a:t>Exit Signal:</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MACD value less than signal value AND slope(MACD) &lt; slope(signal).</a:t>
            </a:r>
          </a:p>
          <a:p>
            <a:pPr algn="just">
              <a:lnSpc>
                <a:spcPct val="150000"/>
              </a:lnSpc>
            </a:pPr>
            <a:r>
              <a:rPr lang="en-US" dirty="0">
                <a:solidFill>
                  <a:srgbClr val="111111"/>
                </a:solidFill>
                <a:latin typeface="Times New Roman" panose="02020603050405020304" pitchFamily="18" charset="0"/>
                <a:cs typeface="Times New Roman" panose="02020603050405020304" pitchFamily="18" charset="0"/>
              </a:rPr>
              <a:t>                                                        OR</a:t>
            </a:r>
          </a:p>
          <a:p>
            <a:pPr algn="just">
              <a:lnSpc>
                <a:spcPct val="150000"/>
              </a:lnSpc>
            </a:pPr>
            <a:r>
              <a:rPr lang="en-US" dirty="0">
                <a:solidFill>
                  <a:srgbClr val="111111"/>
                </a:solidFill>
                <a:latin typeface="Times New Roman" panose="02020603050405020304" pitchFamily="18" charset="0"/>
                <a:cs typeface="Times New Roman" panose="02020603050405020304" pitchFamily="18" charset="0"/>
              </a:rPr>
              <a:t>2.   RSI &gt;70</a:t>
            </a:r>
          </a:p>
          <a:p>
            <a:pPr algn="just">
              <a:lnSpc>
                <a:spcPct val="150000"/>
              </a:lnSpc>
            </a:pPr>
            <a:endParaRPr lang="en-US" dirty="0">
              <a:solidFill>
                <a:srgbClr val="111111"/>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rgbClr val="111111"/>
              </a:solidFill>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111111"/>
                </a:solidFill>
                <a:effectLst/>
                <a:latin typeface="Times New Roman" panose="02020603050405020304" pitchFamily="18" charset="0"/>
                <a:cs typeface="Times New Roman" panose="02020603050405020304" pitchFamily="18" charset="0"/>
              </a:rPr>
              <a:t>  </a:t>
            </a:r>
          </a:p>
        </p:txBody>
      </p:sp>
      <p:sp>
        <p:nvSpPr>
          <p:cNvPr id="14" name="Rectangle 13">
            <a:extLst>
              <a:ext uri="{FF2B5EF4-FFF2-40B4-BE49-F238E27FC236}">
                <a16:creationId xmlns:a16="http://schemas.microsoft.com/office/drawing/2014/main" id="{DD08C528-F9B5-466F-8217-9D865B6535F4}"/>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6494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A1EB76E6-A3D9-446D-8916-93063A9F6BE8}"/>
              </a:ext>
            </a:extLst>
          </p:cNvPr>
          <p:cNvSpPr>
            <a:spLocks noGrp="1"/>
          </p:cNvSpPr>
          <p:nvPr>
            <p:ph type="dt" sz="half" idx="10"/>
          </p:nvPr>
        </p:nvSpPr>
        <p:spPr/>
        <p:txBody>
          <a:bodyPr/>
          <a:lstStyle/>
          <a:p>
            <a:fld id="{8030AFDE-387D-4DE6-A436-FFABF10C106E}" type="datetime1">
              <a:rPr lang="en-US" smtClean="0"/>
              <a:t>12/5/2020</a:t>
            </a:fld>
            <a:endParaRPr lang="en-US"/>
          </a:p>
        </p:txBody>
      </p:sp>
      <p:sp>
        <p:nvSpPr>
          <p:cNvPr id="2" name="Footer Placeholder 1">
            <a:extLst>
              <a:ext uri="{FF2B5EF4-FFF2-40B4-BE49-F238E27FC236}">
                <a16:creationId xmlns:a16="http://schemas.microsoft.com/office/drawing/2014/main" id="{CE5CB42F-B371-4661-B941-DBCA1ED1C4A3}"/>
              </a:ext>
            </a:extLst>
          </p:cNvPr>
          <p:cNvSpPr>
            <a:spLocks noGrp="1"/>
          </p:cNvSpPr>
          <p:nvPr>
            <p:ph type="ftr" sz="quarter" idx="11"/>
          </p:nvPr>
        </p:nvSpPr>
        <p:spPr/>
        <p:txBody>
          <a:bodyPr/>
          <a:lstStyle/>
          <a:p>
            <a:r>
              <a:rPr lang="en-US"/>
              <a:t>Algorithmic Trading using Quantitative Analysis</a:t>
            </a:r>
          </a:p>
        </p:txBody>
      </p:sp>
      <p:sp>
        <p:nvSpPr>
          <p:cNvPr id="3" name="Slide Number Placeholder 2">
            <a:extLst>
              <a:ext uri="{FF2B5EF4-FFF2-40B4-BE49-F238E27FC236}">
                <a16:creationId xmlns:a16="http://schemas.microsoft.com/office/drawing/2014/main" id="{0EA5726B-7C17-4A58-814E-949AD7A3D94D}"/>
              </a:ext>
            </a:extLst>
          </p:cNvPr>
          <p:cNvSpPr>
            <a:spLocks noGrp="1"/>
          </p:cNvSpPr>
          <p:nvPr>
            <p:ph type="sldNum" sz="quarter" idx="12"/>
          </p:nvPr>
        </p:nvSpPr>
        <p:spPr/>
        <p:txBody>
          <a:bodyPr/>
          <a:lstStyle/>
          <a:p>
            <a:fld id="{3F3CE53D-CA27-4AD7-8574-30A24852A3E9}" type="slidenum">
              <a:rPr lang="en-US" smtClean="0"/>
              <a:t>32</a:t>
            </a:fld>
            <a:endParaRPr lang="en-US"/>
          </a:p>
        </p:txBody>
      </p:sp>
      <p:sp>
        <p:nvSpPr>
          <p:cNvPr id="5" name="TextBox 4">
            <a:extLst>
              <a:ext uri="{FF2B5EF4-FFF2-40B4-BE49-F238E27FC236}">
                <a16:creationId xmlns:a16="http://schemas.microsoft.com/office/drawing/2014/main" id="{F8EDB495-F016-47C2-8366-8BE26F6C4C2E}"/>
              </a:ext>
            </a:extLst>
          </p:cNvPr>
          <p:cNvSpPr txBox="1"/>
          <p:nvPr/>
        </p:nvSpPr>
        <p:spPr>
          <a:xfrm>
            <a:off x="2155030" y="387930"/>
            <a:ext cx="4833938" cy="584775"/>
          </a:xfrm>
          <a:prstGeom prst="rect">
            <a:avLst/>
          </a:prstGeom>
          <a:noFill/>
        </p:spPr>
        <p:txBody>
          <a:bodyPr wrap="square" rtlCol="0">
            <a:spAutoFit/>
          </a:bodyPr>
          <a:lstStyle/>
          <a:p>
            <a:pPr algn="ctr"/>
            <a:r>
              <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Strategy 2: MACD + </a:t>
            </a:r>
            <a:r>
              <a:rPr lang="en-IN" sz="32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Renko</a:t>
            </a:r>
            <a:endParaRPr lang="en-IN"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5DA3C55-44A7-428B-8942-10D8752E0336}"/>
              </a:ext>
            </a:extLst>
          </p:cNvPr>
          <p:cNvSpPr txBox="1"/>
          <p:nvPr/>
        </p:nvSpPr>
        <p:spPr>
          <a:xfrm>
            <a:off x="609600" y="1219201"/>
            <a:ext cx="7905750" cy="507831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Buy Signal:</a:t>
            </a:r>
          </a:p>
          <a:p>
            <a:pPr marL="342900" indent="-342900" algn="just">
              <a:lnSpc>
                <a:spcPct val="150000"/>
              </a:lnSpc>
              <a:buFont typeface="+mj-lt"/>
              <a:buAutoNum type="arabicPeriod"/>
            </a:pPr>
            <a:r>
              <a:rPr lang="en-US" dirty="0" err="1">
                <a:solidFill>
                  <a:srgbClr val="111111"/>
                </a:solidFill>
                <a:latin typeface="Times New Roman" panose="02020603050405020304" pitchFamily="18" charset="0"/>
                <a:cs typeface="Times New Roman" panose="02020603050405020304" pitchFamily="18" charset="0"/>
              </a:rPr>
              <a:t>Renko</a:t>
            </a:r>
            <a:r>
              <a:rPr lang="en-US" dirty="0">
                <a:solidFill>
                  <a:srgbClr val="111111"/>
                </a:solidFill>
                <a:latin typeface="Times New Roman" panose="02020603050405020304" pitchFamily="18" charset="0"/>
                <a:cs typeface="Times New Roman" panose="02020603050405020304" pitchFamily="18" charset="0"/>
              </a:rPr>
              <a:t> &gt; 2   AND</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MACD value greater than signal value   AND</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slope(MACD) &gt; slope(signal)</a:t>
            </a:r>
          </a:p>
          <a:p>
            <a:pPr algn="just">
              <a:lnSpc>
                <a:spcPct val="150000"/>
              </a:lnSpc>
            </a:pPr>
            <a:endParaRPr lang="en-US" dirty="0">
              <a:solidFill>
                <a:srgbClr val="111111"/>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rgbClr val="11111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solidFill>
                  <a:srgbClr val="111111"/>
                </a:solidFill>
                <a:latin typeface="Times New Roman" panose="02020603050405020304" pitchFamily="18" charset="0"/>
                <a:cs typeface="Times New Roman" panose="02020603050405020304" pitchFamily="18" charset="0"/>
              </a:rPr>
              <a:t>Exit Signal:</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MACD value less than signal value  AND </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slope(MACD) &lt; slope(signal).</a:t>
            </a:r>
          </a:p>
          <a:p>
            <a:pPr algn="just">
              <a:lnSpc>
                <a:spcPct val="150000"/>
              </a:lnSpc>
            </a:pPr>
            <a:endParaRPr lang="en-US" dirty="0">
              <a:solidFill>
                <a:srgbClr val="111111"/>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rgbClr val="111111"/>
              </a:solidFill>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111111"/>
                </a:solidFill>
                <a:effectLst/>
                <a:latin typeface="Times New Roman" panose="02020603050405020304" pitchFamily="18" charset="0"/>
                <a:cs typeface="Times New Roman" panose="02020603050405020304" pitchFamily="18" charset="0"/>
              </a:rPr>
              <a:t>  </a:t>
            </a:r>
          </a:p>
        </p:txBody>
      </p:sp>
      <p:sp>
        <p:nvSpPr>
          <p:cNvPr id="14" name="Rectangle 13">
            <a:extLst>
              <a:ext uri="{FF2B5EF4-FFF2-40B4-BE49-F238E27FC236}">
                <a16:creationId xmlns:a16="http://schemas.microsoft.com/office/drawing/2014/main" id="{DD08C528-F9B5-466F-8217-9D865B6535F4}"/>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43271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2669-8183-467C-BC56-3A7BFDE02934}"/>
              </a:ext>
            </a:extLst>
          </p:cNvPr>
          <p:cNvSpPr>
            <a:spLocks noGrp="1"/>
          </p:cNvSpPr>
          <p:nvPr>
            <p:ph type="title"/>
          </p:nvPr>
        </p:nvSpPr>
        <p:spPr/>
        <p:txBody>
          <a:bodyPr/>
          <a:lstStyle/>
          <a:p>
            <a:pPr algn="ctr"/>
            <a:r>
              <a:rPr lang="en-IN" b="1" dirty="0">
                <a:solidFill>
                  <a:srgbClr val="FF0000"/>
                </a:solidFill>
                <a:effectLst>
                  <a:outerShdw blurRad="38100" dist="38100" dir="2700000" algn="tl">
                    <a:srgbClr val="000000">
                      <a:alpha val="43137"/>
                    </a:srgbClr>
                  </a:outerShdw>
                </a:effectLst>
              </a:rPr>
              <a:t>Strategy 3: MACD + OBV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CF44FA-AC47-45CD-9EF8-5AC4DD3FC304}"/>
                  </a:ext>
                </a:extLst>
              </p:cNvPr>
              <p:cNvSpPr>
                <a:spLocks noGrp="1"/>
              </p:cNvSpPr>
              <p:nvPr>
                <p:ph idx="1"/>
              </p:nvPr>
            </p:nvSpPr>
            <p:spPr/>
            <p:txBody>
              <a:bodyPr>
                <a:normAutofit fontScale="92500" lnSpcReduction="20000"/>
              </a:bodyPr>
              <a:lstStyle/>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Moving Average Convergence Divergence (MACD): Trend Indicator</a:t>
                </a:r>
              </a:p>
              <a:p>
                <a:pPr marL="285750" indent="-285750" algn="just">
                  <a:lnSpc>
                    <a:spcPct val="150000"/>
                  </a:lnSpc>
                  <a:buFont typeface="Arial" panose="020B0604020202020204" pitchFamily="34" charset="0"/>
                  <a:buChar char="•"/>
                </a:pPr>
                <a:r>
                  <a:rPr lang="en-IN" dirty="0"/>
                  <a:t>On Balance Volume (OBV): Momentum Indicator</a:t>
                </a: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Buy Signal:</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MACD value greater than signal value   AND</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slope(MACD) &gt; slope(signal) AND</a:t>
                </a:r>
              </a:p>
              <a:p>
                <a:pPr marL="342900" indent="-3429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Last 5 consecutive points OBV slope </a:t>
                </a:r>
                <a:r>
                  <a:rPr lang="en-IN" dirty="0"/>
                  <a:t>&gt;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30</m:t>
                        </m:r>
                      </m:e>
                      <m:sup>
                        <m:r>
                          <a:rPr lang="en-IN" b="0" i="1" smtClean="0">
                            <a:latin typeface="Cambria Math" panose="02040503050406030204" pitchFamily="18" charset="0"/>
                          </a:rPr>
                          <m:t>0</m:t>
                        </m:r>
                      </m:sup>
                    </m:sSup>
                  </m:oMath>
                </a14:m>
                <a:endParaRPr lang="en-US" dirty="0">
                  <a:solidFill>
                    <a:srgbClr val="11111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solidFill>
                      <a:srgbClr val="111111"/>
                    </a:solidFill>
                    <a:latin typeface="Times New Roman" panose="02020603050405020304" pitchFamily="18" charset="0"/>
                    <a:cs typeface="Times New Roman" panose="02020603050405020304" pitchFamily="18" charset="0"/>
                  </a:rPr>
                  <a:t>Exit Signal:</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MACD value less than signal value  AND </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slope(MACD) &lt; slope(signal).</a:t>
                </a:r>
              </a:p>
              <a:p>
                <a:pPr algn="just">
                  <a:lnSpc>
                    <a:spcPct val="150000"/>
                  </a:lnSpc>
                </a:pPr>
                <a:endParaRPr lang="en-US" dirty="0">
                  <a:solidFill>
                    <a:srgbClr val="111111"/>
                  </a:solidFill>
                  <a:latin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9CF44FA-AC47-45CD-9EF8-5AC4DD3FC304}"/>
                  </a:ext>
                </a:extLst>
              </p:cNvPr>
              <p:cNvSpPr>
                <a:spLocks noGrp="1" noRot="1" noChangeAspect="1" noMove="1" noResize="1" noEditPoints="1" noAdjustHandles="1" noChangeArrowheads="1" noChangeShapeType="1" noTextEdit="1"/>
              </p:cNvSpPr>
              <p:nvPr>
                <p:ph idx="1"/>
              </p:nvPr>
            </p:nvSpPr>
            <p:spPr>
              <a:blipFill>
                <a:blip r:embed="rId2"/>
                <a:stretch>
                  <a:fillRect l="-618" b="-280"/>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7A90BA24-02D3-4272-86F4-FD900D380F66}"/>
              </a:ext>
            </a:extLst>
          </p:cNvPr>
          <p:cNvSpPr>
            <a:spLocks noGrp="1"/>
          </p:cNvSpPr>
          <p:nvPr>
            <p:ph type="dt" sz="half" idx="10"/>
          </p:nvPr>
        </p:nvSpPr>
        <p:spPr/>
        <p:txBody>
          <a:bodyPr/>
          <a:lstStyle/>
          <a:p>
            <a:fld id="{ECFC749E-21ED-4ABA-88D4-FCB9FDE1B006}" type="datetime1">
              <a:rPr lang="en-US" smtClean="0"/>
              <a:t>12/5/2020</a:t>
            </a:fld>
            <a:endParaRPr lang="en-US"/>
          </a:p>
        </p:txBody>
      </p:sp>
      <p:sp>
        <p:nvSpPr>
          <p:cNvPr id="5" name="Footer Placeholder 4">
            <a:extLst>
              <a:ext uri="{FF2B5EF4-FFF2-40B4-BE49-F238E27FC236}">
                <a16:creationId xmlns:a16="http://schemas.microsoft.com/office/drawing/2014/main" id="{08DB8B55-22A3-41A6-9055-123F90CD1F6C}"/>
              </a:ext>
            </a:extLst>
          </p:cNvPr>
          <p:cNvSpPr>
            <a:spLocks noGrp="1"/>
          </p:cNvSpPr>
          <p:nvPr>
            <p:ph type="ftr" sz="quarter" idx="11"/>
          </p:nvPr>
        </p:nvSpPr>
        <p:spPr/>
        <p:txBody>
          <a:bodyPr/>
          <a:lstStyle/>
          <a:p>
            <a:r>
              <a:rPr lang="en-US"/>
              <a:t>Algorithmic Trading using Quantitative Analysis</a:t>
            </a:r>
          </a:p>
        </p:txBody>
      </p:sp>
      <p:sp>
        <p:nvSpPr>
          <p:cNvPr id="6" name="Slide Number Placeholder 5">
            <a:extLst>
              <a:ext uri="{FF2B5EF4-FFF2-40B4-BE49-F238E27FC236}">
                <a16:creationId xmlns:a16="http://schemas.microsoft.com/office/drawing/2014/main" id="{6AFCD12B-B0D0-4D64-9F02-4F396942B1EE}"/>
              </a:ext>
            </a:extLst>
          </p:cNvPr>
          <p:cNvSpPr>
            <a:spLocks noGrp="1"/>
          </p:cNvSpPr>
          <p:nvPr>
            <p:ph type="sldNum" sz="quarter" idx="12"/>
          </p:nvPr>
        </p:nvSpPr>
        <p:spPr/>
        <p:txBody>
          <a:bodyPr/>
          <a:lstStyle/>
          <a:p>
            <a:fld id="{3F3CE53D-CA27-4AD7-8574-30A24852A3E9}" type="slidenum">
              <a:rPr lang="en-US" smtClean="0"/>
              <a:t>33</a:t>
            </a:fld>
            <a:endParaRPr lang="en-US"/>
          </a:p>
        </p:txBody>
      </p:sp>
      <p:sp>
        <p:nvSpPr>
          <p:cNvPr id="7" name="Rectangle 6">
            <a:extLst>
              <a:ext uri="{FF2B5EF4-FFF2-40B4-BE49-F238E27FC236}">
                <a16:creationId xmlns:a16="http://schemas.microsoft.com/office/drawing/2014/main" id="{AD3F1C17-0980-4DCD-A923-1561CB98F3FB}"/>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0793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9A95BD-C510-40F7-97B7-44A5464B7375}"/>
              </a:ext>
            </a:extLst>
          </p:cNvPr>
          <p:cNvSpPr>
            <a:spLocks noGrp="1"/>
          </p:cNvSpPr>
          <p:nvPr>
            <p:ph type="title"/>
          </p:nvPr>
        </p:nvSpPr>
        <p:spPr/>
        <p:txBody>
          <a:bodyPr/>
          <a:lstStyle/>
          <a:p>
            <a:pPr algn="ctr"/>
            <a:r>
              <a:rPr lang="en-IN" b="1" dirty="0">
                <a:solidFill>
                  <a:srgbClr val="FF0000"/>
                </a:solidFill>
                <a:effectLst>
                  <a:outerShdw blurRad="38100" dist="38100" dir="2700000" algn="tl">
                    <a:srgbClr val="000000">
                      <a:alpha val="43137"/>
                    </a:srgbClr>
                  </a:outerShdw>
                </a:effectLst>
              </a:rPr>
              <a:t>Strategy 4: OBV+ Renko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A54AA5B-1137-4041-8AB0-8CAF8155FE0F}"/>
                  </a:ext>
                </a:extLst>
              </p:cNvPr>
              <p:cNvSpPr>
                <a:spLocks noGrp="1"/>
              </p:cNvSpPr>
              <p:nvPr>
                <p:ph idx="1"/>
              </p:nvPr>
            </p:nvSpPr>
            <p:spPr/>
            <p:txBody>
              <a:bodyPr/>
              <a:lstStyle/>
              <a:p>
                <a:pPr marL="285750" indent="-285750" algn="just">
                  <a:lnSpc>
                    <a:spcPct val="150000"/>
                  </a:lnSpc>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Buy Signal:</a:t>
                </a:r>
              </a:p>
              <a:p>
                <a:pPr marL="342900" indent="-342900" algn="just">
                  <a:lnSpc>
                    <a:spcPct val="150000"/>
                  </a:lnSpc>
                  <a:buFont typeface="+mj-lt"/>
                  <a:buAutoNum type="arabicPeriod"/>
                </a:pPr>
                <a:r>
                  <a:rPr lang="en-US" dirty="0">
                    <a:solidFill>
                      <a:srgbClr val="111111"/>
                    </a:solidFill>
                    <a:latin typeface="Times New Roman" panose="02020603050405020304" pitchFamily="18" charset="0"/>
                    <a:cs typeface="Times New Roman" panose="02020603050405020304" pitchFamily="18" charset="0"/>
                  </a:rPr>
                  <a:t>Renko bar value &gt; 2   AND</a:t>
                </a:r>
              </a:p>
              <a:p>
                <a:pPr marL="342900" indent="-3429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Last 5 consecutive points OBV slope &gt;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30</m:t>
                        </m:r>
                      </m:e>
                      <m:sup>
                        <m:r>
                          <a:rPr lang="en-IN" b="0" i="1" smtClean="0">
                            <a:latin typeface="Cambria Math" panose="02040503050406030204" pitchFamily="18" charset="0"/>
                          </a:rPr>
                          <m:t>0</m:t>
                        </m:r>
                      </m:sup>
                    </m:sSup>
                  </m:oMath>
                </a14:m>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Exit Signal :</a:t>
                </a:r>
              </a:p>
              <a:p>
                <a:pPr marL="0" indent="0">
                  <a:buNone/>
                </a:pPr>
                <a:r>
                  <a:rPr lang="en-IN" dirty="0">
                    <a:latin typeface="Times New Roman" panose="02020603050405020304" pitchFamily="18" charset="0"/>
                    <a:cs typeface="Times New Roman" panose="02020603050405020304" pitchFamily="18" charset="0"/>
                  </a:rPr>
                  <a:t>1. Renko bar value  &lt; 2</a:t>
                </a:r>
              </a:p>
              <a:p>
                <a:pPr marL="342900" indent="-342900" algn="just">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mc:Choice>
        <mc:Fallback xmlns="">
          <p:sp>
            <p:nvSpPr>
              <p:cNvPr id="6" name="Content Placeholder 5">
                <a:extLst>
                  <a:ext uri="{FF2B5EF4-FFF2-40B4-BE49-F238E27FC236}">
                    <a16:creationId xmlns:a16="http://schemas.microsoft.com/office/drawing/2014/main" id="{1A54AA5B-1137-4041-8AB0-8CAF8155FE0F}"/>
                  </a:ext>
                </a:extLst>
              </p:cNvPr>
              <p:cNvSpPr>
                <a:spLocks noGrp="1" noRot="1" noChangeAspect="1" noMove="1" noResize="1" noEditPoints="1" noAdjustHandles="1" noChangeArrowheads="1" noChangeShapeType="1" noTextEdit="1"/>
              </p:cNvSpPr>
              <p:nvPr>
                <p:ph idx="1"/>
              </p:nvPr>
            </p:nvSpPr>
            <p:spPr>
              <a:blipFill>
                <a:blip r:embed="rId2"/>
                <a:stretch>
                  <a:fillRect l="-927"/>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CD407CD0-C468-4903-AEAA-F48D053F9180}"/>
              </a:ext>
            </a:extLst>
          </p:cNvPr>
          <p:cNvSpPr>
            <a:spLocks noGrp="1"/>
          </p:cNvSpPr>
          <p:nvPr>
            <p:ph type="dt" sz="half" idx="10"/>
          </p:nvPr>
        </p:nvSpPr>
        <p:spPr/>
        <p:txBody>
          <a:bodyPr/>
          <a:lstStyle/>
          <a:p>
            <a:fld id="{C5B70B2D-D64B-4498-A4A3-F216509AAB2D}" type="datetime1">
              <a:rPr lang="en-US" smtClean="0"/>
              <a:t>12/5/2020</a:t>
            </a:fld>
            <a:endParaRPr lang="en-US"/>
          </a:p>
        </p:txBody>
      </p:sp>
      <p:sp>
        <p:nvSpPr>
          <p:cNvPr id="3" name="Footer Placeholder 2">
            <a:extLst>
              <a:ext uri="{FF2B5EF4-FFF2-40B4-BE49-F238E27FC236}">
                <a16:creationId xmlns:a16="http://schemas.microsoft.com/office/drawing/2014/main" id="{114F17B0-DE66-4CCD-A4E3-5810FC468664}"/>
              </a:ext>
            </a:extLst>
          </p:cNvPr>
          <p:cNvSpPr>
            <a:spLocks noGrp="1"/>
          </p:cNvSpPr>
          <p:nvPr>
            <p:ph type="ftr" sz="quarter" idx="11"/>
          </p:nvPr>
        </p:nvSpPr>
        <p:spPr/>
        <p:txBody>
          <a:bodyPr/>
          <a:lstStyle/>
          <a:p>
            <a:r>
              <a:rPr lang="en-US"/>
              <a:t>Algorithmic Trading using Quantitative Analysis</a:t>
            </a:r>
          </a:p>
        </p:txBody>
      </p:sp>
      <p:sp>
        <p:nvSpPr>
          <p:cNvPr id="4" name="Slide Number Placeholder 3">
            <a:extLst>
              <a:ext uri="{FF2B5EF4-FFF2-40B4-BE49-F238E27FC236}">
                <a16:creationId xmlns:a16="http://schemas.microsoft.com/office/drawing/2014/main" id="{BF42263D-3D56-4E96-A2C7-CEC2F54AF532}"/>
              </a:ext>
            </a:extLst>
          </p:cNvPr>
          <p:cNvSpPr>
            <a:spLocks noGrp="1"/>
          </p:cNvSpPr>
          <p:nvPr>
            <p:ph type="sldNum" sz="quarter" idx="12"/>
          </p:nvPr>
        </p:nvSpPr>
        <p:spPr/>
        <p:txBody>
          <a:bodyPr/>
          <a:lstStyle/>
          <a:p>
            <a:fld id="{3F3CE53D-CA27-4AD7-8574-30A24852A3E9}" type="slidenum">
              <a:rPr lang="en-US" smtClean="0"/>
              <a:t>34</a:t>
            </a:fld>
            <a:endParaRPr lang="en-US"/>
          </a:p>
        </p:txBody>
      </p:sp>
      <p:sp>
        <p:nvSpPr>
          <p:cNvPr id="7" name="Rectangle 6">
            <a:extLst>
              <a:ext uri="{FF2B5EF4-FFF2-40B4-BE49-F238E27FC236}">
                <a16:creationId xmlns:a16="http://schemas.microsoft.com/office/drawing/2014/main" id="{86BCE2E4-CE9E-4721-8315-9D099047958D}"/>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6454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AB0BE8-98C9-4D86-B316-69A01DB2F25D}"/>
              </a:ext>
            </a:extLst>
          </p:cNvPr>
          <p:cNvSpPr>
            <a:spLocks noGrp="1"/>
          </p:cNvSpPr>
          <p:nvPr>
            <p:ph type="title"/>
          </p:nvPr>
        </p:nvSpPr>
        <p:spPr>
          <a:xfrm>
            <a:off x="486406" y="239083"/>
            <a:ext cx="7886700" cy="994172"/>
          </a:xfrm>
        </p:spPr>
        <p:txBody>
          <a:bodyPr>
            <a:normAutofit/>
          </a:bodyPr>
          <a:lstStyle/>
          <a:p>
            <a:r>
              <a:rPr lang="en-IN" sz="3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58451ED9-81E0-4040-80D6-9DFCF3DA7A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1391" y="1442491"/>
            <a:ext cx="2737009" cy="1829276"/>
          </a:xfrm>
          <a:prstGeom prst="rect">
            <a:avLst/>
          </a:prstGeom>
          <a:noFill/>
          <a:ln>
            <a:noFill/>
          </a:ln>
        </p:spPr>
      </p:pic>
      <p:pic>
        <p:nvPicPr>
          <p:cNvPr id="5" name="Picture 4">
            <a:extLst>
              <a:ext uri="{FF2B5EF4-FFF2-40B4-BE49-F238E27FC236}">
                <a16:creationId xmlns:a16="http://schemas.microsoft.com/office/drawing/2014/main" id="{03306EFA-99BB-40B7-AA13-A19D64D8C5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82094" y="1370167"/>
            <a:ext cx="3037046" cy="2098834"/>
          </a:xfrm>
          <a:prstGeom prst="rect">
            <a:avLst/>
          </a:prstGeom>
          <a:noFill/>
          <a:ln>
            <a:noFill/>
          </a:ln>
        </p:spPr>
      </p:pic>
      <p:pic>
        <p:nvPicPr>
          <p:cNvPr id="6" name="Picture 5">
            <a:extLst>
              <a:ext uri="{FF2B5EF4-FFF2-40B4-BE49-F238E27FC236}">
                <a16:creationId xmlns:a16="http://schemas.microsoft.com/office/drawing/2014/main" id="{518D5FE7-C07E-4DDD-A252-87F0C3749B91}"/>
              </a:ext>
            </a:extLst>
          </p:cNvPr>
          <p:cNvPicPr/>
          <p:nvPr/>
        </p:nvPicPr>
        <p:blipFill rotWithShape="1">
          <a:blip r:embed="rId4">
            <a:extLst>
              <a:ext uri="{28A0092B-C50C-407E-A947-70E740481C1C}">
                <a14:useLocalDpi xmlns:a14="http://schemas.microsoft.com/office/drawing/2010/main" val="0"/>
              </a:ext>
            </a:extLst>
          </a:blip>
          <a:srcRect t="8506" b="5757"/>
          <a:stretch/>
        </p:blipFill>
        <p:spPr bwMode="auto">
          <a:xfrm>
            <a:off x="6203923" y="1442610"/>
            <a:ext cx="2940077" cy="1687649"/>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E593E005-D869-4871-81FF-E968E29970C3}"/>
              </a:ext>
            </a:extLst>
          </p:cNvPr>
          <p:cNvPicPr/>
          <p:nvPr/>
        </p:nvPicPr>
        <p:blipFill>
          <a:blip r:embed="rId5">
            <a:extLst>
              <a:ext uri="{28A0092B-C50C-407E-A947-70E740481C1C}">
                <a14:useLocalDpi xmlns:a14="http://schemas.microsoft.com/office/drawing/2010/main" val="0"/>
              </a:ext>
            </a:extLst>
          </a:blip>
          <a:srcRect t="3094" b="8693"/>
          <a:stretch>
            <a:fillRect/>
          </a:stretch>
        </p:blipFill>
        <p:spPr bwMode="auto">
          <a:xfrm>
            <a:off x="319857" y="4180476"/>
            <a:ext cx="2883942" cy="1829276"/>
          </a:xfrm>
          <a:prstGeom prst="rect">
            <a:avLst/>
          </a:prstGeom>
          <a:noFill/>
          <a:ln>
            <a:noFill/>
          </a:ln>
        </p:spPr>
      </p:pic>
      <p:pic>
        <p:nvPicPr>
          <p:cNvPr id="8" name="Picture 7">
            <a:extLst>
              <a:ext uri="{FF2B5EF4-FFF2-40B4-BE49-F238E27FC236}">
                <a16:creationId xmlns:a16="http://schemas.microsoft.com/office/drawing/2014/main" id="{2A419290-1649-4B6B-B197-91DD4E952AF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011431" y="4074625"/>
            <a:ext cx="3037046" cy="1942862"/>
          </a:xfrm>
          <a:prstGeom prst="rect">
            <a:avLst/>
          </a:prstGeom>
          <a:noFill/>
          <a:ln>
            <a:noFill/>
          </a:ln>
        </p:spPr>
      </p:pic>
      <p:sp>
        <p:nvSpPr>
          <p:cNvPr id="10" name="TextBox 9">
            <a:extLst>
              <a:ext uri="{FF2B5EF4-FFF2-40B4-BE49-F238E27FC236}">
                <a16:creationId xmlns:a16="http://schemas.microsoft.com/office/drawing/2014/main" id="{357CC69A-12EE-43CA-85E5-3D6C77749264}"/>
              </a:ext>
            </a:extLst>
          </p:cNvPr>
          <p:cNvSpPr txBox="1"/>
          <p:nvPr/>
        </p:nvSpPr>
        <p:spPr>
          <a:xfrm>
            <a:off x="4996505" y="6127084"/>
            <a:ext cx="4572000" cy="300082"/>
          </a:xfrm>
          <a:prstGeom prst="rect">
            <a:avLst/>
          </a:prstGeom>
          <a:noFill/>
        </p:spPr>
        <p:txBody>
          <a:bodyPr wrap="square">
            <a:spAutoFit/>
          </a:bodyPr>
          <a:lstStyle/>
          <a:p>
            <a:r>
              <a:rPr lang="en-US" sz="1350" dirty="0">
                <a:solidFill>
                  <a:srgbClr val="000000"/>
                </a:solidFill>
                <a:latin typeface="Times New Roman" panose="02020603050405020304" pitchFamily="18" charset="0"/>
                <a:ea typeface="Times New Roman" panose="02020603050405020304" pitchFamily="18" charset="0"/>
              </a:rPr>
              <a:t>Returns on Resistance Breakout strategy</a:t>
            </a:r>
            <a:endParaRPr lang="en-IN" sz="1350" dirty="0"/>
          </a:p>
        </p:txBody>
      </p:sp>
      <p:sp>
        <p:nvSpPr>
          <p:cNvPr id="12" name="TextBox 11">
            <a:extLst>
              <a:ext uri="{FF2B5EF4-FFF2-40B4-BE49-F238E27FC236}">
                <a16:creationId xmlns:a16="http://schemas.microsoft.com/office/drawing/2014/main" id="{B29381B5-02D0-40B5-B947-11837EFA7F20}"/>
              </a:ext>
            </a:extLst>
          </p:cNvPr>
          <p:cNvSpPr txBox="1"/>
          <p:nvPr/>
        </p:nvSpPr>
        <p:spPr>
          <a:xfrm>
            <a:off x="5256268" y="3438248"/>
            <a:ext cx="4835387" cy="316177"/>
          </a:xfrm>
          <a:prstGeom prst="rect">
            <a:avLst/>
          </a:prstGeom>
          <a:noFill/>
        </p:spPr>
        <p:txBody>
          <a:bodyPr wrap="square">
            <a:spAutoFit/>
          </a:bodyPr>
          <a:lstStyle/>
          <a:p>
            <a:pPr algn="ctr">
              <a:lnSpc>
                <a:spcPct val="115000"/>
              </a:lnSpc>
              <a:spcAft>
                <a:spcPts val="750"/>
              </a:spcAft>
            </a:pPr>
            <a:r>
              <a:rPr lang="en-US" sz="1350">
                <a:solidFill>
                  <a:srgbClr val="000000"/>
                </a:solidFill>
                <a:latin typeface="Times New Roman" panose="02020603050405020304" pitchFamily="18" charset="0"/>
                <a:ea typeface="Times New Roman" panose="02020603050405020304" pitchFamily="18" charset="0"/>
                <a:cs typeface="Mangal" panose="02040503050203030202" pitchFamily="18" charset="0"/>
              </a:rPr>
              <a:t>Returns on Renko and OBV strategy</a:t>
            </a:r>
            <a:endParaRPr lang="en-IN" sz="1350" dirty="0">
              <a:latin typeface="Calibri" panose="020F0502020204030204" pitchFamily="34" charset="0"/>
              <a:ea typeface="Times New Roman" panose="02020603050405020304" pitchFamily="18" charset="0"/>
              <a:cs typeface="Mangal" panose="02040503050203030202" pitchFamily="18" charset="0"/>
            </a:endParaRPr>
          </a:p>
        </p:txBody>
      </p:sp>
      <p:sp>
        <p:nvSpPr>
          <p:cNvPr id="16" name="TextBox 15">
            <a:extLst>
              <a:ext uri="{FF2B5EF4-FFF2-40B4-BE49-F238E27FC236}">
                <a16:creationId xmlns:a16="http://schemas.microsoft.com/office/drawing/2014/main" id="{4AAA7CD8-AEF3-4EDF-9A71-E822919B2CD6}"/>
              </a:ext>
            </a:extLst>
          </p:cNvPr>
          <p:cNvSpPr txBox="1"/>
          <p:nvPr/>
        </p:nvSpPr>
        <p:spPr>
          <a:xfrm>
            <a:off x="-770166" y="6110989"/>
            <a:ext cx="5063987" cy="316177"/>
          </a:xfrm>
          <a:prstGeom prst="rect">
            <a:avLst/>
          </a:prstGeom>
          <a:noFill/>
        </p:spPr>
        <p:txBody>
          <a:bodyPr wrap="square">
            <a:spAutoFit/>
          </a:bodyPr>
          <a:lstStyle/>
          <a:p>
            <a:pPr algn="ctr">
              <a:lnSpc>
                <a:spcPct val="115000"/>
              </a:lnSpc>
              <a:spcAft>
                <a:spcPts val="750"/>
              </a:spcAft>
            </a:pPr>
            <a:r>
              <a:rPr lang="en-US" sz="135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Returns on MACD and OBV strategy</a:t>
            </a:r>
            <a:endParaRPr lang="en-IN" sz="1200" dirty="0">
              <a:latin typeface="Calibri" panose="020F0502020204030204" pitchFamily="34" charset="0"/>
              <a:ea typeface="Times New Roman" panose="02020603050405020304" pitchFamily="18" charset="0"/>
              <a:cs typeface="Mangal" panose="02040503050203030202" pitchFamily="18" charset="0"/>
            </a:endParaRPr>
          </a:p>
        </p:txBody>
      </p:sp>
      <p:sp>
        <p:nvSpPr>
          <p:cNvPr id="20" name="TextBox 19">
            <a:extLst>
              <a:ext uri="{FF2B5EF4-FFF2-40B4-BE49-F238E27FC236}">
                <a16:creationId xmlns:a16="http://schemas.microsoft.com/office/drawing/2014/main" id="{2244ABEF-1550-4343-B973-C3AC07D50E7F}"/>
              </a:ext>
            </a:extLst>
          </p:cNvPr>
          <p:cNvSpPr txBox="1"/>
          <p:nvPr/>
        </p:nvSpPr>
        <p:spPr>
          <a:xfrm>
            <a:off x="3458050" y="3471157"/>
            <a:ext cx="5063987" cy="300082"/>
          </a:xfrm>
          <a:prstGeom prst="rect">
            <a:avLst/>
          </a:prstGeom>
          <a:noFill/>
        </p:spPr>
        <p:txBody>
          <a:bodyPr wrap="square">
            <a:spAutoFit/>
          </a:bodyPr>
          <a:lstStyle/>
          <a:p>
            <a:r>
              <a:rPr lang="en-US" sz="1350" dirty="0">
                <a:solidFill>
                  <a:srgbClr val="000000"/>
                </a:solidFill>
                <a:latin typeface="Times New Roman" panose="02020603050405020304" pitchFamily="18" charset="0"/>
                <a:ea typeface="Times New Roman" panose="02020603050405020304" pitchFamily="18" charset="0"/>
              </a:rPr>
              <a:t>Returns on MACD and RSI strategy</a:t>
            </a:r>
            <a:endParaRPr lang="en-IN" sz="1350" dirty="0"/>
          </a:p>
        </p:txBody>
      </p:sp>
      <p:sp>
        <p:nvSpPr>
          <p:cNvPr id="22" name="TextBox 21">
            <a:extLst>
              <a:ext uri="{FF2B5EF4-FFF2-40B4-BE49-F238E27FC236}">
                <a16:creationId xmlns:a16="http://schemas.microsoft.com/office/drawing/2014/main" id="{7363DB6E-E896-46EE-BD74-1687ABEDF303}"/>
              </a:ext>
            </a:extLst>
          </p:cNvPr>
          <p:cNvSpPr txBox="1"/>
          <p:nvPr/>
        </p:nvSpPr>
        <p:spPr>
          <a:xfrm>
            <a:off x="212159" y="3459855"/>
            <a:ext cx="5044109" cy="300082"/>
          </a:xfrm>
          <a:prstGeom prst="rect">
            <a:avLst/>
          </a:prstGeom>
          <a:noFill/>
        </p:spPr>
        <p:txBody>
          <a:bodyPr wrap="square">
            <a:spAutoFit/>
          </a:bodyPr>
          <a:lstStyle/>
          <a:p>
            <a:r>
              <a:rPr lang="en-US" sz="1350" dirty="0">
                <a:solidFill>
                  <a:srgbClr val="000000"/>
                </a:solidFill>
                <a:latin typeface="Times New Roman" panose="02020603050405020304" pitchFamily="18" charset="0"/>
                <a:ea typeface="Times New Roman" panose="02020603050405020304" pitchFamily="18" charset="0"/>
              </a:rPr>
              <a:t>Returns on MACD and Renko strategy</a:t>
            </a:r>
            <a:endParaRPr lang="en-IN" sz="1350" dirty="0"/>
          </a:p>
        </p:txBody>
      </p:sp>
      <p:sp>
        <p:nvSpPr>
          <p:cNvPr id="14" name="Rectangle 13">
            <a:extLst>
              <a:ext uri="{FF2B5EF4-FFF2-40B4-BE49-F238E27FC236}">
                <a16:creationId xmlns:a16="http://schemas.microsoft.com/office/drawing/2014/main" id="{D659594E-2C9C-444B-81E6-CFA9FA4C85F6}"/>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1778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0B87-E03E-4F43-98CB-AAE57493A0D9}"/>
              </a:ext>
            </a:extLst>
          </p:cNvPr>
          <p:cNvSpPr>
            <a:spLocks noGrp="1"/>
          </p:cNvSpPr>
          <p:nvPr>
            <p:ph type="title"/>
          </p:nvPr>
        </p:nvSpPr>
        <p:spPr>
          <a:xfrm>
            <a:off x="656930" y="136524"/>
            <a:ext cx="7886700" cy="1325563"/>
          </a:xfrm>
        </p:spPr>
        <p:txBody>
          <a:bodyPr/>
          <a:lstStyle/>
          <a:p>
            <a:r>
              <a:rPr lang="en-IN" dirty="0">
                <a:solidFill>
                  <a:srgbClr val="FF0000"/>
                </a:solidFill>
                <a:effectLst>
                  <a:outerShdw blurRad="38100" dist="38100" dir="2700000" algn="tl">
                    <a:srgbClr val="000000">
                      <a:alpha val="43137"/>
                    </a:srgbClr>
                  </a:outerShdw>
                </a:effectLst>
              </a:rPr>
              <a:t>FXCM DEMO ACCOUNT</a:t>
            </a:r>
          </a:p>
        </p:txBody>
      </p:sp>
      <p:sp>
        <p:nvSpPr>
          <p:cNvPr id="3" name="Date Placeholder 2">
            <a:extLst>
              <a:ext uri="{FF2B5EF4-FFF2-40B4-BE49-F238E27FC236}">
                <a16:creationId xmlns:a16="http://schemas.microsoft.com/office/drawing/2014/main" id="{1B8A3B91-5716-4BE2-A920-54C2BBF0F1AF}"/>
              </a:ext>
            </a:extLst>
          </p:cNvPr>
          <p:cNvSpPr>
            <a:spLocks noGrp="1"/>
          </p:cNvSpPr>
          <p:nvPr>
            <p:ph type="dt" sz="half" idx="10"/>
          </p:nvPr>
        </p:nvSpPr>
        <p:spPr/>
        <p:txBody>
          <a:bodyPr/>
          <a:lstStyle/>
          <a:p>
            <a:fld id="{670B9621-71B9-4148-A3DD-CE2C7E5FFD07}" type="datetime1">
              <a:rPr lang="en-US" smtClean="0"/>
              <a:t>12/5/2020</a:t>
            </a:fld>
            <a:endParaRPr lang="en-US"/>
          </a:p>
        </p:txBody>
      </p:sp>
      <p:sp>
        <p:nvSpPr>
          <p:cNvPr id="4" name="Footer Placeholder 3">
            <a:extLst>
              <a:ext uri="{FF2B5EF4-FFF2-40B4-BE49-F238E27FC236}">
                <a16:creationId xmlns:a16="http://schemas.microsoft.com/office/drawing/2014/main" id="{DE663769-9694-4CDC-85FE-FFABDDD4F259}"/>
              </a:ext>
            </a:extLst>
          </p:cNvPr>
          <p:cNvSpPr>
            <a:spLocks noGrp="1"/>
          </p:cNvSpPr>
          <p:nvPr>
            <p:ph type="ftr" sz="quarter" idx="11"/>
          </p:nvPr>
        </p:nvSpPr>
        <p:spPr/>
        <p:txBody>
          <a:bodyPr/>
          <a:lstStyle/>
          <a:p>
            <a:r>
              <a:rPr lang="en-US"/>
              <a:t>Algorithmic Trading using Quantitative Analysis</a:t>
            </a:r>
          </a:p>
        </p:txBody>
      </p:sp>
      <p:sp>
        <p:nvSpPr>
          <p:cNvPr id="5" name="Slide Number Placeholder 4">
            <a:extLst>
              <a:ext uri="{FF2B5EF4-FFF2-40B4-BE49-F238E27FC236}">
                <a16:creationId xmlns:a16="http://schemas.microsoft.com/office/drawing/2014/main" id="{04AB6A48-8A10-4293-87FF-88EA021673EA}"/>
              </a:ext>
            </a:extLst>
          </p:cNvPr>
          <p:cNvSpPr>
            <a:spLocks noGrp="1"/>
          </p:cNvSpPr>
          <p:nvPr>
            <p:ph type="sldNum" sz="quarter" idx="12"/>
          </p:nvPr>
        </p:nvSpPr>
        <p:spPr/>
        <p:txBody>
          <a:bodyPr/>
          <a:lstStyle/>
          <a:p>
            <a:fld id="{3F3CE53D-CA27-4AD7-8574-30A24852A3E9}" type="slidenum">
              <a:rPr lang="en-US" smtClean="0"/>
              <a:t>36</a:t>
            </a:fld>
            <a:endParaRPr lang="en-US"/>
          </a:p>
        </p:txBody>
      </p:sp>
      <p:pic>
        <p:nvPicPr>
          <p:cNvPr id="1026" name="Picture 2" descr="TS Web Loading - FXCM Markets">
            <a:extLst>
              <a:ext uri="{FF2B5EF4-FFF2-40B4-BE49-F238E27FC236}">
                <a16:creationId xmlns:a16="http://schemas.microsoft.com/office/drawing/2014/main" id="{E349C1F4-77FA-4A0A-9868-1662431B66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370" y="1371600"/>
            <a:ext cx="7543800" cy="47148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D71B628-944B-4D5A-A3B7-19461EDB8E93}"/>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62507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8A75-1B41-4A71-99A7-B41CD37B997B}"/>
              </a:ext>
            </a:extLst>
          </p:cNvPr>
          <p:cNvSpPr>
            <a:spLocks noGrp="1"/>
          </p:cNvSpPr>
          <p:nvPr>
            <p:ph type="title"/>
          </p:nvPr>
        </p:nvSpPr>
        <p:spPr/>
        <p:txBody>
          <a:bodyPr/>
          <a:lstStyle/>
          <a:p>
            <a:r>
              <a:rPr lang="en-IN"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endParaRPr lang="en-IN" dirty="0">
              <a:solidFill>
                <a:srgbClr val="FF0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A330BE91-6803-494A-BC12-49378C05D8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1946206"/>
            <a:ext cx="8082968" cy="4546668"/>
          </a:xfrm>
          <a:prstGeom prst="rect">
            <a:avLst/>
          </a:prstGeom>
        </p:spPr>
      </p:pic>
      <p:sp>
        <p:nvSpPr>
          <p:cNvPr id="5" name="Rectangle 4">
            <a:extLst>
              <a:ext uri="{FF2B5EF4-FFF2-40B4-BE49-F238E27FC236}">
                <a16:creationId xmlns:a16="http://schemas.microsoft.com/office/drawing/2014/main" id="{3A0B7DBD-9E08-4925-85B0-212C0E1D77CA}"/>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5311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3E2990A-00C4-4A3E-B7B9-73AA7EC1E9F5}"/>
              </a:ext>
            </a:extLst>
          </p:cNvPr>
          <p:cNvSpPr>
            <a:spLocks noGrp="1"/>
          </p:cNvSpPr>
          <p:nvPr>
            <p:ph type="title"/>
          </p:nvPr>
        </p:nvSpPr>
        <p:spPr>
          <a:xfrm>
            <a:off x="715618" y="558948"/>
            <a:ext cx="7886700" cy="994172"/>
          </a:xfrm>
        </p:spPr>
        <p:txBody>
          <a:bodyPr/>
          <a:lstStyle/>
          <a:p>
            <a:r>
              <a:rPr lang="en-IN"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endParaRPr lang="en-IN"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9D8F517-5E95-4174-ABAC-279FEFB2D7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693" y="1371600"/>
            <a:ext cx="8342614" cy="4692720"/>
          </a:xfrm>
          <a:prstGeom prst="rect">
            <a:avLst/>
          </a:prstGeom>
        </p:spPr>
      </p:pic>
      <p:sp>
        <p:nvSpPr>
          <p:cNvPr id="6" name="Rectangle 5">
            <a:extLst>
              <a:ext uri="{FF2B5EF4-FFF2-40B4-BE49-F238E27FC236}">
                <a16:creationId xmlns:a16="http://schemas.microsoft.com/office/drawing/2014/main" id="{D8A3D204-9BC8-45C4-85A4-FFC018361AC0}"/>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4756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EE42-9A93-414A-A1EC-F459C3EE7352}"/>
              </a:ext>
            </a:extLst>
          </p:cNvPr>
          <p:cNvSpPr>
            <a:spLocks noGrp="1"/>
          </p:cNvSpPr>
          <p:nvPr>
            <p:ph type="title"/>
          </p:nvPr>
        </p:nvSpPr>
        <p:spPr/>
        <p:txBody>
          <a:bodyPr/>
          <a:lstStyle/>
          <a:p>
            <a:r>
              <a:rPr lang="en-IN"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endParaRPr lang="en-IN" dirty="0">
              <a:solidFill>
                <a:srgbClr val="FF0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A5BBD177-E7C8-425A-8541-9256DCE824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490061"/>
            <a:ext cx="8309808" cy="4453539"/>
          </a:xfrm>
          <a:prstGeom prst="rect">
            <a:avLst/>
          </a:prstGeom>
        </p:spPr>
      </p:pic>
      <p:sp>
        <p:nvSpPr>
          <p:cNvPr id="5" name="Rectangle 4">
            <a:extLst>
              <a:ext uri="{FF2B5EF4-FFF2-40B4-BE49-F238E27FC236}">
                <a16:creationId xmlns:a16="http://schemas.microsoft.com/office/drawing/2014/main" id="{E3C716F4-6583-4880-B5D3-45AA011FD0A2}"/>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51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12" name="Content Placeholder 11"/>
          <p:cNvSpPr>
            <a:spLocks noGrp="1"/>
          </p:cNvSpPr>
          <p:nvPr>
            <p:ph idx="1"/>
          </p:nvPr>
        </p:nvSpPr>
        <p:spPr/>
        <p:txBody>
          <a:bodyPr>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Financial markets are volatile and dynamic in nature, due to which algorithmic trading is becoming popular amongst traders in financial markets.</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Algorithmic trading makes use of the speed and data processing advantages that computers have over human traders.  </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This project involves developing trading strategies based on analysis of market data and using inputs from various technical indicators to perform fully automated trading. </a:t>
            </a:r>
          </a:p>
        </p:txBody>
      </p:sp>
      <p:sp>
        <p:nvSpPr>
          <p:cNvPr id="2" name="Date Placeholder 1">
            <a:extLst>
              <a:ext uri="{FF2B5EF4-FFF2-40B4-BE49-F238E27FC236}">
                <a16:creationId xmlns:a16="http://schemas.microsoft.com/office/drawing/2014/main" id="{93085D5A-6291-44BF-A0ED-618B41312C28}"/>
              </a:ext>
            </a:extLst>
          </p:cNvPr>
          <p:cNvSpPr>
            <a:spLocks noGrp="1"/>
          </p:cNvSpPr>
          <p:nvPr>
            <p:ph type="dt" sz="half" idx="10"/>
          </p:nvPr>
        </p:nvSpPr>
        <p:spPr/>
        <p:txBody>
          <a:bodyPr/>
          <a:lstStyle/>
          <a:p>
            <a:fld id="{0ECCFF27-273A-4758-AAFE-4E1EEB7CA5EB}" type="datetime1">
              <a:rPr lang="en-US" smtClean="0"/>
              <a:t>12/5/2020</a:t>
            </a:fld>
            <a:endParaRPr lang="en-US"/>
          </a:p>
        </p:txBody>
      </p:sp>
      <p:sp>
        <p:nvSpPr>
          <p:cNvPr id="3" name="Footer Placeholder 2"/>
          <p:cNvSpPr>
            <a:spLocks noGrp="1"/>
          </p:cNvSpPr>
          <p:nvPr>
            <p:ph type="ftr" sz="quarter" idx="11"/>
          </p:nvPr>
        </p:nvSpPr>
        <p:spPr/>
        <p:txBody>
          <a:bodyPr/>
          <a:lstStyle/>
          <a:p>
            <a:r>
              <a:rPr lang="en-US"/>
              <a:t>Algorithmic Trading using Quantitative Analysis</a:t>
            </a:r>
          </a:p>
        </p:txBody>
      </p:sp>
      <p:sp>
        <p:nvSpPr>
          <p:cNvPr id="4" name="Slide Number Placeholder 3"/>
          <p:cNvSpPr>
            <a:spLocks noGrp="1"/>
          </p:cNvSpPr>
          <p:nvPr>
            <p:ph type="sldNum" sz="quarter" idx="12"/>
          </p:nvPr>
        </p:nvSpPr>
        <p:spPr/>
        <p:txBody>
          <a:bodyPr/>
          <a:lstStyle/>
          <a:p>
            <a:fld id="{3F3CE53D-CA27-4AD7-8574-30A24852A3E9}" type="slidenum">
              <a:rPr lang="en-US" smtClean="0"/>
              <a:pPr/>
              <a:t>4</a:t>
            </a:fld>
            <a:endParaRPr lang="en-US"/>
          </a:p>
        </p:txBody>
      </p:sp>
      <p:sp>
        <p:nvSpPr>
          <p:cNvPr id="5" name="Rectangle 4">
            <a:extLst>
              <a:ext uri="{FF2B5EF4-FFF2-40B4-BE49-F238E27FC236}">
                <a16:creationId xmlns:a16="http://schemas.microsoft.com/office/drawing/2014/main" id="{D8080CCE-F2CA-41A5-B212-8291AE6B38D1}"/>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6952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C8D4-2D2A-4344-80A9-FEE5388A8C4E}"/>
              </a:ext>
            </a:extLst>
          </p:cNvPr>
          <p:cNvSpPr>
            <a:spLocks noGrp="1"/>
          </p:cNvSpPr>
          <p:nvPr>
            <p:ph type="title"/>
          </p:nvPr>
        </p:nvSpPr>
        <p:spPr/>
        <p:txBody>
          <a:bodyPr/>
          <a:lstStyle/>
          <a:p>
            <a:r>
              <a:rPr lang="en-IN"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endParaRPr lang="en-IN" dirty="0">
              <a:solidFill>
                <a:srgbClr val="FF0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B2AD6888-1D21-474C-9049-1088CEA883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612" y="1524000"/>
            <a:ext cx="8316776" cy="4800600"/>
          </a:xfrm>
          <a:prstGeom prst="rect">
            <a:avLst/>
          </a:prstGeom>
        </p:spPr>
      </p:pic>
      <p:sp>
        <p:nvSpPr>
          <p:cNvPr id="5" name="Rectangle 4">
            <a:extLst>
              <a:ext uri="{FF2B5EF4-FFF2-40B4-BE49-F238E27FC236}">
                <a16:creationId xmlns:a16="http://schemas.microsoft.com/office/drawing/2014/main" id="{6007C633-5E27-48EA-A481-0490C6DC05D4}"/>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9066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AC11-E3DA-48A7-9A6A-F5A90FA99D79}"/>
              </a:ext>
            </a:extLst>
          </p:cNvPr>
          <p:cNvSpPr>
            <a:spLocks noGrp="1"/>
          </p:cNvSpPr>
          <p:nvPr>
            <p:ph type="title"/>
          </p:nvPr>
        </p:nvSpPr>
        <p:spPr/>
        <p:txBody>
          <a:bodyPr/>
          <a:lstStyle/>
          <a:p>
            <a:r>
              <a:rPr lang="en-IN"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endParaRPr lang="en-IN" dirty="0">
              <a:solidFill>
                <a:srgbClr val="FF0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7930C722-6DAB-4880-826A-FD921445C6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497" y="1852407"/>
            <a:ext cx="7076661" cy="3980621"/>
          </a:xfrm>
          <a:prstGeom prst="rect">
            <a:avLst/>
          </a:prstGeom>
        </p:spPr>
      </p:pic>
      <p:sp>
        <p:nvSpPr>
          <p:cNvPr id="5" name="Rectangle 4">
            <a:extLst>
              <a:ext uri="{FF2B5EF4-FFF2-40B4-BE49-F238E27FC236}">
                <a16:creationId xmlns:a16="http://schemas.microsoft.com/office/drawing/2014/main" id="{1D93384C-83A5-48DA-9218-62068517F104}"/>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4929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584775"/>
          </a:xfrm>
          <a:prstGeom prst="rect">
            <a:avLst/>
          </a:prstGeom>
          <a:noFill/>
        </p:spPr>
        <p:txBody>
          <a:bodyPr wrap="square" rtlCol="0">
            <a:sp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Timeline</a:t>
            </a:r>
          </a:p>
        </p:txBody>
      </p:sp>
      <p:grpSp>
        <p:nvGrpSpPr>
          <p:cNvPr id="3" name="Group 2">
            <a:extLst>
              <a:ext uri="{FF2B5EF4-FFF2-40B4-BE49-F238E27FC236}">
                <a16:creationId xmlns:a16="http://schemas.microsoft.com/office/drawing/2014/main" id="{19118753-D8BA-49E9-9D33-49BAC72CEE8A}"/>
              </a:ext>
            </a:extLst>
          </p:cNvPr>
          <p:cNvGrpSpPr/>
          <p:nvPr/>
        </p:nvGrpSpPr>
        <p:grpSpPr>
          <a:xfrm>
            <a:off x="6666319" y="2349539"/>
            <a:ext cx="1726799" cy="1867114"/>
            <a:chOff x="8540226" y="1753726"/>
            <a:chExt cx="2302399" cy="2489485"/>
          </a:xfrm>
        </p:grpSpPr>
        <p:sp>
          <p:nvSpPr>
            <p:cNvPr id="4" name="Arc 3">
              <a:extLst>
                <a:ext uri="{FF2B5EF4-FFF2-40B4-BE49-F238E27FC236}">
                  <a16:creationId xmlns:a16="http://schemas.microsoft.com/office/drawing/2014/main" id="{AA760911-A7BE-487D-9804-ED9DEF621C03}"/>
                </a:ext>
              </a:extLst>
            </p:cNvPr>
            <p:cNvSpPr/>
            <p:nvPr/>
          </p:nvSpPr>
          <p:spPr>
            <a:xfrm>
              <a:off x="9666557" y="3067143"/>
              <a:ext cx="1176068" cy="1176068"/>
            </a:xfrm>
            <a:prstGeom prst="arc">
              <a:avLst>
                <a:gd name="adj1" fmla="val 15956854"/>
                <a:gd name="adj2" fmla="val 10795556"/>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5" name="Straight Connector 4">
              <a:extLst>
                <a:ext uri="{FF2B5EF4-FFF2-40B4-BE49-F238E27FC236}">
                  <a16:creationId xmlns:a16="http://schemas.microsoft.com/office/drawing/2014/main" id="{F2600DA7-3708-4626-9CB1-5AB1EDF2F8BA}"/>
                </a:ext>
              </a:extLst>
            </p:cNvPr>
            <p:cNvCxnSpPr>
              <a:cxnSpLocks/>
            </p:cNvCxnSpPr>
            <p:nvPr/>
          </p:nvCxnSpPr>
          <p:spPr>
            <a:xfrm flipH="1">
              <a:off x="8540226" y="3655937"/>
              <a:ext cx="1143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21693D-34BD-4808-AEAC-66367B233E82}"/>
                </a:ext>
              </a:extLst>
            </p:cNvPr>
            <p:cNvCxnSpPr>
              <a:cxnSpLocks/>
            </p:cNvCxnSpPr>
            <p:nvPr/>
          </p:nvCxnSpPr>
          <p:spPr>
            <a:xfrm flipV="1">
              <a:off x="10208272" y="1753726"/>
              <a:ext cx="0" cy="1333939"/>
            </a:xfrm>
            <a:prstGeom prst="line">
              <a:avLst/>
            </a:prstGeom>
            <a:ln w="38100">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E8D5110B-CA99-477C-AD76-A80475657E47}"/>
                </a:ext>
              </a:extLst>
            </p:cNvPr>
            <p:cNvSpPr/>
            <p:nvPr/>
          </p:nvSpPr>
          <p:spPr>
            <a:xfrm>
              <a:off x="9814281" y="3214866"/>
              <a:ext cx="880621" cy="880621"/>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100" b="1" dirty="0">
                  <a:solidFill>
                    <a:schemeClr val="tx1">
                      <a:lumMod val="85000"/>
                      <a:lumOff val="15000"/>
                    </a:schemeClr>
                  </a:solidFill>
                </a:rPr>
                <a:t>05</a:t>
              </a:r>
            </a:p>
          </p:txBody>
        </p:sp>
      </p:grpSp>
      <p:grpSp>
        <p:nvGrpSpPr>
          <p:cNvPr id="8" name="Group 7">
            <a:extLst>
              <a:ext uri="{FF2B5EF4-FFF2-40B4-BE49-F238E27FC236}">
                <a16:creationId xmlns:a16="http://schemas.microsoft.com/office/drawing/2014/main" id="{2DB02499-4AFF-4271-9833-DCEFCE0DD019}"/>
              </a:ext>
            </a:extLst>
          </p:cNvPr>
          <p:cNvGrpSpPr/>
          <p:nvPr/>
        </p:nvGrpSpPr>
        <p:grpSpPr>
          <a:xfrm>
            <a:off x="4905315" y="3364946"/>
            <a:ext cx="1738214" cy="1867114"/>
            <a:chOff x="6222608" y="3087927"/>
            <a:chExt cx="2317619" cy="2489485"/>
          </a:xfrm>
        </p:grpSpPr>
        <p:sp>
          <p:nvSpPr>
            <p:cNvPr id="9" name="Arc 8">
              <a:extLst>
                <a:ext uri="{FF2B5EF4-FFF2-40B4-BE49-F238E27FC236}">
                  <a16:creationId xmlns:a16="http://schemas.microsoft.com/office/drawing/2014/main" id="{5036E200-1AC1-4BF9-BAE6-01631F771855}"/>
                </a:ext>
              </a:extLst>
            </p:cNvPr>
            <p:cNvSpPr/>
            <p:nvPr/>
          </p:nvSpPr>
          <p:spPr>
            <a:xfrm rot="10800000">
              <a:off x="7364159" y="3087927"/>
              <a:ext cx="1176068" cy="1176068"/>
            </a:xfrm>
            <a:prstGeom prst="arc">
              <a:avLst>
                <a:gd name="adj1" fmla="val 10895"/>
                <a:gd name="adj2" fmla="val 15969831"/>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10" name="Straight Connector 9">
              <a:extLst>
                <a:ext uri="{FF2B5EF4-FFF2-40B4-BE49-F238E27FC236}">
                  <a16:creationId xmlns:a16="http://schemas.microsoft.com/office/drawing/2014/main" id="{C98923D9-EFC6-4088-A47D-C6025BE70594}"/>
                </a:ext>
              </a:extLst>
            </p:cNvPr>
            <p:cNvCxnSpPr>
              <a:cxnSpLocks/>
            </p:cNvCxnSpPr>
            <p:nvPr/>
          </p:nvCxnSpPr>
          <p:spPr>
            <a:xfrm>
              <a:off x="6222608" y="3656199"/>
              <a:ext cx="114155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BA6BC1F-AF2A-4B96-A772-42ED6EAB79AE}"/>
                </a:ext>
              </a:extLst>
            </p:cNvPr>
            <p:cNvCxnSpPr>
              <a:cxnSpLocks/>
            </p:cNvCxnSpPr>
            <p:nvPr/>
          </p:nvCxnSpPr>
          <p:spPr>
            <a:xfrm rot="10800000" flipV="1">
              <a:off x="7998512" y="4243473"/>
              <a:ext cx="0" cy="1333939"/>
            </a:xfrm>
            <a:prstGeom prst="line">
              <a:avLst/>
            </a:prstGeom>
            <a:ln w="3810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0168A95-B1A9-458A-8900-CEC484107059}"/>
                </a:ext>
              </a:extLst>
            </p:cNvPr>
            <p:cNvSpPr/>
            <p:nvPr/>
          </p:nvSpPr>
          <p:spPr>
            <a:xfrm>
              <a:off x="7511883" y="3235650"/>
              <a:ext cx="880621" cy="880621"/>
            </a:xfrm>
            <a:prstGeom prst="ellipse">
              <a:avLst/>
            </a:prstGeom>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100" b="1" dirty="0">
                  <a:effectLst>
                    <a:outerShdw blurRad="38100" dist="38100" dir="2700000" algn="tl">
                      <a:srgbClr val="000000">
                        <a:alpha val="43137"/>
                      </a:srgbClr>
                    </a:outerShdw>
                  </a:effectLst>
                </a:rPr>
                <a:t>04</a:t>
              </a:r>
            </a:p>
          </p:txBody>
        </p:sp>
      </p:grpSp>
      <p:grpSp>
        <p:nvGrpSpPr>
          <p:cNvPr id="13" name="Group 12">
            <a:extLst>
              <a:ext uri="{FF2B5EF4-FFF2-40B4-BE49-F238E27FC236}">
                <a16:creationId xmlns:a16="http://schemas.microsoft.com/office/drawing/2014/main" id="{8B4D8747-72CF-4800-9B98-059E04487BAC}"/>
              </a:ext>
            </a:extLst>
          </p:cNvPr>
          <p:cNvGrpSpPr/>
          <p:nvPr/>
        </p:nvGrpSpPr>
        <p:grpSpPr>
          <a:xfrm>
            <a:off x="3167799" y="2349539"/>
            <a:ext cx="1726799" cy="1867114"/>
            <a:chOff x="3905920" y="1753726"/>
            <a:chExt cx="2302399" cy="2489485"/>
          </a:xfrm>
        </p:grpSpPr>
        <p:sp>
          <p:nvSpPr>
            <p:cNvPr id="14" name="Arc 13">
              <a:extLst>
                <a:ext uri="{FF2B5EF4-FFF2-40B4-BE49-F238E27FC236}">
                  <a16:creationId xmlns:a16="http://schemas.microsoft.com/office/drawing/2014/main" id="{AB75F2D9-A6EE-4B9D-87C5-12A636DE8080}"/>
                </a:ext>
              </a:extLst>
            </p:cNvPr>
            <p:cNvSpPr/>
            <p:nvPr/>
          </p:nvSpPr>
          <p:spPr>
            <a:xfrm>
              <a:off x="5032251" y="3067143"/>
              <a:ext cx="1176068" cy="1176068"/>
            </a:xfrm>
            <a:prstGeom prst="arc">
              <a:avLst>
                <a:gd name="adj1" fmla="val 15956854"/>
                <a:gd name="adj2" fmla="val 10795556"/>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15" name="Straight Connector 14">
              <a:extLst>
                <a:ext uri="{FF2B5EF4-FFF2-40B4-BE49-F238E27FC236}">
                  <a16:creationId xmlns:a16="http://schemas.microsoft.com/office/drawing/2014/main" id="{B29BE4CA-4DE4-46D1-9EA4-713C5A5B8101}"/>
                </a:ext>
              </a:extLst>
            </p:cNvPr>
            <p:cNvCxnSpPr>
              <a:cxnSpLocks/>
            </p:cNvCxnSpPr>
            <p:nvPr/>
          </p:nvCxnSpPr>
          <p:spPr>
            <a:xfrm flipH="1">
              <a:off x="3905920" y="3655937"/>
              <a:ext cx="1143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B56612-7FE7-423C-A559-D42A5561D505}"/>
                </a:ext>
              </a:extLst>
            </p:cNvPr>
            <p:cNvCxnSpPr>
              <a:cxnSpLocks/>
            </p:cNvCxnSpPr>
            <p:nvPr/>
          </p:nvCxnSpPr>
          <p:spPr>
            <a:xfrm flipV="1">
              <a:off x="5573966" y="1753726"/>
              <a:ext cx="0" cy="1333939"/>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3819E03-ED4C-46E6-9D3D-83BAB914A6DE}"/>
                </a:ext>
              </a:extLst>
            </p:cNvPr>
            <p:cNvSpPr/>
            <p:nvPr/>
          </p:nvSpPr>
          <p:spPr>
            <a:xfrm>
              <a:off x="5179975" y="3214866"/>
              <a:ext cx="880621" cy="880621"/>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b="1" dirty="0">
                  <a:solidFill>
                    <a:schemeClr val="tx1">
                      <a:lumMod val="85000"/>
                      <a:lumOff val="15000"/>
                    </a:schemeClr>
                  </a:solidFill>
                </a:rPr>
                <a:t>03</a:t>
              </a:r>
            </a:p>
          </p:txBody>
        </p:sp>
      </p:grpSp>
      <p:grpSp>
        <p:nvGrpSpPr>
          <p:cNvPr id="18" name="Group 17">
            <a:extLst>
              <a:ext uri="{FF2B5EF4-FFF2-40B4-BE49-F238E27FC236}">
                <a16:creationId xmlns:a16="http://schemas.microsoft.com/office/drawing/2014/main" id="{1D4BE9EE-1864-4782-8A5A-015407E47AF3}"/>
              </a:ext>
            </a:extLst>
          </p:cNvPr>
          <p:cNvGrpSpPr/>
          <p:nvPr/>
        </p:nvGrpSpPr>
        <p:grpSpPr>
          <a:xfrm>
            <a:off x="1426282" y="3313440"/>
            <a:ext cx="1738214" cy="1867114"/>
            <a:chOff x="1601158" y="3087927"/>
            <a:chExt cx="2317619" cy="2489485"/>
          </a:xfrm>
        </p:grpSpPr>
        <p:sp>
          <p:nvSpPr>
            <p:cNvPr id="19" name="Arc 18">
              <a:extLst>
                <a:ext uri="{FF2B5EF4-FFF2-40B4-BE49-F238E27FC236}">
                  <a16:creationId xmlns:a16="http://schemas.microsoft.com/office/drawing/2014/main" id="{9FBF79C8-2289-44C2-ADED-80BA32099810}"/>
                </a:ext>
              </a:extLst>
            </p:cNvPr>
            <p:cNvSpPr/>
            <p:nvPr/>
          </p:nvSpPr>
          <p:spPr>
            <a:xfrm rot="10800000">
              <a:off x="2742709" y="3087927"/>
              <a:ext cx="1176068" cy="1176068"/>
            </a:xfrm>
            <a:prstGeom prst="arc">
              <a:avLst>
                <a:gd name="adj1" fmla="val 10895"/>
                <a:gd name="adj2" fmla="val 15969831"/>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20" name="Straight Connector 19">
              <a:extLst>
                <a:ext uri="{FF2B5EF4-FFF2-40B4-BE49-F238E27FC236}">
                  <a16:creationId xmlns:a16="http://schemas.microsoft.com/office/drawing/2014/main" id="{D410735D-61B2-47D9-B47C-ED1F3E1AA3F8}"/>
                </a:ext>
              </a:extLst>
            </p:cNvPr>
            <p:cNvCxnSpPr>
              <a:cxnSpLocks/>
            </p:cNvCxnSpPr>
            <p:nvPr/>
          </p:nvCxnSpPr>
          <p:spPr>
            <a:xfrm>
              <a:off x="1601158" y="3656199"/>
              <a:ext cx="114155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E8FEF5-684F-4536-B67F-919BA5DB8A73}"/>
                </a:ext>
              </a:extLst>
            </p:cNvPr>
            <p:cNvCxnSpPr>
              <a:cxnSpLocks/>
            </p:cNvCxnSpPr>
            <p:nvPr/>
          </p:nvCxnSpPr>
          <p:spPr>
            <a:xfrm rot="10800000" flipV="1">
              <a:off x="3377062" y="4243473"/>
              <a:ext cx="0" cy="1333939"/>
            </a:xfrm>
            <a:prstGeom prst="line">
              <a:avLst/>
            </a:prstGeom>
            <a:ln w="38100">
              <a:solidFill>
                <a:srgbClr val="7030A0"/>
              </a:solidFill>
              <a:tailEnd type="ova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E49B4C2-3877-4A69-A85D-CC9955035BFD}"/>
                </a:ext>
              </a:extLst>
            </p:cNvPr>
            <p:cNvSpPr/>
            <p:nvPr/>
          </p:nvSpPr>
          <p:spPr>
            <a:xfrm>
              <a:off x="2890432" y="3235650"/>
              <a:ext cx="880621" cy="880621"/>
            </a:xfrm>
            <a:prstGeom prst="ellipse">
              <a:avLst/>
            </a:prstGeom>
            <a:solidFill>
              <a:srgbClr val="7030A0"/>
            </a:solidFill>
            <a:ln>
              <a:solidFill>
                <a:srgbClr val="7030A0"/>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100" b="1" dirty="0">
                  <a:solidFill>
                    <a:schemeClr val="bg1"/>
                  </a:solidFill>
                </a:rPr>
                <a:t>02</a:t>
              </a:r>
            </a:p>
          </p:txBody>
        </p:sp>
      </p:grpSp>
      <p:grpSp>
        <p:nvGrpSpPr>
          <p:cNvPr id="23" name="Group 22">
            <a:extLst>
              <a:ext uri="{FF2B5EF4-FFF2-40B4-BE49-F238E27FC236}">
                <a16:creationId xmlns:a16="http://schemas.microsoft.com/office/drawing/2014/main" id="{6B316CC1-6A21-4FDF-AC74-A91FE9678DA2}"/>
              </a:ext>
            </a:extLst>
          </p:cNvPr>
          <p:cNvGrpSpPr/>
          <p:nvPr/>
        </p:nvGrpSpPr>
        <p:grpSpPr>
          <a:xfrm>
            <a:off x="238358" y="2379883"/>
            <a:ext cx="1200308" cy="1867114"/>
            <a:chOff x="0" y="1753726"/>
            <a:chExt cx="1600410" cy="2489485"/>
          </a:xfrm>
        </p:grpSpPr>
        <p:sp>
          <p:nvSpPr>
            <p:cNvPr id="24" name="Arc 23">
              <a:extLst>
                <a:ext uri="{FF2B5EF4-FFF2-40B4-BE49-F238E27FC236}">
                  <a16:creationId xmlns:a16="http://schemas.microsoft.com/office/drawing/2014/main" id="{194216BA-23C7-4B75-9371-8F1E86CC5AF9}"/>
                </a:ext>
              </a:extLst>
            </p:cNvPr>
            <p:cNvSpPr/>
            <p:nvPr/>
          </p:nvSpPr>
          <p:spPr>
            <a:xfrm>
              <a:off x="424342" y="3067143"/>
              <a:ext cx="1176068" cy="1176068"/>
            </a:xfrm>
            <a:prstGeom prst="arc">
              <a:avLst>
                <a:gd name="adj1" fmla="val 15956854"/>
                <a:gd name="adj2" fmla="val 1089104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25" name="Straight Connector 24">
              <a:extLst>
                <a:ext uri="{FF2B5EF4-FFF2-40B4-BE49-F238E27FC236}">
                  <a16:creationId xmlns:a16="http://schemas.microsoft.com/office/drawing/2014/main" id="{5D026D09-7C0B-47CA-B4BA-9C07A1985460}"/>
                </a:ext>
              </a:extLst>
            </p:cNvPr>
            <p:cNvCxnSpPr>
              <a:cxnSpLocks/>
            </p:cNvCxnSpPr>
            <p:nvPr/>
          </p:nvCxnSpPr>
          <p:spPr>
            <a:xfrm flipH="1">
              <a:off x="0" y="3655937"/>
              <a:ext cx="43863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721A02-ECD0-470D-98BD-2BE369FC2FA6}"/>
                </a:ext>
              </a:extLst>
            </p:cNvPr>
            <p:cNvCxnSpPr>
              <a:cxnSpLocks/>
            </p:cNvCxnSpPr>
            <p:nvPr/>
          </p:nvCxnSpPr>
          <p:spPr>
            <a:xfrm flipV="1">
              <a:off x="966057" y="1753726"/>
              <a:ext cx="0" cy="1333939"/>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ADE1FCC-E104-4FB8-8940-5F803201BC98}"/>
                </a:ext>
              </a:extLst>
            </p:cNvPr>
            <p:cNvSpPr/>
            <p:nvPr/>
          </p:nvSpPr>
          <p:spPr>
            <a:xfrm>
              <a:off x="572066" y="3214866"/>
              <a:ext cx="880621" cy="880621"/>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b="1" dirty="0">
                  <a:effectLst>
                    <a:outerShdw blurRad="38100" dist="38100" dir="2700000" algn="tl">
                      <a:srgbClr val="000000">
                        <a:alpha val="43137"/>
                      </a:srgbClr>
                    </a:outerShdw>
                  </a:effectLst>
                </a:rPr>
                <a:t>01</a:t>
              </a:r>
            </a:p>
          </p:txBody>
        </p:sp>
      </p:grpSp>
      <p:sp>
        <p:nvSpPr>
          <p:cNvPr id="29" name="TextBox 28">
            <a:extLst>
              <a:ext uri="{FF2B5EF4-FFF2-40B4-BE49-F238E27FC236}">
                <a16:creationId xmlns:a16="http://schemas.microsoft.com/office/drawing/2014/main" id="{C1E27434-9C6A-4C99-83C2-771920496372}"/>
              </a:ext>
            </a:extLst>
          </p:cNvPr>
          <p:cNvSpPr txBox="1"/>
          <p:nvPr/>
        </p:nvSpPr>
        <p:spPr>
          <a:xfrm>
            <a:off x="1316288" y="5308516"/>
            <a:ext cx="2942251" cy="1323439"/>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Phase 1</a:t>
            </a:r>
          </a:p>
          <a:p>
            <a:r>
              <a:rPr lang="en-US" sz="1600" dirty="0">
                <a:latin typeface="Times New Roman" panose="02020603050405020304" pitchFamily="18" charset="0"/>
                <a:cs typeface="Times New Roman" panose="02020603050405020304" pitchFamily="18" charset="0"/>
              </a:rPr>
              <a:t>Detailed literature survey, identification of problem statement and defining objectives.  </a:t>
            </a:r>
          </a:p>
        </p:txBody>
      </p:sp>
      <p:sp>
        <p:nvSpPr>
          <p:cNvPr id="53" name="TextBox 52"/>
          <p:cNvSpPr txBox="1"/>
          <p:nvPr/>
        </p:nvSpPr>
        <p:spPr>
          <a:xfrm>
            <a:off x="408749" y="1089517"/>
            <a:ext cx="1838250" cy="1077218"/>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Title Finalization</a:t>
            </a:r>
          </a:p>
          <a:p>
            <a:pPr algn="just"/>
            <a:r>
              <a:rPr lang="en-US" sz="1600" dirty="0">
                <a:latin typeface="Times New Roman" panose="02020603050405020304" pitchFamily="18" charset="0"/>
                <a:cs typeface="Times New Roman" panose="02020603050405020304" pitchFamily="18" charset="0"/>
              </a:rPr>
              <a:t>Finalized the title based on proposed problem</a:t>
            </a:r>
          </a:p>
        </p:txBody>
      </p:sp>
      <p:sp>
        <p:nvSpPr>
          <p:cNvPr id="55" name="TextBox 54">
            <a:extLst>
              <a:ext uri="{FF2B5EF4-FFF2-40B4-BE49-F238E27FC236}">
                <a16:creationId xmlns:a16="http://schemas.microsoft.com/office/drawing/2014/main" id="{C1E27434-9C6A-4C99-83C2-771920496372}"/>
              </a:ext>
            </a:extLst>
          </p:cNvPr>
          <p:cNvSpPr txBox="1"/>
          <p:nvPr/>
        </p:nvSpPr>
        <p:spPr>
          <a:xfrm>
            <a:off x="2855568" y="873454"/>
            <a:ext cx="2942251" cy="1077218"/>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Phase 2</a:t>
            </a:r>
          </a:p>
          <a:p>
            <a:r>
              <a:rPr lang="en-US" sz="1600" dirty="0">
                <a:latin typeface="Times New Roman" panose="02020603050405020304" pitchFamily="18" charset="0"/>
                <a:cs typeface="Times New Roman" panose="02020603050405020304" pitchFamily="18" charset="0"/>
              </a:rPr>
              <a:t>Completion of incorporation of technical indicators and starting quantitative analysis. </a:t>
            </a:r>
          </a:p>
        </p:txBody>
      </p:sp>
      <p:sp>
        <p:nvSpPr>
          <p:cNvPr id="56" name="TextBox 55">
            <a:extLst>
              <a:ext uri="{FF2B5EF4-FFF2-40B4-BE49-F238E27FC236}">
                <a16:creationId xmlns:a16="http://schemas.microsoft.com/office/drawing/2014/main" id="{C1E27434-9C6A-4C99-83C2-771920496372}"/>
              </a:ext>
            </a:extLst>
          </p:cNvPr>
          <p:cNvSpPr txBox="1"/>
          <p:nvPr/>
        </p:nvSpPr>
        <p:spPr>
          <a:xfrm>
            <a:off x="4766116" y="5321496"/>
            <a:ext cx="2942251" cy="830997"/>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Phase 3</a:t>
            </a:r>
          </a:p>
          <a:p>
            <a:r>
              <a:rPr lang="en-US" sz="1600" dirty="0">
                <a:latin typeface="Times New Roman" panose="02020603050405020304" pitchFamily="18" charset="0"/>
                <a:cs typeface="Times New Roman" panose="02020603050405020304" pitchFamily="18" charset="0"/>
              </a:rPr>
              <a:t>Completion of all steps with back testing of strategies.</a:t>
            </a:r>
          </a:p>
        </p:txBody>
      </p:sp>
      <p:sp>
        <p:nvSpPr>
          <p:cNvPr id="57" name="TextBox 56">
            <a:extLst>
              <a:ext uri="{FF2B5EF4-FFF2-40B4-BE49-F238E27FC236}">
                <a16:creationId xmlns:a16="http://schemas.microsoft.com/office/drawing/2014/main" id="{C1E27434-9C6A-4C99-83C2-771920496372}"/>
              </a:ext>
            </a:extLst>
          </p:cNvPr>
          <p:cNvSpPr txBox="1"/>
          <p:nvPr/>
        </p:nvSpPr>
        <p:spPr>
          <a:xfrm>
            <a:off x="6237241" y="996564"/>
            <a:ext cx="2942251" cy="830997"/>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Phase 4</a:t>
            </a:r>
          </a:p>
          <a:p>
            <a:r>
              <a:rPr lang="en-US" sz="1600" dirty="0">
                <a:latin typeface="Times New Roman" panose="02020603050405020304" pitchFamily="18" charset="0"/>
                <a:cs typeface="Times New Roman" panose="02020603050405020304" pitchFamily="18" charset="0"/>
              </a:rPr>
              <a:t>Demo of algorithmic trading using APIs and demo account.</a:t>
            </a:r>
          </a:p>
        </p:txBody>
      </p:sp>
      <p:sp>
        <p:nvSpPr>
          <p:cNvPr id="28" name="Date Placeholder 27">
            <a:extLst>
              <a:ext uri="{FF2B5EF4-FFF2-40B4-BE49-F238E27FC236}">
                <a16:creationId xmlns:a16="http://schemas.microsoft.com/office/drawing/2014/main" id="{FA64A717-B359-4FD8-92D7-888E29A90BB0}"/>
              </a:ext>
            </a:extLst>
          </p:cNvPr>
          <p:cNvSpPr>
            <a:spLocks noGrp="1"/>
          </p:cNvSpPr>
          <p:nvPr>
            <p:ph type="dt" sz="half" idx="10"/>
          </p:nvPr>
        </p:nvSpPr>
        <p:spPr/>
        <p:txBody>
          <a:bodyPr/>
          <a:lstStyle/>
          <a:p>
            <a:fld id="{0C61EE95-F378-4A56-A470-81FFA2A62C0C}" type="datetime1">
              <a:rPr lang="en-US" smtClean="0"/>
              <a:t>12/5/2020</a:t>
            </a:fld>
            <a:endParaRPr lang="en-US"/>
          </a:p>
        </p:txBody>
      </p:sp>
      <p:sp>
        <p:nvSpPr>
          <p:cNvPr id="98" name="Footer Placeholder 97"/>
          <p:cNvSpPr>
            <a:spLocks noGrp="1"/>
          </p:cNvSpPr>
          <p:nvPr>
            <p:ph type="ftr" sz="quarter" idx="11"/>
          </p:nvPr>
        </p:nvSpPr>
        <p:spPr/>
        <p:txBody>
          <a:bodyPr/>
          <a:lstStyle/>
          <a:p>
            <a:r>
              <a:rPr lang="en-US"/>
              <a:t>Algorithmic Trading using Quantitative Analysis</a:t>
            </a:r>
          </a:p>
        </p:txBody>
      </p:sp>
      <p:sp>
        <p:nvSpPr>
          <p:cNvPr id="99" name="Slide Number Placeholder 98"/>
          <p:cNvSpPr>
            <a:spLocks noGrp="1"/>
          </p:cNvSpPr>
          <p:nvPr>
            <p:ph type="sldNum" sz="quarter" idx="12"/>
          </p:nvPr>
        </p:nvSpPr>
        <p:spPr/>
        <p:txBody>
          <a:bodyPr/>
          <a:lstStyle/>
          <a:p>
            <a:fld id="{3F3CE53D-CA27-4AD7-8574-30A24852A3E9}" type="slidenum">
              <a:rPr lang="en-US" smtClean="0"/>
              <a:t>42</a:t>
            </a:fld>
            <a:endParaRPr lang="en-US"/>
          </a:p>
        </p:txBody>
      </p:sp>
      <p:sp>
        <p:nvSpPr>
          <p:cNvPr id="30" name="Rectangle 29">
            <a:extLst>
              <a:ext uri="{FF2B5EF4-FFF2-40B4-BE49-F238E27FC236}">
                <a16:creationId xmlns:a16="http://schemas.microsoft.com/office/drawing/2014/main" id="{FC99C3D6-4DDC-4922-A7C5-E95107C06558}"/>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32776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5" name="Content Placeholder 4"/>
          <p:cNvSpPr>
            <a:spLocks noGrp="1"/>
          </p:cNvSpPr>
          <p:nvPr>
            <p:ph idx="1"/>
          </p:nvPr>
        </p:nvSpPr>
        <p:spPr/>
        <p:txBody>
          <a:bodyPr>
            <a:noAutofit/>
          </a:bodyPr>
          <a:lstStyle/>
          <a:p>
            <a:pPr algn="just"/>
            <a:r>
              <a:rPr lang="en-US" sz="1800" i="1" dirty="0">
                <a:solidFill>
                  <a:schemeClr val="tx1"/>
                </a:solidFill>
              </a:rPr>
              <a:t>V. </a:t>
            </a:r>
            <a:r>
              <a:rPr lang="en-US" sz="1800" i="1" dirty="0" err="1">
                <a:solidFill>
                  <a:schemeClr val="tx1"/>
                </a:solidFill>
              </a:rPr>
              <a:t>Patil</a:t>
            </a:r>
            <a:r>
              <a:rPr lang="en-US" sz="1800" i="1" dirty="0">
                <a:solidFill>
                  <a:schemeClr val="tx1"/>
                </a:solidFill>
              </a:rPr>
              <a:t>, N. </a:t>
            </a:r>
            <a:r>
              <a:rPr lang="en-US" sz="1800" i="1" dirty="0" err="1">
                <a:solidFill>
                  <a:schemeClr val="tx1"/>
                </a:solidFill>
              </a:rPr>
              <a:t>Somani</a:t>
            </a:r>
            <a:r>
              <a:rPr lang="en-US" sz="1800" i="1" dirty="0">
                <a:solidFill>
                  <a:schemeClr val="tx1"/>
                </a:solidFill>
              </a:rPr>
              <a:t>, A. </a:t>
            </a:r>
            <a:r>
              <a:rPr lang="en-US" sz="1800" i="1" dirty="0" err="1">
                <a:solidFill>
                  <a:schemeClr val="tx1"/>
                </a:solidFill>
              </a:rPr>
              <a:t>Tadvi</a:t>
            </a:r>
            <a:r>
              <a:rPr lang="en-US" sz="1800" i="1" dirty="0">
                <a:solidFill>
                  <a:schemeClr val="tx1"/>
                </a:solidFill>
              </a:rPr>
              <a:t> and V. Attar, "Algorithmic Forex Trading using Combination of Numeric Time Series and News Analysis," 2018 4th International Conference for Convergence in Technology (I2CT), Mangalore, India, 2018, pp. 1-5, </a:t>
            </a:r>
            <a:r>
              <a:rPr lang="en-US" sz="1800" i="1" dirty="0" err="1">
                <a:solidFill>
                  <a:schemeClr val="tx1"/>
                </a:solidFill>
              </a:rPr>
              <a:t>doi</a:t>
            </a:r>
            <a:r>
              <a:rPr lang="en-US" sz="1800" i="1" dirty="0">
                <a:solidFill>
                  <a:schemeClr val="tx1"/>
                </a:solidFill>
              </a:rPr>
              <a:t>: 10.1109/I2CT42659.2018.9058285.</a:t>
            </a:r>
            <a:endParaRPr lang="en-US" sz="1800" dirty="0">
              <a:solidFill>
                <a:schemeClr val="tx1"/>
              </a:solidFill>
            </a:endParaRPr>
          </a:p>
          <a:p>
            <a:pPr algn="just"/>
            <a:r>
              <a:rPr lang="en-US" sz="1800" i="1" dirty="0">
                <a:solidFill>
                  <a:schemeClr val="tx1"/>
                </a:solidFill>
              </a:rPr>
              <a:t>K. </a:t>
            </a:r>
            <a:r>
              <a:rPr lang="en-US" sz="1800" i="1" dirty="0" err="1">
                <a:solidFill>
                  <a:schemeClr val="tx1"/>
                </a:solidFill>
              </a:rPr>
              <a:t>Khare</a:t>
            </a:r>
            <a:r>
              <a:rPr lang="en-US" sz="1800" i="1" dirty="0">
                <a:solidFill>
                  <a:schemeClr val="tx1"/>
                </a:solidFill>
              </a:rPr>
              <a:t>, O. </a:t>
            </a:r>
            <a:r>
              <a:rPr lang="en-US" sz="1800" i="1" dirty="0" err="1">
                <a:solidFill>
                  <a:schemeClr val="tx1"/>
                </a:solidFill>
              </a:rPr>
              <a:t>Darekar</a:t>
            </a:r>
            <a:r>
              <a:rPr lang="en-US" sz="1800" i="1" dirty="0">
                <a:solidFill>
                  <a:schemeClr val="tx1"/>
                </a:solidFill>
              </a:rPr>
              <a:t>, P. Gupta and V. Z. Attar, "Short term stock price prediction using deep learning," 2017 2nd IEEE International Conference on Recent Trends in Electronics, Information &amp; Communication Technology (RTEICT), Bangalore, 2017, pp. 482-486, </a:t>
            </a:r>
            <a:r>
              <a:rPr lang="en-US" sz="1800" i="1" dirty="0" err="1">
                <a:solidFill>
                  <a:schemeClr val="tx1"/>
                </a:solidFill>
              </a:rPr>
              <a:t>doi</a:t>
            </a:r>
            <a:r>
              <a:rPr lang="en-US" sz="1800" i="1" dirty="0">
                <a:solidFill>
                  <a:schemeClr val="tx1"/>
                </a:solidFill>
              </a:rPr>
              <a:t>: 10.1109/RTEICT.2017.8256643.</a:t>
            </a:r>
            <a:endParaRPr lang="en-US" sz="1800" dirty="0">
              <a:solidFill>
                <a:schemeClr val="tx1"/>
              </a:solidFill>
            </a:endParaRPr>
          </a:p>
          <a:p>
            <a:pPr algn="just"/>
            <a:r>
              <a:rPr lang="en-US" sz="1800" i="1" dirty="0">
                <a:solidFill>
                  <a:schemeClr val="tx1"/>
                </a:solidFill>
              </a:rPr>
              <a:t>S. </a:t>
            </a:r>
            <a:r>
              <a:rPr lang="en-US" sz="1800" i="1" dirty="0" err="1">
                <a:solidFill>
                  <a:schemeClr val="tx1"/>
                </a:solidFill>
              </a:rPr>
              <a:t>Bouktif</a:t>
            </a:r>
            <a:r>
              <a:rPr lang="en-US" sz="1800" i="1" dirty="0">
                <a:solidFill>
                  <a:schemeClr val="tx1"/>
                </a:solidFill>
              </a:rPr>
              <a:t>, A. </a:t>
            </a:r>
            <a:r>
              <a:rPr lang="en-US" sz="1800" i="1" dirty="0" err="1">
                <a:solidFill>
                  <a:schemeClr val="tx1"/>
                </a:solidFill>
              </a:rPr>
              <a:t>Fiaz</a:t>
            </a:r>
            <a:r>
              <a:rPr lang="en-US" sz="1800" i="1" dirty="0">
                <a:solidFill>
                  <a:schemeClr val="tx1"/>
                </a:solidFill>
              </a:rPr>
              <a:t> and M. </a:t>
            </a:r>
            <a:r>
              <a:rPr lang="en-US" sz="1800" i="1" dirty="0" err="1">
                <a:solidFill>
                  <a:schemeClr val="tx1"/>
                </a:solidFill>
              </a:rPr>
              <a:t>Awad</a:t>
            </a:r>
            <a:r>
              <a:rPr lang="en-US" sz="1800" i="1" dirty="0">
                <a:solidFill>
                  <a:schemeClr val="tx1"/>
                </a:solidFill>
              </a:rPr>
              <a:t>, "Augmented Textual Features-Based Stock Market Prediction," in IEEE Access, vol. 8, pp. 40269-40282, 2020, </a:t>
            </a:r>
            <a:r>
              <a:rPr lang="en-US" sz="1800" i="1" dirty="0" err="1">
                <a:solidFill>
                  <a:schemeClr val="tx1"/>
                </a:solidFill>
              </a:rPr>
              <a:t>doi</a:t>
            </a:r>
            <a:r>
              <a:rPr lang="en-US" sz="1800" i="1" dirty="0">
                <a:solidFill>
                  <a:schemeClr val="tx1"/>
                </a:solidFill>
              </a:rPr>
              <a:t>: 10.1109/ACCESS.2020.2976725.</a:t>
            </a:r>
            <a:endParaRPr lang="en-US" sz="1800" dirty="0">
              <a:solidFill>
                <a:schemeClr val="tx1"/>
              </a:solidFill>
            </a:endParaRPr>
          </a:p>
          <a:p>
            <a:pPr algn="just"/>
            <a:r>
              <a:rPr lang="en-US" sz="1800" i="1" dirty="0">
                <a:solidFill>
                  <a:schemeClr val="tx1"/>
                </a:solidFill>
              </a:rPr>
              <a:t>L. </a:t>
            </a:r>
            <a:r>
              <a:rPr lang="en-US" sz="1800" i="1" dirty="0" err="1">
                <a:solidFill>
                  <a:schemeClr val="tx1"/>
                </a:solidFill>
              </a:rPr>
              <a:t>Xucheng</a:t>
            </a:r>
            <a:r>
              <a:rPr lang="en-US" sz="1800" i="1" dirty="0">
                <a:solidFill>
                  <a:schemeClr val="tx1"/>
                </a:solidFill>
              </a:rPr>
              <a:t> and P. </a:t>
            </a:r>
            <a:r>
              <a:rPr lang="en-US" sz="1800" i="1" dirty="0" err="1">
                <a:solidFill>
                  <a:schemeClr val="tx1"/>
                </a:solidFill>
              </a:rPr>
              <a:t>Zhihao</a:t>
            </a:r>
            <a:r>
              <a:rPr lang="en-US" sz="1800" i="1" dirty="0">
                <a:solidFill>
                  <a:schemeClr val="tx1"/>
                </a:solidFill>
              </a:rPr>
              <a:t>, "A Novel Algorithmic Trading Approach Based on Reinforcement Learning," 2019 11th International Conference on Measuring Technology and Mechatronics Automation (ICMTMA), Qiqihar, China, 2019, pp. 394-398, </a:t>
            </a:r>
            <a:r>
              <a:rPr lang="en-US" sz="1800" i="1" dirty="0" err="1">
                <a:solidFill>
                  <a:schemeClr val="tx1"/>
                </a:solidFill>
              </a:rPr>
              <a:t>doi</a:t>
            </a:r>
            <a:r>
              <a:rPr lang="en-US" sz="1800" i="1" dirty="0">
                <a:solidFill>
                  <a:schemeClr val="tx1"/>
                </a:solidFill>
              </a:rPr>
              <a:t>: 10.1109/ICMTMA.2019.00093.</a:t>
            </a:r>
            <a:endParaRPr lang="en-US" sz="1800" dirty="0">
              <a:solidFill>
                <a:schemeClr val="tx1"/>
              </a:solidFill>
            </a:endParaRPr>
          </a:p>
        </p:txBody>
      </p:sp>
      <p:sp>
        <p:nvSpPr>
          <p:cNvPr id="6" name="Date Placeholder 5">
            <a:extLst>
              <a:ext uri="{FF2B5EF4-FFF2-40B4-BE49-F238E27FC236}">
                <a16:creationId xmlns:a16="http://schemas.microsoft.com/office/drawing/2014/main" id="{226411F6-5C67-47B2-8ED1-DAE96D4F4946}"/>
              </a:ext>
            </a:extLst>
          </p:cNvPr>
          <p:cNvSpPr>
            <a:spLocks noGrp="1"/>
          </p:cNvSpPr>
          <p:nvPr>
            <p:ph type="dt" sz="half" idx="10"/>
          </p:nvPr>
        </p:nvSpPr>
        <p:spPr/>
        <p:txBody>
          <a:bodyPr/>
          <a:lstStyle/>
          <a:p>
            <a:fld id="{A3732397-0673-43F6-AD1D-E7C972F1A938}" type="datetime1">
              <a:rPr lang="en-US" smtClean="0"/>
              <a:t>12/5/2020</a:t>
            </a:fld>
            <a:endParaRPr lang="en-US"/>
          </a:p>
        </p:txBody>
      </p:sp>
      <p:sp>
        <p:nvSpPr>
          <p:cNvPr id="2" name="Footer Placeholder 1"/>
          <p:cNvSpPr>
            <a:spLocks noGrp="1"/>
          </p:cNvSpPr>
          <p:nvPr>
            <p:ph type="ftr" sz="quarter" idx="11"/>
          </p:nvPr>
        </p:nvSpPr>
        <p:spPr/>
        <p:txBody>
          <a:bodyPr/>
          <a:lstStyle/>
          <a:p>
            <a:r>
              <a:rPr lang="en-US"/>
              <a:t>Algorithmic Trading using Quantitative Analysis</a:t>
            </a:r>
          </a:p>
        </p:txBody>
      </p:sp>
      <p:sp>
        <p:nvSpPr>
          <p:cNvPr id="3" name="Slide Number Placeholder 2"/>
          <p:cNvSpPr>
            <a:spLocks noGrp="1"/>
          </p:cNvSpPr>
          <p:nvPr>
            <p:ph type="sldNum" sz="quarter" idx="12"/>
          </p:nvPr>
        </p:nvSpPr>
        <p:spPr/>
        <p:txBody>
          <a:bodyPr/>
          <a:lstStyle/>
          <a:p>
            <a:fld id="{3F3CE53D-CA27-4AD7-8574-30A24852A3E9}" type="slidenum">
              <a:rPr lang="en-US" smtClean="0"/>
              <a:t>43</a:t>
            </a:fld>
            <a:endParaRPr lang="en-US"/>
          </a:p>
        </p:txBody>
      </p:sp>
      <p:sp>
        <p:nvSpPr>
          <p:cNvPr id="8" name="Rectangle 7">
            <a:extLst>
              <a:ext uri="{FF2B5EF4-FFF2-40B4-BE49-F238E27FC236}">
                <a16:creationId xmlns:a16="http://schemas.microsoft.com/office/drawing/2014/main" id="{5965443D-6104-4041-90E2-2C9C810C1D46}"/>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7815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92500"/>
          </a:bodyPr>
          <a:lstStyle/>
          <a:p>
            <a:pPr algn="just"/>
            <a:r>
              <a:rPr lang="en-US" i="1" dirty="0">
                <a:solidFill>
                  <a:schemeClr val="tx1"/>
                </a:solidFill>
              </a:rPr>
              <a:t>Y. Li, W. Zheng and Z. Zheng, "Deep Robust Reinforcement Learning for Practical Algorithmic Trading," in </a:t>
            </a:r>
            <a:r>
              <a:rPr lang="en-US" dirty="0">
                <a:solidFill>
                  <a:schemeClr val="tx1"/>
                </a:solidFill>
              </a:rPr>
              <a:t>IEEE Access</a:t>
            </a:r>
            <a:r>
              <a:rPr lang="en-US" i="1" dirty="0">
                <a:solidFill>
                  <a:schemeClr val="tx1"/>
                </a:solidFill>
              </a:rPr>
              <a:t>, vol. 7, pp. 108014-108022, 2019, </a:t>
            </a:r>
            <a:r>
              <a:rPr lang="en-US" i="1" dirty="0" err="1">
                <a:solidFill>
                  <a:schemeClr val="tx1"/>
                </a:solidFill>
              </a:rPr>
              <a:t>doi</a:t>
            </a:r>
            <a:r>
              <a:rPr lang="en-US" i="1" dirty="0">
                <a:solidFill>
                  <a:schemeClr val="tx1"/>
                </a:solidFill>
              </a:rPr>
              <a:t>: 10.1109/ACCESS.2019.2932789.</a:t>
            </a:r>
            <a:endParaRPr lang="en-US" dirty="0">
              <a:solidFill>
                <a:schemeClr val="tx1"/>
              </a:solidFill>
            </a:endParaRPr>
          </a:p>
          <a:p>
            <a:pPr algn="just"/>
            <a:r>
              <a:rPr lang="en-US" i="1" dirty="0">
                <a:solidFill>
                  <a:schemeClr val="tx1"/>
                </a:solidFill>
              </a:rPr>
              <a:t>A. </a:t>
            </a:r>
            <a:r>
              <a:rPr lang="en-US" i="1" dirty="0" err="1">
                <a:solidFill>
                  <a:schemeClr val="tx1"/>
                </a:solidFill>
              </a:rPr>
              <a:t>Özdemir</a:t>
            </a:r>
            <a:r>
              <a:rPr lang="en-US" i="1" dirty="0">
                <a:solidFill>
                  <a:schemeClr val="tx1"/>
                </a:solidFill>
              </a:rPr>
              <a:t> and S. </a:t>
            </a:r>
            <a:r>
              <a:rPr lang="en-US" i="1" dirty="0" err="1">
                <a:solidFill>
                  <a:schemeClr val="tx1"/>
                </a:solidFill>
              </a:rPr>
              <a:t>Bogosyan</a:t>
            </a:r>
            <a:r>
              <a:rPr lang="en-US" i="1" dirty="0">
                <a:solidFill>
                  <a:schemeClr val="tx1"/>
                </a:solidFill>
              </a:rPr>
              <a:t>, "Neural Network based Trading Signal Generation in </a:t>
            </a:r>
            <a:r>
              <a:rPr lang="en-US" i="1" dirty="0" err="1">
                <a:solidFill>
                  <a:schemeClr val="tx1"/>
                </a:solidFill>
              </a:rPr>
              <a:t>Cypto</a:t>
            </a:r>
            <a:r>
              <a:rPr lang="en-US" i="1" dirty="0">
                <a:solidFill>
                  <a:schemeClr val="tx1"/>
                </a:solidFill>
              </a:rPr>
              <a:t>-Currency Markets," 2018 International Conference on Artificial Intelligence and Data Processing (IDAP), Malatya, Turkey, 2018, pp. 1-4, </a:t>
            </a:r>
            <a:r>
              <a:rPr lang="en-US" i="1" dirty="0" err="1">
                <a:solidFill>
                  <a:schemeClr val="tx1"/>
                </a:solidFill>
              </a:rPr>
              <a:t>doi</a:t>
            </a:r>
            <a:r>
              <a:rPr lang="en-US" i="1" dirty="0">
                <a:solidFill>
                  <a:schemeClr val="tx1"/>
                </a:solidFill>
              </a:rPr>
              <a:t>: 10.1109/IDAP.2018.8620889.</a:t>
            </a:r>
            <a:endParaRPr lang="en-US" dirty="0">
              <a:solidFill>
                <a:schemeClr val="tx1"/>
              </a:solidFill>
            </a:endParaRPr>
          </a:p>
          <a:p>
            <a:pPr algn="just"/>
            <a:r>
              <a:rPr lang="en-US" i="1" dirty="0">
                <a:solidFill>
                  <a:schemeClr val="tx1"/>
                </a:solidFill>
              </a:rPr>
              <a:t>S. </a:t>
            </a:r>
            <a:r>
              <a:rPr lang="en-US" i="1" dirty="0" err="1">
                <a:solidFill>
                  <a:schemeClr val="tx1"/>
                </a:solidFill>
              </a:rPr>
              <a:t>Taneja</a:t>
            </a:r>
            <a:r>
              <a:rPr lang="en-US" i="1" dirty="0">
                <a:solidFill>
                  <a:schemeClr val="tx1"/>
                </a:solidFill>
              </a:rPr>
              <a:t>, D. Garg, M. V. </a:t>
            </a:r>
            <a:r>
              <a:rPr lang="en-US" i="1" dirty="0" err="1">
                <a:solidFill>
                  <a:schemeClr val="tx1"/>
                </a:solidFill>
              </a:rPr>
              <a:t>Tarun</a:t>
            </a:r>
            <a:r>
              <a:rPr lang="en-US" i="1" dirty="0">
                <a:solidFill>
                  <a:schemeClr val="tx1"/>
                </a:solidFill>
              </a:rPr>
              <a:t> Kumar and T. Choudhury, "The Machine Predicted Market," </a:t>
            </a:r>
            <a:r>
              <a:rPr lang="en-US" dirty="0">
                <a:solidFill>
                  <a:schemeClr val="tx1"/>
                </a:solidFill>
              </a:rPr>
              <a:t>2018 International Conference on Computational Techniques, Electronics and Mechanical Systems (CTEMS)</a:t>
            </a:r>
            <a:r>
              <a:rPr lang="en-US" i="1" dirty="0">
                <a:solidFill>
                  <a:schemeClr val="tx1"/>
                </a:solidFill>
              </a:rPr>
              <a:t>, Belgaum, India, 2018, pp. 256-260, </a:t>
            </a:r>
            <a:r>
              <a:rPr lang="en-US" i="1" dirty="0" err="1">
                <a:solidFill>
                  <a:schemeClr val="tx1"/>
                </a:solidFill>
              </a:rPr>
              <a:t>doi</a:t>
            </a:r>
            <a:r>
              <a:rPr lang="en-US" i="1" dirty="0">
                <a:solidFill>
                  <a:schemeClr val="tx1"/>
                </a:solidFill>
              </a:rPr>
              <a:t>: 10.1109/CTEMS.2018.8769306.</a:t>
            </a:r>
            <a:endParaRPr lang="en-US" dirty="0">
              <a:solidFill>
                <a:schemeClr val="tx1"/>
              </a:solidFill>
            </a:endParaRPr>
          </a:p>
          <a:p>
            <a:pPr algn="just"/>
            <a:r>
              <a:rPr lang="en-US" i="1" dirty="0">
                <a:solidFill>
                  <a:schemeClr val="tx1"/>
                </a:solidFill>
              </a:rPr>
              <a:t>R. </a:t>
            </a:r>
            <a:r>
              <a:rPr lang="en-US" i="1" dirty="0" err="1">
                <a:solidFill>
                  <a:schemeClr val="tx1"/>
                </a:solidFill>
              </a:rPr>
              <a:t>Sahni</a:t>
            </a:r>
            <a:r>
              <a:rPr lang="en-US" i="1" dirty="0">
                <a:solidFill>
                  <a:schemeClr val="tx1"/>
                </a:solidFill>
              </a:rPr>
              <a:t>, "Analysis of Stock Market </a:t>
            </a:r>
            <a:r>
              <a:rPr lang="en-US" i="1" dirty="0" err="1">
                <a:solidFill>
                  <a:schemeClr val="tx1"/>
                </a:solidFill>
              </a:rPr>
              <a:t>Behaviour</a:t>
            </a:r>
            <a:r>
              <a:rPr lang="en-US" i="1" dirty="0">
                <a:solidFill>
                  <a:schemeClr val="tx1"/>
                </a:solidFill>
              </a:rPr>
              <a:t> by Applying Chaos Theory," 2018 9th International Conference on Computing, Communication and Networking Technologies (ICCCNT), Bangalore, 2018, pp. 1-4, </a:t>
            </a:r>
            <a:r>
              <a:rPr lang="en-US" i="1" dirty="0" err="1">
                <a:solidFill>
                  <a:schemeClr val="tx1"/>
                </a:solidFill>
              </a:rPr>
              <a:t>doi</a:t>
            </a:r>
            <a:r>
              <a:rPr lang="en-US" i="1" dirty="0">
                <a:solidFill>
                  <a:schemeClr val="tx1"/>
                </a:solidFill>
              </a:rPr>
              <a:t>: 10.1109/ICCCNT.2018.8494103.</a:t>
            </a:r>
            <a:endParaRPr lang="en-US" dirty="0">
              <a:solidFill>
                <a:schemeClr val="tx1"/>
              </a:solidFill>
            </a:endParaRPr>
          </a:p>
        </p:txBody>
      </p:sp>
      <p:sp>
        <p:nvSpPr>
          <p:cNvPr id="6" name="Date Placeholder 5">
            <a:extLst>
              <a:ext uri="{FF2B5EF4-FFF2-40B4-BE49-F238E27FC236}">
                <a16:creationId xmlns:a16="http://schemas.microsoft.com/office/drawing/2014/main" id="{D9FE9543-7819-4550-85B3-FF11C7B6E951}"/>
              </a:ext>
            </a:extLst>
          </p:cNvPr>
          <p:cNvSpPr>
            <a:spLocks noGrp="1"/>
          </p:cNvSpPr>
          <p:nvPr>
            <p:ph type="dt" sz="half" idx="10"/>
          </p:nvPr>
        </p:nvSpPr>
        <p:spPr/>
        <p:txBody>
          <a:bodyPr/>
          <a:lstStyle/>
          <a:p>
            <a:fld id="{706F059C-1681-4BAC-9E5D-DBA30CE4FB70}" type="datetime1">
              <a:rPr lang="en-US" smtClean="0"/>
              <a:t>12/5/2020</a:t>
            </a:fld>
            <a:endParaRPr lang="en-US"/>
          </a:p>
        </p:txBody>
      </p:sp>
      <p:sp>
        <p:nvSpPr>
          <p:cNvPr id="4" name="Footer Placeholder 3"/>
          <p:cNvSpPr>
            <a:spLocks noGrp="1"/>
          </p:cNvSpPr>
          <p:nvPr>
            <p:ph type="ftr" sz="quarter" idx="11"/>
          </p:nvPr>
        </p:nvSpPr>
        <p:spPr/>
        <p:txBody>
          <a:bodyPr/>
          <a:lstStyle/>
          <a:p>
            <a:r>
              <a:rPr lang="en-US"/>
              <a:t>Algorithmic Trading using Quantitative Analysis</a:t>
            </a:r>
          </a:p>
        </p:txBody>
      </p:sp>
      <p:sp>
        <p:nvSpPr>
          <p:cNvPr id="5" name="Slide Number Placeholder 4"/>
          <p:cNvSpPr>
            <a:spLocks noGrp="1"/>
          </p:cNvSpPr>
          <p:nvPr>
            <p:ph type="sldNum" sz="quarter" idx="12"/>
          </p:nvPr>
        </p:nvSpPr>
        <p:spPr/>
        <p:txBody>
          <a:bodyPr/>
          <a:lstStyle/>
          <a:p>
            <a:fld id="{3F3CE53D-CA27-4AD7-8574-30A24852A3E9}" type="slidenum">
              <a:rPr lang="en-US" smtClean="0"/>
              <a:t>44</a:t>
            </a:fld>
            <a:endParaRPr lang="en-US"/>
          </a:p>
        </p:txBody>
      </p:sp>
      <p:sp>
        <p:nvSpPr>
          <p:cNvPr id="8" name="Rectangle 7">
            <a:extLst>
              <a:ext uri="{FF2B5EF4-FFF2-40B4-BE49-F238E27FC236}">
                <a16:creationId xmlns:a16="http://schemas.microsoft.com/office/drawing/2014/main" id="{317E94D2-C49A-461A-8A3A-82C9687C17C3}"/>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5090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r>
              <a:rPr lang="en-US" sz="2000" dirty="0">
                <a:solidFill>
                  <a:schemeClr val="tx1"/>
                </a:solidFill>
              </a:rPr>
              <a:t>https://en.wikipedia.org/wiki/Algorithmic_trading</a:t>
            </a:r>
          </a:p>
          <a:p>
            <a:r>
              <a:rPr lang="en-US" sz="2000" dirty="0">
                <a:solidFill>
                  <a:schemeClr val="tx1"/>
                </a:solidFill>
              </a:rPr>
              <a:t>https://towardsdatascience.com</a:t>
            </a:r>
          </a:p>
          <a:p>
            <a:r>
              <a:rPr lang="en-US" sz="2000" dirty="0">
                <a:solidFill>
                  <a:schemeClr val="tx1"/>
                </a:solidFill>
              </a:rPr>
              <a:t>https://patents.google.com/patent</a:t>
            </a:r>
          </a:p>
          <a:p>
            <a:r>
              <a:rPr lang="en-US" sz="2000" dirty="0">
                <a:solidFill>
                  <a:schemeClr val="tx1"/>
                </a:solidFill>
              </a:rPr>
              <a:t>https://worldwide.espacenet.com/patent</a:t>
            </a:r>
          </a:p>
          <a:p>
            <a:pPr marL="0" indent="0">
              <a:buNone/>
            </a:pPr>
            <a:endParaRPr lang="en-US" sz="2000" dirty="0"/>
          </a:p>
        </p:txBody>
      </p:sp>
      <p:sp>
        <p:nvSpPr>
          <p:cNvPr id="6" name="Date Placeholder 5">
            <a:extLst>
              <a:ext uri="{FF2B5EF4-FFF2-40B4-BE49-F238E27FC236}">
                <a16:creationId xmlns:a16="http://schemas.microsoft.com/office/drawing/2014/main" id="{954F5320-075D-4991-A046-8DD9B2E14A7B}"/>
              </a:ext>
            </a:extLst>
          </p:cNvPr>
          <p:cNvSpPr>
            <a:spLocks noGrp="1"/>
          </p:cNvSpPr>
          <p:nvPr>
            <p:ph type="dt" sz="half" idx="10"/>
          </p:nvPr>
        </p:nvSpPr>
        <p:spPr/>
        <p:txBody>
          <a:bodyPr/>
          <a:lstStyle/>
          <a:p>
            <a:fld id="{C7605F25-45AA-46D3-AA62-EF01BC3FFCBB}" type="datetime1">
              <a:rPr lang="en-US" smtClean="0"/>
              <a:t>12/5/2020</a:t>
            </a:fld>
            <a:endParaRPr lang="en-US"/>
          </a:p>
        </p:txBody>
      </p:sp>
      <p:sp>
        <p:nvSpPr>
          <p:cNvPr id="4" name="Footer Placeholder 3"/>
          <p:cNvSpPr>
            <a:spLocks noGrp="1"/>
          </p:cNvSpPr>
          <p:nvPr>
            <p:ph type="ftr" sz="quarter" idx="11"/>
          </p:nvPr>
        </p:nvSpPr>
        <p:spPr/>
        <p:txBody>
          <a:bodyPr/>
          <a:lstStyle/>
          <a:p>
            <a:r>
              <a:rPr lang="en-US"/>
              <a:t>Algorithmic Trading using Quantitative Analysis</a:t>
            </a:r>
          </a:p>
        </p:txBody>
      </p:sp>
      <p:sp>
        <p:nvSpPr>
          <p:cNvPr id="5" name="Slide Number Placeholder 4"/>
          <p:cNvSpPr>
            <a:spLocks noGrp="1"/>
          </p:cNvSpPr>
          <p:nvPr>
            <p:ph type="sldNum" sz="quarter" idx="12"/>
          </p:nvPr>
        </p:nvSpPr>
        <p:spPr/>
        <p:txBody>
          <a:bodyPr/>
          <a:lstStyle/>
          <a:p>
            <a:fld id="{3F3CE53D-CA27-4AD7-8574-30A24852A3E9}" type="slidenum">
              <a:rPr lang="en-US" smtClean="0"/>
              <a:t>45</a:t>
            </a:fld>
            <a:endParaRPr lang="en-US"/>
          </a:p>
        </p:txBody>
      </p:sp>
      <p:sp>
        <p:nvSpPr>
          <p:cNvPr id="8" name="Rectangle 7">
            <a:extLst>
              <a:ext uri="{FF2B5EF4-FFF2-40B4-BE49-F238E27FC236}">
                <a16:creationId xmlns:a16="http://schemas.microsoft.com/office/drawing/2014/main" id="{749672C5-942D-47F8-8628-0F5211D80F63}"/>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8706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214B70D-62FC-4CA1-8CB5-E079B7624783}"/>
              </a:ext>
            </a:extLst>
          </p:cNvPr>
          <p:cNvSpPr>
            <a:spLocks noGrp="1"/>
          </p:cNvSpPr>
          <p:nvPr>
            <p:ph type="dt" sz="half" idx="10"/>
          </p:nvPr>
        </p:nvSpPr>
        <p:spPr/>
        <p:txBody>
          <a:bodyPr/>
          <a:lstStyle/>
          <a:p>
            <a:fld id="{87C67E5B-61A2-4B81-B59D-B5B3AD1B10FF}" type="datetime1">
              <a:rPr lang="en-US" smtClean="0"/>
              <a:t>12/5/2020</a:t>
            </a:fld>
            <a:endParaRPr lang="en-US"/>
          </a:p>
        </p:txBody>
      </p:sp>
      <p:sp>
        <p:nvSpPr>
          <p:cNvPr id="2" name="Footer Placeholder 1"/>
          <p:cNvSpPr>
            <a:spLocks noGrp="1"/>
          </p:cNvSpPr>
          <p:nvPr>
            <p:ph type="ftr" sz="quarter" idx="11"/>
          </p:nvPr>
        </p:nvSpPr>
        <p:spPr/>
        <p:txBody>
          <a:bodyPr/>
          <a:lstStyle/>
          <a:p>
            <a:r>
              <a:rPr lang="en-US"/>
              <a:t>Algorithmic Trading using Quantitative Analysis</a:t>
            </a:r>
          </a:p>
        </p:txBody>
      </p:sp>
      <p:sp>
        <p:nvSpPr>
          <p:cNvPr id="3" name="Slide Number Placeholder 2"/>
          <p:cNvSpPr>
            <a:spLocks noGrp="1"/>
          </p:cNvSpPr>
          <p:nvPr>
            <p:ph type="sldNum" sz="quarter" idx="12"/>
          </p:nvPr>
        </p:nvSpPr>
        <p:spPr/>
        <p:txBody>
          <a:bodyPr/>
          <a:lstStyle/>
          <a:p>
            <a:fld id="{3F3CE53D-CA27-4AD7-8574-30A24852A3E9}" type="slidenum">
              <a:rPr lang="en-US" smtClean="0"/>
              <a:t>46</a:t>
            </a:fld>
            <a:endParaRPr lang="en-US"/>
          </a:p>
        </p:txBody>
      </p:sp>
      <p:sp>
        <p:nvSpPr>
          <p:cNvPr id="4" name="TextBox 3"/>
          <p:cNvSpPr txBox="1"/>
          <p:nvPr/>
        </p:nvSpPr>
        <p:spPr>
          <a:xfrm>
            <a:off x="1368083" y="2438400"/>
            <a:ext cx="6477000" cy="1015663"/>
          </a:xfrm>
          <a:prstGeom prst="rect">
            <a:avLst/>
          </a:prstGeom>
          <a:noFill/>
        </p:spPr>
        <p:txBody>
          <a:bodyPr wrap="square" rtlCol="0">
            <a:spAutoFit/>
          </a:bodyPr>
          <a:lstStyle/>
          <a:p>
            <a:pPr algn="ctr"/>
            <a:r>
              <a:rPr lang="en-US" sz="6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7" name="Rectangle 6">
            <a:extLst>
              <a:ext uri="{FF2B5EF4-FFF2-40B4-BE49-F238E27FC236}">
                <a16:creationId xmlns:a16="http://schemas.microsoft.com/office/drawing/2014/main" id="{240F9046-8657-46DF-A652-D75E1A7117DF}"/>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742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6" name="Content Placeholder 5"/>
          <p:cNvSpPr>
            <a:spLocks noGrp="1"/>
          </p:cNvSpPr>
          <p:nvPr>
            <p:ph idx="1"/>
          </p:nvPr>
        </p:nvSpPr>
        <p:spPr/>
        <p:txBody>
          <a:bodyPr>
            <a:normAutofit lnSpcReduction="10000"/>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Algorithmic trading is a method of executing orders using automated pre-programmed trading instructions accounting for variables such as time, price, and volume.</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Today about 75% of the stocks in the U.S are traded by automated trading system.</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2% of the firms in the U.S use algorithmic trading but these firms account over 75% of the equity. </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60% of U.S equity volume is controlled by machine learning and grid computing.</a:t>
            </a:r>
          </a:p>
          <a:p>
            <a:pPr algn="just">
              <a:lnSpc>
                <a:spcPct val="150000"/>
              </a:lnSpc>
            </a:pPr>
            <a:endParaRPr lang="en-US" sz="2200" dirty="0"/>
          </a:p>
        </p:txBody>
      </p:sp>
      <p:sp>
        <p:nvSpPr>
          <p:cNvPr id="2" name="Date Placeholder 1">
            <a:extLst>
              <a:ext uri="{FF2B5EF4-FFF2-40B4-BE49-F238E27FC236}">
                <a16:creationId xmlns:a16="http://schemas.microsoft.com/office/drawing/2014/main" id="{1B1301C7-96EF-48DE-96B7-D59AB7666B44}"/>
              </a:ext>
            </a:extLst>
          </p:cNvPr>
          <p:cNvSpPr>
            <a:spLocks noGrp="1"/>
          </p:cNvSpPr>
          <p:nvPr>
            <p:ph type="dt" sz="half" idx="10"/>
          </p:nvPr>
        </p:nvSpPr>
        <p:spPr/>
        <p:txBody>
          <a:bodyPr/>
          <a:lstStyle/>
          <a:p>
            <a:fld id="{C9F92BB6-14AF-4653-87D9-0F979178D057}" type="datetime1">
              <a:rPr lang="en-US" smtClean="0"/>
              <a:t>12/5/2020</a:t>
            </a:fld>
            <a:endParaRPr lang="en-US"/>
          </a:p>
        </p:txBody>
      </p:sp>
      <p:sp>
        <p:nvSpPr>
          <p:cNvPr id="3" name="Footer Placeholder 2"/>
          <p:cNvSpPr>
            <a:spLocks noGrp="1"/>
          </p:cNvSpPr>
          <p:nvPr>
            <p:ph type="ftr" sz="quarter" idx="11"/>
          </p:nvPr>
        </p:nvSpPr>
        <p:spPr/>
        <p:txBody>
          <a:bodyPr/>
          <a:lstStyle/>
          <a:p>
            <a:r>
              <a:rPr lang="en-US"/>
              <a:t>Algorithmic Trading using Quantitative Analysis</a:t>
            </a:r>
            <a:endParaRPr lang="en-US" dirty="0"/>
          </a:p>
        </p:txBody>
      </p:sp>
      <p:sp>
        <p:nvSpPr>
          <p:cNvPr id="4" name="Slide Number Placeholder 3"/>
          <p:cNvSpPr>
            <a:spLocks noGrp="1"/>
          </p:cNvSpPr>
          <p:nvPr>
            <p:ph type="sldNum" sz="quarter" idx="12"/>
          </p:nvPr>
        </p:nvSpPr>
        <p:spPr/>
        <p:txBody>
          <a:bodyPr/>
          <a:lstStyle/>
          <a:p>
            <a:fld id="{3F3CE53D-CA27-4AD7-8574-30A24852A3E9}" type="slidenum">
              <a:rPr lang="en-US" smtClean="0"/>
              <a:t>5</a:t>
            </a:fld>
            <a:endParaRPr lang="en-US" dirty="0"/>
          </a:p>
        </p:txBody>
      </p:sp>
      <p:sp>
        <p:nvSpPr>
          <p:cNvPr id="8" name="Rectangle 7">
            <a:extLst>
              <a:ext uri="{FF2B5EF4-FFF2-40B4-BE49-F238E27FC236}">
                <a16:creationId xmlns:a16="http://schemas.microsoft.com/office/drawing/2014/main" id="{A26A8CD5-58ED-44C6-8B13-C64DAF9AC727}"/>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717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Motivation</a:t>
            </a:r>
          </a:p>
        </p:txBody>
      </p:sp>
      <p:sp>
        <p:nvSpPr>
          <p:cNvPr id="7" name="Content Placeholder 6"/>
          <p:cNvSpPr>
            <a:spLocks noGrp="1"/>
          </p:cNvSpPr>
          <p:nvPr>
            <p:ph idx="1"/>
          </p:nvPr>
        </p:nvSpPr>
        <p:spPr/>
        <p:txBody>
          <a:bodyPr>
            <a:normAutofit lnSpcReduction="10000"/>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Discipline is often lost due to emotional factors such as fear of taking a loss, or the desire to eke out a little more profit from a trade. Algorithmic trading helps ensure discipline is maintained.</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Algorithmic trading can give traders an edge on speed and accuracy.</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Algorithmic trading systems are able to generate orders as soon as trade criteria are met. Getting in or out of a trade a few seconds earlier can make a big difference in the trade's outcome. As soon as a position is entered, all other orders are automatically generated, including protective stop losses and profit targets.</a:t>
            </a: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B0D7A2D-4795-4608-93F3-930756889DDB}"/>
              </a:ext>
            </a:extLst>
          </p:cNvPr>
          <p:cNvSpPr>
            <a:spLocks noGrp="1"/>
          </p:cNvSpPr>
          <p:nvPr>
            <p:ph type="dt" sz="half" idx="10"/>
          </p:nvPr>
        </p:nvSpPr>
        <p:spPr/>
        <p:txBody>
          <a:bodyPr/>
          <a:lstStyle/>
          <a:p>
            <a:fld id="{6A45D689-DD53-4367-8FE3-F4A9EF809B9C}" type="datetime1">
              <a:rPr lang="en-US" smtClean="0"/>
              <a:t>12/5/2020</a:t>
            </a:fld>
            <a:endParaRPr lang="en-US"/>
          </a:p>
        </p:txBody>
      </p:sp>
      <p:sp>
        <p:nvSpPr>
          <p:cNvPr id="4" name="Footer Placeholder 3"/>
          <p:cNvSpPr>
            <a:spLocks noGrp="1"/>
          </p:cNvSpPr>
          <p:nvPr>
            <p:ph type="ftr" sz="quarter" idx="11"/>
          </p:nvPr>
        </p:nvSpPr>
        <p:spPr/>
        <p:txBody>
          <a:bodyPr/>
          <a:lstStyle/>
          <a:p>
            <a:r>
              <a:rPr lang="en-US"/>
              <a:t>Algorithmic Trading using Quantitative Analysis</a:t>
            </a:r>
            <a:endParaRPr lang="en-US" dirty="0"/>
          </a:p>
        </p:txBody>
      </p:sp>
      <p:sp>
        <p:nvSpPr>
          <p:cNvPr id="5" name="Slide Number Placeholder 4"/>
          <p:cNvSpPr>
            <a:spLocks noGrp="1"/>
          </p:cNvSpPr>
          <p:nvPr>
            <p:ph type="sldNum" sz="quarter" idx="12"/>
          </p:nvPr>
        </p:nvSpPr>
        <p:spPr/>
        <p:txBody>
          <a:bodyPr/>
          <a:lstStyle/>
          <a:p>
            <a:fld id="{3F3CE53D-CA27-4AD7-8574-30A24852A3E9}" type="slidenum">
              <a:rPr lang="en-US" smtClean="0"/>
              <a:t>6</a:t>
            </a:fld>
            <a:endParaRPr lang="en-US" dirty="0"/>
          </a:p>
        </p:txBody>
      </p:sp>
      <p:sp>
        <p:nvSpPr>
          <p:cNvPr id="3" name="Rectangle 2">
            <a:extLst>
              <a:ext uri="{FF2B5EF4-FFF2-40B4-BE49-F238E27FC236}">
                <a16:creationId xmlns:a16="http://schemas.microsoft.com/office/drawing/2014/main" id="{34F84602-4570-4077-A5DD-4555C54BDF76}"/>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028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6982"/>
            <a:ext cx="8763000" cy="584775"/>
          </a:xfrm>
          <a:prstGeom prst="rect">
            <a:avLst/>
          </a:prstGeom>
          <a:noFill/>
        </p:spPr>
        <p:txBody>
          <a:bodyPr wrap="square" rtlCol="0">
            <a:sp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graphicFrame>
        <p:nvGraphicFramePr>
          <p:cNvPr id="3" name="Table 2"/>
          <p:cNvGraphicFramePr>
            <a:graphicFrameLocks noGrp="1"/>
          </p:cNvGraphicFramePr>
          <p:nvPr>
            <p:extLst>
              <p:ext uri="{D42A27DB-BD31-4B8C-83A1-F6EECF244321}">
                <p14:modId xmlns:p14="http://schemas.microsoft.com/office/powerpoint/2010/main" val="2433293863"/>
              </p:ext>
            </p:extLst>
          </p:nvPr>
        </p:nvGraphicFramePr>
        <p:xfrm>
          <a:off x="304797" y="795734"/>
          <a:ext cx="8458206" cy="544195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514605">
                  <a:extLst>
                    <a:ext uri="{9D8B030D-6E8A-4147-A177-3AD203B41FA5}">
                      <a16:colId xmlns:a16="http://schemas.microsoft.com/office/drawing/2014/main" val="20002"/>
                    </a:ext>
                  </a:extLst>
                </a:gridCol>
                <a:gridCol w="2743201">
                  <a:extLst>
                    <a:ext uri="{9D8B030D-6E8A-4147-A177-3AD203B41FA5}">
                      <a16:colId xmlns:a16="http://schemas.microsoft.com/office/drawing/2014/main" val="20003"/>
                    </a:ext>
                  </a:extLst>
                </a:gridCol>
              </a:tblGrid>
              <a:tr h="381089">
                <a:tc>
                  <a:txBody>
                    <a:bodyPr/>
                    <a:lstStyle/>
                    <a:p>
                      <a:pPr algn="ctr"/>
                      <a:r>
                        <a:rPr lang="en-US" sz="1600" dirty="0">
                          <a:latin typeface="Times New Roman" panose="02020603050405020304" pitchFamily="18" charset="0"/>
                          <a:cs typeface="Times New Roman" panose="02020603050405020304" pitchFamily="18" charset="0"/>
                        </a:rPr>
                        <a:t>Sr. No.</a:t>
                      </a:r>
                    </a:p>
                  </a:txBody>
                  <a:tcPr/>
                </a:tc>
                <a:tc>
                  <a:txBody>
                    <a:bodyPr/>
                    <a:lstStyle/>
                    <a:p>
                      <a:pPr algn="ctr"/>
                      <a:r>
                        <a:rPr lang="en-US" sz="1600" dirty="0">
                          <a:latin typeface="Times New Roman" panose="02020603050405020304" pitchFamily="18" charset="0"/>
                          <a:cs typeface="Times New Roman" panose="02020603050405020304" pitchFamily="18" charset="0"/>
                        </a:rPr>
                        <a:t>Title</a:t>
                      </a:r>
                    </a:p>
                  </a:txBody>
                  <a:tcPr/>
                </a:tc>
                <a:tc>
                  <a:txBody>
                    <a:bodyPr/>
                    <a:lstStyle/>
                    <a:p>
                      <a:pPr algn="ctr"/>
                      <a:r>
                        <a:rPr lang="en-US" sz="1600" dirty="0">
                          <a:latin typeface="Times New Roman" panose="02020603050405020304" pitchFamily="18" charset="0"/>
                          <a:cs typeface="Times New Roman" panose="02020603050405020304" pitchFamily="18" charset="0"/>
                        </a:rPr>
                        <a:t>Methodology</a:t>
                      </a:r>
                    </a:p>
                  </a:txBody>
                  <a:tcPr/>
                </a:tc>
                <a:tc>
                  <a:txBody>
                    <a:bodyPr/>
                    <a:lstStyle/>
                    <a:p>
                      <a:pPr algn="ctr"/>
                      <a:r>
                        <a:rPr lang="en-US" sz="1600" dirty="0">
                          <a:latin typeface="Times New Roman" panose="02020603050405020304" pitchFamily="18" charset="0"/>
                          <a:cs typeface="Times New Roman" panose="02020603050405020304" pitchFamily="18" charset="0"/>
                        </a:rPr>
                        <a:t>Novelty</a:t>
                      </a:r>
                    </a:p>
                  </a:txBody>
                  <a:tcPr/>
                </a:tc>
                <a:extLst>
                  <a:ext uri="{0D108BD9-81ED-4DB2-BD59-A6C34878D82A}">
                    <a16:rowId xmlns:a16="http://schemas.microsoft.com/office/drawing/2014/main" val="10000"/>
                  </a:ext>
                </a:extLst>
              </a:tr>
              <a:tr h="2286534">
                <a:tc>
                  <a:txBody>
                    <a:bodyPr/>
                    <a:lstStyle/>
                    <a:p>
                      <a:pPr algn="l"/>
                      <a:r>
                        <a:rPr lang="en-US" sz="1600" dirty="0">
                          <a:latin typeface="Times New Roman" panose="02020603050405020304" pitchFamily="18" charset="0"/>
                          <a:cs typeface="Times New Roman" panose="02020603050405020304" pitchFamily="18" charset="0"/>
                        </a:rPr>
                        <a:t>1. </a:t>
                      </a:r>
                    </a:p>
                  </a:txBody>
                  <a:tcPr/>
                </a:tc>
                <a:tc>
                  <a:txBody>
                    <a:bodyPr/>
                    <a:lstStyle/>
                    <a:p>
                      <a:pPr algn="l"/>
                      <a:r>
                        <a:rPr lang="en-US" sz="1600" dirty="0">
                          <a:latin typeface="Times New Roman" panose="02020603050405020304" pitchFamily="18" charset="0"/>
                          <a:cs typeface="Times New Roman" panose="02020603050405020304" pitchFamily="18" charset="0"/>
                        </a:rPr>
                        <a:t>Algorithmic</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Forex Trading using Combination of Numeric Time Series and News Analysis </a:t>
                      </a:r>
                    </a:p>
                    <a:p>
                      <a:pPr algn="l"/>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Year:</a:t>
                      </a:r>
                      <a:r>
                        <a:rPr lang="en-US" sz="1600" baseline="0" dirty="0">
                          <a:latin typeface="Times New Roman" panose="02020603050405020304" pitchFamily="18" charset="0"/>
                          <a:cs typeface="Times New Roman" panose="02020603050405020304" pitchFamily="18" charset="0"/>
                        </a:rPr>
                        <a:t> 2018</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This paper proposes a prediction model that combines artificial</a:t>
                      </a:r>
                    </a:p>
                    <a:p>
                      <a:pPr algn="l"/>
                      <a:r>
                        <a:rPr lang="en-US" sz="1600" dirty="0">
                          <a:latin typeface="Times New Roman" panose="02020603050405020304" pitchFamily="18" charset="0"/>
                          <a:cs typeface="Times New Roman" panose="02020603050405020304" pitchFamily="18" charset="0"/>
                        </a:rPr>
                        <a:t>neural network (Long Short term memory model) for</a:t>
                      </a:r>
                    </a:p>
                    <a:p>
                      <a:pPr algn="l"/>
                      <a:r>
                        <a:rPr lang="en-US" sz="1600" dirty="0">
                          <a:latin typeface="Times New Roman" panose="02020603050405020304" pitchFamily="18" charset="0"/>
                          <a:cs typeface="Times New Roman" panose="02020603050405020304" pitchFamily="18" charset="0"/>
                        </a:rPr>
                        <a:t>historical analysis and support vector machine for news analysis.</a:t>
                      </a:r>
                    </a:p>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marL="342900" indent="-342900" algn="l">
                        <a:buAutoNum type="arabicPeriod"/>
                      </a:pPr>
                      <a:r>
                        <a:rPr lang="en-US" sz="1600" dirty="0">
                          <a:latin typeface="Times New Roman" panose="02020603050405020304" pitchFamily="18" charset="0"/>
                          <a:cs typeface="Times New Roman" panose="02020603050405020304" pitchFamily="18" charset="0"/>
                        </a:rPr>
                        <a:t>Long Short</a:t>
                      </a:r>
                      <a:r>
                        <a:rPr lang="en-US" sz="1600" baseline="0" dirty="0">
                          <a:latin typeface="Times New Roman" panose="02020603050405020304" pitchFamily="18" charset="0"/>
                          <a:cs typeface="Times New Roman" panose="02020603050405020304" pitchFamily="18" charset="0"/>
                        </a:rPr>
                        <a:t> Term Memory(LSTM) neural network is used to analyze data. </a:t>
                      </a:r>
                    </a:p>
                    <a:p>
                      <a:pPr marL="342900" indent="-342900" algn="l">
                        <a:buAutoNum type="arabicPeriod"/>
                      </a:pPr>
                      <a:r>
                        <a:rPr lang="en-US" sz="1600" baseline="0" dirty="0">
                          <a:latin typeface="Times New Roman" panose="02020603050405020304" pitchFamily="18" charset="0"/>
                          <a:cs typeface="Times New Roman" panose="02020603050405020304" pitchFamily="18" charset="0"/>
                        </a:rPr>
                        <a:t>Support Vector Machine (SVM) is used to analyze news.</a:t>
                      </a:r>
                    </a:p>
                    <a:p>
                      <a:pPr marL="342900" indent="-342900" algn="l">
                        <a:buAutoNum type="arabicPeriod"/>
                      </a:pPr>
                      <a:r>
                        <a:rPr lang="en-US" sz="1600" baseline="0" dirty="0">
                          <a:latin typeface="Times New Roman" panose="02020603050405020304" pitchFamily="18" charset="0"/>
                          <a:cs typeface="Times New Roman" panose="02020603050405020304" pitchFamily="18" charset="0"/>
                        </a:rPr>
                        <a:t>Integration of both is done to create trading strategies.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774327">
                <a:tc>
                  <a:txBody>
                    <a:bodyPr/>
                    <a:lstStyle/>
                    <a:p>
                      <a:pPr algn="l"/>
                      <a:r>
                        <a:rPr lang="en-US" sz="1600" dirty="0">
                          <a:latin typeface="Times New Roman" panose="02020603050405020304" pitchFamily="18" charset="0"/>
                          <a:cs typeface="Times New Roman" panose="02020603050405020304" pitchFamily="18" charset="0"/>
                        </a:rPr>
                        <a:t>2.</a:t>
                      </a:r>
                    </a:p>
                  </a:txBody>
                  <a:tcPr/>
                </a:tc>
                <a:tc>
                  <a:txBody>
                    <a:bodyPr/>
                    <a:lstStyle/>
                    <a:p>
                      <a:pPr algn="l"/>
                      <a:r>
                        <a:rPr lang="en-US" sz="1600" dirty="0">
                          <a:latin typeface="Times New Roman" panose="02020603050405020304" pitchFamily="18" charset="0"/>
                          <a:cs typeface="Times New Roman" panose="02020603050405020304" pitchFamily="18" charset="0"/>
                        </a:rPr>
                        <a:t>A Novel Algorithmic</a:t>
                      </a:r>
                      <a:r>
                        <a:rPr lang="en-US" sz="1600" baseline="0" dirty="0">
                          <a:latin typeface="Times New Roman" panose="02020603050405020304" pitchFamily="18" charset="0"/>
                          <a:cs typeface="Times New Roman" panose="02020603050405020304" pitchFamily="18" charset="0"/>
                        </a:rPr>
                        <a:t> Trading Approach Based on Reinforcement Learning</a:t>
                      </a:r>
                    </a:p>
                    <a:p>
                      <a:pPr algn="l"/>
                      <a:endParaRPr lang="en-US" sz="1600" baseline="0" dirty="0">
                        <a:latin typeface="Times New Roman" panose="02020603050405020304" pitchFamily="18" charset="0"/>
                        <a:cs typeface="Times New Roman" panose="02020603050405020304" pitchFamily="18" charset="0"/>
                      </a:endParaRPr>
                    </a:p>
                    <a:p>
                      <a:pPr algn="l"/>
                      <a:r>
                        <a:rPr lang="en-US" sz="1600" baseline="0" dirty="0">
                          <a:latin typeface="Times New Roman" panose="02020603050405020304" pitchFamily="18" charset="0"/>
                          <a:cs typeface="Times New Roman" panose="02020603050405020304" pitchFamily="18" charset="0"/>
                        </a:rPr>
                        <a:t>Year: 2019</a:t>
                      </a:r>
                    </a:p>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A</a:t>
                      </a:r>
                      <a:r>
                        <a:rPr lang="en-US" sz="1600" baseline="0" dirty="0">
                          <a:latin typeface="Times New Roman" panose="02020603050405020304" pitchFamily="18" charset="0"/>
                          <a:cs typeface="Times New Roman" panose="02020603050405020304" pitchFamily="18" charset="0"/>
                        </a:rPr>
                        <a:t> novel trading algorithmic strategy is proposed that gathers the current market circumstance to agents, allowing it to analyze the situation using it’s own experience and make a decision then in order to decide what the best investment action should be.</a:t>
                      </a:r>
                      <a:endParaRPr lang="en-US" sz="1600" dirty="0">
                        <a:latin typeface="Times New Roman" panose="02020603050405020304" pitchFamily="18" charset="0"/>
                        <a:cs typeface="Times New Roman" panose="02020603050405020304" pitchFamily="18" charset="0"/>
                      </a:endParaRPr>
                    </a:p>
                  </a:txBody>
                  <a:tcPr/>
                </a:tc>
                <a:tc>
                  <a:txBody>
                    <a:bodyPr/>
                    <a:lstStyle/>
                    <a:p>
                      <a:pPr marL="0" indent="0" algn="l">
                        <a:buNone/>
                      </a:pPr>
                      <a:r>
                        <a:rPr lang="en-US" sz="1600" baseline="0" dirty="0">
                          <a:latin typeface="Times New Roman" panose="02020603050405020304" pitchFamily="18" charset="0"/>
                          <a:cs typeface="Times New Roman" panose="02020603050405020304" pitchFamily="18" charset="0"/>
                        </a:rPr>
                        <a:t>Using state-of-the-art techniques based on least-squares temporal difference learning, an algorithmic trading system is built to support the reinforcement learning process.</a:t>
                      </a:r>
                    </a:p>
                  </a:txBody>
                  <a:tcPr/>
                </a:tc>
                <a:extLst>
                  <a:ext uri="{0D108BD9-81ED-4DB2-BD59-A6C34878D82A}">
                    <a16:rowId xmlns:a16="http://schemas.microsoft.com/office/drawing/2014/main" val="10002"/>
                  </a:ext>
                </a:extLst>
              </a:tr>
            </a:tbl>
          </a:graphicData>
        </a:graphic>
      </p:graphicFrame>
      <p:sp>
        <p:nvSpPr>
          <p:cNvPr id="6" name="Date Placeholder 5">
            <a:extLst>
              <a:ext uri="{FF2B5EF4-FFF2-40B4-BE49-F238E27FC236}">
                <a16:creationId xmlns:a16="http://schemas.microsoft.com/office/drawing/2014/main" id="{B3CC495D-3D12-49F2-90FF-6AFC5A361BD1}"/>
              </a:ext>
            </a:extLst>
          </p:cNvPr>
          <p:cNvSpPr>
            <a:spLocks noGrp="1"/>
          </p:cNvSpPr>
          <p:nvPr>
            <p:ph type="dt" sz="half" idx="10"/>
          </p:nvPr>
        </p:nvSpPr>
        <p:spPr/>
        <p:txBody>
          <a:bodyPr/>
          <a:lstStyle/>
          <a:p>
            <a:fld id="{377D1CF0-7447-4A99-94B7-6AA20C77D5C1}" type="datetime1">
              <a:rPr lang="en-US" smtClean="0"/>
              <a:t>12/5/2020</a:t>
            </a:fld>
            <a:endParaRPr lang="en-US"/>
          </a:p>
        </p:txBody>
      </p:sp>
      <p:sp>
        <p:nvSpPr>
          <p:cNvPr id="4" name="Footer Placeholder 3"/>
          <p:cNvSpPr>
            <a:spLocks noGrp="1"/>
          </p:cNvSpPr>
          <p:nvPr>
            <p:ph type="ftr" sz="quarter" idx="11"/>
          </p:nvPr>
        </p:nvSpPr>
        <p:spPr/>
        <p:txBody>
          <a:bodyPr/>
          <a:lstStyle/>
          <a:p>
            <a:r>
              <a:rPr lang="en-US"/>
              <a:t>Algorithmic Trading using Quantitative Analysis</a:t>
            </a:r>
            <a:endParaRPr lang="en-US" dirty="0"/>
          </a:p>
        </p:txBody>
      </p:sp>
      <p:sp>
        <p:nvSpPr>
          <p:cNvPr id="5" name="Slide Number Placeholder 4"/>
          <p:cNvSpPr>
            <a:spLocks noGrp="1"/>
          </p:cNvSpPr>
          <p:nvPr>
            <p:ph type="sldNum" sz="quarter" idx="12"/>
          </p:nvPr>
        </p:nvSpPr>
        <p:spPr/>
        <p:txBody>
          <a:bodyPr/>
          <a:lstStyle/>
          <a:p>
            <a:fld id="{3F3CE53D-CA27-4AD7-8574-30A24852A3E9}" type="slidenum">
              <a:rPr lang="en-US" smtClean="0"/>
              <a:t>7</a:t>
            </a:fld>
            <a:endParaRPr lang="en-US" dirty="0"/>
          </a:p>
        </p:txBody>
      </p:sp>
      <p:sp>
        <p:nvSpPr>
          <p:cNvPr id="8" name="Rectangle 7">
            <a:extLst>
              <a:ext uri="{FF2B5EF4-FFF2-40B4-BE49-F238E27FC236}">
                <a16:creationId xmlns:a16="http://schemas.microsoft.com/office/drawing/2014/main" id="{86F0A2FF-1359-4CD6-877D-F4A9BAF6E7F3}"/>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739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18995333"/>
              </p:ext>
            </p:extLst>
          </p:nvPr>
        </p:nvGraphicFramePr>
        <p:xfrm>
          <a:off x="304800" y="880551"/>
          <a:ext cx="8458200" cy="5172194"/>
        </p:xfrm>
        <a:graphic>
          <a:graphicData uri="http://schemas.openxmlformats.org/drawingml/2006/table">
            <a:tbl>
              <a:tblPr firstRow="1" bandRow="1">
                <a:tableStyleId>{5940675A-B579-460E-94D1-54222C63F5DA}</a:tableStyleId>
              </a:tblPr>
              <a:tblGrid>
                <a:gridCol w="453117">
                  <a:extLst>
                    <a:ext uri="{9D8B030D-6E8A-4147-A177-3AD203B41FA5}">
                      <a16:colId xmlns:a16="http://schemas.microsoft.com/office/drawing/2014/main" val="20000"/>
                    </a:ext>
                  </a:extLst>
                </a:gridCol>
                <a:gridCol w="2497180">
                  <a:extLst>
                    <a:ext uri="{9D8B030D-6E8A-4147-A177-3AD203B41FA5}">
                      <a16:colId xmlns:a16="http://schemas.microsoft.com/office/drawing/2014/main" val="20001"/>
                    </a:ext>
                  </a:extLst>
                </a:gridCol>
                <a:gridCol w="2764705">
                  <a:extLst>
                    <a:ext uri="{9D8B030D-6E8A-4147-A177-3AD203B41FA5}">
                      <a16:colId xmlns:a16="http://schemas.microsoft.com/office/drawing/2014/main" val="20002"/>
                    </a:ext>
                  </a:extLst>
                </a:gridCol>
                <a:gridCol w="2743198">
                  <a:extLst>
                    <a:ext uri="{9D8B030D-6E8A-4147-A177-3AD203B41FA5}">
                      <a16:colId xmlns:a16="http://schemas.microsoft.com/office/drawing/2014/main" val="20003"/>
                    </a:ext>
                  </a:extLst>
                </a:gridCol>
              </a:tblGrid>
              <a:tr h="2297668">
                <a:tc>
                  <a:txBody>
                    <a:bodyPr/>
                    <a:lstStyle/>
                    <a:p>
                      <a:pPr algn="l"/>
                      <a:r>
                        <a:rPr lang="en-US" sz="1600" dirty="0">
                          <a:latin typeface="Times New Roman" panose="02020603050405020304" pitchFamily="18" charset="0"/>
                          <a:cs typeface="Times New Roman" panose="02020603050405020304"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Short</a:t>
                      </a:r>
                      <a:r>
                        <a:rPr lang="en-US" sz="1600" b="0" i="0" kern="1200" baseline="0" dirty="0">
                          <a:solidFill>
                            <a:schemeClr val="tx1"/>
                          </a:solidFill>
                          <a:effectLst/>
                          <a:latin typeface="Times New Roman" panose="02020603050405020304" pitchFamily="18" charset="0"/>
                          <a:ea typeface="+mn-ea"/>
                          <a:cs typeface="Times New Roman" panose="02020603050405020304" pitchFamily="18" charset="0"/>
                        </a:rPr>
                        <a:t> Term Stock Price Prediction Using Deep Learning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kern="1200" baseline="0" dirty="0">
                        <a:solidFill>
                          <a:schemeClr val="tx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tx1"/>
                          </a:solidFill>
                          <a:effectLst/>
                          <a:latin typeface="Times New Roman" panose="02020603050405020304" pitchFamily="18" charset="0"/>
                          <a:ea typeface="+mn-ea"/>
                          <a:cs typeface="Times New Roman" panose="02020603050405020304" pitchFamily="18" charset="0"/>
                        </a:rPr>
                        <a:t>Year: 2017 </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The paper consists of a comparative</a:t>
                      </a:r>
                      <a:r>
                        <a:rPr lang="en-US" sz="1600" baseline="0" dirty="0">
                          <a:latin typeface="Times New Roman" panose="02020603050405020304" pitchFamily="18" charset="0"/>
                          <a:cs typeface="Times New Roman" panose="02020603050405020304" pitchFamily="18" charset="0"/>
                        </a:rPr>
                        <a:t> study between Long Short Term Memory (LSTM) and Multilayer Perceptron (MLP) in short-term trading time frame.</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This</a:t>
                      </a:r>
                      <a:r>
                        <a:rPr lang="en-US" sz="1600" baseline="0" dirty="0">
                          <a:latin typeface="Times New Roman" panose="02020603050405020304" pitchFamily="18" charset="0"/>
                          <a:cs typeface="Times New Roman" panose="02020603050405020304" pitchFamily="18" charset="0"/>
                        </a:rPr>
                        <a:t> project takes into consideration a short-term time frame and the results conclude that MLP are more effective than LSTM in short term analysis.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874526">
                <a:tc>
                  <a:txBody>
                    <a:bodyPr/>
                    <a:lstStyle/>
                    <a:p>
                      <a:pPr algn="l"/>
                      <a:r>
                        <a:rPr lang="en-US" sz="1600" dirty="0">
                          <a:latin typeface="Times New Roman" panose="02020603050405020304" pitchFamily="18" charset="0"/>
                          <a:cs typeface="Times New Roman" panose="02020603050405020304"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tx1"/>
                          </a:solidFill>
                          <a:effectLst/>
                          <a:latin typeface="Times New Roman" panose="02020603050405020304" pitchFamily="18" charset="0"/>
                          <a:ea typeface="+mn-ea"/>
                          <a:cs typeface="Times New Roman" panose="02020603050405020304" pitchFamily="18" charset="0"/>
                        </a:rPr>
                        <a:t>Neural Network Based Trading Signal Generation in Crypto-Currency Market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kern="1200" baseline="0" dirty="0">
                        <a:solidFill>
                          <a:schemeClr val="tx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tx1"/>
                          </a:solidFill>
                          <a:effectLst/>
                          <a:latin typeface="Times New Roman" panose="02020603050405020304" pitchFamily="18" charset="0"/>
                          <a:ea typeface="+mn-ea"/>
                          <a:cs typeface="Times New Roman" panose="02020603050405020304" pitchFamily="18" charset="0"/>
                        </a:rPr>
                        <a:t>Year: 2018 </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This method makes use of classification and regression machine learning models to generate trading signals.</a:t>
                      </a:r>
                    </a:p>
                  </a:txBody>
                  <a:tcPr/>
                </a:tc>
                <a:tc>
                  <a:txBody>
                    <a:bodyPr/>
                    <a:lstStyle/>
                    <a:p>
                      <a:pPr algn="l"/>
                      <a:r>
                        <a:rPr lang="en-US" sz="1600" dirty="0">
                          <a:latin typeface="Times New Roman" panose="02020603050405020304" pitchFamily="18" charset="0"/>
                          <a:cs typeface="Times New Roman" panose="02020603050405020304" pitchFamily="18" charset="0"/>
                        </a:rPr>
                        <a:t>This</a:t>
                      </a:r>
                      <a:r>
                        <a:rPr lang="en-US" sz="1600" baseline="0" dirty="0">
                          <a:latin typeface="Times New Roman" panose="02020603050405020304" pitchFamily="18" charset="0"/>
                          <a:cs typeface="Times New Roman" panose="02020603050405020304" pitchFamily="18" charset="0"/>
                        </a:rPr>
                        <a:t> project focusses on crypto currency market which is highly volatile in nature.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2" name="Date Placeholder 1">
            <a:extLst>
              <a:ext uri="{FF2B5EF4-FFF2-40B4-BE49-F238E27FC236}">
                <a16:creationId xmlns:a16="http://schemas.microsoft.com/office/drawing/2014/main" id="{AB1C3DA6-57BE-4C40-AADB-1469B14A6281}"/>
              </a:ext>
            </a:extLst>
          </p:cNvPr>
          <p:cNvSpPr>
            <a:spLocks noGrp="1"/>
          </p:cNvSpPr>
          <p:nvPr>
            <p:ph type="dt" sz="half" idx="10"/>
          </p:nvPr>
        </p:nvSpPr>
        <p:spPr/>
        <p:txBody>
          <a:bodyPr/>
          <a:lstStyle/>
          <a:p>
            <a:fld id="{FA064FD9-BB79-4A0B-B866-71EC277FF4E9}" type="datetime1">
              <a:rPr lang="en-US" smtClean="0"/>
              <a:t>12/5/2020</a:t>
            </a:fld>
            <a:endParaRPr lang="en-US"/>
          </a:p>
        </p:txBody>
      </p:sp>
      <p:sp>
        <p:nvSpPr>
          <p:cNvPr id="5" name="Footer Placeholder 4"/>
          <p:cNvSpPr>
            <a:spLocks noGrp="1"/>
          </p:cNvSpPr>
          <p:nvPr>
            <p:ph type="ftr" sz="quarter" idx="11"/>
          </p:nvPr>
        </p:nvSpPr>
        <p:spPr/>
        <p:txBody>
          <a:bodyPr/>
          <a:lstStyle/>
          <a:p>
            <a:r>
              <a:rPr lang="en-US"/>
              <a:t>Algorithmic Trading using Quantitative Analysis</a:t>
            </a:r>
            <a:endParaRPr lang="en-US" dirty="0"/>
          </a:p>
        </p:txBody>
      </p:sp>
      <p:sp>
        <p:nvSpPr>
          <p:cNvPr id="6" name="Slide Number Placeholder 5"/>
          <p:cNvSpPr>
            <a:spLocks noGrp="1"/>
          </p:cNvSpPr>
          <p:nvPr>
            <p:ph type="sldNum" sz="quarter" idx="12"/>
          </p:nvPr>
        </p:nvSpPr>
        <p:spPr/>
        <p:txBody>
          <a:bodyPr/>
          <a:lstStyle/>
          <a:p>
            <a:fld id="{3F3CE53D-CA27-4AD7-8574-30A24852A3E9}" type="slidenum">
              <a:rPr lang="en-US" smtClean="0"/>
              <a:t>8</a:t>
            </a:fld>
            <a:endParaRPr lang="en-US" dirty="0"/>
          </a:p>
        </p:txBody>
      </p:sp>
      <p:sp>
        <p:nvSpPr>
          <p:cNvPr id="7" name="TextBox 6"/>
          <p:cNvSpPr txBox="1"/>
          <p:nvPr/>
        </p:nvSpPr>
        <p:spPr>
          <a:xfrm>
            <a:off x="152400" y="96982"/>
            <a:ext cx="8763000" cy="584775"/>
          </a:xfrm>
          <a:prstGeom prst="rect">
            <a:avLst/>
          </a:prstGeom>
          <a:noFill/>
        </p:spPr>
        <p:txBody>
          <a:bodyPr wrap="square" rtlCol="0">
            <a:sp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sp>
        <p:nvSpPr>
          <p:cNvPr id="3" name="Rectangle 2">
            <a:extLst>
              <a:ext uri="{FF2B5EF4-FFF2-40B4-BE49-F238E27FC236}">
                <a16:creationId xmlns:a16="http://schemas.microsoft.com/office/drawing/2014/main" id="{FBEE5ACE-4110-4C9B-8315-C9BCA2FDCFE5}"/>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899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50018928-E82D-4DE1-BF2B-6DB7779EC1EC}"/>
              </a:ext>
            </a:extLst>
          </p:cNvPr>
          <p:cNvSpPr>
            <a:spLocks noGrp="1"/>
          </p:cNvSpPr>
          <p:nvPr>
            <p:ph type="dt" sz="half" idx="10"/>
          </p:nvPr>
        </p:nvSpPr>
        <p:spPr/>
        <p:txBody>
          <a:bodyPr/>
          <a:lstStyle/>
          <a:p>
            <a:fld id="{BFB5A5CB-7152-4041-86EE-A5C16137A39F}" type="datetime1">
              <a:rPr lang="en-US" smtClean="0"/>
              <a:t>12/5/2020</a:t>
            </a:fld>
            <a:endParaRPr lang="en-US"/>
          </a:p>
        </p:txBody>
      </p:sp>
      <p:sp>
        <p:nvSpPr>
          <p:cNvPr id="2" name="Footer Placeholder 1"/>
          <p:cNvSpPr>
            <a:spLocks noGrp="1"/>
          </p:cNvSpPr>
          <p:nvPr>
            <p:ph type="ftr" sz="quarter" idx="11"/>
          </p:nvPr>
        </p:nvSpPr>
        <p:spPr/>
        <p:txBody>
          <a:bodyPr/>
          <a:lstStyle/>
          <a:p>
            <a:r>
              <a:rPr lang="en-US"/>
              <a:t>Algorithmic Trading using Quantitative Analysis</a:t>
            </a:r>
            <a:endParaRPr lang="en-US" dirty="0"/>
          </a:p>
        </p:txBody>
      </p:sp>
      <p:sp>
        <p:nvSpPr>
          <p:cNvPr id="3" name="Slide Number Placeholder 2"/>
          <p:cNvSpPr>
            <a:spLocks noGrp="1"/>
          </p:cNvSpPr>
          <p:nvPr>
            <p:ph type="sldNum" sz="quarter" idx="12"/>
          </p:nvPr>
        </p:nvSpPr>
        <p:spPr/>
        <p:txBody>
          <a:bodyPr/>
          <a:lstStyle/>
          <a:p>
            <a:fld id="{3F3CE53D-CA27-4AD7-8574-30A24852A3E9}" type="slidenum">
              <a:rPr lang="en-US" smtClean="0"/>
              <a:t>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16427506"/>
              </p:ext>
            </p:extLst>
          </p:nvPr>
        </p:nvGraphicFramePr>
        <p:xfrm>
          <a:off x="342900" y="769932"/>
          <a:ext cx="8382000" cy="5310302"/>
        </p:xfrm>
        <a:graphic>
          <a:graphicData uri="http://schemas.openxmlformats.org/drawingml/2006/table">
            <a:tbl>
              <a:tblPr firstRow="1" bandRow="1">
                <a:tableStyleId>{5940675A-B579-460E-94D1-54222C63F5DA}</a:tableStyleId>
              </a:tblPr>
              <a:tblGrid>
                <a:gridCol w="453117">
                  <a:extLst>
                    <a:ext uri="{9D8B030D-6E8A-4147-A177-3AD203B41FA5}">
                      <a16:colId xmlns:a16="http://schemas.microsoft.com/office/drawing/2014/main" val="441492159"/>
                    </a:ext>
                  </a:extLst>
                </a:gridCol>
                <a:gridCol w="2497180">
                  <a:extLst>
                    <a:ext uri="{9D8B030D-6E8A-4147-A177-3AD203B41FA5}">
                      <a16:colId xmlns:a16="http://schemas.microsoft.com/office/drawing/2014/main" val="2604182295"/>
                    </a:ext>
                  </a:extLst>
                </a:gridCol>
                <a:gridCol w="2764705">
                  <a:extLst>
                    <a:ext uri="{9D8B030D-6E8A-4147-A177-3AD203B41FA5}">
                      <a16:colId xmlns:a16="http://schemas.microsoft.com/office/drawing/2014/main" val="453451474"/>
                    </a:ext>
                  </a:extLst>
                </a:gridCol>
                <a:gridCol w="2666998">
                  <a:extLst>
                    <a:ext uri="{9D8B030D-6E8A-4147-A177-3AD203B41FA5}">
                      <a16:colId xmlns:a16="http://schemas.microsoft.com/office/drawing/2014/main" val="200564640"/>
                    </a:ext>
                  </a:extLst>
                </a:gridCol>
              </a:tblGrid>
              <a:tr h="2666999">
                <a:tc>
                  <a:txBody>
                    <a:bodyPr/>
                    <a:lstStyle/>
                    <a:p>
                      <a:pPr algn="l"/>
                      <a:r>
                        <a:rPr lang="en-US" sz="1600" dirty="0">
                          <a:latin typeface="Times New Roman" panose="02020603050405020304" pitchFamily="18" charset="0"/>
                          <a:cs typeface="Times New Roman" panose="02020603050405020304"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Deep Robust Reinforcement</a:t>
                      </a:r>
                      <a:r>
                        <a:rPr lang="en-US" sz="1600" baseline="0" dirty="0">
                          <a:latin typeface="Times New Roman" panose="02020603050405020304" pitchFamily="18" charset="0"/>
                          <a:cs typeface="Times New Roman" panose="02020603050405020304" pitchFamily="18" charset="0"/>
                        </a:rPr>
                        <a:t> Learning for Practical Algorithmic Trading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latin typeface="Times New Roman" panose="02020603050405020304" pitchFamily="18" charset="0"/>
                          <a:cs typeface="Times New Roman" panose="02020603050405020304" pitchFamily="18" charset="0"/>
                        </a:rPr>
                        <a:t>Year: 2019</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Use of stacked</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denoising</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autoencoder</a:t>
                      </a:r>
                      <a:r>
                        <a:rPr lang="en-US" sz="1600" baseline="0" dirty="0">
                          <a:latin typeface="Times New Roman" panose="02020603050405020304" pitchFamily="18" charset="0"/>
                          <a:cs typeface="Times New Roman" panose="02020603050405020304" pitchFamily="18" charset="0"/>
                        </a:rPr>
                        <a:t> (SDAE) to </a:t>
                      </a:r>
                      <a:r>
                        <a:rPr lang="en-US" sz="1600" baseline="0" dirty="0" err="1">
                          <a:latin typeface="Times New Roman" panose="02020603050405020304" pitchFamily="18" charset="0"/>
                          <a:cs typeface="Times New Roman" panose="02020603050405020304" pitchFamily="18" charset="0"/>
                        </a:rPr>
                        <a:t>denoise</a:t>
                      </a:r>
                      <a:r>
                        <a:rPr lang="en-US" sz="1600" baseline="0" dirty="0">
                          <a:latin typeface="Times New Roman" panose="02020603050405020304" pitchFamily="18" charset="0"/>
                          <a:cs typeface="Times New Roman" panose="02020603050405020304" pitchFamily="18" charset="0"/>
                        </a:rPr>
                        <a:t> observations. Two</a:t>
                      </a:r>
                    </a:p>
                    <a:p>
                      <a:pPr algn="l"/>
                      <a:r>
                        <a:rPr lang="en-US" sz="1600" baseline="0" dirty="0">
                          <a:latin typeface="Times New Roman" panose="02020603050405020304" pitchFamily="18" charset="0"/>
                          <a:cs typeface="Times New Roman" panose="02020603050405020304" pitchFamily="18" charset="0"/>
                        </a:rPr>
                        <a:t>types of reinforcement learning architecture: DQN and A3C were implemented.</a:t>
                      </a:r>
                      <a:endParaRPr lang="en-US" sz="160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US" sz="1600" baseline="0" dirty="0">
                          <a:latin typeface="Times New Roman" panose="02020603050405020304" pitchFamily="18" charset="0"/>
                          <a:cs typeface="Times New Roman" panose="02020603050405020304" pitchFamily="18" charset="0"/>
                        </a:rPr>
                        <a:t>Usage of SDAE for noise removal.</a:t>
                      </a:r>
                    </a:p>
                    <a:p>
                      <a:pPr marL="342900" indent="-342900" algn="l">
                        <a:buFont typeface="+mj-lt"/>
                        <a:buAutoNum type="arabicPeriod"/>
                      </a:pPr>
                      <a:r>
                        <a:rPr lang="en-US" sz="1600" baseline="0" dirty="0">
                          <a:latin typeface="Times New Roman" panose="02020603050405020304" pitchFamily="18" charset="0"/>
                          <a:cs typeface="Times New Roman" panose="02020603050405020304" pitchFamily="18" charset="0"/>
                        </a:rPr>
                        <a:t>Two methods of reinforcement learning was implemented.</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5260834"/>
                  </a:ext>
                </a:extLst>
              </a:tr>
              <a:tr h="2643303">
                <a:tc>
                  <a:txBody>
                    <a:bodyPr/>
                    <a:lstStyle/>
                    <a:p>
                      <a:pPr algn="l"/>
                      <a:r>
                        <a:rPr lang="en-US" sz="1600" dirty="0">
                          <a:latin typeface="Times New Roman" panose="02020603050405020304" pitchFamily="18" charset="0"/>
                          <a:cs typeface="Times New Roman" panose="02020603050405020304" pitchFamily="18" charset="0"/>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Augmented Textual Features-Based</a:t>
                      </a:r>
                      <a:r>
                        <a:rPr lang="en-US" sz="1600" baseline="0" dirty="0">
                          <a:latin typeface="Times New Roman" panose="02020603050405020304" pitchFamily="18" charset="0"/>
                          <a:cs typeface="Times New Roman" panose="02020603050405020304" pitchFamily="18" charset="0"/>
                        </a:rPr>
                        <a:t> Stock Market Prediction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latin typeface="Times New Roman" panose="02020603050405020304" pitchFamily="18" charset="0"/>
                          <a:cs typeface="Times New Roman" panose="02020603050405020304" pitchFamily="18" charset="0"/>
                        </a:rPr>
                        <a:t>Year: 2020</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baseline="0" dirty="0">
                          <a:latin typeface="Times New Roman" panose="02020603050405020304" pitchFamily="18" charset="0"/>
                          <a:cs typeface="Times New Roman" panose="02020603050405020304" pitchFamily="18" charset="0"/>
                        </a:rPr>
                        <a:t>Sentiment analysis is carried out using two different approaches:</a:t>
                      </a:r>
                    </a:p>
                    <a:p>
                      <a:pPr marL="342900" indent="-342900" algn="l">
                        <a:buAutoNum type="arabicPeriod"/>
                      </a:pPr>
                      <a:r>
                        <a:rPr lang="en-US" sz="1600" baseline="0" dirty="0">
                          <a:latin typeface="Times New Roman" panose="02020603050405020304" pitchFamily="18" charset="0"/>
                          <a:cs typeface="Times New Roman" panose="02020603050405020304" pitchFamily="18" charset="0"/>
                        </a:rPr>
                        <a:t>Supervised Machine Learning Approach</a:t>
                      </a:r>
                    </a:p>
                    <a:p>
                      <a:pPr marL="342900" indent="-342900" algn="l">
                        <a:buAutoNum type="arabicPeriod"/>
                      </a:pPr>
                      <a:r>
                        <a:rPr lang="en-US" sz="1600" baseline="0" dirty="0">
                          <a:latin typeface="Times New Roman" panose="02020603050405020304" pitchFamily="18" charset="0"/>
                          <a:cs typeface="Times New Roman" panose="02020603050405020304" pitchFamily="18" charset="0"/>
                        </a:rPr>
                        <a:t>Lexicon/Rule based sentiment extraction</a:t>
                      </a:r>
                    </a:p>
                  </a:txBody>
                  <a:tcPr/>
                </a:tc>
                <a:tc>
                  <a:txBody>
                    <a:bodyPr/>
                    <a:lstStyle/>
                    <a:p>
                      <a:pPr marL="0" marR="0" indent="0" algn="l" defTabSz="685800" rtl="0" eaLnBrk="1" fontAlgn="base" latinLnBrk="0" hangingPunct="1">
                        <a:lnSpc>
                          <a:spcPct val="100000"/>
                        </a:lnSpc>
                        <a:spcBef>
                          <a:spcPts val="0"/>
                        </a:spcBef>
                        <a:spcAft>
                          <a:spcPts val="0"/>
                        </a:spcAft>
                        <a:buClrTx/>
                        <a:buSzTx/>
                        <a:buFont typeface="+mj-lt"/>
                        <a:buNone/>
                        <a:tabLst/>
                        <a:defRPr/>
                      </a:pPr>
                      <a:r>
                        <a:rPr lang="en-US" sz="1600" dirty="0">
                          <a:latin typeface="Times New Roman" panose="02020603050405020304" pitchFamily="18" charset="0"/>
                          <a:cs typeface="Times New Roman" panose="02020603050405020304" pitchFamily="18" charset="0"/>
                        </a:rPr>
                        <a:t>The methodology adopted uses sentiment analysis which is a part of natural language processing (NLP)</a:t>
                      </a:r>
                      <a:r>
                        <a:rPr lang="en-US" sz="1600" baseline="0" dirty="0">
                          <a:latin typeface="Times New Roman" panose="02020603050405020304" pitchFamily="18" charset="0"/>
                          <a:cs typeface="Times New Roman" panose="02020603050405020304" pitchFamily="18" charset="0"/>
                        </a:rPr>
                        <a:t>. Using sentiment analysis public tweets are analyzed.</a:t>
                      </a:r>
                    </a:p>
                    <a:p>
                      <a:pPr marL="0" indent="0" rtl="0" fontAlgn="base">
                        <a:buFont typeface="+mj-lt"/>
                        <a:buNone/>
                      </a:pPr>
                      <a:endParaRPr lang="en-US" sz="1600" b="0" i="0" u="none" strike="noStrike" kern="1200" dirty="0">
                        <a:solidFill>
                          <a:schemeClr val="tx1"/>
                        </a:solidFill>
                        <a:effectLst/>
                        <a:latin typeface="+mn-lt"/>
                        <a:ea typeface="+mn-ea"/>
                        <a:cs typeface="+mn-cs"/>
                      </a:endParaRPr>
                    </a:p>
                  </a:txBody>
                  <a:tcPr/>
                </a:tc>
                <a:extLst>
                  <a:ext uri="{0D108BD9-81ED-4DB2-BD59-A6C34878D82A}">
                    <a16:rowId xmlns:a16="http://schemas.microsoft.com/office/drawing/2014/main" val="594276923"/>
                  </a:ext>
                </a:extLst>
              </a:tr>
            </a:tbl>
          </a:graphicData>
        </a:graphic>
      </p:graphicFrame>
      <p:sp>
        <p:nvSpPr>
          <p:cNvPr id="5" name="TextBox 4"/>
          <p:cNvSpPr txBox="1"/>
          <p:nvPr/>
        </p:nvSpPr>
        <p:spPr>
          <a:xfrm>
            <a:off x="152400" y="41563"/>
            <a:ext cx="8763000" cy="584775"/>
          </a:xfrm>
          <a:prstGeom prst="rect">
            <a:avLst/>
          </a:prstGeom>
          <a:noFill/>
        </p:spPr>
        <p:txBody>
          <a:bodyPr wrap="square" rtlCol="0">
            <a:spAutoFit/>
          </a:bodyPr>
          <a:lstStyle/>
          <a:p>
            <a:pPr algn="ct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sp>
        <p:nvSpPr>
          <p:cNvPr id="8" name="Rectangle 7">
            <a:extLst>
              <a:ext uri="{FF2B5EF4-FFF2-40B4-BE49-F238E27FC236}">
                <a16:creationId xmlns:a16="http://schemas.microsoft.com/office/drawing/2014/main" id="{C77366DF-9B40-4C69-9ED9-4707639B3803}"/>
              </a:ext>
            </a:extLst>
          </p:cNvPr>
          <p:cNvSpPr/>
          <p:nvPr/>
        </p:nvSpPr>
        <p:spPr>
          <a:xfrm>
            <a:off x="0" y="0"/>
            <a:ext cx="9144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1784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4111</TotalTime>
  <Words>3730</Words>
  <Application>Microsoft Office PowerPoint</Application>
  <PresentationFormat>On-screen Show (4:3)</PresentationFormat>
  <Paragraphs>486</Paragraphs>
  <Slides>46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Times New Roman</vt:lpstr>
      <vt:lpstr>Office Theme</vt:lpstr>
      <vt:lpstr>PowerPoint Presentation</vt:lpstr>
      <vt:lpstr>PowerPoint Presentation</vt:lpstr>
      <vt:lpstr>Outline</vt:lpstr>
      <vt:lpstr>Abstract</vt:lpstr>
      <vt:lpstr>Introduction</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vt:lpstr>
      <vt:lpstr>Block Diagram</vt:lpstr>
      <vt:lpstr>PowerPoint Presentation</vt:lpstr>
      <vt:lpstr>Technical Indicators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Strategy 3: MACD + OBV</vt:lpstr>
      <vt:lpstr>Strategy 4: OBV+ Renko </vt:lpstr>
      <vt:lpstr>Results</vt:lpstr>
      <vt:lpstr>FXCM DEMO ACCOUNT</vt:lpstr>
      <vt:lpstr>Results</vt:lpstr>
      <vt:lpstr>Results</vt:lpstr>
      <vt:lpstr>Results</vt:lpstr>
      <vt:lpstr>Results</vt:lpstr>
      <vt:lpstr>Results</vt:lpstr>
      <vt:lpstr>PowerPoint Presentation</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Tanishq Salkar</cp:lastModifiedBy>
  <cp:revision>124</cp:revision>
  <dcterms:created xsi:type="dcterms:W3CDTF">2020-06-28T02:21:41Z</dcterms:created>
  <dcterms:modified xsi:type="dcterms:W3CDTF">2020-12-06T02:40:04Z</dcterms:modified>
</cp:coreProperties>
</file>