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aleway-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a0c5fc51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a0c5fc51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a0c5fc512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a0c5fc512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a0c5fc51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a0c5fc51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a0c5fc512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a0c5fc512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a0c5fc512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a0c5fc512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a1cd18b18_4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a1cd18b18_4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a1cd18b18_4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a1cd18b18_4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a0c5fc5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a0c5fc5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a0c5fc5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a0c5fc5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a1cd18b18_43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a1cd18b18_43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a1cd18b18_43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a1cd18b18_43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a1cd18b18_4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a1cd18b18_4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a1cd18b18_43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a1cd18b18_43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a0c5fc51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a0c5fc5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a0c5fc512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a0c5fc512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Driven Actuator Selection</a:t>
            </a:r>
            <a:endParaRPr/>
          </a:p>
        </p:txBody>
      </p:sp>
      <p:sp>
        <p:nvSpPr>
          <p:cNvPr id="55" name="Google Shape;55;p13"/>
          <p:cNvSpPr txBox="1"/>
          <p:nvPr>
            <p:ph idx="1" type="subTitle"/>
          </p:nvPr>
        </p:nvSpPr>
        <p:spPr>
          <a:xfrm>
            <a:off x="311700" y="2834125"/>
            <a:ext cx="8520600" cy="12018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APL-405 Term Project</a:t>
            </a:r>
            <a:endParaRPr/>
          </a:p>
          <a:p>
            <a:pPr indent="0" lvl="0" marL="0" rtl="0" algn="ctr">
              <a:spcBef>
                <a:spcPts val="0"/>
              </a:spcBef>
              <a:spcAft>
                <a:spcPts val="0"/>
              </a:spcAft>
              <a:buNone/>
            </a:pPr>
            <a:r>
              <a:t/>
            </a:r>
            <a:endParaRPr/>
          </a:p>
          <a:p>
            <a:pPr indent="0" lvl="0" marL="0" rtl="0" algn="ctr">
              <a:spcBef>
                <a:spcPts val="0"/>
              </a:spcBef>
              <a:spcAft>
                <a:spcPts val="0"/>
              </a:spcAft>
              <a:buNone/>
            </a:pPr>
            <a:r>
              <a:rPr b="1" i="1" lang="en"/>
              <a:t>Mentor: Saswath Ghosh</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classifier: Improvements</a:t>
            </a:r>
            <a:endParaRPr/>
          </a:p>
        </p:txBody>
      </p:sp>
      <p:sp>
        <p:nvSpPr>
          <p:cNvPr id="135" name="Google Shape;13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FF0000"/>
              </a:buClr>
              <a:buSzPts val="1800"/>
              <a:buChar char="●"/>
            </a:pPr>
            <a:r>
              <a:rPr b="1" lang="en">
                <a:solidFill>
                  <a:srgbClr val="FF0000"/>
                </a:solidFill>
              </a:rPr>
              <a:t>Confidence score used to remove ties, need to implement.</a:t>
            </a:r>
            <a:endParaRPr b="1">
              <a:solidFill>
                <a:srgbClr val="FF0000"/>
              </a:solidFill>
            </a:endParaRPr>
          </a:p>
          <a:p>
            <a:pPr indent="0" lvl="0" marL="0" rtl="0" algn="l">
              <a:spcBef>
                <a:spcPts val="1200"/>
              </a:spcBef>
              <a:spcAft>
                <a:spcPts val="0"/>
              </a:spcAft>
              <a:buNone/>
            </a:pPr>
            <a:r>
              <a:rPr b="1" lang="en">
                <a:solidFill>
                  <a:srgbClr val="000000"/>
                </a:solidFill>
              </a:rPr>
              <a:t>The confidence score is used to choose among several actuator muscle options for their needs while knowing the relative chances of success given their application constraints. It is also used to break ties when some classes get equal votes.</a:t>
            </a:r>
            <a:endParaRPr b="1">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0"/>
              </a:spcAft>
              <a:buNone/>
            </a:pPr>
            <a:r>
              <a:rPr b="1" lang="en">
                <a:solidFill>
                  <a:srgbClr val="000000"/>
                </a:solidFill>
              </a:rPr>
              <a:t>To calculate the final result, either the confidence score is used or the probabilistic estimation formulated by pairwise coupling. The research paper results showed that using confidence score gives a better accuracy.</a:t>
            </a:r>
            <a:endParaRPr b="1">
              <a:solidFill>
                <a:srgbClr val="000000"/>
              </a:solidFill>
            </a:endParaRPr>
          </a:p>
          <a:p>
            <a:pPr indent="0" lvl="0" marL="457200" rtl="0" algn="l">
              <a:spcBef>
                <a:spcPts val="1200"/>
              </a:spcBef>
              <a:spcAft>
                <a:spcPts val="1200"/>
              </a:spcAft>
              <a:buNone/>
            </a:pPr>
            <a:r>
              <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a:t>
            </a:r>
            <a:r>
              <a:rPr lang="en"/>
              <a:t> classifier: Architecture </a:t>
            </a:r>
            <a:endParaRPr/>
          </a:p>
        </p:txBody>
      </p:sp>
      <p:sp>
        <p:nvSpPr>
          <p:cNvPr id="141" name="Google Shape;14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Using 1 hidden layer neural network with 25 hidden nodes [Sequential].</a:t>
            </a:r>
            <a:endParaRPr b="1"/>
          </a:p>
          <a:p>
            <a:pPr indent="0" lvl="0" marL="0" rtl="0" algn="l">
              <a:spcBef>
                <a:spcPts val="1200"/>
              </a:spcBef>
              <a:spcAft>
                <a:spcPts val="0"/>
              </a:spcAft>
              <a:buNone/>
            </a:pPr>
            <a:r>
              <a:rPr b="1" lang="en"/>
              <a:t>Activation: Relu</a:t>
            </a:r>
            <a:endParaRPr b="1"/>
          </a:p>
          <a:p>
            <a:pPr indent="0" lvl="0" marL="0" rtl="0" algn="l">
              <a:spcBef>
                <a:spcPts val="1200"/>
              </a:spcBef>
              <a:spcAft>
                <a:spcPts val="0"/>
              </a:spcAft>
              <a:buNone/>
            </a:pPr>
            <a:r>
              <a:rPr b="1" lang="en"/>
              <a:t>Optimizer: Adam</a:t>
            </a:r>
            <a:endParaRPr b="1"/>
          </a:p>
          <a:p>
            <a:pPr indent="0" lvl="0" marL="0" rtl="0" algn="l">
              <a:spcBef>
                <a:spcPts val="1200"/>
              </a:spcBef>
              <a:spcAft>
                <a:spcPts val="0"/>
              </a:spcAft>
              <a:buNone/>
            </a:pPr>
            <a:r>
              <a:rPr b="1" lang="en"/>
              <a:t>Loss: Sparse Categorical Cross Entropy {for indexed labels [1,2,3,4..,9]}</a:t>
            </a:r>
            <a:endParaRPr b="1"/>
          </a:p>
          <a:p>
            <a:pPr indent="0" lvl="0" marL="0" rtl="0" algn="l">
              <a:spcBef>
                <a:spcPts val="1200"/>
              </a:spcBef>
              <a:spcAft>
                <a:spcPts val="0"/>
              </a:spcAft>
              <a:buNone/>
            </a:pPr>
            <a:r>
              <a:rPr b="1" lang="en"/>
              <a:t>Shape: [5, 25, 9]</a:t>
            </a:r>
            <a:endParaRPr b="1"/>
          </a:p>
          <a:p>
            <a:pPr indent="0" lvl="0" marL="0" rtl="0" algn="l">
              <a:spcBef>
                <a:spcPts val="1200"/>
              </a:spcBef>
              <a:spcAft>
                <a:spcPts val="0"/>
              </a:spcAft>
              <a:buNone/>
            </a:pPr>
            <a:r>
              <a:rPr b="1" lang="en"/>
              <a:t>Using: Tf.keras</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2" name="Google Shape;142;p23"/>
          <p:cNvPicPr preferRelativeResize="0"/>
          <p:nvPr/>
        </p:nvPicPr>
        <p:blipFill>
          <a:blip r:embed="rId3">
            <a:alphaModFix/>
          </a:blip>
          <a:stretch>
            <a:fillRect/>
          </a:stretch>
        </p:blipFill>
        <p:spPr>
          <a:xfrm>
            <a:off x="3451425" y="2642400"/>
            <a:ext cx="2336125" cy="228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a:t>
            </a:r>
            <a:r>
              <a:rPr lang="en"/>
              <a:t> classifier: Result </a:t>
            </a:r>
            <a:endParaRPr/>
          </a:p>
        </p:txBody>
      </p:sp>
      <p:sp>
        <p:nvSpPr>
          <p:cNvPr id="148" name="Google Shape;14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57 % accuracy [for all classes data; NaN set to Zero]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9" name="Google Shape;149;p24"/>
          <p:cNvPicPr preferRelativeResize="0"/>
          <p:nvPr/>
        </p:nvPicPr>
        <p:blipFill>
          <a:blip r:embed="rId3">
            <a:alphaModFix/>
          </a:blip>
          <a:stretch>
            <a:fillRect/>
          </a:stretch>
        </p:blipFill>
        <p:spPr>
          <a:xfrm>
            <a:off x="1865050" y="1664125"/>
            <a:ext cx="4620171" cy="290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53" name="Shape 153"/>
        <p:cNvGrpSpPr/>
        <p:nvPr/>
      </p:nvGrpSpPr>
      <p:grpSpPr>
        <a:xfrm>
          <a:off x="0" y="0"/>
          <a:ext cx="0" cy="0"/>
          <a:chOff x="0" y="0"/>
          <a:chExt cx="0" cy="0"/>
        </a:xfrm>
      </p:grpSpPr>
      <p:sp>
        <p:nvSpPr>
          <p:cNvPr id="154" name="Google Shape;154;p25"/>
          <p:cNvSpPr txBox="1"/>
          <p:nvPr>
            <p:ph type="title"/>
          </p:nvPr>
        </p:nvSpPr>
        <p:spPr>
          <a:xfrm>
            <a:off x="715525" y="47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a:t>
            </a:r>
            <a:r>
              <a:rPr lang="en"/>
              <a:t> classifier: Improvements</a:t>
            </a:r>
            <a:endParaRPr/>
          </a:p>
        </p:txBody>
      </p:sp>
      <p:sp>
        <p:nvSpPr>
          <p:cNvPr id="155" name="Google Shape;155;p25"/>
          <p:cNvSpPr txBox="1"/>
          <p:nvPr>
            <p:ph idx="1" type="body"/>
          </p:nvPr>
        </p:nvSpPr>
        <p:spPr>
          <a:xfrm>
            <a:off x="623400" y="1375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Use Generative Adversarial Network for Data Generation</a:t>
            </a:r>
            <a:endParaRPr/>
          </a:p>
          <a:p>
            <a:pPr indent="0" lvl="0" marL="0" rtl="0" algn="l">
              <a:spcBef>
                <a:spcPts val="1200"/>
              </a:spcBef>
              <a:spcAft>
                <a:spcPts val="0"/>
              </a:spcAft>
              <a:buNone/>
            </a:pPr>
            <a:r>
              <a:rPr lang="en"/>
              <a:t>&gt; Exhaustively compare different NN architectures.</a:t>
            </a:r>
            <a:endParaRPr/>
          </a:p>
          <a:p>
            <a:pPr indent="0" lvl="0" marL="0" rtl="0" algn="l">
              <a:spcBef>
                <a:spcPts val="1200"/>
              </a:spcBef>
              <a:spcAft>
                <a:spcPts val="1200"/>
              </a:spcAft>
              <a:buNone/>
            </a:pPr>
            <a:r>
              <a:rPr lang="en"/>
              <a:t>&gt; Implement 2-feature NN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do:</a:t>
            </a:r>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&gt; Deal with sparse data set. Generative Model?</a:t>
            </a:r>
            <a:endParaRPr/>
          </a:p>
          <a:p>
            <a:pPr indent="0" lvl="0" marL="0" rtl="0" algn="l">
              <a:spcBef>
                <a:spcPts val="1200"/>
              </a:spcBef>
              <a:spcAft>
                <a:spcPts val="0"/>
              </a:spcAft>
              <a:buNone/>
            </a:pPr>
            <a:r>
              <a:rPr lang="en"/>
              <a:t>&gt; Comparison </a:t>
            </a:r>
            <a:r>
              <a:rPr lang="en"/>
              <a:t>between various NN Classifier Architectures, 1vAll and SVM.</a:t>
            </a:r>
            <a:endParaRPr/>
          </a:p>
          <a:p>
            <a:pPr indent="0" lvl="0" marL="0" rtl="0" algn="l">
              <a:spcBef>
                <a:spcPts val="1200"/>
              </a:spcBef>
              <a:spcAft>
                <a:spcPts val="0"/>
              </a:spcAft>
              <a:buNone/>
            </a:pPr>
            <a:r>
              <a:rPr lang="en"/>
              <a:t>&gt; GANN for Images [to be modified for multivariate classification]</a:t>
            </a:r>
            <a:endParaRPr/>
          </a:p>
          <a:p>
            <a:pPr indent="0" lvl="0" marL="0" rtl="0" algn="l">
              <a:spcBef>
                <a:spcPts val="1200"/>
              </a:spcBef>
              <a:spcAft>
                <a:spcPts val="1200"/>
              </a:spcAft>
              <a:buNone/>
            </a:pPr>
            <a:r>
              <a:t/>
            </a:r>
            <a:endParaRPr/>
          </a:p>
        </p:txBody>
      </p:sp>
      <p:pic>
        <p:nvPicPr>
          <p:cNvPr id="162" name="Google Shape;162;p26"/>
          <p:cNvPicPr preferRelativeResize="0"/>
          <p:nvPr/>
        </p:nvPicPr>
        <p:blipFill>
          <a:blip r:embed="rId3">
            <a:alphaModFix/>
          </a:blip>
          <a:stretch>
            <a:fillRect/>
          </a:stretch>
        </p:blipFill>
        <p:spPr>
          <a:xfrm>
            <a:off x="2691823" y="2630324"/>
            <a:ext cx="3760375" cy="221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68" name="Google Shape;16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72" name="Shape 172"/>
        <p:cNvGrpSpPr/>
        <p:nvPr/>
      </p:nvGrpSpPr>
      <p:grpSpPr>
        <a:xfrm>
          <a:off x="0" y="0"/>
          <a:ext cx="0" cy="0"/>
          <a:chOff x="0" y="0"/>
          <a:chExt cx="0" cy="0"/>
        </a:xfrm>
      </p:grpSpPr>
      <p:sp>
        <p:nvSpPr>
          <p:cNvPr id="173" name="Google Shape;173;p28"/>
          <p:cNvSpPr txBox="1"/>
          <p:nvPr>
            <p:ph type="title"/>
          </p:nvPr>
        </p:nvSpPr>
        <p:spPr>
          <a:xfrm>
            <a:off x="3626250" y="1957250"/>
            <a:ext cx="2761500" cy="10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t>Thank You</a:t>
            </a:r>
            <a:endParaRPr b="1" sz="2920"/>
          </a:p>
        </p:txBody>
      </p:sp>
      <p:sp>
        <p:nvSpPr>
          <p:cNvPr id="174" name="Google Shape;174;p28"/>
          <p:cNvSpPr txBox="1"/>
          <p:nvPr>
            <p:ph idx="1" type="body"/>
          </p:nvPr>
        </p:nvSpPr>
        <p:spPr>
          <a:xfrm>
            <a:off x="311700" y="4005550"/>
            <a:ext cx="1645500" cy="56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399500"/>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Work </a:t>
            </a:r>
            <a:r>
              <a:rPr lang="en"/>
              <a:t>Division</a:t>
            </a:r>
            <a:endParaRPr sz="1355">
              <a:solidFill>
                <a:srgbClr val="FF0000"/>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Aryan - 2020CS50475</a:t>
            </a:r>
            <a:endParaRPr b="1"/>
          </a:p>
          <a:p>
            <a:pPr indent="0" lvl="0" marL="0" rtl="0" algn="l">
              <a:spcBef>
                <a:spcPts val="1200"/>
              </a:spcBef>
              <a:spcAft>
                <a:spcPts val="0"/>
              </a:spcAft>
              <a:buNone/>
            </a:pPr>
            <a:r>
              <a:rPr lang="en"/>
              <a:t>	Paper Implementation - SVM</a:t>
            </a:r>
            <a:endParaRPr/>
          </a:p>
          <a:p>
            <a:pPr indent="0" lvl="0" marL="0" rtl="0" algn="l">
              <a:spcBef>
                <a:spcPts val="1200"/>
              </a:spcBef>
              <a:spcAft>
                <a:spcPts val="0"/>
              </a:spcAft>
              <a:buNone/>
            </a:pPr>
            <a:r>
              <a:rPr b="1" lang="en"/>
              <a:t>Atharv - 2020CS10328</a:t>
            </a:r>
            <a:endParaRPr b="1"/>
          </a:p>
          <a:p>
            <a:pPr indent="0" lvl="0" marL="0" rtl="0" algn="l">
              <a:spcBef>
                <a:spcPts val="1200"/>
              </a:spcBef>
              <a:spcAft>
                <a:spcPts val="0"/>
              </a:spcAft>
              <a:buNone/>
            </a:pPr>
            <a:r>
              <a:rPr lang="en"/>
              <a:t>	Sparse Data Handling</a:t>
            </a:r>
            <a:endParaRPr/>
          </a:p>
          <a:p>
            <a:pPr indent="0" lvl="0" marL="0" rtl="0" algn="l">
              <a:spcBef>
                <a:spcPts val="1200"/>
              </a:spcBef>
              <a:spcAft>
                <a:spcPts val="0"/>
              </a:spcAft>
              <a:buNone/>
            </a:pPr>
            <a:r>
              <a:rPr b="1" lang="en"/>
              <a:t>Hetal - 2019CE10247</a:t>
            </a:r>
            <a:endParaRPr b="1"/>
          </a:p>
          <a:p>
            <a:pPr indent="0" lvl="0" marL="0" rtl="0" algn="l">
              <a:spcBef>
                <a:spcPts val="1200"/>
              </a:spcBef>
              <a:spcAft>
                <a:spcPts val="0"/>
              </a:spcAft>
              <a:buNone/>
            </a:pPr>
            <a:r>
              <a:rPr lang="en"/>
              <a:t>	Neural Network Classifier - {Generative Model for sparse data; if time permits}</a:t>
            </a:r>
            <a:endParaRPr/>
          </a:p>
          <a:p>
            <a:pPr indent="0" lvl="0" marL="0" rtl="0" algn="l">
              <a:spcBef>
                <a:spcPts val="1200"/>
              </a:spcBef>
              <a:spcAft>
                <a:spcPts val="0"/>
              </a:spcAft>
              <a:buNone/>
            </a:pPr>
            <a:r>
              <a:rPr b="1" lang="en"/>
              <a:t>Tushar - 2020CS10400</a:t>
            </a:r>
            <a:endParaRPr b="1"/>
          </a:p>
          <a:p>
            <a:pPr indent="0" lvl="0" marL="0" rtl="0" algn="l">
              <a:spcBef>
                <a:spcPts val="1200"/>
              </a:spcBef>
              <a:spcAft>
                <a:spcPts val="0"/>
              </a:spcAft>
              <a:buNone/>
            </a:pPr>
            <a:r>
              <a:rPr lang="en"/>
              <a:t>	Documentation</a:t>
            </a:r>
            <a:endParaRPr/>
          </a:p>
          <a:p>
            <a:pPr indent="0" lvl="0" marL="0" rtl="0" algn="l">
              <a:spcBef>
                <a:spcPts val="1200"/>
              </a:spcBef>
              <a:spcAft>
                <a:spcPts val="0"/>
              </a:spcAft>
              <a:buNone/>
            </a:pPr>
            <a:r>
              <a:rPr b="1" lang="en"/>
              <a:t>Yogya - 2020EE10570</a:t>
            </a:r>
            <a:endParaRPr b="1"/>
          </a:p>
          <a:p>
            <a:pPr indent="0" lvl="0" marL="0" rtl="0" algn="l">
              <a:spcBef>
                <a:spcPts val="1200"/>
              </a:spcBef>
              <a:spcAft>
                <a:spcPts val="1200"/>
              </a:spcAft>
              <a:buNone/>
            </a:pPr>
            <a:r>
              <a:rPr lang="en"/>
              <a:t>	One v All classifier using regression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34343"/>
              </a:buClr>
              <a:buSzPts val="1800"/>
              <a:buChar char="➢"/>
            </a:pPr>
            <a:r>
              <a:rPr lang="en">
                <a:solidFill>
                  <a:srgbClr val="434343"/>
                </a:solidFill>
              </a:rPr>
              <a:t>Sparse Data based Classification using SVM</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 Data: Actuators {labels} </a:t>
            </a:r>
            <a:r>
              <a:rPr lang="en">
                <a:solidFill>
                  <a:srgbClr val="434343"/>
                </a:solidFill>
              </a:rPr>
              <a:t>suitable for certain working loads and parameters {features}</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 Use a classifier to find the best class of Actuators to use in the given work environment</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 10 SVMs have been used for 1v1 classification in </a:t>
            </a:r>
            <a:r>
              <a:rPr i="1" lang="en">
                <a:solidFill>
                  <a:srgbClr val="434343"/>
                </a:solidFill>
              </a:rPr>
              <a:t>A tutorial on support vector regression  </a:t>
            </a:r>
            <a:r>
              <a:rPr lang="en">
                <a:solidFill>
                  <a:srgbClr val="434343"/>
                </a:solidFill>
              </a:rPr>
              <a:t>by</a:t>
            </a:r>
            <a:r>
              <a:rPr b="1" i="1" lang="en">
                <a:solidFill>
                  <a:srgbClr val="434343"/>
                </a:solidFill>
              </a:rPr>
              <a:t> </a:t>
            </a:r>
            <a:r>
              <a:rPr b="1" lang="en">
                <a:solidFill>
                  <a:srgbClr val="434343"/>
                </a:solidFill>
              </a:rPr>
              <a:t>ALEX J. SMOLA and BERNHARD SCHOLKOPF</a:t>
            </a:r>
            <a:endParaRPr b="1">
              <a:solidFill>
                <a:srgbClr val="434343"/>
              </a:solidFill>
            </a:endParaRPr>
          </a:p>
          <a:p>
            <a:pPr indent="0" lvl="0" marL="0" rtl="0" algn="l">
              <a:spcBef>
                <a:spcPts val="1200"/>
              </a:spcBef>
              <a:spcAft>
                <a:spcPts val="0"/>
              </a:spcAft>
              <a:buNone/>
            </a:pPr>
            <a:r>
              <a:t/>
            </a:r>
            <a:endParaRPr>
              <a:solidFill>
                <a:srgbClr val="FF0000"/>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solidFill>
            <a:srgbClr val="FFF2C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Sparse Data: Problem at hand</a:t>
            </a:r>
            <a:endParaRPr/>
          </a:p>
        </p:txBody>
      </p:sp>
      <p:sp>
        <p:nvSpPr>
          <p:cNvPr id="73" name="Google Shape;73;p16"/>
          <p:cNvSpPr txBox="1"/>
          <p:nvPr/>
        </p:nvSpPr>
        <p:spPr>
          <a:xfrm>
            <a:off x="478250" y="3783225"/>
            <a:ext cx="45378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A</a:t>
            </a:r>
            <a:r>
              <a:rPr lang="en" sz="1100">
                <a:solidFill>
                  <a:schemeClr val="dk1"/>
                </a:solidFill>
                <a:latin typeface="Montserrat"/>
                <a:ea typeface="Montserrat"/>
                <a:cs typeface="Montserrat"/>
                <a:sym typeface="Montserrat"/>
              </a:rPr>
              <a:t>ctuators: PZT, DEA, IPMC (ionic polymer metal composites), SMA, SFA, SCP, and EAP (electroactive polymers other than DEAs and IPMCs).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74" name="Google Shape;74;p16"/>
          <p:cNvPicPr preferRelativeResize="0"/>
          <p:nvPr/>
        </p:nvPicPr>
        <p:blipFill>
          <a:blip r:embed="rId3">
            <a:alphaModFix/>
          </a:blip>
          <a:stretch>
            <a:fillRect/>
          </a:stretch>
        </p:blipFill>
        <p:spPr>
          <a:xfrm>
            <a:off x="311698" y="1632363"/>
            <a:ext cx="3491014" cy="1961950"/>
          </a:xfrm>
          <a:prstGeom prst="rect">
            <a:avLst/>
          </a:prstGeom>
          <a:noFill/>
          <a:ln>
            <a:noFill/>
          </a:ln>
        </p:spPr>
      </p:pic>
      <p:grpSp>
        <p:nvGrpSpPr>
          <p:cNvPr id="75" name="Google Shape;75;p16"/>
          <p:cNvGrpSpPr/>
          <p:nvPr/>
        </p:nvGrpSpPr>
        <p:grpSpPr>
          <a:xfrm>
            <a:off x="4265645" y="1763575"/>
            <a:ext cx="4719055" cy="1699534"/>
            <a:chOff x="4049495" y="1763575"/>
            <a:chExt cx="4719055" cy="1699534"/>
          </a:xfrm>
        </p:grpSpPr>
        <p:grpSp>
          <p:nvGrpSpPr>
            <p:cNvPr id="76" name="Google Shape;76;p16"/>
            <p:cNvGrpSpPr/>
            <p:nvPr/>
          </p:nvGrpSpPr>
          <p:grpSpPr>
            <a:xfrm>
              <a:off x="4049500" y="1763575"/>
              <a:ext cx="4719050" cy="1276250"/>
              <a:chOff x="3787875" y="1500375"/>
              <a:chExt cx="4719050" cy="1276250"/>
            </a:xfrm>
          </p:grpSpPr>
          <p:pic>
            <p:nvPicPr>
              <p:cNvPr id="77" name="Google Shape;77;p16"/>
              <p:cNvPicPr preferRelativeResize="0"/>
              <p:nvPr/>
            </p:nvPicPr>
            <p:blipFill>
              <a:blip r:embed="rId4">
                <a:alphaModFix/>
              </a:blip>
              <a:stretch>
                <a:fillRect/>
              </a:stretch>
            </p:blipFill>
            <p:spPr>
              <a:xfrm>
                <a:off x="3787877" y="1500375"/>
                <a:ext cx="4719048" cy="572700"/>
              </a:xfrm>
              <a:prstGeom prst="rect">
                <a:avLst/>
              </a:prstGeom>
              <a:noFill/>
              <a:ln cap="flat" cmpd="sng" w="9525">
                <a:solidFill>
                  <a:schemeClr val="dk1"/>
                </a:solidFill>
                <a:prstDash val="solid"/>
                <a:round/>
                <a:headEnd len="sm" w="sm" type="none"/>
                <a:tailEnd len="sm" w="sm" type="none"/>
              </a:ln>
            </p:spPr>
          </p:pic>
          <p:pic>
            <p:nvPicPr>
              <p:cNvPr id="78" name="Google Shape;78;p16"/>
              <p:cNvPicPr preferRelativeResize="0"/>
              <p:nvPr/>
            </p:nvPicPr>
            <p:blipFill rotWithShape="1">
              <a:blip r:embed="rId5">
                <a:alphaModFix/>
              </a:blip>
              <a:srcRect b="0" l="0" r="0" t="0"/>
              <a:stretch/>
            </p:blipFill>
            <p:spPr>
              <a:xfrm>
                <a:off x="3787875" y="2073075"/>
                <a:ext cx="4719049" cy="703550"/>
              </a:xfrm>
              <a:prstGeom prst="rect">
                <a:avLst/>
              </a:prstGeom>
              <a:noFill/>
              <a:ln cap="flat" cmpd="sng" w="9525">
                <a:solidFill>
                  <a:schemeClr val="dk1"/>
                </a:solidFill>
                <a:prstDash val="solid"/>
                <a:round/>
                <a:headEnd len="sm" w="sm" type="none"/>
                <a:tailEnd len="sm" w="sm" type="none"/>
              </a:ln>
            </p:spPr>
          </p:pic>
        </p:grpSp>
        <p:pic>
          <p:nvPicPr>
            <p:cNvPr id="79" name="Google Shape;79;p16"/>
            <p:cNvPicPr preferRelativeResize="0"/>
            <p:nvPr/>
          </p:nvPicPr>
          <p:blipFill>
            <a:blip r:embed="rId6">
              <a:alphaModFix/>
            </a:blip>
            <a:stretch>
              <a:fillRect/>
            </a:stretch>
          </p:blipFill>
          <p:spPr>
            <a:xfrm>
              <a:off x="4049495" y="3039825"/>
              <a:ext cx="4719050" cy="423284"/>
            </a:xfrm>
            <a:prstGeom prst="rect">
              <a:avLst/>
            </a:prstGeom>
            <a:noFill/>
            <a:ln cap="flat" cmpd="sng" w="9525">
              <a:solidFill>
                <a:schemeClr val="dk1"/>
              </a:solidFill>
              <a:prstDash val="solid"/>
              <a:round/>
              <a:headEnd len="sm" w="sm" type="none"/>
              <a:tailEnd len="sm" w="sm" type="none"/>
            </a:ln>
          </p:spPr>
        </p:pic>
      </p:grpSp>
      <p:sp>
        <p:nvSpPr>
          <p:cNvPr id="80" name="Google Shape;80;p16"/>
          <p:cNvSpPr txBox="1"/>
          <p:nvPr/>
        </p:nvSpPr>
        <p:spPr>
          <a:xfrm>
            <a:off x="5781125" y="3761975"/>
            <a:ext cx="24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1" name="Google Shape;81;p16"/>
          <p:cNvSpPr txBox="1"/>
          <p:nvPr/>
        </p:nvSpPr>
        <p:spPr>
          <a:xfrm>
            <a:off x="5559300" y="3985125"/>
            <a:ext cx="3273000" cy="831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Analogy </a:t>
            </a:r>
            <a:endParaRPr/>
          </a:p>
          <a:p>
            <a:pPr indent="0" lvl="0" marL="0" rtl="0" algn="l">
              <a:spcBef>
                <a:spcPts val="0"/>
              </a:spcBef>
              <a:spcAft>
                <a:spcPts val="0"/>
              </a:spcAft>
              <a:buNone/>
            </a:pPr>
            <a:r>
              <a:rPr lang="en"/>
              <a:t>Artificial muscle Actuator : Robots</a:t>
            </a:r>
            <a:endParaRPr/>
          </a:p>
          <a:p>
            <a:pPr indent="0" lvl="0" marL="0" rtl="0" algn="l">
              <a:spcBef>
                <a:spcPts val="0"/>
              </a:spcBef>
              <a:spcAft>
                <a:spcPts val="0"/>
              </a:spcAft>
              <a:buNone/>
            </a:pPr>
            <a:r>
              <a:rPr lang="en"/>
              <a:t>Biological Muscles : Animals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a:solidFill>
            <a:srgbClr val="FFF2C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Sparse Data: Problem at hand</a:t>
            </a:r>
            <a:endParaRPr/>
          </a:p>
        </p:txBody>
      </p:sp>
      <p:sp>
        <p:nvSpPr>
          <p:cNvPr id="87" name="Google Shape;87;p17"/>
          <p:cNvSpPr txBox="1"/>
          <p:nvPr/>
        </p:nvSpPr>
        <p:spPr>
          <a:xfrm>
            <a:off x="478250" y="3783225"/>
            <a:ext cx="453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 performance of artificial muscles depends majorly on :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id="88" name="Google Shape;88;p17"/>
          <p:cNvPicPr preferRelativeResize="0"/>
          <p:nvPr/>
        </p:nvPicPr>
        <p:blipFill>
          <a:blip r:embed="rId3">
            <a:alphaModFix/>
          </a:blip>
          <a:stretch>
            <a:fillRect/>
          </a:stretch>
        </p:blipFill>
        <p:spPr>
          <a:xfrm>
            <a:off x="311698" y="1632363"/>
            <a:ext cx="3491014" cy="1961950"/>
          </a:xfrm>
          <a:prstGeom prst="rect">
            <a:avLst/>
          </a:prstGeom>
          <a:noFill/>
          <a:ln>
            <a:noFill/>
          </a:ln>
        </p:spPr>
      </p:pic>
      <p:grpSp>
        <p:nvGrpSpPr>
          <p:cNvPr id="89" name="Google Shape;89;p17"/>
          <p:cNvGrpSpPr/>
          <p:nvPr/>
        </p:nvGrpSpPr>
        <p:grpSpPr>
          <a:xfrm>
            <a:off x="4265645" y="1763575"/>
            <a:ext cx="4719055" cy="1699534"/>
            <a:chOff x="4049495" y="1763575"/>
            <a:chExt cx="4719055" cy="1699534"/>
          </a:xfrm>
        </p:grpSpPr>
        <p:grpSp>
          <p:nvGrpSpPr>
            <p:cNvPr id="90" name="Google Shape;90;p17"/>
            <p:cNvGrpSpPr/>
            <p:nvPr/>
          </p:nvGrpSpPr>
          <p:grpSpPr>
            <a:xfrm>
              <a:off x="4049500" y="1763575"/>
              <a:ext cx="4719050" cy="1276250"/>
              <a:chOff x="3787875" y="1500375"/>
              <a:chExt cx="4719050" cy="1276250"/>
            </a:xfrm>
          </p:grpSpPr>
          <p:pic>
            <p:nvPicPr>
              <p:cNvPr id="91" name="Google Shape;91;p17"/>
              <p:cNvPicPr preferRelativeResize="0"/>
              <p:nvPr/>
            </p:nvPicPr>
            <p:blipFill>
              <a:blip r:embed="rId4">
                <a:alphaModFix/>
              </a:blip>
              <a:stretch>
                <a:fillRect/>
              </a:stretch>
            </p:blipFill>
            <p:spPr>
              <a:xfrm>
                <a:off x="3787877" y="1500375"/>
                <a:ext cx="4719048" cy="572700"/>
              </a:xfrm>
              <a:prstGeom prst="rect">
                <a:avLst/>
              </a:prstGeom>
              <a:noFill/>
              <a:ln cap="flat" cmpd="sng" w="9525">
                <a:solidFill>
                  <a:schemeClr val="dk1"/>
                </a:solidFill>
                <a:prstDash val="solid"/>
                <a:round/>
                <a:headEnd len="sm" w="sm" type="none"/>
                <a:tailEnd len="sm" w="sm" type="none"/>
              </a:ln>
            </p:spPr>
          </p:pic>
          <p:pic>
            <p:nvPicPr>
              <p:cNvPr id="92" name="Google Shape;92;p17"/>
              <p:cNvPicPr preferRelativeResize="0"/>
              <p:nvPr/>
            </p:nvPicPr>
            <p:blipFill rotWithShape="1">
              <a:blip r:embed="rId5">
                <a:alphaModFix/>
              </a:blip>
              <a:srcRect b="0" l="0" r="0" t="0"/>
              <a:stretch/>
            </p:blipFill>
            <p:spPr>
              <a:xfrm>
                <a:off x="3787875" y="2073075"/>
                <a:ext cx="4719049" cy="703550"/>
              </a:xfrm>
              <a:prstGeom prst="rect">
                <a:avLst/>
              </a:prstGeom>
              <a:noFill/>
              <a:ln cap="flat" cmpd="sng" w="9525">
                <a:solidFill>
                  <a:schemeClr val="dk1"/>
                </a:solidFill>
                <a:prstDash val="solid"/>
                <a:round/>
                <a:headEnd len="sm" w="sm" type="none"/>
                <a:tailEnd len="sm" w="sm" type="none"/>
              </a:ln>
            </p:spPr>
          </p:pic>
        </p:grpSp>
        <p:pic>
          <p:nvPicPr>
            <p:cNvPr id="93" name="Google Shape;93;p17"/>
            <p:cNvPicPr preferRelativeResize="0"/>
            <p:nvPr/>
          </p:nvPicPr>
          <p:blipFill>
            <a:blip r:embed="rId6">
              <a:alphaModFix/>
            </a:blip>
            <a:stretch>
              <a:fillRect/>
            </a:stretch>
          </p:blipFill>
          <p:spPr>
            <a:xfrm>
              <a:off x="4049495" y="3039825"/>
              <a:ext cx="4719050" cy="423284"/>
            </a:xfrm>
            <a:prstGeom prst="rect">
              <a:avLst/>
            </a:prstGeom>
            <a:noFill/>
            <a:ln cap="flat" cmpd="sng" w="9525">
              <a:solidFill>
                <a:schemeClr val="dk1"/>
              </a:solidFill>
              <a:prstDash val="solid"/>
              <a:round/>
              <a:headEnd len="sm" w="sm" type="none"/>
              <a:tailEnd len="sm" w="sm" type="none"/>
            </a:ln>
          </p:spPr>
        </p:pic>
      </p:grpSp>
      <p:sp>
        <p:nvSpPr>
          <p:cNvPr id="94" name="Google Shape;94;p17"/>
          <p:cNvSpPr txBox="1"/>
          <p:nvPr/>
        </p:nvSpPr>
        <p:spPr>
          <a:xfrm>
            <a:off x="5536700" y="3708850"/>
            <a:ext cx="2848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Strain</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Stress</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Bandwidth</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Efficiency</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Power Density</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a:solidFill>
            <a:srgbClr val="FFF2C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aleway"/>
                <a:ea typeface="Raleway"/>
                <a:cs typeface="Raleway"/>
                <a:sym typeface="Raleway"/>
              </a:rPr>
              <a:t>Sparse Data: Problem at hand </a:t>
            </a:r>
            <a:endParaRPr>
              <a:latin typeface="Raleway"/>
              <a:ea typeface="Raleway"/>
              <a:cs typeface="Raleway"/>
              <a:sym typeface="Raleway"/>
            </a:endParaRPr>
          </a:p>
        </p:txBody>
      </p:sp>
      <p:grpSp>
        <p:nvGrpSpPr>
          <p:cNvPr id="100" name="Google Shape;100;p18"/>
          <p:cNvGrpSpPr/>
          <p:nvPr/>
        </p:nvGrpSpPr>
        <p:grpSpPr>
          <a:xfrm>
            <a:off x="4240795" y="1721988"/>
            <a:ext cx="4719055" cy="1699534"/>
            <a:chOff x="4049495" y="1763575"/>
            <a:chExt cx="4719055" cy="1699534"/>
          </a:xfrm>
        </p:grpSpPr>
        <p:grpSp>
          <p:nvGrpSpPr>
            <p:cNvPr id="101" name="Google Shape;101;p18"/>
            <p:cNvGrpSpPr/>
            <p:nvPr/>
          </p:nvGrpSpPr>
          <p:grpSpPr>
            <a:xfrm>
              <a:off x="4049500" y="1763575"/>
              <a:ext cx="4719050" cy="1276250"/>
              <a:chOff x="3787875" y="1500375"/>
              <a:chExt cx="4719050" cy="1276250"/>
            </a:xfrm>
          </p:grpSpPr>
          <p:pic>
            <p:nvPicPr>
              <p:cNvPr id="102" name="Google Shape;102;p18"/>
              <p:cNvPicPr preferRelativeResize="0"/>
              <p:nvPr/>
            </p:nvPicPr>
            <p:blipFill>
              <a:blip r:embed="rId3">
                <a:alphaModFix/>
              </a:blip>
              <a:stretch>
                <a:fillRect/>
              </a:stretch>
            </p:blipFill>
            <p:spPr>
              <a:xfrm>
                <a:off x="3787877" y="1500375"/>
                <a:ext cx="4719048" cy="572700"/>
              </a:xfrm>
              <a:prstGeom prst="rect">
                <a:avLst/>
              </a:prstGeom>
              <a:noFill/>
              <a:ln cap="flat" cmpd="sng" w="9525">
                <a:solidFill>
                  <a:schemeClr val="dk1"/>
                </a:solidFill>
                <a:prstDash val="solid"/>
                <a:round/>
                <a:headEnd len="sm" w="sm" type="none"/>
                <a:tailEnd len="sm" w="sm" type="none"/>
              </a:ln>
            </p:spPr>
          </p:pic>
          <p:pic>
            <p:nvPicPr>
              <p:cNvPr id="103" name="Google Shape;103;p18"/>
              <p:cNvPicPr preferRelativeResize="0"/>
              <p:nvPr/>
            </p:nvPicPr>
            <p:blipFill rotWithShape="1">
              <a:blip r:embed="rId4">
                <a:alphaModFix/>
              </a:blip>
              <a:srcRect b="0" l="0" r="0" t="0"/>
              <a:stretch/>
            </p:blipFill>
            <p:spPr>
              <a:xfrm>
                <a:off x="3787875" y="2073075"/>
                <a:ext cx="4719049" cy="703550"/>
              </a:xfrm>
              <a:prstGeom prst="rect">
                <a:avLst/>
              </a:prstGeom>
              <a:noFill/>
              <a:ln cap="flat" cmpd="sng" w="9525">
                <a:solidFill>
                  <a:schemeClr val="dk1"/>
                </a:solidFill>
                <a:prstDash val="solid"/>
                <a:round/>
                <a:headEnd len="sm" w="sm" type="none"/>
                <a:tailEnd len="sm" w="sm" type="none"/>
              </a:ln>
            </p:spPr>
          </p:pic>
        </p:grpSp>
        <p:pic>
          <p:nvPicPr>
            <p:cNvPr id="104" name="Google Shape;104;p18"/>
            <p:cNvPicPr preferRelativeResize="0"/>
            <p:nvPr/>
          </p:nvPicPr>
          <p:blipFill>
            <a:blip r:embed="rId5">
              <a:alphaModFix/>
            </a:blip>
            <a:stretch>
              <a:fillRect/>
            </a:stretch>
          </p:blipFill>
          <p:spPr>
            <a:xfrm>
              <a:off x="4049495" y="3039825"/>
              <a:ext cx="4719050" cy="423284"/>
            </a:xfrm>
            <a:prstGeom prst="rect">
              <a:avLst/>
            </a:prstGeom>
            <a:noFill/>
            <a:ln cap="flat" cmpd="sng" w="9525">
              <a:solidFill>
                <a:schemeClr val="dk1"/>
              </a:solidFill>
              <a:prstDash val="solid"/>
              <a:round/>
              <a:headEnd len="sm" w="sm" type="none"/>
              <a:tailEnd len="sm" w="sm" type="none"/>
            </a:ln>
          </p:spPr>
        </p:pic>
      </p:grpSp>
      <p:pic>
        <p:nvPicPr>
          <p:cNvPr id="105" name="Google Shape;105;p18"/>
          <p:cNvPicPr preferRelativeResize="0"/>
          <p:nvPr/>
        </p:nvPicPr>
        <p:blipFill>
          <a:blip r:embed="rId6">
            <a:alphaModFix/>
          </a:blip>
          <a:stretch>
            <a:fillRect/>
          </a:stretch>
        </p:blipFill>
        <p:spPr>
          <a:xfrm>
            <a:off x="375475" y="1525907"/>
            <a:ext cx="3631550" cy="1895619"/>
          </a:xfrm>
          <a:prstGeom prst="rect">
            <a:avLst/>
          </a:prstGeom>
          <a:noFill/>
          <a:ln>
            <a:noFill/>
          </a:ln>
        </p:spPr>
      </p:pic>
      <p:sp>
        <p:nvSpPr>
          <p:cNvPr id="106" name="Google Shape;106;p18"/>
          <p:cNvSpPr txBox="1"/>
          <p:nvPr/>
        </p:nvSpPr>
        <p:spPr>
          <a:xfrm>
            <a:off x="2042700" y="3666325"/>
            <a:ext cx="505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As no centralized database of multiple muscle actuator parameters currently exists, we have this data with a lot of missing points</a:t>
            </a:r>
            <a:endParaRPr>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Sparse Data: What can we do ?</a:t>
            </a:r>
            <a:endParaRPr/>
          </a:p>
        </p:txBody>
      </p:sp>
      <p:sp>
        <p:nvSpPr>
          <p:cNvPr id="112" name="Google Shape;112;p19"/>
          <p:cNvSpPr txBox="1"/>
          <p:nvPr/>
        </p:nvSpPr>
        <p:spPr>
          <a:xfrm>
            <a:off x="510100" y="1158350"/>
            <a:ext cx="7375200" cy="1638000"/>
          </a:xfrm>
          <a:prstGeom prst="rect">
            <a:avLst/>
          </a:prstGeom>
          <a:noFill/>
          <a:ln>
            <a:noFill/>
          </a:ln>
        </p:spPr>
        <p:txBody>
          <a:bodyPr anchorCtr="0" anchor="t" bIns="91425" lIns="91425" spcFirstLastPara="1" rIns="91425" wrap="square" tIns="91425">
            <a:spAutoFit/>
          </a:bodyPr>
          <a:lstStyle/>
          <a:p>
            <a:pPr indent="-323850" lvl="0" marL="457200" rtl="0" algn="l">
              <a:lnSpc>
                <a:spcPct val="105882"/>
              </a:lnSpc>
              <a:spcBef>
                <a:spcPts val="4000"/>
              </a:spcBef>
              <a:spcAft>
                <a:spcPts val="0"/>
              </a:spcAft>
              <a:buClr>
                <a:srgbClr val="292929"/>
              </a:buClr>
              <a:buSzPts val="1500"/>
              <a:buFont typeface="Montserrat"/>
              <a:buChar char="●"/>
            </a:pPr>
            <a:r>
              <a:rPr b="1" lang="en" sz="1500">
                <a:solidFill>
                  <a:srgbClr val="292929"/>
                </a:solidFill>
                <a:latin typeface="Montserrat"/>
                <a:ea typeface="Montserrat"/>
                <a:cs typeface="Montserrat"/>
                <a:sym typeface="Montserrat"/>
              </a:rPr>
              <a:t>Deletion </a:t>
            </a:r>
            <a:r>
              <a:rPr b="1" lang="en" sz="1500">
                <a:solidFill>
                  <a:srgbClr val="292929"/>
                </a:solidFill>
                <a:latin typeface="Montserrat"/>
                <a:ea typeface="Montserrat"/>
                <a:cs typeface="Montserrat"/>
                <a:sym typeface="Montserrat"/>
              </a:rPr>
              <a:t>method : </a:t>
            </a:r>
            <a:endParaRPr b="1" sz="1500">
              <a:solidFill>
                <a:srgbClr val="292929"/>
              </a:solidFill>
              <a:latin typeface="Montserrat"/>
              <a:ea typeface="Montserrat"/>
              <a:cs typeface="Montserrat"/>
              <a:sym typeface="Montserrat"/>
            </a:endParaRPr>
          </a:p>
          <a:p>
            <a:pPr indent="-323850" lvl="1" marL="914400" rtl="0" algn="l">
              <a:lnSpc>
                <a:spcPct val="105882"/>
              </a:lnSpc>
              <a:spcBef>
                <a:spcPts val="0"/>
              </a:spcBef>
              <a:spcAft>
                <a:spcPts val="0"/>
              </a:spcAft>
              <a:buClr>
                <a:srgbClr val="292929"/>
              </a:buClr>
              <a:buSzPts val="1500"/>
              <a:buFont typeface="Montserrat"/>
              <a:buChar char="○"/>
            </a:pPr>
            <a:r>
              <a:rPr b="1" lang="en" sz="1500">
                <a:solidFill>
                  <a:srgbClr val="292929"/>
                </a:solidFill>
                <a:latin typeface="Montserrat"/>
                <a:ea typeface="Montserrat"/>
                <a:cs typeface="Montserrat"/>
                <a:sym typeface="Montserrat"/>
              </a:rPr>
              <a:t>Removing rows with too many missing column values.</a:t>
            </a:r>
            <a:endParaRPr b="1" sz="1100">
              <a:solidFill>
                <a:schemeClr val="dk1"/>
              </a:solidFill>
              <a:latin typeface="Montserrat"/>
              <a:ea typeface="Montserrat"/>
              <a:cs typeface="Montserrat"/>
              <a:sym typeface="Montserrat"/>
            </a:endParaRPr>
          </a:p>
          <a:p>
            <a:pPr indent="-298450" lvl="1" marL="914400" rtl="0" algn="l">
              <a:lnSpc>
                <a:spcPct val="105882"/>
              </a:lnSpc>
              <a:spcBef>
                <a:spcPts val="0"/>
              </a:spcBef>
              <a:spcAft>
                <a:spcPts val="0"/>
              </a:spcAft>
              <a:buClr>
                <a:schemeClr val="dk1"/>
              </a:buClr>
              <a:buSzPts val="1100"/>
              <a:buFont typeface="Montserrat"/>
              <a:buChar char="○"/>
            </a:pPr>
            <a:r>
              <a:rPr b="1" lang="en" sz="1500">
                <a:solidFill>
                  <a:srgbClr val="292929"/>
                </a:solidFill>
                <a:latin typeface="Montserrat"/>
                <a:ea typeface="Montserrat"/>
                <a:cs typeface="Montserrat"/>
                <a:sym typeface="Montserrat"/>
              </a:rPr>
              <a:t>Removing columns with too many missing values : </a:t>
            </a:r>
            <a:r>
              <a:rPr lang="en" sz="1500">
                <a:solidFill>
                  <a:srgbClr val="292929"/>
                </a:solidFill>
                <a:latin typeface="Montserrat"/>
                <a:ea typeface="Montserrat"/>
                <a:cs typeface="Montserrat"/>
                <a:sym typeface="Montserrat"/>
              </a:rPr>
              <a:t>Some features may simply be low quality and </a:t>
            </a:r>
            <a:r>
              <a:rPr lang="en" sz="1500">
                <a:solidFill>
                  <a:srgbClr val="292929"/>
                </a:solidFill>
                <a:latin typeface="Montserrat"/>
                <a:ea typeface="Montserrat"/>
                <a:cs typeface="Montserrat"/>
                <a:sym typeface="Montserrat"/>
              </a:rPr>
              <a:t>have null rates which are too high to build models with them, and simply won’t affect our selection of actuators.</a:t>
            </a:r>
            <a:endParaRPr sz="1100">
              <a:solidFill>
                <a:schemeClr val="dk1"/>
              </a:solidFill>
              <a:latin typeface="Montserrat"/>
              <a:ea typeface="Montserrat"/>
              <a:cs typeface="Montserrat"/>
              <a:sym typeface="Montserrat"/>
            </a:endParaRPr>
          </a:p>
        </p:txBody>
      </p:sp>
      <p:sp>
        <p:nvSpPr>
          <p:cNvPr id="113" name="Google Shape;113;p19"/>
          <p:cNvSpPr txBox="1"/>
          <p:nvPr/>
        </p:nvSpPr>
        <p:spPr>
          <a:xfrm>
            <a:off x="658875" y="2858675"/>
            <a:ext cx="6992700" cy="178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Other more complex solution can be to try to fill the missing data :</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sz="1500">
                <a:solidFill>
                  <a:srgbClr val="292929"/>
                </a:solidFill>
                <a:latin typeface="Montserrat"/>
                <a:ea typeface="Montserrat"/>
                <a:cs typeface="Montserrat"/>
                <a:sym typeface="Montserrat"/>
              </a:rPr>
              <a:t> For each column, we can replace missing values with either a constant value or some column statistic on the available feature values (e.g. the mean or median).</a:t>
            </a:r>
            <a:endParaRPr sz="1500">
              <a:solidFill>
                <a:srgbClr val="292929"/>
              </a:solidFill>
              <a:latin typeface="Montserrat"/>
              <a:ea typeface="Montserrat"/>
              <a:cs typeface="Montserrat"/>
              <a:sym typeface="Montserrat"/>
            </a:endParaRPr>
          </a:p>
          <a:p>
            <a:pPr indent="-323850" lvl="1" marL="914400" rtl="0" algn="l">
              <a:spcBef>
                <a:spcPts val="0"/>
              </a:spcBef>
              <a:spcAft>
                <a:spcPts val="0"/>
              </a:spcAft>
              <a:buClr>
                <a:srgbClr val="292929"/>
              </a:buClr>
              <a:buSzPts val="1500"/>
              <a:buFont typeface="Georgia"/>
              <a:buChar char="○"/>
            </a:pPr>
            <a:r>
              <a:rPr b="1" lang="en" sz="1500">
                <a:solidFill>
                  <a:srgbClr val="292929"/>
                </a:solidFill>
                <a:latin typeface="Montserrat"/>
                <a:ea typeface="Montserrat"/>
                <a:cs typeface="Montserrat"/>
                <a:sym typeface="Montserrat"/>
              </a:rPr>
              <a:t>Regression imputation.</a:t>
            </a:r>
            <a:r>
              <a:rPr lang="en" sz="1500">
                <a:solidFill>
                  <a:srgbClr val="292929"/>
                </a:solidFill>
                <a:latin typeface="Montserrat"/>
                <a:ea typeface="Montserrat"/>
                <a:cs typeface="Montserrat"/>
                <a:sym typeface="Montserrat"/>
              </a:rPr>
              <a:t> A more complex method of imputing data involves building a predictive model that can infer the values of missing data.</a:t>
            </a:r>
            <a:endParaRPr sz="1500">
              <a:solidFill>
                <a:srgbClr val="29292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classifier: Architecture</a:t>
            </a:r>
            <a:endParaRPr/>
          </a:p>
        </p:txBody>
      </p:sp>
      <p:sp>
        <p:nvSpPr>
          <p:cNvPr id="119" name="Google Shape;11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0000"/>
              </a:buClr>
              <a:buSzPts val="1800"/>
              <a:buChar char="●"/>
            </a:pPr>
            <a:r>
              <a:rPr b="1" lang="en">
                <a:solidFill>
                  <a:srgbClr val="FF0000"/>
                </a:solidFill>
              </a:rPr>
              <a:t>The bivariate model with the highest amount of data is the one with Stress and Strain as input.</a:t>
            </a:r>
            <a:endParaRPr b="1">
              <a:solidFill>
                <a:srgbClr val="FF0000"/>
              </a:solidFill>
            </a:endParaRPr>
          </a:p>
          <a:p>
            <a:pPr indent="-342900" lvl="0" marL="457200" rtl="0" algn="l">
              <a:spcBef>
                <a:spcPts val="0"/>
              </a:spcBef>
              <a:spcAft>
                <a:spcPts val="0"/>
              </a:spcAft>
              <a:buClr>
                <a:srgbClr val="FF0000"/>
              </a:buClr>
              <a:buSzPts val="1800"/>
              <a:buChar char="●"/>
            </a:pPr>
            <a:r>
              <a:rPr b="1" lang="en">
                <a:solidFill>
                  <a:srgbClr val="FF0000"/>
                </a:solidFill>
              </a:rPr>
              <a:t>Log normalisation</a:t>
            </a:r>
            <a:endParaRPr b="1">
              <a:solidFill>
                <a:srgbClr val="FF0000"/>
              </a:solidFill>
            </a:endParaRPr>
          </a:p>
          <a:p>
            <a:pPr indent="-342900" lvl="0" marL="457200" rtl="0" algn="l">
              <a:spcBef>
                <a:spcPts val="0"/>
              </a:spcBef>
              <a:spcAft>
                <a:spcPts val="0"/>
              </a:spcAft>
              <a:buClr>
                <a:srgbClr val="FF0000"/>
              </a:buClr>
              <a:buSzPts val="1800"/>
              <a:buChar char="●"/>
            </a:pPr>
            <a:r>
              <a:rPr b="1" lang="en">
                <a:solidFill>
                  <a:srgbClr val="FF0000"/>
                </a:solidFill>
              </a:rPr>
              <a:t>Finds a hyperplane with the maximum margin.</a:t>
            </a:r>
            <a:endParaRPr b="1">
              <a:solidFill>
                <a:srgbClr val="FF0000"/>
              </a:solidFill>
            </a:endParaRPr>
          </a:p>
          <a:p>
            <a:pPr indent="-342900" lvl="0" marL="457200" rtl="0" algn="l">
              <a:spcBef>
                <a:spcPts val="0"/>
              </a:spcBef>
              <a:spcAft>
                <a:spcPts val="0"/>
              </a:spcAft>
              <a:buClr>
                <a:srgbClr val="FF0000"/>
              </a:buClr>
              <a:buSzPts val="1800"/>
              <a:buChar char="●"/>
            </a:pPr>
            <a:r>
              <a:rPr b="1" lang="en">
                <a:solidFill>
                  <a:srgbClr val="FF0000"/>
                </a:solidFill>
              </a:rPr>
              <a:t>Classifies data to either side.</a:t>
            </a:r>
            <a:endParaRPr b="1">
              <a:solidFill>
                <a:srgbClr val="FF0000"/>
              </a:solidFill>
            </a:endParaRPr>
          </a:p>
          <a:p>
            <a:pPr indent="-342900" lvl="0" marL="457200" rtl="0" algn="l">
              <a:spcBef>
                <a:spcPts val="0"/>
              </a:spcBef>
              <a:spcAft>
                <a:spcPts val="0"/>
              </a:spcAft>
              <a:buClr>
                <a:srgbClr val="FF0000"/>
              </a:buClr>
              <a:buSzPts val="1800"/>
              <a:buChar char="●"/>
            </a:pPr>
            <a:r>
              <a:rPr b="1" lang="en">
                <a:solidFill>
                  <a:srgbClr val="FF0000"/>
                </a:solidFill>
              </a:rPr>
              <a:t>Recommended kernel - RBF</a:t>
            </a:r>
            <a:endParaRPr b="1">
              <a:solidFill>
                <a:srgbClr val="FF0000"/>
              </a:solidFill>
            </a:endParaRPr>
          </a:p>
          <a:p>
            <a:pPr indent="0" lvl="0" marL="457200" rtl="0" algn="l">
              <a:spcBef>
                <a:spcPts val="1200"/>
              </a:spcBef>
              <a:spcAft>
                <a:spcPts val="1200"/>
              </a:spcAft>
              <a:buNone/>
            </a:pPr>
            <a:r>
              <a:t/>
            </a:r>
            <a:endParaRPr b="1">
              <a:solidFill>
                <a:srgbClr val="FF0000"/>
              </a:solidFill>
            </a:endParaRPr>
          </a:p>
        </p:txBody>
      </p:sp>
      <p:pic>
        <p:nvPicPr>
          <p:cNvPr id="120" name="Google Shape;120;p20"/>
          <p:cNvPicPr preferRelativeResize="0"/>
          <p:nvPr/>
        </p:nvPicPr>
        <p:blipFill>
          <a:blip r:embed="rId3">
            <a:alphaModFix/>
          </a:blip>
          <a:stretch>
            <a:fillRect/>
          </a:stretch>
        </p:blipFill>
        <p:spPr>
          <a:xfrm>
            <a:off x="5043250" y="2571750"/>
            <a:ext cx="3789049" cy="252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path path="circle">
            <a:fillToRect b="50%" l="50%" r="50%" t="50%"/>
          </a:path>
          <a:tileRect/>
        </a:gradFill>
      </p:bgPr>
    </p:bg>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 classifier: Result</a:t>
            </a:r>
            <a:endParaRPr/>
          </a:p>
          <a:p>
            <a:pPr indent="0" lvl="0" marL="0" rtl="0" algn="l">
              <a:spcBef>
                <a:spcPts val="0"/>
              </a:spcBef>
              <a:spcAft>
                <a:spcPts val="0"/>
              </a:spcAft>
              <a:buNone/>
            </a:pPr>
            <a:r>
              <a:t/>
            </a:r>
            <a:endParaRPr/>
          </a:p>
        </p:txBody>
      </p:sp>
      <p:pic>
        <p:nvPicPr>
          <p:cNvPr id="126" name="Google Shape;126;p21"/>
          <p:cNvPicPr preferRelativeResize="0"/>
          <p:nvPr/>
        </p:nvPicPr>
        <p:blipFill>
          <a:blip r:embed="rId3">
            <a:alphaModFix/>
          </a:blip>
          <a:stretch>
            <a:fillRect/>
          </a:stretch>
        </p:blipFill>
        <p:spPr>
          <a:xfrm>
            <a:off x="1631950" y="1017713"/>
            <a:ext cx="5555724" cy="1925325"/>
          </a:xfrm>
          <a:prstGeom prst="rect">
            <a:avLst/>
          </a:prstGeom>
          <a:noFill/>
          <a:ln>
            <a:noFill/>
          </a:ln>
        </p:spPr>
      </p:pic>
      <p:pic>
        <p:nvPicPr>
          <p:cNvPr id="127" name="Google Shape;127;p21"/>
          <p:cNvPicPr preferRelativeResize="0"/>
          <p:nvPr/>
        </p:nvPicPr>
        <p:blipFill>
          <a:blip r:embed="rId4">
            <a:alphaModFix/>
          </a:blip>
          <a:stretch>
            <a:fillRect/>
          </a:stretch>
        </p:blipFill>
        <p:spPr>
          <a:xfrm>
            <a:off x="1631950" y="3029488"/>
            <a:ext cx="5324581" cy="1895662"/>
          </a:xfrm>
          <a:prstGeom prst="rect">
            <a:avLst/>
          </a:prstGeom>
          <a:noFill/>
          <a:ln>
            <a:noFill/>
          </a:ln>
        </p:spPr>
      </p:pic>
      <p:cxnSp>
        <p:nvCxnSpPr>
          <p:cNvPr id="128" name="Google Shape;128;p21"/>
          <p:cNvCxnSpPr/>
          <p:nvPr/>
        </p:nvCxnSpPr>
        <p:spPr>
          <a:xfrm rot="10800000">
            <a:off x="6584850" y="2091325"/>
            <a:ext cx="1083300" cy="0"/>
          </a:xfrm>
          <a:prstGeom prst="straightConnector1">
            <a:avLst/>
          </a:prstGeom>
          <a:noFill/>
          <a:ln cap="flat" cmpd="sng" w="38100">
            <a:solidFill>
              <a:schemeClr val="dk1"/>
            </a:solidFill>
            <a:prstDash val="solid"/>
            <a:round/>
            <a:headEnd len="med" w="med" type="none"/>
            <a:tailEnd len="med" w="med" type="triangle"/>
          </a:ln>
        </p:spPr>
      </p:cxnSp>
      <p:cxnSp>
        <p:nvCxnSpPr>
          <p:cNvPr id="129" name="Google Shape;129;p21"/>
          <p:cNvCxnSpPr/>
          <p:nvPr/>
        </p:nvCxnSpPr>
        <p:spPr>
          <a:xfrm rot="10800000">
            <a:off x="6236250" y="4069725"/>
            <a:ext cx="1431900" cy="930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