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sldIdLst>
    <p:sldId id="256" r:id="rId3"/>
    <p:sldId id="258" r:id="rId4"/>
    <p:sldId id="290" r:id="rId5"/>
    <p:sldId id="259" r:id="rId6"/>
    <p:sldId id="285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300" r:id="rId32"/>
    <p:sldId id="297" r:id="rId33"/>
    <p:sldId id="298" r:id="rId34"/>
    <p:sldId id="299" r:id="rId35"/>
    <p:sldId id="292" r:id="rId36"/>
    <p:sldId id="294" r:id="rId37"/>
    <p:sldId id="293" r:id="rId38"/>
    <p:sldId id="295" r:id="rId39"/>
    <p:sldId id="296" r:id="rId40"/>
  </p:sldIdLst>
  <p:sldSz cx="9144000" cy="6858000" type="screen4x3"/>
  <p:notesSz cx="6858000" cy="9144000"/>
  <p:defaultTextStyle>
    <a:defPPr>
      <a:defRPr lang="en-US"/>
    </a:defPPr>
    <a:lvl1pPr marL="0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92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86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79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73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66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58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52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44" algn="l" defTabSz="9141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660"/>
  </p:normalViewPr>
  <p:slideViewPr>
    <p:cSldViewPr>
      <p:cViewPr varScale="1">
        <p:scale>
          <a:sx n="107" d="100"/>
          <a:sy n="107" d="100"/>
        </p:scale>
        <p:origin x="166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8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385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4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6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7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632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309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2" indent="0">
              <a:buNone/>
              <a:defRPr sz="2000" b="1"/>
            </a:lvl2pPr>
            <a:lvl3pPr marL="914186" indent="0">
              <a:buNone/>
              <a:defRPr sz="1800" b="1"/>
            </a:lvl3pPr>
            <a:lvl4pPr marL="1371279" indent="0">
              <a:buNone/>
              <a:defRPr sz="1600" b="1"/>
            </a:lvl4pPr>
            <a:lvl5pPr marL="1828373" indent="0">
              <a:buNone/>
              <a:defRPr sz="1600" b="1"/>
            </a:lvl5pPr>
            <a:lvl6pPr marL="2285466" indent="0">
              <a:buNone/>
              <a:defRPr sz="1600" b="1"/>
            </a:lvl6pPr>
            <a:lvl7pPr marL="2742558" indent="0">
              <a:buNone/>
              <a:defRPr sz="1600" b="1"/>
            </a:lvl7pPr>
            <a:lvl8pPr marL="3199652" indent="0">
              <a:buNone/>
              <a:defRPr sz="1600" b="1"/>
            </a:lvl8pPr>
            <a:lvl9pPr marL="365674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2" indent="0">
              <a:buNone/>
              <a:defRPr sz="2000" b="1"/>
            </a:lvl2pPr>
            <a:lvl3pPr marL="914186" indent="0">
              <a:buNone/>
              <a:defRPr sz="1800" b="1"/>
            </a:lvl3pPr>
            <a:lvl4pPr marL="1371279" indent="0">
              <a:buNone/>
              <a:defRPr sz="1600" b="1"/>
            </a:lvl4pPr>
            <a:lvl5pPr marL="1828373" indent="0">
              <a:buNone/>
              <a:defRPr sz="1600" b="1"/>
            </a:lvl5pPr>
            <a:lvl6pPr marL="2285466" indent="0">
              <a:buNone/>
              <a:defRPr sz="1600" b="1"/>
            </a:lvl6pPr>
            <a:lvl7pPr marL="2742558" indent="0">
              <a:buNone/>
              <a:defRPr sz="1600" b="1"/>
            </a:lvl7pPr>
            <a:lvl8pPr marL="3199652" indent="0">
              <a:buNone/>
              <a:defRPr sz="1600" b="1"/>
            </a:lvl8pPr>
            <a:lvl9pPr marL="365674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489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266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3514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92" indent="0">
              <a:buNone/>
              <a:defRPr sz="1200"/>
            </a:lvl2pPr>
            <a:lvl3pPr marL="914186" indent="0">
              <a:buNone/>
              <a:defRPr sz="1000"/>
            </a:lvl3pPr>
            <a:lvl4pPr marL="1371279" indent="0">
              <a:buNone/>
              <a:defRPr sz="900"/>
            </a:lvl4pPr>
            <a:lvl5pPr marL="1828373" indent="0">
              <a:buNone/>
              <a:defRPr sz="900"/>
            </a:lvl5pPr>
            <a:lvl6pPr marL="2285466" indent="0">
              <a:buNone/>
              <a:defRPr sz="900"/>
            </a:lvl6pPr>
            <a:lvl7pPr marL="2742558" indent="0">
              <a:buNone/>
              <a:defRPr sz="900"/>
            </a:lvl7pPr>
            <a:lvl8pPr marL="3199652" indent="0">
              <a:buNone/>
              <a:defRPr sz="900"/>
            </a:lvl8pPr>
            <a:lvl9pPr marL="365674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59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92" indent="0">
              <a:buNone/>
              <a:defRPr sz="2800"/>
            </a:lvl2pPr>
            <a:lvl3pPr marL="914186" indent="0">
              <a:buNone/>
              <a:defRPr sz="2400"/>
            </a:lvl3pPr>
            <a:lvl4pPr marL="1371279" indent="0">
              <a:buNone/>
              <a:defRPr sz="2000"/>
            </a:lvl4pPr>
            <a:lvl5pPr marL="1828373" indent="0">
              <a:buNone/>
              <a:defRPr sz="2000"/>
            </a:lvl5pPr>
            <a:lvl6pPr marL="2285466" indent="0">
              <a:buNone/>
              <a:defRPr sz="2000"/>
            </a:lvl6pPr>
            <a:lvl7pPr marL="2742558" indent="0">
              <a:buNone/>
              <a:defRPr sz="2000"/>
            </a:lvl7pPr>
            <a:lvl8pPr marL="3199652" indent="0">
              <a:buNone/>
              <a:defRPr sz="2000"/>
            </a:lvl8pPr>
            <a:lvl9pPr marL="365674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92" indent="0">
              <a:buNone/>
              <a:defRPr sz="1200"/>
            </a:lvl2pPr>
            <a:lvl3pPr marL="914186" indent="0">
              <a:buNone/>
              <a:defRPr sz="1000"/>
            </a:lvl3pPr>
            <a:lvl4pPr marL="1371279" indent="0">
              <a:buNone/>
              <a:defRPr sz="900"/>
            </a:lvl4pPr>
            <a:lvl5pPr marL="1828373" indent="0">
              <a:buNone/>
              <a:defRPr sz="900"/>
            </a:lvl5pPr>
            <a:lvl6pPr marL="2285466" indent="0">
              <a:buNone/>
              <a:defRPr sz="900"/>
            </a:lvl6pPr>
            <a:lvl7pPr marL="2742558" indent="0">
              <a:buNone/>
              <a:defRPr sz="900"/>
            </a:lvl7pPr>
            <a:lvl8pPr marL="3199652" indent="0">
              <a:buNone/>
              <a:defRPr sz="900"/>
            </a:lvl8pPr>
            <a:lvl9pPr marL="365674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7545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985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09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4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6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7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2" indent="0">
              <a:buNone/>
              <a:defRPr sz="2000" b="1"/>
            </a:lvl2pPr>
            <a:lvl3pPr marL="914186" indent="0">
              <a:buNone/>
              <a:defRPr sz="1800" b="1"/>
            </a:lvl3pPr>
            <a:lvl4pPr marL="1371279" indent="0">
              <a:buNone/>
              <a:defRPr sz="1600" b="1"/>
            </a:lvl4pPr>
            <a:lvl5pPr marL="1828373" indent="0">
              <a:buNone/>
              <a:defRPr sz="1600" b="1"/>
            </a:lvl5pPr>
            <a:lvl6pPr marL="2285466" indent="0">
              <a:buNone/>
              <a:defRPr sz="1600" b="1"/>
            </a:lvl6pPr>
            <a:lvl7pPr marL="2742558" indent="0">
              <a:buNone/>
              <a:defRPr sz="1600" b="1"/>
            </a:lvl7pPr>
            <a:lvl8pPr marL="3199652" indent="0">
              <a:buNone/>
              <a:defRPr sz="1600" b="1"/>
            </a:lvl8pPr>
            <a:lvl9pPr marL="365674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2" indent="0">
              <a:buNone/>
              <a:defRPr sz="2000" b="1"/>
            </a:lvl2pPr>
            <a:lvl3pPr marL="914186" indent="0">
              <a:buNone/>
              <a:defRPr sz="1800" b="1"/>
            </a:lvl3pPr>
            <a:lvl4pPr marL="1371279" indent="0">
              <a:buNone/>
              <a:defRPr sz="1600" b="1"/>
            </a:lvl4pPr>
            <a:lvl5pPr marL="1828373" indent="0">
              <a:buNone/>
              <a:defRPr sz="1600" b="1"/>
            </a:lvl5pPr>
            <a:lvl6pPr marL="2285466" indent="0">
              <a:buNone/>
              <a:defRPr sz="1600" b="1"/>
            </a:lvl6pPr>
            <a:lvl7pPr marL="2742558" indent="0">
              <a:buNone/>
              <a:defRPr sz="1600" b="1"/>
            </a:lvl7pPr>
            <a:lvl8pPr marL="3199652" indent="0">
              <a:buNone/>
              <a:defRPr sz="1600" b="1"/>
            </a:lvl8pPr>
            <a:lvl9pPr marL="365674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92" indent="0">
              <a:buNone/>
              <a:defRPr sz="1200"/>
            </a:lvl2pPr>
            <a:lvl3pPr marL="914186" indent="0">
              <a:buNone/>
              <a:defRPr sz="1000"/>
            </a:lvl3pPr>
            <a:lvl4pPr marL="1371279" indent="0">
              <a:buNone/>
              <a:defRPr sz="900"/>
            </a:lvl4pPr>
            <a:lvl5pPr marL="1828373" indent="0">
              <a:buNone/>
              <a:defRPr sz="900"/>
            </a:lvl5pPr>
            <a:lvl6pPr marL="2285466" indent="0">
              <a:buNone/>
              <a:defRPr sz="900"/>
            </a:lvl6pPr>
            <a:lvl7pPr marL="2742558" indent="0">
              <a:buNone/>
              <a:defRPr sz="900"/>
            </a:lvl7pPr>
            <a:lvl8pPr marL="3199652" indent="0">
              <a:buNone/>
              <a:defRPr sz="900"/>
            </a:lvl8pPr>
            <a:lvl9pPr marL="365674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92" indent="0">
              <a:buNone/>
              <a:defRPr sz="2800"/>
            </a:lvl2pPr>
            <a:lvl3pPr marL="914186" indent="0">
              <a:buNone/>
              <a:defRPr sz="2400"/>
            </a:lvl3pPr>
            <a:lvl4pPr marL="1371279" indent="0">
              <a:buNone/>
              <a:defRPr sz="2000"/>
            </a:lvl4pPr>
            <a:lvl5pPr marL="1828373" indent="0">
              <a:buNone/>
              <a:defRPr sz="2000"/>
            </a:lvl5pPr>
            <a:lvl6pPr marL="2285466" indent="0">
              <a:buNone/>
              <a:defRPr sz="2000"/>
            </a:lvl6pPr>
            <a:lvl7pPr marL="2742558" indent="0">
              <a:buNone/>
              <a:defRPr sz="2000"/>
            </a:lvl7pPr>
            <a:lvl8pPr marL="3199652" indent="0">
              <a:buNone/>
              <a:defRPr sz="2000"/>
            </a:lvl8pPr>
            <a:lvl9pPr marL="365674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92" indent="0">
              <a:buNone/>
              <a:defRPr sz="1200"/>
            </a:lvl2pPr>
            <a:lvl3pPr marL="914186" indent="0">
              <a:buNone/>
              <a:defRPr sz="1000"/>
            </a:lvl3pPr>
            <a:lvl4pPr marL="1371279" indent="0">
              <a:buNone/>
              <a:defRPr sz="900"/>
            </a:lvl4pPr>
            <a:lvl5pPr marL="1828373" indent="0">
              <a:buNone/>
              <a:defRPr sz="900"/>
            </a:lvl5pPr>
            <a:lvl6pPr marL="2285466" indent="0">
              <a:buNone/>
              <a:defRPr sz="900"/>
            </a:lvl6pPr>
            <a:lvl7pPr marL="2742558" indent="0">
              <a:buNone/>
              <a:defRPr sz="900"/>
            </a:lvl7pPr>
            <a:lvl8pPr marL="3199652" indent="0">
              <a:buNone/>
              <a:defRPr sz="900"/>
            </a:lvl8pPr>
            <a:lvl9pPr marL="365674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18" tIns="45709" rIns="91418" bIns="4570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18" tIns="45709" rIns="91418" bIns="4570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18" tIns="45709" rIns="91418" bIns="4570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18" tIns="45709" rIns="91418" bIns="4570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18" tIns="45709" rIns="91418" bIns="4570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18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20" indent="-342820" algn="l" defTabSz="91418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76" indent="-285684" algn="l" defTabSz="91418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33" indent="-228546" algn="l" defTabSz="91418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25" indent="-228546" algn="l" defTabSz="91418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19" indent="-228546" algn="l" defTabSz="91418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12" indent="-228546" algn="l" defTabSz="91418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06" indent="-228546" algn="l" defTabSz="91418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98" indent="-228546" algn="l" defTabSz="91418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2" indent="-228546" algn="l" defTabSz="91418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2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6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9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3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66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58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2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44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18" tIns="45709" rIns="91418" bIns="4570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18" tIns="45709" rIns="91418" bIns="4570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18" tIns="45709" rIns="91418" bIns="4570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3/13/2024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18" tIns="45709" rIns="91418" bIns="4570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18" tIns="45709" rIns="91418" bIns="4570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35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91418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20" indent="-342820" algn="l" defTabSz="91418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76" indent="-285684" algn="l" defTabSz="914186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33" indent="-228546" algn="l" defTabSz="91418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25" indent="-228546" algn="l" defTabSz="914186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19" indent="-228546" algn="l" defTabSz="914186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12" indent="-228546" algn="l" defTabSz="91418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06" indent="-228546" algn="l" defTabSz="91418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98" indent="-228546" algn="l" defTabSz="91418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2" indent="-228546" algn="l" defTabSz="91418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2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6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79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3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66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58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2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44" algn="l" defTabSz="9141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8086 Assembler Directives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525963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600" b="1" dirty="0"/>
              <a:t>7. 		</a:t>
            </a:r>
            <a:r>
              <a:rPr lang="en-US" sz="2600" b="1" dirty="0">
                <a:solidFill>
                  <a:srgbClr val="00B0F0"/>
                </a:solidFill>
              </a:rPr>
              <a:t>END:</a:t>
            </a:r>
            <a:r>
              <a:rPr lang="en-US" sz="2600" b="1" dirty="0"/>
              <a:t> </a:t>
            </a:r>
            <a:r>
              <a:rPr lang="en-US" sz="2600" dirty="0"/>
              <a:t>End of Program</a:t>
            </a:r>
            <a:endParaRPr lang="en-IN" sz="2600" dirty="0"/>
          </a:p>
          <a:p>
            <a:pPr>
              <a:buNone/>
            </a:pPr>
            <a:endParaRPr lang="en-IN" sz="2600" dirty="0"/>
          </a:p>
          <a:p>
            <a:pPr marL="0" indent="0">
              <a:buNone/>
            </a:pPr>
            <a:r>
              <a:rPr lang="en-US" sz="2200" dirty="0"/>
              <a:t>The END directive marks the end of an ALP. The statement after the directive END will be ignored by the assembler.</a:t>
            </a:r>
            <a:endParaRPr lang="en-IN" sz="2200" dirty="0"/>
          </a:p>
          <a:p>
            <a:pPr>
              <a:buNone/>
            </a:pPr>
            <a:endParaRPr lang="en-IN" sz="2200" dirty="0"/>
          </a:p>
          <a:p>
            <a:endParaRPr lang="en-IN" sz="2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726" y="533400"/>
            <a:ext cx="8686800" cy="5638799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sz="2600" b="1" dirty="0"/>
              <a:t>8.		 </a:t>
            </a:r>
            <a:r>
              <a:rPr lang="en-US" sz="2600" b="1" dirty="0">
                <a:solidFill>
                  <a:srgbClr val="00B0F0"/>
                </a:solidFill>
              </a:rPr>
              <a:t>ENDP:</a:t>
            </a:r>
            <a:r>
              <a:rPr lang="en-US" sz="2600" b="1" dirty="0"/>
              <a:t> </a:t>
            </a:r>
            <a:r>
              <a:rPr lang="en-US" sz="2600" dirty="0"/>
              <a:t>End of Procedure</a:t>
            </a:r>
            <a:endParaRPr lang="en-IN" sz="2600" dirty="0"/>
          </a:p>
          <a:p>
            <a:pPr marL="0" indent="0" algn="just">
              <a:buNone/>
            </a:pPr>
            <a:r>
              <a:rPr lang="en-US" sz="2600" dirty="0"/>
              <a:t>                      </a:t>
            </a:r>
            <a:r>
              <a:rPr lang="en-US" sz="2200" dirty="0"/>
              <a:t>The ENDP directive is used to indicate the end of procedure. In the AL programming the subroutines are called procedures.</a:t>
            </a:r>
            <a:endParaRPr lang="en-IN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Ex: </a:t>
            </a:r>
          </a:p>
          <a:p>
            <a:pPr marL="0" indent="0">
              <a:buNone/>
            </a:pPr>
            <a:r>
              <a:rPr lang="en-US" sz="2200" dirty="0"/>
              <a:t>Procedure Start</a:t>
            </a:r>
            <a:endParaRPr lang="en-IN" sz="2200" dirty="0"/>
          </a:p>
          <a:p>
            <a:pPr>
              <a:buNone/>
            </a:pPr>
            <a:r>
              <a:rPr lang="en-US" sz="2200" dirty="0"/>
              <a:t> </a:t>
            </a:r>
            <a:endParaRPr lang="en-IN" sz="2200" dirty="0"/>
          </a:p>
          <a:p>
            <a:pPr>
              <a:buNone/>
            </a:pPr>
            <a:r>
              <a:rPr lang="en-US" sz="2200" dirty="0"/>
              <a:t>              :</a:t>
            </a:r>
            <a:endParaRPr lang="en-IN" sz="2200" dirty="0"/>
          </a:p>
          <a:p>
            <a:pPr>
              <a:buNone/>
            </a:pPr>
            <a:r>
              <a:rPr lang="en-US" sz="2200" dirty="0"/>
              <a:t> </a:t>
            </a:r>
            <a:endParaRPr lang="en-IN" sz="2200" dirty="0"/>
          </a:p>
          <a:p>
            <a:pPr>
              <a:buNone/>
            </a:pPr>
            <a:br>
              <a:rPr lang="en-IN" sz="2200" dirty="0"/>
            </a:br>
            <a:r>
              <a:rPr lang="en-US" sz="2200" dirty="0"/>
              <a:t>Start ENDP</a:t>
            </a:r>
            <a:endParaRPr lang="en-IN" sz="2200" dirty="0"/>
          </a:p>
          <a:p>
            <a:pPr>
              <a:buNone/>
            </a:pPr>
            <a:endParaRPr lang="en-IN" sz="2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57202"/>
            <a:ext cx="8229600" cy="4525963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600" dirty="0"/>
              <a:t>9.</a:t>
            </a:r>
            <a:r>
              <a:rPr lang="en-US" sz="2600" b="1" dirty="0"/>
              <a:t> 		</a:t>
            </a:r>
            <a:r>
              <a:rPr lang="en-US" sz="2600" b="1" dirty="0">
                <a:solidFill>
                  <a:srgbClr val="00B0F0"/>
                </a:solidFill>
              </a:rPr>
              <a:t>ENDS: </a:t>
            </a:r>
            <a:r>
              <a:rPr lang="en-US" sz="2600" dirty="0"/>
              <a:t>End of segment</a:t>
            </a:r>
            <a:endParaRPr lang="en-IN" sz="2600" dirty="0"/>
          </a:p>
          <a:p>
            <a:pPr>
              <a:buNone/>
            </a:pPr>
            <a:r>
              <a:rPr lang="en-US" sz="2600" dirty="0"/>
              <a:t> </a:t>
            </a:r>
            <a:endParaRPr lang="en-IN" sz="2600" dirty="0"/>
          </a:p>
          <a:p>
            <a:pPr marL="0" indent="0">
              <a:buNone/>
            </a:pPr>
            <a:r>
              <a:rPr lang="en-US" sz="2200" dirty="0"/>
              <a:t>The ENDS directive is used to indicate the end of segment.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Ex:</a:t>
            </a:r>
          </a:p>
          <a:p>
            <a:pPr marL="0" indent="0">
              <a:buNone/>
            </a:pPr>
            <a:r>
              <a:rPr lang="en-US" sz="2200" dirty="0"/>
              <a:t>      DATA SEGMENT</a:t>
            </a:r>
            <a:endParaRPr lang="en-IN" sz="2200" dirty="0"/>
          </a:p>
          <a:p>
            <a:pPr>
              <a:buNone/>
            </a:pPr>
            <a:r>
              <a:rPr lang="en-US" sz="2200" dirty="0"/>
              <a:t>             :</a:t>
            </a:r>
            <a:endParaRPr lang="en-IN" sz="2200" dirty="0"/>
          </a:p>
          <a:p>
            <a:pPr>
              <a:buNone/>
            </a:pPr>
            <a:r>
              <a:rPr lang="en-US" sz="2200" dirty="0"/>
              <a:t> </a:t>
            </a:r>
            <a:r>
              <a:rPr lang="en-IN" sz="2200" dirty="0"/>
              <a:t>      </a:t>
            </a:r>
            <a:r>
              <a:rPr lang="en-US" sz="2200" dirty="0"/>
              <a:t>DATA ENDS</a:t>
            </a:r>
            <a:endParaRPr lang="en-IN" sz="2200" dirty="0"/>
          </a:p>
          <a:p>
            <a:pPr>
              <a:buNone/>
            </a:pPr>
            <a:r>
              <a:rPr lang="en-US" sz="2200" dirty="0"/>
              <a:t> </a:t>
            </a:r>
            <a:endParaRPr lang="en-IN" sz="2200" dirty="0"/>
          </a:p>
          <a:p>
            <a:pPr>
              <a:buNone/>
            </a:pPr>
            <a:endParaRPr lang="en-IN" sz="2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2"/>
            <a:ext cx="8458200" cy="5943598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sz="2600" b="1" dirty="0"/>
              <a:t> 10.  </a:t>
            </a:r>
            <a:r>
              <a:rPr lang="en-US" sz="2600" b="1" dirty="0">
                <a:solidFill>
                  <a:srgbClr val="00B0F0"/>
                </a:solidFill>
              </a:rPr>
              <a:t>EVEN</a:t>
            </a:r>
            <a:r>
              <a:rPr lang="en-US" sz="2600" b="1" dirty="0"/>
              <a:t>: </a:t>
            </a:r>
            <a:r>
              <a:rPr lang="en-US" sz="2600" dirty="0"/>
              <a:t>Align on Even memory address</a:t>
            </a:r>
          </a:p>
          <a:p>
            <a:pPr lvl="0">
              <a:buNone/>
            </a:pPr>
            <a:endParaRPr lang="en-IN" sz="2600" dirty="0"/>
          </a:p>
          <a:p>
            <a:pPr lvl="0" algn="just">
              <a:buNone/>
            </a:pPr>
            <a:r>
              <a:rPr lang="en-US" sz="2200" dirty="0"/>
              <a:t>        The EVEN directives updates the location counter to the next even address. </a:t>
            </a:r>
          </a:p>
          <a:p>
            <a:pPr lvl="0" algn="just">
              <a:buNone/>
            </a:pPr>
            <a:r>
              <a:rPr lang="en-US" sz="2200" dirty="0"/>
              <a:t>Ex: EVEN</a:t>
            </a:r>
            <a:endParaRPr lang="en-IN" sz="2200" dirty="0"/>
          </a:p>
          <a:p>
            <a:pPr>
              <a:buNone/>
            </a:pPr>
            <a:r>
              <a:rPr lang="en-US" sz="2200" dirty="0"/>
              <a:t>Procedure Start</a:t>
            </a:r>
            <a:endParaRPr lang="en-IN" sz="2200" dirty="0"/>
          </a:p>
          <a:p>
            <a:pPr>
              <a:buNone/>
            </a:pPr>
            <a:r>
              <a:rPr lang="en-US" sz="2200" dirty="0"/>
              <a:t> </a:t>
            </a:r>
            <a:endParaRPr lang="en-IN" sz="2200" dirty="0"/>
          </a:p>
          <a:p>
            <a:pPr>
              <a:buNone/>
            </a:pPr>
            <a:r>
              <a:rPr lang="en-US" sz="2200" dirty="0"/>
              <a:t>           :</a:t>
            </a:r>
            <a:endParaRPr lang="en-IN" sz="2200" dirty="0"/>
          </a:p>
          <a:p>
            <a:pPr>
              <a:buNone/>
            </a:pPr>
            <a:r>
              <a:rPr lang="en-US" sz="2200" dirty="0"/>
              <a:t> </a:t>
            </a:r>
            <a:endParaRPr lang="en-IN" sz="2200" dirty="0"/>
          </a:p>
          <a:p>
            <a:pPr>
              <a:buNone/>
            </a:pPr>
            <a:r>
              <a:rPr lang="en-US" sz="2200" dirty="0"/>
              <a:t>Start ENDP </a:t>
            </a:r>
            <a:endParaRPr lang="en-IN" sz="2200" dirty="0"/>
          </a:p>
          <a:p>
            <a:pPr lvl="1"/>
            <a:r>
              <a:rPr lang="en-US" sz="2200" dirty="0"/>
              <a:t>The above structure shows a procedure START that is to be aligned at an even address.</a:t>
            </a:r>
            <a:endParaRPr lang="en-IN" sz="2200" dirty="0"/>
          </a:p>
          <a:p>
            <a:pPr>
              <a:buNone/>
            </a:pPr>
            <a:endParaRPr lang="en-IN" sz="2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2"/>
            <a:ext cx="8229600" cy="4525963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600" dirty="0"/>
              <a:t>11. </a:t>
            </a:r>
            <a:r>
              <a:rPr lang="en-US" sz="2600" b="1" dirty="0">
                <a:solidFill>
                  <a:srgbClr val="00B0F0"/>
                </a:solidFill>
              </a:rPr>
              <a:t>EQU:</a:t>
            </a:r>
            <a:r>
              <a:rPr lang="en-US" sz="2600" b="1" dirty="0"/>
              <a:t> </a:t>
            </a:r>
            <a:r>
              <a:rPr lang="en-US" sz="2600" dirty="0"/>
              <a:t>Equate </a:t>
            </a:r>
            <a:endParaRPr lang="en-IN" sz="2600" dirty="0"/>
          </a:p>
          <a:p>
            <a:pPr marL="0" indent="0">
              <a:buNone/>
            </a:pPr>
            <a:r>
              <a:rPr lang="en-US" sz="2600" dirty="0"/>
              <a:t>    The directive EQU is used to assign a label with a value or symbol.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Ex: LABEL EQU 0500H</a:t>
            </a:r>
            <a:endParaRPr lang="en-IN" sz="2600" dirty="0"/>
          </a:p>
          <a:p>
            <a:pPr marL="0" indent="0">
              <a:buNone/>
            </a:pPr>
            <a:r>
              <a:rPr lang="en-US" sz="2600" dirty="0"/>
              <a:t>      ADDITION EQU ADD</a:t>
            </a:r>
            <a:endParaRPr lang="en-IN" sz="2600" dirty="0"/>
          </a:p>
          <a:p>
            <a:pPr>
              <a:buNone/>
            </a:pPr>
            <a:endParaRPr lang="en-IN" sz="2600" dirty="0"/>
          </a:p>
          <a:p>
            <a:pPr>
              <a:buNone/>
            </a:pPr>
            <a:endParaRPr lang="en-IN" sz="2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305800" cy="6400800"/>
          </a:xfrm>
        </p:spPr>
        <p:txBody>
          <a:bodyPr>
            <a:noAutofit/>
          </a:bodyPr>
          <a:lstStyle/>
          <a:p>
            <a:pPr marL="514350" lvl="0" indent="-514350">
              <a:buAutoNum type="arabicPeriod" startAt="12"/>
            </a:pPr>
            <a:r>
              <a:rPr lang="en-US" sz="2600" b="1" dirty="0">
                <a:solidFill>
                  <a:srgbClr val="00B0F0"/>
                </a:solidFill>
              </a:rPr>
              <a:t>EXTRN</a:t>
            </a:r>
            <a:r>
              <a:rPr lang="en-US" sz="2600" b="1" dirty="0"/>
              <a:t>: </a:t>
            </a:r>
            <a:r>
              <a:rPr lang="en-US" sz="2600" dirty="0"/>
              <a:t>External and public </a:t>
            </a:r>
          </a:p>
          <a:p>
            <a:pPr marL="514350" lvl="0" indent="-514350">
              <a:buAutoNum type="arabicPeriod" startAt="12"/>
            </a:pPr>
            <a:endParaRPr lang="en-US" sz="2600" dirty="0"/>
          </a:p>
          <a:p>
            <a:pPr lvl="0"/>
            <a:r>
              <a:rPr lang="en-US" sz="2200" dirty="0"/>
              <a:t>The directive EXTRN informs the assembler that the names, procedures and labels declared after this directive have been already defined in some other AL modules. </a:t>
            </a:r>
          </a:p>
          <a:p>
            <a:pPr lvl="0"/>
            <a:endParaRPr lang="en-IN" sz="2200" dirty="0"/>
          </a:p>
          <a:p>
            <a:pPr lvl="0"/>
            <a:r>
              <a:rPr lang="en-US" sz="2200" dirty="0"/>
              <a:t>While in other module, where names, procedures and labels actually appear, they must be declared public using the PUBLIC directive.</a:t>
            </a:r>
          </a:p>
          <a:p>
            <a:pPr lvl="0"/>
            <a:endParaRPr lang="en-IN" sz="2200" dirty="0"/>
          </a:p>
          <a:p>
            <a:pPr marL="0" indent="0">
              <a:buNone/>
            </a:pPr>
            <a:r>
              <a:rPr lang="en-US" sz="2200" dirty="0"/>
              <a:t>Ex: MODULE1 SEGMENT PUBLIC FACT FAR</a:t>
            </a:r>
          </a:p>
          <a:p>
            <a:pPr marL="0" indent="0">
              <a:buNone/>
            </a:pPr>
            <a:r>
              <a:rPr lang="en-US" sz="2200" dirty="0"/>
              <a:t>MODULE1 ENDS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 MODULE2 SEGMENT EXTRN FACT FAR </a:t>
            </a:r>
          </a:p>
          <a:p>
            <a:pPr marL="0" indent="0">
              <a:buNone/>
            </a:pPr>
            <a:r>
              <a:rPr lang="en-US" sz="2200" dirty="0"/>
              <a:t>MODULE2 END</a:t>
            </a:r>
            <a:endParaRPr lang="en-IN" sz="2200" dirty="0"/>
          </a:p>
          <a:p>
            <a:pPr>
              <a:buNone/>
            </a:pPr>
            <a:r>
              <a:rPr lang="en-US" sz="2200" dirty="0"/>
              <a:t>  </a:t>
            </a:r>
            <a:endParaRPr lang="en-IN" sz="2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dirty="0"/>
              <a:t>13. </a:t>
            </a:r>
            <a:r>
              <a:rPr lang="en-US" b="1" dirty="0">
                <a:solidFill>
                  <a:srgbClr val="00B0F0"/>
                </a:solidFill>
              </a:rPr>
              <a:t>GROUP: </a:t>
            </a:r>
            <a:r>
              <a:rPr lang="en-US" dirty="0"/>
              <a:t>Group the related segments</a:t>
            </a:r>
            <a:endParaRPr lang="en-IN" dirty="0"/>
          </a:p>
          <a:p>
            <a:r>
              <a:rPr lang="en-US" dirty="0"/>
              <a:t>This directive is used to form logical groups of segments with similar purpose or type. Ex: PROGRAM GROUP CODE, DATA, STACK*CODE, DATA and STACK segments lie within a 64KB memory segment that is named as PROGRAM.</a:t>
            </a:r>
            <a:endParaRPr lang="en-IN" dirty="0"/>
          </a:p>
          <a:p>
            <a:pPr>
              <a:buNone/>
            </a:pPr>
            <a:r>
              <a:rPr lang="en-US" dirty="0"/>
              <a:t> 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2"/>
            <a:ext cx="8610600" cy="4525963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600" dirty="0"/>
              <a:t>14. 	</a:t>
            </a:r>
            <a:r>
              <a:rPr lang="en-US" sz="2600" b="1" dirty="0">
                <a:solidFill>
                  <a:srgbClr val="00B0F0"/>
                </a:solidFill>
              </a:rPr>
              <a:t>LABEL:</a:t>
            </a:r>
            <a:r>
              <a:rPr lang="en-US" sz="2600" b="1" dirty="0"/>
              <a:t> </a:t>
            </a:r>
            <a:r>
              <a:rPr lang="en-US" sz="2600" dirty="0"/>
              <a:t>label</a:t>
            </a:r>
            <a:endParaRPr lang="en-IN" sz="2600" dirty="0"/>
          </a:p>
          <a:p>
            <a:pPr marL="0" indent="0">
              <a:buNone/>
            </a:pPr>
            <a:r>
              <a:rPr lang="en-US" sz="2600" dirty="0"/>
              <a:t>  The label is used to assign name to the current content of the location counter. </a:t>
            </a:r>
            <a:endParaRPr lang="en-IN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Ex: CONTINUE LABEL FAR </a:t>
            </a:r>
            <a:endParaRPr lang="en-IN" sz="2600" dirty="0"/>
          </a:p>
          <a:p>
            <a:pPr marL="0" indent="0">
              <a:buNone/>
            </a:pPr>
            <a:r>
              <a:rPr lang="en-US" sz="2600" dirty="0"/>
              <a:t>               The label CONTINUE can be used for a FAR jump, if the program contains the above statement.</a:t>
            </a:r>
            <a:endParaRPr lang="en-IN" sz="2600" dirty="0"/>
          </a:p>
          <a:p>
            <a:endParaRPr lang="en-IN" sz="2600" dirty="0"/>
          </a:p>
          <a:p>
            <a:pPr>
              <a:buNone/>
            </a:pPr>
            <a:endParaRPr lang="en-IN" sz="2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3"/>
            <a:ext cx="8686800" cy="4495799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600" dirty="0"/>
              <a:t>15.     </a:t>
            </a:r>
            <a:r>
              <a:rPr lang="en-US" sz="2600" b="1" dirty="0">
                <a:solidFill>
                  <a:srgbClr val="00B0F0"/>
                </a:solidFill>
              </a:rPr>
              <a:t>LENGTH:</a:t>
            </a:r>
            <a:r>
              <a:rPr lang="en-US" sz="2600" b="1" dirty="0"/>
              <a:t> </a:t>
            </a:r>
            <a:r>
              <a:rPr lang="en-US" sz="2600" dirty="0"/>
              <a:t>Byte length of a label</a:t>
            </a:r>
            <a:endParaRPr lang="en-IN" sz="2600" dirty="0"/>
          </a:p>
          <a:p>
            <a:pPr>
              <a:buNone/>
            </a:pPr>
            <a:endParaRPr lang="en-IN" sz="2600" dirty="0"/>
          </a:p>
          <a:p>
            <a:pPr marL="0" indent="0">
              <a:buNone/>
            </a:pPr>
            <a:r>
              <a:rPr lang="en-US" sz="2600" dirty="0"/>
              <a:t>       This is used to refer to the length of a data array or a string.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Ex : MOV CX, LENGTH ARRAY</a:t>
            </a:r>
            <a:endParaRPr lang="en-IN" sz="2600" dirty="0"/>
          </a:p>
          <a:p>
            <a:pPr>
              <a:buNone/>
            </a:pPr>
            <a:endParaRPr lang="en-IN" sz="2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33402"/>
            <a:ext cx="8229600" cy="4525963"/>
          </a:xfrm>
        </p:spPr>
        <p:txBody>
          <a:bodyPr>
            <a:normAutofit/>
          </a:bodyPr>
          <a:lstStyle/>
          <a:p>
            <a:pPr marL="514230" indent="-514230">
              <a:buAutoNum type="arabicPeriod" startAt="16"/>
            </a:pPr>
            <a:r>
              <a:rPr lang="en-US" sz="2600" b="1" dirty="0">
                <a:solidFill>
                  <a:srgbClr val="00B0F0"/>
                </a:solidFill>
              </a:rPr>
              <a:t>LOCAL: 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B0F0"/>
                </a:solidFill>
              </a:rPr>
              <a:t>    </a:t>
            </a:r>
            <a:r>
              <a:rPr lang="en-US" sz="2600" dirty="0"/>
              <a:t>The labels, variables, constant or procedures are declared </a:t>
            </a:r>
            <a:r>
              <a:rPr lang="en-US" sz="2600" dirty="0">
                <a:solidFill>
                  <a:srgbClr val="00B050"/>
                </a:solidFill>
              </a:rPr>
              <a:t>LOCAL </a:t>
            </a:r>
            <a:r>
              <a:rPr lang="en-US" sz="2600" dirty="0"/>
              <a:t>in a module are to be used only by the particular module.</a:t>
            </a:r>
            <a:endParaRPr lang="en-IN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Ex : LOCAL a, b, Data1, Array, Routine</a:t>
            </a:r>
            <a:endParaRPr lang="en-IN" sz="2600" dirty="0"/>
          </a:p>
          <a:p>
            <a:pPr>
              <a:buNone/>
            </a:pPr>
            <a:r>
              <a:rPr lang="en-US" sz="2600" dirty="0"/>
              <a:t> </a:t>
            </a:r>
            <a:endParaRPr lang="en-IN" sz="2600" dirty="0"/>
          </a:p>
          <a:p>
            <a:pPr>
              <a:buNone/>
            </a:pPr>
            <a:endParaRPr lang="en-IN" sz="2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u="sng" dirty="0"/>
              <a:t>ASSEMBLER DIRECTIVES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8839200" cy="4525965"/>
          </a:xfrm>
        </p:spPr>
        <p:txBody>
          <a:bodyPr>
            <a:normAutofit fontScale="85000" lnSpcReduction="20000"/>
          </a:bodyPr>
          <a:lstStyle/>
          <a:p>
            <a:pPr lvl="0" algn="just"/>
            <a:r>
              <a:rPr lang="en-US" dirty="0"/>
              <a:t>Assembler directives are the commands to the assembler that direct the assembly process.</a:t>
            </a:r>
            <a:endParaRPr lang="en-IN" dirty="0"/>
          </a:p>
          <a:p>
            <a:pPr lvl="0" algn="just"/>
            <a:r>
              <a:rPr lang="en-US" dirty="0"/>
              <a:t>They indicate how an operand is treated by the assembler and how assembler handles the program.</a:t>
            </a:r>
            <a:endParaRPr lang="en-IN" dirty="0"/>
          </a:p>
          <a:p>
            <a:pPr lvl="0" algn="just"/>
            <a:r>
              <a:rPr lang="en-US" dirty="0"/>
              <a:t>They also direct the assembler how program and data should arrange in the memory.</a:t>
            </a:r>
            <a:endParaRPr lang="en-IN" dirty="0"/>
          </a:p>
          <a:p>
            <a:pPr lvl="0" algn="just"/>
            <a:r>
              <a:rPr lang="en-US" dirty="0"/>
              <a:t>ALP’s are composed of two type of statements.</a:t>
            </a:r>
            <a:endParaRPr lang="en-IN" dirty="0"/>
          </a:p>
          <a:p>
            <a:pPr lvl="0" algn="just"/>
            <a:r>
              <a:rPr lang="en-US" dirty="0"/>
              <a:t>The instructions which are translated to machine codes by assembler.</a:t>
            </a:r>
            <a:endParaRPr lang="en-IN" dirty="0"/>
          </a:p>
          <a:p>
            <a:pPr lvl="0" algn="just"/>
            <a:r>
              <a:rPr lang="en-US" dirty="0"/>
              <a:t>The directives that direct the assembler during assembly process, for which no machine code is generated.</a:t>
            </a:r>
            <a:endParaRPr lang="en-IN" dirty="0"/>
          </a:p>
          <a:p>
            <a:pPr algn="just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2"/>
            <a:ext cx="8229600" cy="4525963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600" b="1" dirty="0">
                <a:solidFill>
                  <a:srgbClr val="00B0F0"/>
                </a:solidFill>
              </a:rPr>
              <a:t>17.	NAME: </a:t>
            </a:r>
            <a:r>
              <a:rPr lang="en-US" sz="2600" dirty="0"/>
              <a:t>logical name of a module</a:t>
            </a:r>
            <a:endParaRPr lang="en-IN" sz="2600" dirty="0"/>
          </a:p>
          <a:p>
            <a:pPr marL="0" indent="0" algn="just">
              <a:buNone/>
            </a:pPr>
            <a:r>
              <a:rPr lang="en-US" sz="2600" dirty="0"/>
              <a:t>The name directive is used to assign a name to an assembly language program module. The module may now be refer to by its declared name.</a:t>
            </a:r>
            <a:endParaRPr lang="en-IN" sz="2600" dirty="0"/>
          </a:p>
          <a:p>
            <a:pPr>
              <a:buNone/>
            </a:pPr>
            <a:endParaRPr lang="en-IN" sz="2600" dirty="0"/>
          </a:p>
          <a:p>
            <a:pPr marL="0" indent="0">
              <a:buNone/>
            </a:pPr>
            <a:r>
              <a:rPr lang="en-US" sz="2600" dirty="0"/>
              <a:t>Ex : Name “addition”</a:t>
            </a:r>
            <a:endParaRPr lang="en-IN" sz="2600" dirty="0"/>
          </a:p>
          <a:p>
            <a:pPr>
              <a:buNone/>
            </a:pPr>
            <a:endParaRPr lang="en-IN" sz="2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1"/>
            <a:ext cx="8839200" cy="449580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600" dirty="0"/>
              <a:t>18. </a:t>
            </a:r>
            <a:r>
              <a:rPr lang="en-US" sz="2600" b="1" dirty="0">
                <a:solidFill>
                  <a:srgbClr val="00B0F0"/>
                </a:solidFill>
              </a:rPr>
              <a:t>OFFSET:</a:t>
            </a:r>
            <a:r>
              <a:rPr lang="en-US" sz="2600" b="1" dirty="0"/>
              <a:t> </a:t>
            </a:r>
            <a:r>
              <a:rPr lang="en-US" sz="2600" dirty="0"/>
              <a:t>offset of a label</a:t>
            </a:r>
            <a:endParaRPr lang="en-IN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 When the assembler comes across the OFFSET operator along with a label, it first computing the 16-bit offset address of a particular label and replace the string ‘OFFSET LABEL’ by the computed offset address.</a:t>
            </a:r>
          </a:p>
          <a:p>
            <a:pPr marL="0" indent="0">
              <a:buNone/>
            </a:pPr>
            <a:endParaRPr lang="en-IN" sz="2600" dirty="0"/>
          </a:p>
          <a:p>
            <a:pPr marL="0" indent="0">
              <a:buNone/>
            </a:pPr>
            <a:r>
              <a:rPr lang="en-US" sz="2600" dirty="0"/>
              <a:t>Ex : MOV SI, offset list</a:t>
            </a:r>
            <a:endParaRPr lang="en-IN" sz="2600" dirty="0"/>
          </a:p>
          <a:p>
            <a:pPr>
              <a:buNone/>
            </a:pPr>
            <a:endParaRPr lang="en-IN" sz="2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2"/>
            <a:ext cx="8229600" cy="4525963"/>
          </a:xfrm>
        </p:spPr>
        <p:txBody>
          <a:bodyPr>
            <a:normAutofit/>
          </a:bodyPr>
          <a:lstStyle/>
          <a:p>
            <a:pPr lvl="0" algn="just">
              <a:buNone/>
            </a:pPr>
            <a:r>
              <a:rPr lang="en-US" sz="2600" dirty="0"/>
              <a:t>19</a:t>
            </a:r>
            <a:r>
              <a:rPr lang="en-IN" sz="2600" dirty="0"/>
              <a:t>. </a:t>
            </a:r>
            <a:r>
              <a:rPr lang="en-US" sz="2600" b="1" dirty="0">
                <a:solidFill>
                  <a:srgbClr val="00B0F0"/>
                </a:solidFill>
              </a:rPr>
              <a:t>ORG: </a:t>
            </a:r>
            <a:r>
              <a:rPr lang="en-US" sz="2600" dirty="0"/>
              <a:t>origin </a:t>
            </a:r>
            <a:endParaRPr lang="en-IN" sz="2600" dirty="0"/>
          </a:p>
          <a:p>
            <a:pPr marL="0" indent="0" algn="just">
              <a:buNone/>
            </a:pPr>
            <a:r>
              <a:rPr lang="en-US" sz="2600" dirty="0"/>
              <a:t>The ORG directive directs the assembler to start the memory allotment for the particular segment, block or code from the declared address in the ORG statement.</a:t>
            </a:r>
            <a:endParaRPr lang="en-IN" sz="2600" dirty="0"/>
          </a:p>
          <a:p>
            <a:pPr marL="0" indent="0" algn="just">
              <a:buNone/>
            </a:pPr>
            <a:endParaRPr lang="en-US" sz="2600" dirty="0"/>
          </a:p>
          <a:p>
            <a:pPr marL="0" indent="0" algn="just">
              <a:buNone/>
            </a:pPr>
            <a:r>
              <a:rPr lang="en-US" sz="2600" dirty="0"/>
              <a:t>Ex: ORG 1000H</a:t>
            </a:r>
            <a:endParaRPr lang="en-IN" sz="2600" dirty="0"/>
          </a:p>
          <a:p>
            <a:pPr algn="just">
              <a:buNone/>
            </a:pPr>
            <a:endParaRPr lang="en-IN" sz="2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2"/>
            <a:ext cx="8229600" cy="4525963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600" dirty="0"/>
              <a:t>20. 	</a:t>
            </a:r>
            <a:r>
              <a:rPr lang="en-US" sz="2600" b="1" dirty="0">
                <a:solidFill>
                  <a:srgbClr val="00B0F0"/>
                </a:solidFill>
              </a:rPr>
              <a:t>PROC:</a:t>
            </a:r>
            <a:r>
              <a:rPr lang="en-US" sz="2600" b="1" dirty="0"/>
              <a:t> </a:t>
            </a:r>
            <a:r>
              <a:rPr lang="en-US" sz="2600" dirty="0"/>
              <a:t>Procedure </a:t>
            </a:r>
            <a:endParaRPr lang="en-IN" sz="2600" dirty="0"/>
          </a:p>
          <a:p>
            <a:r>
              <a:rPr lang="en-US" sz="2600" dirty="0"/>
              <a:t>The PROC directive marks the start of a named procedure in the statement.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Ex: RESULT PROC NEAR</a:t>
            </a:r>
            <a:endParaRPr lang="en-IN" sz="2600" dirty="0"/>
          </a:p>
          <a:p>
            <a:pPr marL="0" indent="0">
              <a:buNone/>
            </a:pPr>
            <a:r>
              <a:rPr lang="en-US" sz="2600" dirty="0"/>
              <a:t>    ROUTINE PROC FAR</a:t>
            </a:r>
            <a:endParaRPr lang="en-IN" sz="2600" dirty="0"/>
          </a:p>
          <a:p>
            <a:pPr>
              <a:buNone/>
            </a:pPr>
            <a:endParaRPr lang="en-IN" sz="2600" dirty="0"/>
          </a:p>
          <a:p>
            <a:pPr>
              <a:buNone/>
            </a:pPr>
            <a:endParaRPr lang="en-IN" sz="2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2"/>
            <a:ext cx="8229600" cy="4525963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600" dirty="0"/>
              <a:t>21. </a:t>
            </a:r>
            <a:r>
              <a:rPr lang="en-US" sz="2600" b="1" dirty="0">
                <a:solidFill>
                  <a:srgbClr val="00B0F0"/>
                </a:solidFill>
              </a:rPr>
              <a:t>PTR:</a:t>
            </a:r>
            <a:r>
              <a:rPr lang="en-US" sz="2600" b="1" dirty="0"/>
              <a:t> </a:t>
            </a:r>
            <a:r>
              <a:rPr lang="en-US" sz="2600" dirty="0"/>
              <a:t>pointer </a:t>
            </a:r>
            <a:endParaRPr lang="en-IN" sz="2600" dirty="0"/>
          </a:p>
          <a:p>
            <a:pPr marL="0" indent="0">
              <a:buNone/>
            </a:pPr>
            <a:r>
              <a:rPr lang="en-US" sz="2600" dirty="0"/>
              <a:t>         The PTR operator is used to declare the type of a label, variable or memory operator.</a:t>
            </a:r>
            <a:endParaRPr lang="en-IN" sz="2600" dirty="0"/>
          </a:p>
          <a:p>
            <a:pPr>
              <a:buNone/>
            </a:pPr>
            <a:endParaRPr lang="en-IN" sz="2600" dirty="0"/>
          </a:p>
          <a:p>
            <a:pPr marL="0" indent="0">
              <a:buNone/>
            </a:pPr>
            <a:r>
              <a:rPr lang="en-US" sz="2600" dirty="0"/>
              <a:t>     Ex : MOV AL, BYTE PTR [SI] </a:t>
            </a:r>
          </a:p>
          <a:p>
            <a:pPr marL="0" indent="0">
              <a:buNone/>
            </a:pPr>
            <a:r>
              <a:rPr lang="en-US" sz="2600" dirty="0"/>
              <a:t>            MOV BX, WORD PTR [2000H]</a:t>
            </a:r>
            <a:endParaRPr lang="en-IN" sz="2600" dirty="0"/>
          </a:p>
          <a:p>
            <a:pPr>
              <a:buNone/>
            </a:pPr>
            <a:endParaRPr lang="en-IN" sz="2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2"/>
            <a:ext cx="8229600" cy="4525963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600" dirty="0"/>
              <a:t>22. </a:t>
            </a:r>
            <a:r>
              <a:rPr lang="en-US" sz="2600" b="1" dirty="0">
                <a:solidFill>
                  <a:srgbClr val="00B0F0"/>
                </a:solidFill>
              </a:rPr>
              <a:t>SEG:</a:t>
            </a:r>
            <a:r>
              <a:rPr lang="en-US" sz="2600" b="1" dirty="0"/>
              <a:t> </a:t>
            </a:r>
            <a:r>
              <a:rPr lang="en-US" sz="2600" dirty="0"/>
              <a:t>segment of a label</a:t>
            </a:r>
            <a:endParaRPr lang="en-IN" sz="2600" dirty="0"/>
          </a:p>
          <a:p>
            <a:pPr>
              <a:buNone/>
            </a:pPr>
            <a:r>
              <a:rPr lang="en-US" sz="2600" dirty="0"/>
              <a:t> </a:t>
            </a:r>
            <a:endParaRPr lang="en-IN" sz="2600" dirty="0"/>
          </a:p>
          <a:p>
            <a:r>
              <a:rPr lang="en-US" sz="2600" dirty="0"/>
              <a:t>The SEG operator is used to decide the segment address of the label, variable or procedure.</a:t>
            </a:r>
            <a:endParaRPr lang="en-IN" sz="2600" dirty="0"/>
          </a:p>
          <a:p>
            <a:pPr>
              <a:buNone/>
            </a:pPr>
            <a:endParaRPr lang="en-IN" sz="2600" dirty="0"/>
          </a:p>
          <a:p>
            <a:pPr marL="0" indent="0">
              <a:buNone/>
            </a:pPr>
            <a:r>
              <a:rPr lang="en-US" sz="2600" dirty="0"/>
              <a:t>Ex : MOV AX, SEG ARRAY</a:t>
            </a:r>
          </a:p>
          <a:p>
            <a:pPr marL="0" indent="0">
              <a:buNone/>
            </a:pPr>
            <a:r>
              <a:rPr lang="en-US" sz="2600" dirty="0"/>
              <a:t>       MOV DS, AX</a:t>
            </a:r>
            <a:endParaRPr lang="en-IN" sz="2600" dirty="0"/>
          </a:p>
          <a:p>
            <a:pPr>
              <a:buNone/>
            </a:pPr>
            <a:endParaRPr lang="en-IN" sz="2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2"/>
            <a:ext cx="8229600" cy="4525963"/>
          </a:xfrm>
        </p:spPr>
        <p:txBody>
          <a:bodyPr>
            <a:normAutofit lnSpcReduction="10000"/>
          </a:bodyPr>
          <a:lstStyle/>
          <a:p>
            <a:pPr lvl="0">
              <a:buNone/>
            </a:pPr>
            <a:r>
              <a:rPr lang="en-US" sz="2600" dirty="0"/>
              <a:t>23. </a:t>
            </a:r>
            <a:r>
              <a:rPr lang="en-US" sz="2600" b="1" dirty="0">
                <a:solidFill>
                  <a:srgbClr val="00B0F0"/>
                </a:solidFill>
              </a:rPr>
              <a:t>SEGMENT</a:t>
            </a:r>
            <a:r>
              <a:rPr lang="en-US" sz="2600" b="1" dirty="0"/>
              <a:t>: </a:t>
            </a:r>
            <a:r>
              <a:rPr lang="en-US" sz="2600" dirty="0"/>
              <a:t>logical segment</a:t>
            </a:r>
            <a:br>
              <a:rPr lang="en-IN" sz="2600" dirty="0"/>
            </a:br>
            <a:r>
              <a:rPr lang="en-US" sz="2600" dirty="0"/>
              <a:t>The segment directive marks the starting of a logical segment</a:t>
            </a:r>
          </a:p>
          <a:p>
            <a:pPr lvl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Ex: CODE SEGMENT: CODE ENDS</a:t>
            </a:r>
          </a:p>
          <a:p>
            <a:endParaRPr lang="en-US" sz="2600" dirty="0"/>
          </a:p>
          <a:p>
            <a:pPr lvl="0">
              <a:buNone/>
            </a:pPr>
            <a:r>
              <a:rPr lang="en-US" sz="2600" dirty="0"/>
              <a:t>24</a:t>
            </a:r>
            <a:r>
              <a:rPr lang="en-US" sz="2600" b="1" dirty="0">
                <a:solidFill>
                  <a:srgbClr val="00B0F0"/>
                </a:solidFill>
              </a:rPr>
              <a:t>.SHORT:</a:t>
            </a:r>
            <a:r>
              <a:rPr lang="en-US" sz="2600" b="1" dirty="0"/>
              <a:t> </a:t>
            </a:r>
            <a:r>
              <a:rPr lang="en-US" sz="2600" dirty="0"/>
              <a:t>The SHORT operator indicates to the assembler that only one byte is required to code the displacement for jump.</a:t>
            </a:r>
          </a:p>
          <a:p>
            <a:pPr lvl="0">
              <a:buNone/>
            </a:pPr>
            <a:endParaRPr lang="en-IN" sz="2600" dirty="0"/>
          </a:p>
          <a:p>
            <a:pPr marL="0" indent="0">
              <a:buNone/>
            </a:pPr>
            <a:r>
              <a:rPr lang="en-US" sz="2600" dirty="0"/>
              <a:t>Ex : JMP SHORT LABEL</a:t>
            </a:r>
            <a:endParaRPr lang="en-IN" sz="2600" dirty="0"/>
          </a:p>
          <a:p>
            <a:endParaRPr lang="en-IN" sz="2600" dirty="0"/>
          </a:p>
          <a:p>
            <a:pPr lvl="0">
              <a:buNone/>
            </a:pPr>
            <a:endParaRPr lang="en-IN" sz="2600" dirty="0"/>
          </a:p>
          <a:p>
            <a:pPr>
              <a:buNone/>
            </a:pPr>
            <a:endParaRPr lang="en-IN" sz="2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2"/>
            <a:ext cx="8229600" cy="4525963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600" dirty="0"/>
              <a:t>25.</a:t>
            </a:r>
            <a:r>
              <a:rPr lang="en-US" sz="2600" b="1" dirty="0"/>
              <a:t> </a:t>
            </a:r>
            <a:r>
              <a:rPr lang="en-US" sz="2600" b="1" dirty="0">
                <a:solidFill>
                  <a:srgbClr val="00B0F0"/>
                </a:solidFill>
              </a:rPr>
              <a:t>TYPE:</a:t>
            </a:r>
            <a:r>
              <a:rPr lang="en-US" sz="2600" b="1" dirty="0"/>
              <a:t> </a:t>
            </a:r>
          </a:p>
          <a:p>
            <a:pPr lvl="0">
              <a:buNone/>
            </a:pPr>
            <a:r>
              <a:rPr lang="en-US" sz="2600" b="1" dirty="0"/>
              <a:t> </a:t>
            </a:r>
            <a:r>
              <a:rPr lang="en-US" sz="2600" dirty="0"/>
              <a:t>The TYPE operator directs the assembler to decide the data type of the specified label and replaces the TYPE label by the decided data type.</a:t>
            </a:r>
            <a:endParaRPr lang="en-IN" sz="2600" dirty="0"/>
          </a:p>
          <a:p>
            <a:r>
              <a:rPr lang="en-US" sz="2600" dirty="0"/>
              <a:t>For word variable, the data type is 2. </a:t>
            </a:r>
            <a:endParaRPr lang="en-IN" sz="2600" dirty="0"/>
          </a:p>
          <a:p>
            <a:r>
              <a:rPr lang="en-US" sz="2600" dirty="0"/>
              <a:t>For double word variable, the data type is 4. For byte variable, the data type is 1.</a:t>
            </a:r>
            <a:endParaRPr lang="en-IN" sz="2600" dirty="0"/>
          </a:p>
          <a:p>
            <a:r>
              <a:rPr lang="en-US" sz="2600" dirty="0"/>
              <a:t>Ex : STRING DW 2345H, 4567H </a:t>
            </a:r>
          </a:p>
          <a:p>
            <a:pPr marL="0" indent="0">
              <a:buNone/>
            </a:pPr>
            <a:r>
              <a:rPr lang="en-US" sz="2600" dirty="0"/>
              <a:t>            MOV AX, TYPE STRING AX=0002H</a:t>
            </a:r>
            <a:endParaRPr lang="en-IN" sz="2600" dirty="0"/>
          </a:p>
          <a:p>
            <a:pPr>
              <a:buNone/>
            </a:pPr>
            <a:endParaRPr lang="en-IN" sz="2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915400" cy="5410200"/>
          </a:xfrm>
        </p:spPr>
        <p:txBody>
          <a:bodyPr>
            <a:normAutofit/>
          </a:bodyPr>
          <a:lstStyle/>
          <a:p>
            <a:pPr lvl="0" algn="just">
              <a:buNone/>
            </a:pPr>
            <a:r>
              <a:rPr lang="en-US" sz="2600" dirty="0"/>
              <a:t>26.     </a:t>
            </a:r>
            <a:r>
              <a:rPr lang="en-US" sz="2600" b="1" dirty="0">
                <a:solidFill>
                  <a:srgbClr val="00B0F0"/>
                </a:solidFill>
              </a:rPr>
              <a:t>GLOBAL</a:t>
            </a:r>
            <a:r>
              <a:rPr lang="en-US" sz="2600" b="1" dirty="0"/>
              <a:t>: </a:t>
            </a:r>
            <a:r>
              <a:rPr lang="en-US" sz="2600" dirty="0"/>
              <a:t>The labels, variables, constants or procedures declared GLOBAL may be used by other modules of the program.</a:t>
            </a:r>
            <a:endParaRPr lang="en-IN" sz="2600" dirty="0"/>
          </a:p>
          <a:p>
            <a:pPr marL="0" indent="0" algn="just">
              <a:buNone/>
            </a:pPr>
            <a:r>
              <a:rPr lang="en-US" sz="2600" dirty="0"/>
              <a:t>Ex : ROUTINE PROC GLOBAL.</a:t>
            </a:r>
          </a:p>
          <a:p>
            <a:pPr marL="0" indent="0" algn="just">
              <a:buNone/>
            </a:pPr>
            <a:endParaRPr lang="en-IN" sz="2600" dirty="0"/>
          </a:p>
          <a:p>
            <a:pPr lvl="0" algn="just">
              <a:buNone/>
            </a:pPr>
            <a:r>
              <a:rPr lang="en-US" sz="2600" dirty="0"/>
              <a:t>27.</a:t>
            </a:r>
            <a:r>
              <a:rPr lang="en-US" sz="2600" b="1" dirty="0"/>
              <a:t> </a:t>
            </a:r>
            <a:r>
              <a:rPr lang="en-US" sz="2600" b="1" dirty="0">
                <a:solidFill>
                  <a:srgbClr val="00B0F0"/>
                </a:solidFill>
              </a:rPr>
              <a:t>FAR PTR</a:t>
            </a:r>
            <a:r>
              <a:rPr lang="en-US" sz="2600" b="1" dirty="0"/>
              <a:t>: </a:t>
            </a:r>
            <a:r>
              <a:rPr lang="en-US" sz="2600" dirty="0"/>
              <a:t>This directive indicates the assembler that the label following FAR PTR is not available within the same segment and the address of the label is of 32-bits </a:t>
            </a:r>
            <a:r>
              <a:rPr lang="en-US" sz="2600" dirty="0" err="1"/>
              <a:t>i.e</a:t>
            </a:r>
            <a:r>
              <a:rPr lang="en-US" sz="2600" dirty="0"/>
              <a:t> 2-bytes of offset followed by 2-bytes of segment address.</a:t>
            </a:r>
            <a:endParaRPr lang="en-IN" sz="2600" dirty="0"/>
          </a:p>
          <a:p>
            <a:pPr marL="0" indent="0" algn="just">
              <a:buNone/>
            </a:pPr>
            <a:endParaRPr lang="en-US" sz="2600" dirty="0"/>
          </a:p>
          <a:p>
            <a:pPr marL="0" indent="0" algn="just">
              <a:buNone/>
            </a:pPr>
            <a:r>
              <a:rPr lang="en-US" sz="2600" dirty="0"/>
              <a:t>Ex : JMP FAR PTR LABEL</a:t>
            </a:r>
            <a:endParaRPr lang="en-IN" sz="2600" dirty="0"/>
          </a:p>
          <a:p>
            <a:pPr algn="just">
              <a:buNone/>
            </a:pPr>
            <a:endParaRPr lang="en-IN" sz="2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1"/>
            <a:ext cx="87630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28.</a:t>
            </a:r>
            <a:r>
              <a:rPr lang="en-US" sz="2600" b="1" dirty="0"/>
              <a:t> </a:t>
            </a:r>
            <a:r>
              <a:rPr lang="en-US" sz="2600" b="1" dirty="0">
                <a:solidFill>
                  <a:srgbClr val="00B0F0"/>
                </a:solidFill>
              </a:rPr>
              <a:t>NEAR PTR</a:t>
            </a:r>
            <a:r>
              <a:rPr lang="en-US" sz="2600" b="1" dirty="0"/>
              <a:t>: </a:t>
            </a:r>
          </a:p>
          <a:p>
            <a:pPr marL="0" indent="0">
              <a:buNone/>
            </a:pPr>
            <a:r>
              <a:rPr lang="en-US" sz="2600" b="1" dirty="0"/>
              <a:t>   </a:t>
            </a:r>
            <a:r>
              <a:rPr lang="en-US" sz="2600" dirty="0"/>
              <a:t>This directive indicates that the label following NEAR PTR is in the same segment and needs only 16-bit </a:t>
            </a:r>
            <a:r>
              <a:rPr lang="en-US" sz="2600" dirty="0" err="1"/>
              <a:t>i.e</a:t>
            </a:r>
            <a:r>
              <a:rPr lang="en-US" sz="2600" dirty="0"/>
              <a:t> 2-byte offset to address it.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 Ex : JMP NEAR PTR LABEL </a:t>
            </a:r>
          </a:p>
          <a:p>
            <a:pPr marL="0" indent="0">
              <a:buNone/>
            </a:pPr>
            <a:r>
              <a:rPr lang="en-US" sz="2600" dirty="0"/>
              <a:t>        CALL NEAR PTR ROUTINE</a:t>
            </a:r>
            <a:endParaRPr lang="en-IN" sz="2600" dirty="0"/>
          </a:p>
          <a:p>
            <a:pPr>
              <a:buNone/>
            </a:pPr>
            <a:endParaRPr lang="en-IN" sz="2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63563"/>
            <a:ext cx="8229600" cy="1365150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2022964" marR="4559" indent="-2012137">
              <a:spcBef>
                <a:spcPts val="85"/>
              </a:spcBef>
            </a:pPr>
            <a:r>
              <a:rPr spc="-9" dirty="0"/>
              <a:t>Important</a:t>
            </a:r>
            <a:r>
              <a:rPr spc="9" dirty="0"/>
              <a:t> </a:t>
            </a:r>
            <a:r>
              <a:rPr spc="-4" dirty="0"/>
              <a:t>Assembler</a:t>
            </a:r>
            <a:r>
              <a:rPr spc="-9" dirty="0"/>
              <a:t> </a:t>
            </a:r>
            <a:r>
              <a:rPr spc="-4" dirty="0"/>
              <a:t>Directives</a:t>
            </a:r>
            <a:r>
              <a:rPr spc="18" dirty="0"/>
              <a:t> </a:t>
            </a:r>
            <a:r>
              <a:rPr spc="-4" dirty="0"/>
              <a:t>of </a:t>
            </a:r>
            <a:r>
              <a:rPr spc="-9" dirty="0"/>
              <a:t>the</a:t>
            </a:r>
            <a:r>
              <a:rPr spc="-4" dirty="0"/>
              <a:t> 8086 </a:t>
            </a:r>
            <a:r>
              <a:rPr spc="-592" dirty="0"/>
              <a:t> </a:t>
            </a:r>
            <a:r>
              <a:rPr spc="-4" dirty="0"/>
              <a:t>Microprocessor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1538" y="1710017"/>
            <a:ext cx="6101195" cy="3889493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257572" indent="-246175">
              <a:spcBef>
                <a:spcPts val="90"/>
              </a:spcBef>
              <a:buClr>
                <a:srgbClr val="D16248"/>
              </a:buClr>
              <a:buSzPct val="84782"/>
              <a:buFont typeface="Segoe UI Symbol"/>
              <a:buChar char="⚫"/>
              <a:tabLst>
                <a:tab pos="257002" algn="l"/>
                <a:tab pos="257572" algn="l"/>
              </a:tabLst>
            </a:pPr>
            <a:r>
              <a:rPr sz="2100" dirty="0">
                <a:latin typeface="Georgia"/>
                <a:cs typeface="Georgia"/>
              </a:rPr>
              <a:t>Data</a:t>
            </a:r>
            <a:r>
              <a:rPr sz="2100" spc="-4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declaration</a:t>
            </a:r>
            <a:r>
              <a:rPr sz="2100" spc="-9" dirty="0">
                <a:latin typeface="Georgia"/>
                <a:cs typeface="Georgia"/>
              </a:rPr>
              <a:t> </a:t>
            </a:r>
            <a:r>
              <a:rPr sz="2100" spc="-4" dirty="0">
                <a:latin typeface="Georgia"/>
                <a:cs typeface="Georgia"/>
              </a:rPr>
              <a:t>directives:</a:t>
            </a:r>
            <a:r>
              <a:rPr sz="2100" spc="4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DB,</a:t>
            </a:r>
            <a:r>
              <a:rPr sz="2100" spc="-13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DW, DD,</a:t>
            </a:r>
            <a:r>
              <a:rPr sz="2100" spc="-18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DQ, DT</a:t>
            </a:r>
          </a:p>
          <a:p>
            <a:pPr marL="257002" indent="-246175">
              <a:buClr>
                <a:srgbClr val="D16248"/>
              </a:buClr>
              <a:buSzPct val="84782"/>
              <a:buFont typeface="Segoe UI Symbol"/>
              <a:buChar char="⚫"/>
              <a:tabLst>
                <a:tab pos="257002" algn="l"/>
                <a:tab pos="257572" algn="l"/>
              </a:tabLst>
            </a:pPr>
            <a:r>
              <a:rPr sz="2100" dirty="0">
                <a:latin typeface="Georgia"/>
                <a:cs typeface="Georgia"/>
              </a:rPr>
              <a:t>ASSUME</a:t>
            </a:r>
          </a:p>
          <a:p>
            <a:pPr marL="257572" indent="-246175">
              <a:buClr>
                <a:srgbClr val="D16248"/>
              </a:buClr>
              <a:buSzPct val="84782"/>
              <a:buFont typeface="Segoe UI Symbol"/>
              <a:buChar char="⚫"/>
              <a:tabLst>
                <a:tab pos="257002" algn="l"/>
                <a:tab pos="257572" algn="l"/>
              </a:tabLst>
            </a:pPr>
            <a:r>
              <a:rPr sz="2100" spc="-4" dirty="0">
                <a:latin typeface="Georgia"/>
                <a:cs typeface="Georgia"/>
              </a:rPr>
              <a:t>END</a:t>
            </a:r>
            <a:r>
              <a:rPr sz="2100" spc="-36" dirty="0">
                <a:latin typeface="Georgia"/>
                <a:cs typeface="Georgia"/>
              </a:rPr>
              <a:t> </a:t>
            </a:r>
            <a:r>
              <a:rPr sz="2100" spc="-4" dirty="0">
                <a:latin typeface="Georgia"/>
                <a:cs typeface="Georgia"/>
              </a:rPr>
              <a:t>directives</a:t>
            </a:r>
            <a:endParaRPr sz="2100" dirty="0">
              <a:latin typeface="Georgia"/>
              <a:cs typeface="Georgia"/>
            </a:endParaRPr>
          </a:p>
          <a:p>
            <a:pPr marL="257572" indent="-246175">
              <a:buClr>
                <a:srgbClr val="D16248"/>
              </a:buClr>
              <a:buSzPct val="84782"/>
              <a:buFont typeface="Segoe UI Symbol"/>
              <a:buChar char="⚫"/>
              <a:tabLst>
                <a:tab pos="257002" algn="l"/>
                <a:tab pos="257572" algn="l"/>
              </a:tabLst>
            </a:pPr>
            <a:r>
              <a:rPr sz="2100" spc="-4" dirty="0">
                <a:latin typeface="Georgia"/>
                <a:cs typeface="Georgia"/>
              </a:rPr>
              <a:t>EQU</a:t>
            </a:r>
            <a:r>
              <a:rPr sz="2100" spc="-40" dirty="0">
                <a:latin typeface="Georgia"/>
                <a:cs typeface="Georgia"/>
              </a:rPr>
              <a:t> </a:t>
            </a:r>
            <a:r>
              <a:rPr sz="2100" spc="-4" dirty="0">
                <a:latin typeface="Georgia"/>
                <a:cs typeface="Georgia"/>
              </a:rPr>
              <a:t>Directive</a:t>
            </a:r>
            <a:endParaRPr sz="2100" dirty="0">
              <a:latin typeface="Georgia"/>
              <a:cs typeface="Georgia"/>
            </a:endParaRPr>
          </a:p>
          <a:p>
            <a:pPr marL="257572" indent="-246175">
              <a:buClr>
                <a:srgbClr val="D16248"/>
              </a:buClr>
              <a:buSzPct val="84782"/>
              <a:buFont typeface="Segoe UI Symbol"/>
              <a:buChar char="⚫"/>
              <a:tabLst>
                <a:tab pos="257002" algn="l"/>
                <a:tab pos="257572" algn="l"/>
              </a:tabLst>
            </a:pPr>
            <a:r>
              <a:rPr sz="2100" dirty="0">
                <a:latin typeface="Georgia"/>
                <a:cs typeface="Georgia"/>
              </a:rPr>
              <a:t>PROC</a:t>
            </a:r>
          </a:p>
          <a:p>
            <a:pPr marL="257572" indent="-246175">
              <a:buClr>
                <a:srgbClr val="D16248"/>
              </a:buClr>
              <a:buSzPct val="84782"/>
              <a:buFont typeface="Segoe UI Symbol"/>
              <a:buChar char="⚫"/>
              <a:tabLst>
                <a:tab pos="257002" algn="l"/>
                <a:tab pos="257572" algn="l"/>
              </a:tabLst>
            </a:pPr>
            <a:r>
              <a:rPr sz="2100" dirty="0">
                <a:latin typeface="Georgia"/>
                <a:cs typeface="Georgia"/>
              </a:rPr>
              <a:t>ORG</a:t>
            </a:r>
          </a:p>
          <a:p>
            <a:pPr marL="257572" indent="-246175">
              <a:buClr>
                <a:srgbClr val="D16248"/>
              </a:buClr>
              <a:buSzPct val="84782"/>
              <a:buFont typeface="Segoe UI Symbol"/>
              <a:buChar char="⚫"/>
              <a:tabLst>
                <a:tab pos="257002" algn="l"/>
                <a:tab pos="257572" algn="l"/>
              </a:tabLst>
            </a:pPr>
            <a:r>
              <a:rPr sz="2100" spc="-4" dirty="0">
                <a:latin typeface="Georgia"/>
                <a:cs typeface="Georgia"/>
              </a:rPr>
              <a:t>SEGMENT</a:t>
            </a:r>
            <a:endParaRPr sz="2100" dirty="0">
              <a:latin typeface="Georgia"/>
              <a:cs typeface="Georgia"/>
            </a:endParaRPr>
          </a:p>
          <a:p>
            <a:pPr marL="257572" indent="-246175">
              <a:buClr>
                <a:srgbClr val="D16248"/>
              </a:buClr>
              <a:buSzPct val="84782"/>
              <a:buFont typeface="Segoe UI Symbol"/>
              <a:buChar char="⚫"/>
              <a:tabLst>
                <a:tab pos="257002" algn="l"/>
                <a:tab pos="257572" algn="l"/>
              </a:tabLst>
            </a:pPr>
            <a:r>
              <a:rPr sz="2100" dirty="0">
                <a:latin typeface="Georgia"/>
                <a:cs typeface="Georgia"/>
              </a:rPr>
              <a:t>GROUP,</a:t>
            </a:r>
            <a:r>
              <a:rPr sz="2100" spc="-36" dirty="0">
                <a:latin typeface="Georgia"/>
                <a:cs typeface="Georgia"/>
              </a:rPr>
              <a:t> </a:t>
            </a:r>
            <a:r>
              <a:rPr sz="2100" spc="-4" dirty="0">
                <a:latin typeface="Georgia"/>
                <a:cs typeface="Georgia"/>
              </a:rPr>
              <a:t>INCLUDE,</a:t>
            </a:r>
            <a:r>
              <a:rPr sz="2100" spc="-22" dirty="0">
                <a:latin typeface="Georgia"/>
                <a:cs typeface="Georgia"/>
              </a:rPr>
              <a:t> </a:t>
            </a:r>
            <a:r>
              <a:rPr sz="2100" spc="-4" dirty="0">
                <a:latin typeface="Georgia"/>
                <a:cs typeface="Georgia"/>
              </a:rPr>
              <a:t>EVEN,</a:t>
            </a:r>
            <a:r>
              <a:rPr sz="2100" spc="-13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ALIGN</a:t>
            </a:r>
          </a:p>
          <a:p>
            <a:pPr marL="257572" indent="-246175">
              <a:buClr>
                <a:srgbClr val="D16248"/>
              </a:buClr>
              <a:buSzPct val="84782"/>
              <a:buFont typeface="Segoe UI Symbol"/>
              <a:buChar char="⚫"/>
              <a:tabLst>
                <a:tab pos="257002" algn="l"/>
                <a:tab pos="257572" algn="l"/>
              </a:tabLst>
            </a:pPr>
            <a:r>
              <a:rPr sz="2100" spc="-4" dirty="0">
                <a:latin typeface="Georgia"/>
                <a:cs typeface="Georgia"/>
              </a:rPr>
              <a:t>EXTRN,</a:t>
            </a:r>
            <a:r>
              <a:rPr sz="2100" spc="-4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PUBLIC,</a:t>
            </a:r>
          </a:p>
          <a:p>
            <a:pPr marL="257572" indent="-246175">
              <a:buClr>
                <a:srgbClr val="D16248"/>
              </a:buClr>
              <a:buSzPct val="84782"/>
              <a:buFont typeface="Segoe UI Symbol"/>
              <a:buChar char="⚫"/>
              <a:tabLst>
                <a:tab pos="257002" algn="l"/>
                <a:tab pos="257572" algn="l"/>
              </a:tabLst>
            </a:pPr>
            <a:r>
              <a:rPr sz="2100" spc="-4" dirty="0">
                <a:latin typeface="Georgia"/>
                <a:cs typeface="Georgia"/>
              </a:rPr>
              <a:t>TYPE,</a:t>
            </a:r>
            <a:r>
              <a:rPr sz="2100" spc="-4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PTR,</a:t>
            </a:r>
          </a:p>
          <a:p>
            <a:pPr marL="257572" indent="-246175">
              <a:buClr>
                <a:srgbClr val="D16248"/>
              </a:buClr>
              <a:buSzPct val="84782"/>
              <a:buFont typeface="Segoe UI Symbol"/>
              <a:buChar char="⚫"/>
              <a:tabLst>
                <a:tab pos="257002" algn="l"/>
                <a:tab pos="257572" algn="l"/>
              </a:tabLst>
            </a:pPr>
            <a:r>
              <a:rPr sz="2100" spc="-4" dirty="0">
                <a:latin typeface="Georgia"/>
                <a:cs typeface="Georgia"/>
              </a:rPr>
              <a:t>LENGTH,</a:t>
            </a:r>
            <a:r>
              <a:rPr sz="2100" spc="-36" dirty="0">
                <a:latin typeface="Georgia"/>
                <a:cs typeface="Georgia"/>
              </a:rPr>
              <a:t> </a:t>
            </a:r>
            <a:r>
              <a:rPr sz="2100" spc="-4" dirty="0">
                <a:latin typeface="Georgia"/>
                <a:cs typeface="Georgia"/>
              </a:rPr>
              <a:t>OFFSET</a:t>
            </a:r>
            <a:endParaRPr sz="2100" dirty="0">
              <a:latin typeface="Georgia"/>
              <a:cs typeface="Georgia"/>
            </a:endParaRPr>
          </a:p>
          <a:p>
            <a:pPr marL="257572" indent="-246175">
              <a:buClr>
                <a:srgbClr val="D16248"/>
              </a:buClr>
              <a:buSzPct val="84782"/>
              <a:buFont typeface="Segoe UI Symbol"/>
              <a:buChar char="⚫"/>
              <a:tabLst>
                <a:tab pos="257002" algn="l"/>
                <a:tab pos="257572" algn="l"/>
              </a:tabLst>
            </a:pPr>
            <a:r>
              <a:rPr sz="2100" spc="-4" dirty="0">
                <a:latin typeface="Georgia"/>
                <a:cs typeface="Georgia"/>
              </a:rPr>
              <a:t>NAME,</a:t>
            </a:r>
            <a:r>
              <a:rPr sz="2100" spc="-27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LABEL,</a:t>
            </a:r>
            <a:r>
              <a:rPr sz="2100" spc="-49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SHORT,</a:t>
            </a:r>
            <a:r>
              <a:rPr sz="2100" spc="-22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GLOBAL</a:t>
            </a:r>
          </a:p>
        </p:txBody>
      </p:sp>
    </p:spTree>
    <p:extLst>
      <p:ext uri="{BB962C8B-B14F-4D97-AF65-F5344CB8AC3E}">
        <p14:creationId xmlns:p14="http://schemas.microsoft.com/office/powerpoint/2010/main" val="1989452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1C737A72-97FC-FBF3-58D6-A595C7EA50CF}"/>
              </a:ext>
            </a:extLst>
          </p:cNvPr>
          <p:cNvSpPr txBox="1">
            <a:spLocks/>
          </p:cNvSpPr>
          <p:nvPr/>
        </p:nvSpPr>
        <p:spPr>
          <a:xfrm>
            <a:off x="76200" y="609600"/>
            <a:ext cx="9220200" cy="427006"/>
          </a:xfrm>
          <a:prstGeom prst="rect">
            <a:avLst/>
          </a:prstGeom>
        </p:spPr>
        <p:txBody>
          <a:bodyPr vert="horz" wrap="square" lIns="0" tIns="11396" rIns="0" bIns="0" rtlCol="0" anchor="ctr">
            <a:spAutoFit/>
          </a:bodyPr>
          <a:lstStyle>
            <a:lvl1pPr algn="ctr" defTabSz="914186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396" algn="l">
              <a:spcBef>
                <a:spcPts val="90"/>
              </a:spcBef>
            </a:pPr>
            <a:r>
              <a:rPr lang="en-US" sz="2700" spc="-4" dirty="0">
                <a:solidFill>
                  <a:srgbClr val="FF0000"/>
                </a:solidFill>
              </a:rPr>
              <a:t>8086</a:t>
            </a:r>
            <a:r>
              <a:rPr lang="en-US" sz="2700" dirty="0">
                <a:solidFill>
                  <a:srgbClr val="FF0000"/>
                </a:solidFill>
              </a:rPr>
              <a:t> </a:t>
            </a:r>
            <a:r>
              <a:rPr lang="en-US" sz="2700" spc="-4" dirty="0">
                <a:solidFill>
                  <a:srgbClr val="FF0000"/>
                </a:solidFill>
              </a:rPr>
              <a:t>Programming</a:t>
            </a:r>
            <a:r>
              <a:rPr lang="en-US" sz="2700" spc="-9" dirty="0">
                <a:solidFill>
                  <a:srgbClr val="FF0000"/>
                </a:solidFill>
              </a:rPr>
              <a:t> </a:t>
            </a:r>
            <a:r>
              <a:rPr lang="en-US" sz="2700" spc="-4" dirty="0">
                <a:solidFill>
                  <a:srgbClr val="FF0000"/>
                </a:solidFill>
              </a:rPr>
              <a:t>using</a:t>
            </a:r>
            <a:r>
              <a:rPr lang="en-US" sz="2700" spc="-13" dirty="0">
                <a:solidFill>
                  <a:srgbClr val="FF0000"/>
                </a:solidFill>
              </a:rPr>
              <a:t> </a:t>
            </a:r>
            <a:r>
              <a:rPr lang="en-US" sz="2700" spc="-4" dirty="0">
                <a:solidFill>
                  <a:srgbClr val="FF0000"/>
                </a:solidFill>
              </a:rPr>
              <a:t>Assembler</a:t>
            </a:r>
            <a:r>
              <a:rPr lang="en-US" sz="2700" spc="-9" dirty="0">
                <a:solidFill>
                  <a:srgbClr val="FF0000"/>
                </a:solidFill>
              </a:rPr>
              <a:t> </a:t>
            </a:r>
            <a:r>
              <a:rPr lang="en-US" sz="2700" spc="-4" dirty="0">
                <a:solidFill>
                  <a:srgbClr val="FF0000"/>
                </a:solidFill>
              </a:rPr>
              <a:t>Directives:1</a:t>
            </a:r>
            <a:r>
              <a:rPr lang="en-US" sz="2700" spc="-4" baseline="30000" dirty="0">
                <a:solidFill>
                  <a:srgbClr val="FF0000"/>
                </a:solidFill>
              </a:rPr>
              <a:t>st</a:t>
            </a:r>
            <a:r>
              <a:rPr lang="en-US" sz="2700" spc="-4" dirty="0">
                <a:solidFill>
                  <a:srgbClr val="FF0000"/>
                </a:solidFill>
              </a:rPr>
              <a:t>  form</a:t>
            </a:r>
            <a:endParaRPr lang="en-US" sz="2700" dirty="0">
              <a:solidFill>
                <a:srgbClr val="FF0000"/>
              </a:solidFill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271202FF-A67E-FBD5-D480-64EC77C25E0F}"/>
              </a:ext>
            </a:extLst>
          </p:cNvPr>
          <p:cNvSpPr txBox="1"/>
          <p:nvPr/>
        </p:nvSpPr>
        <p:spPr>
          <a:xfrm>
            <a:off x="761431" y="1722119"/>
            <a:ext cx="5353050" cy="3434945"/>
          </a:xfrm>
          <a:prstGeom prst="rect">
            <a:avLst/>
          </a:prstGeom>
        </p:spPr>
        <p:txBody>
          <a:bodyPr vert="horz" wrap="square" lIns="0" tIns="10825" rIns="0" bIns="0" rtlCol="0">
            <a:spAutoFit/>
          </a:bodyPr>
          <a:lstStyle/>
          <a:p>
            <a:pPr marL="11396" marR="2165743" defTabSz="820487">
              <a:spcBef>
                <a:spcPts val="85"/>
              </a:spcBef>
              <a:buClr>
                <a:srgbClr val="D16248"/>
              </a:buClr>
              <a:buSzPct val="84210"/>
              <a:buFont typeface="Segoe UI Symbol"/>
              <a:buChar char="⚫"/>
              <a:tabLst>
                <a:tab pos="257542" algn="l"/>
                <a:tab pos="258112" algn="l"/>
              </a:tabLst>
            </a:pPr>
            <a:r>
              <a:rPr sz="1600" spc="-4" dirty="0">
                <a:solidFill>
                  <a:prstClr val="black"/>
                </a:solidFill>
                <a:latin typeface="Georgia"/>
                <a:cs typeface="Georgia"/>
              </a:rPr>
              <a:t>Basic structure of a </a:t>
            </a:r>
            <a:r>
              <a:rPr sz="1600" spc="-9" dirty="0">
                <a:solidFill>
                  <a:prstClr val="black"/>
                </a:solidFill>
                <a:latin typeface="Georgia"/>
                <a:cs typeface="Georgia"/>
              </a:rPr>
              <a:t>program: </a:t>
            </a:r>
            <a:r>
              <a:rPr sz="1600" spc="-4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endParaRPr lang="en-IN" sz="1600" spc="-4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11396" marR="2165743" defTabSz="820487">
              <a:spcBef>
                <a:spcPts val="85"/>
              </a:spcBef>
              <a:buClr>
                <a:srgbClr val="D16248"/>
              </a:buClr>
              <a:buSzPct val="84210"/>
              <a:tabLst>
                <a:tab pos="257542" algn="l"/>
                <a:tab pos="258112" algn="l"/>
              </a:tabLst>
            </a:pPr>
            <a:endParaRPr lang="en-IN" sz="1600" spc="-4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11396" marR="2165743" defTabSz="820487">
              <a:spcBef>
                <a:spcPts val="85"/>
              </a:spcBef>
              <a:buClr>
                <a:srgbClr val="D16248"/>
              </a:buClr>
              <a:buSzPct val="84210"/>
              <a:tabLst>
                <a:tab pos="257542" algn="l"/>
                <a:tab pos="258112" algn="l"/>
              </a:tabLst>
            </a:pPr>
            <a:r>
              <a:rPr lang="en-IN" sz="1600" spc="-4" dirty="0">
                <a:solidFill>
                  <a:prstClr val="black"/>
                </a:solidFill>
                <a:latin typeface="Georgia"/>
                <a:cs typeface="Georgia"/>
              </a:rPr>
              <a:t>                .DATA</a:t>
            </a:r>
            <a:endParaRPr sz="1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831883" defTabSz="820487">
              <a:spcBef>
                <a:spcPts val="359"/>
              </a:spcBef>
            </a:pPr>
            <a:r>
              <a:rPr lang="en-IN" sz="1600" spc="-4" dirty="0">
                <a:solidFill>
                  <a:srgbClr val="001F5F"/>
                </a:solidFill>
                <a:latin typeface="Georgia"/>
                <a:cs typeface="Georgia"/>
              </a:rPr>
              <a:t>       </a:t>
            </a:r>
            <a:r>
              <a:rPr sz="1600" spc="-4" dirty="0">
                <a:solidFill>
                  <a:srgbClr val="001F5F"/>
                </a:solidFill>
                <a:latin typeface="Georgia"/>
                <a:cs typeface="Georgia"/>
              </a:rPr>
              <a:t>Data</a:t>
            </a:r>
            <a:r>
              <a:rPr sz="1600" spc="-27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1600" spc="-4" dirty="0">
                <a:solidFill>
                  <a:srgbClr val="001F5F"/>
                </a:solidFill>
                <a:latin typeface="Georgia"/>
                <a:cs typeface="Georgia"/>
              </a:rPr>
              <a:t>declaration</a:t>
            </a:r>
            <a:r>
              <a:rPr sz="1600" spc="-31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1600" spc="-4" dirty="0">
                <a:solidFill>
                  <a:srgbClr val="001F5F"/>
                </a:solidFill>
                <a:latin typeface="Georgia"/>
                <a:cs typeface="Georgia"/>
              </a:rPr>
              <a:t>statement</a:t>
            </a:r>
            <a:r>
              <a:rPr sz="1600" spc="-13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001F5F"/>
                </a:solidFill>
                <a:latin typeface="Georgia"/>
                <a:cs typeface="Georgia"/>
              </a:rPr>
              <a:t>1</a:t>
            </a:r>
            <a:endParaRPr sz="1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831883" defTabSz="820487">
              <a:spcBef>
                <a:spcPts val="85"/>
              </a:spcBef>
            </a:pPr>
            <a:r>
              <a:rPr lang="en-IN" sz="1600" dirty="0">
                <a:solidFill>
                  <a:srgbClr val="001F5F"/>
                </a:solidFill>
                <a:latin typeface="Georgia"/>
                <a:cs typeface="Georgia"/>
              </a:rPr>
              <a:t>               </a:t>
            </a:r>
            <a:r>
              <a:rPr sz="1600" dirty="0">
                <a:solidFill>
                  <a:srgbClr val="001F5F"/>
                </a:solidFill>
                <a:latin typeface="Georgia"/>
                <a:cs typeface="Georgia"/>
              </a:rPr>
              <a:t>:</a:t>
            </a:r>
            <a:endParaRPr sz="1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831883" defTabSz="820487"/>
            <a:r>
              <a:rPr lang="en-IN" sz="1600" dirty="0">
                <a:solidFill>
                  <a:srgbClr val="001F5F"/>
                </a:solidFill>
                <a:latin typeface="Georgia"/>
                <a:cs typeface="Georgia"/>
              </a:rPr>
              <a:t>               </a:t>
            </a:r>
            <a:r>
              <a:rPr sz="1600" dirty="0">
                <a:solidFill>
                  <a:srgbClr val="001F5F"/>
                </a:solidFill>
                <a:latin typeface="Georgia"/>
                <a:cs typeface="Georgia"/>
              </a:rPr>
              <a:t>:</a:t>
            </a:r>
            <a:endParaRPr sz="1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831883" defTabSz="820487">
              <a:lnSpc>
                <a:spcPts val="1605"/>
              </a:lnSpc>
            </a:pPr>
            <a:r>
              <a:rPr lang="en-IN" sz="1600" spc="-4" dirty="0">
                <a:solidFill>
                  <a:srgbClr val="001F5F"/>
                </a:solidFill>
                <a:latin typeface="Georgia"/>
                <a:cs typeface="Georgia"/>
              </a:rPr>
              <a:t>       </a:t>
            </a:r>
            <a:r>
              <a:rPr sz="1600" spc="-4" dirty="0">
                <a:solidFill>
                  <a:srgbClr val="001F5F"/>
                </a:solidFill>
                <a:latin typeface="Georgia"/>
                <a:cs typeface="Georgia"/>
              </a:rPr>
              <a:t>Data</a:t>
            </a:r>
            <a:r>
              <a:rPr sz="1600" spc="-27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1600" spc="-4" dirty="0">
                <a:solidFill>
                  <a:srgbClr val="001F5F"/>
                </a:solidFill>
                <a:latin typeface="Georgia"/>
                <a:cs typeface="Georgia"/>
              </a:rPr>
              <a:t>declaration</a:t>
            </a:r>
            <a:r>
              <a:rPr sz="1600" spc="-31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1600" spc="-4" dirty="0">
                <a:solidFill>
                  <a:srgbClr val="001F5F"/>
                </a:solidFill>
                <a:latin typeface="Georgia"/>
                <a:cs typeface="Georgia"/>
              </a:rPr>
              <a:t>statement</a:t>
            </a:r>
            <a:r>
              <a:rPr sz="1600" spc="-13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001F5F"/>
                </a:solidFill>
                <a:latin typeface="Georgia"/>
                <a:cs typeface="Georgia"/>
              </a:rPr>
              <a:t>n</a:t>
            </a:r>
            <a:endParaRPr lang="en-IN" sz="1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831883" defTabSz="820487">
              <a:lnSpc>
                <a:spcPts val="1605"/>
              </a:lnSpc>
            </a:pPr>
            <a:r>
              <a:rPr lang="en-IN" sz="1600" spc="-4" dirty="0">
                <a:solidFill>
                  <a:srgbClr val="001F5F"/>
                </a:solidFill>
                <a:latin typeface="Georgia"/>
                <a:cs typeface="Georgia"/>
              </a:rPr>
              <a:t>.CODE</a:t>
            </a:r>
          </a:p>
          <a:p>
            <a:pPr marL="831883" defTabSz="820487">
              <a:spcBef>
                <a:spcPts val="13"/>
              </a:spcBef>
            </a:pPr>
            <a:r>
              <a:rPr lang="en-IN" sz="1600" spc="-4" dirty="0">
                <a:solidFill>
                  <a:srgbClr val="001F5F"/>
                </a:solidFill>
                <a:latin typeface="Georgia"/>
                <a:cs typeface="Georgia"/>
              </a:rPr>
              <a:t>     MAIN PROC</a:t>
            </a:r>
          </a:p>
          <a:p>
            <a:pPr marL="831883" defTabSz="820487">
              <a:spcBef>
                <a:spcPts val="13"/>
              </a:spcBef>
            </a:pPr>
            <a:r>
              <a:rPr lang="en-IN" sz="1600" spc="-4" dirty="0">
                <a:solidFill>
                  <a:srgbClr val="001F5F"/>
                </a:solidFill>
                <a:latin typeface="Georgia"/>
                <a:cs typeface="Georgia"/>
              </a:rPr>
              <a:t>            </a:t>
            </a:r>
            <a:r>
              <a:rPr sz="1600" spc="-4" dirty="0">
                <a:solidFill>
                  <a:srgbClr val="001F5F"/>
                </a:solidFill>
                <a:latin typeface="Georgia"/>
                <a:cs typeface="Georgia"/>
              </a:rPr>
              <a:t>Program</a:t>
            </a:r>
            <a:r>
              <a:rPr sz="1600" spc="-31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001F5F"/>
                </a:solidFill>
                <a:latin typeface="Georgia"/>
                <a:cs typeface="Georgia"/>
              </a:rPr>
              <a:t>line</a:t>
            </a:r>
            <a:r>
              <a:rPr sz="1600" spc="-27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001F5F"/>
                </a:solidFill>
                <a:latin typeface="Georgia"/>
                <a:cs typeface="Georgia"/>
              </a:rPr>
              <a:t>1</a:t>
            </a:r>
            <a:endParaRPr sz="1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790857" defTabSz="820487">
              <a:spcBef>
                <a:spcPts val="4"/>
              </a:spcBef>
            </a:pPr>
            <a:r>
              <a:rPr lang="en-IN" sz="1600" dirty="0">
                <a:solidFill>
                  <a:srgbClr val="001F5F"/>
                </a:solidFill>
                <a:latin typeface="Georgia"/>
                <a:cs typeface="Georgia"/>
              </a:rPr>
              <a:t>                    </a:t>
            </a:r>
            <a:r>
              <a:rPr sz="1600" dirty="0">
                <a:solidFill>
                  <a:srgbClr val="001F5F"/>
                </a:solidFill>
                <a:latin typeface="Georgia"/>
                <a:cs typeface="Georgia"/>
              </a:rPr>
              <a:t>:</a:t>
            </a:r>
            <a:endParaRPr sz="1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790857" defTabSz="820487"/>
            <a:r>
              <a:rPr lang="en-IN" sz="1600" dirty="0">
                <a:solidFill>
                  <a:srgbClr val="001F5F"/>
                </a:solidFill>
                <a:latin typeface="Georgia"/>
                <a:cs typeface="Georgia"/>
              </a:rPr>
              <a:t>                    </a:t>
            </a:r>
            <a:r>
              <a:rPr sz="1600" dirty="0">
                <a:solidFill>
                  <a:srgbClr val="001F5F"/>
                </a:solidFill>
                <a:latin typeface="Georgia"/>
                <a:cs typeface="Georgia"/>
              </a:rPr>
              <a:t>:</a:t>
            </a:r>
            <a:endParaRPr sz="1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790857" defTabSz="820487">
              <a:lnSpc>
                <a:spcPts val="1499"/>
              </a:lnSpc>
            </a:pPr>
            <a:r>
              <a:rPr lang="en-IN" sz="1600" dirty="0">
                <a:solidFill>
                  <a:srgbClr val="001F5F"/>
                </a:solidFill>
                <a:latin typeface="Georgia"/>
                <a:cs typeface="Georgia"/>
              </a:rPr>
              <a:t>             </a:t>
            </a:r>
            <a:r>
              <a:rPr sz="1600" dirty="0">
                <a:solidFill>
                  <a:srgbClr val="001F5F"/>
                </a:solidFill>
                <a:latin typeface="Georgia"/>
                <a:cs typeface="Georgia"/>
              </a:rPr>
              <a:t>Program</a:t>
            </a:r>
            <a:r>
              <a:rPr sz="1600" spc="-49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1600" spc="-4" dirty="0">
                <a:solidFill>
                  <a:srgbClr val="001F5F"/>
                </a:solidFill>
                <a:latin typeface="Georgia"/>
                <a:cs typeface="Georgia"/>
              </a:rPr>
              <a:t>line</a:t>
            </a:r>
            <a:r>
              <a:rPr sz="1600" spc="-22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001F5F"/>
                </a:solidFill>
                <a:latin typeface="Georgia"/>
                <a:cs typeface="Georgia"/>
              </a:rPr>
              <a:t>n</a:t>
            </a:r>
            <a:endParaRPr sz="1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11396" marR="3162862" defTabSz="820487">
              <a:lnSpc>
                <a:spcPts val="2046"/>
              </a:lnSpc>
              <a:spcBef>
                <a:spcPts val="58"/>
              </a:spcBef>
            </a:pPr>
            <a:r>
              <a:rPr lang="en-IN" sz="1600" spc="-9" dirty="0">
                <a:solidFill>
                  <a:prstClr val="black"/>
                </a:solidFill>
                <a:latin typeface="Georgia"/>
                <a:cs typeface="Georgia"/>
              </a:rPr>
              <a:t>                      </a:t>
            </a:r>
            <a:r>
              <a:rPr sz="1600" spc="-9" dirty="0">
                <a:solidFill>
                  <a:prstClr val="black"/>
                </a:solidFill>
                <a:latin typeface="Georgia"/>
                <a:cs typeface="Georgia"/>
              </a:rPr>
              <a:t>END</a:t>
            </a:r>
            <a:r>
              <a:rPr sz="1600" spc="9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lang="en-IN" sz="1600" spc="-4" dirty="0">
                <a:solidFill>
                  <a:prstClr val="black"/>
                </a:solidFill>
                <a:latin typeface="Georgia"/>
                <a:cs typeface="Georgia"/>
              </a:rPr>
              <a:t>MAIN</a:t>
            </a:r>
            <a:endParaRPr sz="1600" dirty="0">
              <a:solidFill>
                <a:prstClr val="black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240619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/>
          <p:nvPr/>
        </p:nvSpPr>
        <p:spPr>
          <a:xfrm>
            <a:off x="76200" y="1572016"/>
            <a:ext cx="9829800" cy="499880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11785" marR="256540" indent="-274320">
              <a:lnSpc>
                <a:spcPts val="1630"/>
              </a:lnSpc>
              <a:spcBef>
                <a:spcPts val="500"/>
              </a:spcBef>
              <a:buClr>
                <a:srgbClr val="D16248"/>
              </a:buClr>
              <a:buSzPct val="82352"/>
              <a:buFont typeface="Segoe UI Symbol"/>
              <a:buChar char="⚫"/>
              <a:tabLst>
                <a:tab pos="311785" algn="l"/>
                <a:tab pos="312420" algn="l"/>
              </a:tabLst>
            </a:pPr>
            <a:r>
              <a:rPr sz="1700" dirty="0">
                <a:latin typeface="Georgia"/>
                <a:cs typeface="Georgia"/>
              </a:rPr>
              <a:t>Program </a:t>
            </a:r>
            <a:r>
              <a:rPr sz="1700" spc="-5" dirty="0">
                <a:latin typeface="Georgia"/>
                <a:cs typeface="Georgia"/>
              </a:rPr>
              <a:t>to </a:t>
            </a:r>
            <a:r>
              <a:rPr sz="1700" dirty="0">
                <a:latin typeface="Georgia"/>
                <a:cs typeface="Georgia"/>
              </a:rPr>
              <a:t>multiply 2 16-bit words in memory locations called MULTIPLICAND </a:t>
            </a:r>
            <a:r>
              <a:rPr sz="1700" spc="-40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and</a:t>
            </a:r>
            <a:r>
              <a:rPr sz="1700" spc="-1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MULTIPLIER.</a:t>
            </a:r>
            <a:r>
              <a:rPr sz="1700" spc="-3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Result</a:t>
            </a:r>
            <a:r>
              <a:rPr sz="1700" spc="-1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is</a:t>
            </a:r>
            <a:r>
              <a:rPr sz="1700" spc="-1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stored</a:t>
            </a:r>
            <a:r>
              <a:rPr sz="1700" spc="-1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in</a:t>
            </a:r>
            <a:r>
              <a:rPr sz="1700" spc="-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memory</a:t>
            </a:r>
            <a:r>
              <a:rPr sz="1700" spc="-1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location</a:t>
            </a:r>
            <a:r>
              <a:rPr sz="1700" spc="-4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PRODUCT.</a:t>
            </a:r>
          </a:p>
          <a:p>
            <a:pPr marL="311785">
              <a:lnSpc>
                <a:spcPct val="100000"/>
              </a:lnSpc>
              <a:spcBef>
                <a:spcPts val="25"/>
              </a:spcBef>
            </a:pPr>
            <a:endParaRPr lang="en-IN" sz="1400" spc="-5" dirty="0">
              <a:solidFill>
                <a:srgbClr val="636A86"/>
              </a:solidFill>
              <a:latin typeface="Georgia"/>
              <a:cs typeface="Georgia"/>
            </a:endParaRPr>
          </a:p>
          <a:p>
            <a:pPr marL="311785">
              <a:lnSpc>
                <a:spcPct val="100000"/>
              </a:lnSpc>
              <a:spcBef>
                <a:spcPts val="25"/>
              </a:spcBef>
            </a:pPr>
            <a:r>
              <a:rPr lang="en-IN" sz="1400" spc="-5" dirty="0">
                <a:solidFill>
                  <a:srgbClr val="C00000"/>
                </a:solidFill>
                <a:latin typeface="Georgia"/>
                <a:cs typeface="Georgia"/>
              </a:rPr>
              <a:t>.</a:t>
            </a:r>
            <a:r>
              <a:rPr sz="1400" spc="-5" dirty="0">
                <a:solidFill>
                  <a:srgbClr val="C00000"/>
                </a:solidFill>
                <a:latin typeface="Georgia"/>
                <a:cs typeface="Georgia"/>
              </a:rPr>
              <a:t>DATA</a:t>
            </a:r>
            <a:r>
              <a:rPr sz="1400" spc="-3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endParaRPr sz="1400" dirty="0">
              <a:solidFill>
                <a:srgbClr val="C00000"/>
              </a:solidFill>
              <a:latin typeface="Georgia"/>
              <a:cs typeface="Georgia"/>
            </a:endParaRPr>
          </a:p>
          <a:p>
            <a:pPr marL="586105" marR="4716145">
              <a:lnSpc>
                <a:spcPct val="100000"/>
              </a:lnSpc>
              <a:spcBef>
                <a:spcPts val="5"/>
              </a:spcBef>
            </a:pPr>
            <a:r>
              <a:rPr sz="1300" spc="-10" dirty="0">
                <a:solidFill>
                  <a:srgbClr val="C00000"/>
                </a:solidFill>
                <a:latin typeface="Georgia"/>
                <a:cs typeface="Georgia"/>
              </a:rPr>
              <a:t>MULTIPLICAND</a:t>
            </a:r>
            <a:r>
              <a:rPr sz="1300" spc="5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lang="en-IN" sz="1300" spc="55" dirty="0">
                <a:solidFill>
                  <a:srgbClr val="C00000"/>
                </a:solidFill>
                <a:latin typeface="Georgia"/>
                <a:cs typeface="Georgia"/>
              </a:rPr>
              <a:t>  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DW</a:t>
            </a:r>
            <a:r>
              <a:rPr lang="en-IN" sz="1300" spc="-5" dirty="0">
                <a:solidFill>
                  <a:srgbClr val="C00000"/>
                </a:solidFill>
                <a:latin typeface="Georgia"/>
                <a:cs typeface="Georgia"/>
              </a:rPr>
              <a:t>  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10" dirty="0">
                <a:solidFill>
                  <a:srgbClr val="C00000"/>
                </a:solidFill>
                <a:latin typeface="Georgia"/>
                <a:cs typeface="Georgia"/>
              </a:rPr>
              <a:t>204A</a:t>
            </a:r>
            <a:r>
              <a:rPr sz="1300" spc="2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H</a:t>
            </a:r>
            <a:r>
              <a:rPr lang="en-IN" sz="1300" spc="-5" dirty="0">
                <a:solidFill>
                  <a:srgbClr val="C00000"/>
                </a:solidFill>
                <a:latin typeface="Georgia"/>
                <a:cs typeface="Georgia"/>
              </a:rPr>
              <a:t>       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;</a:t>
            </a:r>
            <a:r>
              <a:rPr sz="1300" spc="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1</a:t>
            </a:r>
            <a:r>
              <a:rPr sz="1275" spc="-7" baseline="26143" dirty="0">
                <a:solidFill>
                  <a:srgbClr val="C00000"/>
                </a:solidFill>
                <a:latin typeface="Georgia"/>
                <a:cs typeface="Georgia"/>
              </a:rPr>
              <a:t>ST</a:t>
            </a:r>
            <a:r>
              <a:rPr sz="1275" spc="179" baseline="26143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10" dirty="0">
                <a:solidFill>
                  <a:srgbClr val="C00000"/>
                </a:solidFill>
                <a:latin typeface="Georgia"/>
                <a:cs typeface="Georgia"/>
              </a:rPr>
              <a:t>Word </a:t>
            </a:r>
            <a:endParaRPr lang="en-IN" sz="1300" spc="-10" dirty="0">
              <a:solidFill>
                <a:srgbClr val="C00000"/>
              </a:solidFill>
              <a:latin typeface="Georgia"/>
              <a:cs typeface="Georgia"/>
            </a:endParaRPr>
          </a:p>
          <a:p>
            <a:pPr marL="586105" marR="4716145">
              <a:lnSpc>
                <a:spcPct val="100000"/>
              </a:lnSpc>
              <a:spcBef>
                <a:spcPts val="5"/>
              </a:spcBef>
            </a:pPr>
            <a:r>
              <a:rPr sz="1300" spc="-30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MULTIPLIER</a:t>
            </a:r>
            <a:r>
              <a:rPr sz="1300" spc="1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lang="en-IN" sz="1300" spc="15" dirty="0">
                <a:solidFill>
                  <a:srgbClr val="C00000"/>
                </a:solidFill>
                <a:latin typeface="Georgia"/>
                <a:cs typeface="Georgia"/>
              </a:rPr>
              <a:t>        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DW</a:t>
            </a:r>
            <a:r>
              <a:rPr lang="en-IN" sz="1300" spc="-5" dirty="0">
                <a:solidFill>
                  <a:srgbClr val="C00000"/>
                </a:solidFill>
                <a:latin typeface="Georgia"/>
                <a:cs typeface="Georgia"/>
              </a:rPr>
              <a:t>    </a:t>
            </a:r>
            <a:r>
              <a:rPr sz="130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3B2A</a:t>
            </a:r>
            <a:r>
              <a:rPr sz="1300" spc="-1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H</a:t>
            </a:r>
            <a:r>
              <a:rPr lang="en-IN" sz="1300" spc="-5" dirty="0">
                <a:solidFill>
                  <a:srgbClr val="C00000"/>
                </a:solidFill>
                <a:latin typeface="Georgia"/>
                <a:cs typeface="Georgia"/>
              </a:rPr>
              <a:t>      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;</a:t>
            </a:r>
            <a:r>
              <a:rPr sz="1300" dirty="0">
                <a:solidFill>
                  <a:srgbClr val="C00000"/>
                </a:solidFill>
                <a:latin typeface="Georgia"/>
                <a:cs typeface="Georgia"/>
              </a:rPr>
              <a:t> 2</a:t>
            </a:r>
            <a:r>
              <a:rPr sz="1275" baseline="26143" dirty="0">
                <a:solidFill>
                  <a:srgbClr val="C00000"/>
                </a:solidFill>
                <a:latin typeface="Georgia"/>
                <a:cs typeface="Georgia"/>
              </a:rPr>
              <a:t>nd</a:t>
            </a:r>
            <a:r>
              <a:rPr sz="1275" spc="157" baseline="26143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word</a:t>
            </a:r>
            <a:endParaRPr sz="1300" dirty="0">
              <a:solidFill>
                <a:srgbClr val="C00000"/>
              </a:solidFill>
              <a:latin typeface="Georgia"/>
              <a:cs typeface="Georgia"/>
            </a:endParaRPr>
          </a:p>
          <a:p>
            <a:pPr marL="586105" marR="30480">
              <a:lnSpc>
                <a:spcPts val="1250"/>
              </a:lnSpc>
              <a:spcBef>
                <a:spcPts val="300"/>
              </a:spcBef>
            </a:pP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PRODUCT</a:t>
            </a:r>
            <a:r>
              <a:rPr sz="1300" spc="1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DW</a:t>
            </a:r>
            <a:r>
              <a:rPr sz="130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2</a:t>
            </a:r>
            <a:r>
              <a:rPr sz="1300" spc="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DUP(0)</a:t>
            </a:r>
            <a:r>
              <a:rPr lang="en-IN" sz="1300" spc="-5" dirty="0">
                <a:solidFill>
                  <a:srgbClr val="C00000"/>
                </a:solidFill>
                <a:latin typeface="Georgia"/>
                <a:cs typeface="Georgia"/>
              </a:rPr>
              <a:t>                      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;</a:t>
            </a:r>
            <a:r>
              <a:rPr sz="1300" spc="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sets</a:t>
            </a:r>
            <a:r>
              <a:rPr sz="1300" spc="1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aside</a:t>
            </a:r>
            <a:r>
              <a:rPr sz="130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10" dirty="0">
                <a:solidFill>
                  <a:srgbClr val="C00000"/>
                </a:solidFill>
                <a:latin typeface="Georgia"/>
                <a:cs typeface="Georgia"/>
              </a:rPr>
              <a:t>storage</a:t>
            </a:r>
            <a:r>
              <a:rPr sz="1300" spc="2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for</a:t>
            </a:r>
            <a:r>
              <a:rPr sz="1300" spc="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2</a:t>
            </a:r>
            <a:r>
              <a:rPr sz="1300" spc="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10" dirty="0">
                <a:solidFill>
                  <a:srgbClr val="C00000"/>
                </a:solidFill>
                <a:latin typeface="Georgia"/>
                <a:cs typeface="Georgia"/>
              </a:rPr>
              <a:t>words</a:t>
            </a:r>
            <a:r>
              <a:rPr sz="1300" spc="2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in</a:t>
            </a:r>
            <a:r>
              <a:rPr sz="1300" spc="-10" dirty="0">
                <a:solidFill>
                  <a:srgbClr val="C00000"/>
                </a:solidFill>
                <a:latin typeface="Georgia"/>
                <a:cs typeface="Georgia"/>
              </a:rPr>
              <a:t> memory</a:t>
            </a:r>
            <a:r>
              <a:rPr sz="1300" spc="3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and</a:t>
            </a:r>
            <a:r>
              <a:rPr sz="1300" spc="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gives</a:t>
            </a:r>
            <a:r>
              <a:rPr sz="1300" spc="-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starting</a:t>
            </a:r>
            <a:r>
              <a:rPr sz="1300" spc="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10" dirty="0">
                <a:solidFill>
                  <a:srgbClr val="C00000"/>
                </a:solidFill>
                <a:latin typeface="Georgia"/>
                <a:cs typeface="Georgia"/>
              </a:rPr>
              <a:t>address</a:t>
            </a:r>
            <a:r>
              <a:rPr sz="1300" spc="3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endParaRPr lang="en-IN" sz="1300" spc="35" dirty="0">
              <a:solidFill>
                <a:srgbClr val="C00000"/>
              </a:solidFill>
              <a:latin typeface="Georgia"/>
              <a:cs typeface="Georgia"/>
            </a:endParaRPr>
          </a:p>
          <a:p>
            <a:pPr marL="586105" marR="30480">
              <a:lnSpc>
                <a:spcPts val="1250"/>
              </a:lnSpc>
              <a:spcBef>
                <a:spcPts val="300"/>
              </a:spcBef>
            </a:pPr>
            <a:r>
              <a:rPr lang="en-IN" sz="1300" spc="35" dirty="0">
                <a:solidFill>
                  <a:srgbClr val="C00000"/>
                </a:solidFill>
                <a:latin typeface="Georgia"/>
                <a:cs typeface="Georgia"/>
              </a:rPr>
              <a:t>                                                               ;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of</a:t>
            </a:r>
            <a:r>
              <a:rPr sz="1300" spc="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1</a:t>
            </a:r>
            <a:r>
              <a:rPr sz="1275" spc="-7" baseline="26143" dirty="0">
                <a:solidFill>
                  <a:srgbClr val="C00000"/>
                </a:solidFill>
                <a:latin typeface="Georgia"/>
                <a:cs typeface="Georgia"/>
              </a:rPr>
              <a:t>st</a:t>
            </a:r>
            <a:r>
              <a:rPr sz="1275" spc="187" baseline="26143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word </a:t>
            </a:r>
            <a:r>
              <a:rPr sz="1300" spc="-30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the</a:t>
            </a:r>
            <a:r>
              <a:rPr sz="1300" spc="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name</a:t>
            </a:r>
            <a:r>
              <a:rPr sz="1300" spc="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PRODUCT.</a:t>
            </a:r>
            <a:r>
              <a:rPr sz="1300" spc="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The</a:t>
            </a:r>
            <a:r>
              <a:rPr sz="130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DUP(0)</a:t>
            </a:r>
            <a:r>
              <a:rPr sz="1300" spc="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part</a:t>
            </a:r>
            <a:r>
              <a:rPr sz="1300" spc="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of</a:t>
            </a:r>
            <a:r>
              <a:rPr sz="1300" spc="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the</a:t>
            </a:r>
            <a:r>
              <a:rPr sz="1300" spc="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10" dirty="0">
                <a:solidFill>
                  <a:srgbClr val="C00000"/>
                </a:solidFill>
                <a:latin typeface="Georgia"/>
                <a:cs typeface="Georgia"/>
              </a:rPr>
              <a:t>statement</a:t>
            </a:r>
            <a:r>
              <a:rPr sz="1300" spc="2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endParaRPr lang="en-IN" sz="1300" spc="25" dirty="0">
              <a:solidFill>
                <a:srgbClr val="C00000"/>
              </a:solidFill>
              <a:latin typeface="Georgia"/>
              <a:cs typeface="Georgia"/>
            </a:endParaRPr>
          </a:p>
          <a:p>
            <a:pPr marL="586105" marR="30480">
              <a:lnSpc>
                <a:spcPts val="1250"/>
              </a:lnSpc>
              <a:spcBef>
                <a:spcPts val="300"/>
              </a:spcBef>
            </a:pPr>
            <a:r>
              <a:rPr lang="en-IN" sz="1300" spc="25" dirty="0">
                <a:solidFill>
                  <a:srgbClr val="C00000"/>
                </a:solidFill>
                <a:latin typeface="Georgia"/>
                <a:cs typeface="Georgia"/>
              </a:rPr>
              <a:t>                                                                 ;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tells</a:t>
            </a:r>
            <a:r>
              <a:rPr sz="1300" spc="1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10" dirty="0">
                <a:solidFill>
                  <a:srgbClr val="C00000"/>
                </a:solidFill>
                <a:latin typeface="Georgia"/>
                <a:cs typeface="Georgia"/>
              </a:rPr>
              <a:t>assembler</a:t>
            </a:r>
            <a:r>
              <a:rPr sz="1300" spc="3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to</a:t>
            </a:r>
            <a:r>
              <a:rPr sz="1300" spc="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initialize</a:t>
            </a:r>
            <a:r>
              <a:rPr sz="1300" spc="-4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2</a:t>
            </a:r>
            <a:r>
              <a:rPr sz="1300" spc="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10" dirty="0">
                <a:solidFill>
                  <a:srgbClr val="C00000"/>
                </a:solidFill>
                <a:latin typeface="Georgia"/>
                <a:cs typeface="Georgia"/>
              </a:rPr>
              <a:t>words</a:t>
            </a:r>
            <a:r>
              <a:rPr sz="1300" spc="1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to</a:t>
            </a:r>
            <a:r>
              <a:rPr sz="1300" spc="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all</a:t>
            </a:r>
            <a:r>
              <a:rPr sz="1300" spc="2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zeros.</a:t>
            </a:r>
            <a:endParaRPr sz="1300" dirty="0">
              <a:solidFill>
                <a:srgbClr val="C00000"/>
              </a:solidFill>
              <a:latin typeface="Georgia"/>
              <a:cs typeface="Georgia"/>
            </a:endParaRPr>
          </a:p>
          <a:p>
            <a:pPr marL="311785" marR="6537325">
              <a:lnSpc>
                <a:spcPct val="100000"/>
              </a:lnSpc>
              <a:spcBef>
                <a:spcPts val="5"/>
              </a:spcBef>
            </a:pPr>
            <a:endParaRPr lang="en-IN" sz="1400" dirty="0">
              <a:solidFill>
                <a:srgbClr val="C00000"/>
              </a:solidFill>
              <a:latin typeface="Georgia"/>
              <a:cs typeface="Georgia"/>
            </a:endParaRPr>
          </a:p>
          <a:p>
            <a:pPr marL="311785" marR="6537325">
              <a:lnSpc>
                <a:spcPct val="100000"/>
              </a:lnSpc>
              <a:spcBef>
                <a:spcPts val="5"/>
              </a:spcBef>
            </a:pPr>
            <a:r>
              <a:rPr lang="en-IN" sz="1400" dirty="0">
                <a:solidFill>
                  <a:srgbClr val="C00000"/>
                </a:solidFill>
                <a:latin typeface="Georgia"/>
                <a:cs typeface="Georgia"/>
              </a:rPr>
              <a:t>.</a:t>
            </a:r>
            <a:r>
              <a:rPr sz="1400" dirty="0">
                <a:solidFill>
                  <a:srgbClr val="C00000"/>
                </a:solidFill>
                <a:latin typeface="Georgia"/>
                <a:cs typeface="Georgia"/>
              </a:rPr>
              <a:t>CODE</a:t>
            </a:r>
            <a:r>
              <a:rPr sz="1400" spc="-8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endParaRPr lang="en-IN" sz="1400" spc="-85" dirty="0">
              <a:solidFill>
                <a:srgbClr val="C00000"/>
              </a:solidFill>
              <a:latin typeface="Georgia"/>
              <a:cs typeface="Georgia"/>
            </a:endParaRPr>
          </a:p>
          <a:p>
            <a:pPr marL="311785" marR="6537325">
              <a:lnSpc>
                <a:spcPct val="100000"/>
              </a:lnSpc>
              <a:spcBef>
                <a:spcPts val="5"/>
              </a:spcBef>
            </a:pPr>
            <a:r>
              <a:rPr lang="en-IN" sz="1400" spc="-85" dirty="0">
                <a:solidFill>
                  <a:srgbClr val="C00000"/>
                </a:solidFill>
                <a:latin typeface="Georgia"/>
                <a:cs typeface="Georgia"/>
              </a:rPr>
              <a:t>   MAIN PROC</a:t>
            </a:r>
          </a:p>
          <a:p>
            <a:pPr marL="586105" marR="6452870" indent="39370">
              <a:lnSpc>
                <a:spcPct val="100000"/>
              </a:lnSpc>
            </a:pPr>
            <a:r>
              <a:rPr sz="1300" spc="-10" dirty="0">
                <a:solidFill>
                  <a:srgbClr val="C00000"/>
                </a:solidFill>
                <a:latin typeface="Georgia"/>
                <a:cs typeface="Georgia"/>
              </a:rPr>
              <a:t>MOV</a:t>
            </a:r>
            <a:r>
              <a:rPr sz="1300" spc="-4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AX,</a:t>
            </a:r>
            <a:r>
              <a:rPr sz="1300" spc="-4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DATA </a:t>
            </a:r>
            <a:r>
              <a:rPr sz="1300" spc="-29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lang="en-IN" sz="1300" spc="-295" dirty="0">
                <a:solidFill>
                  <a:srgbClr val="C00000"/>
                </a:solidFill>
                <a:latin typeface="Georgia"/>
                <a:cs typeface="Georgia"/>
              </a:rPr>
              <a:t>   </a:t>
            </a:r>
            <a:r>
              <a:rPr sz="1300" spc="-10" dirty="0">
                <a:solidFill>
                  <a:srgbClr val="C00000"/>
                </a:solidFill>
                <a:latin typeface="Georgia"/>
                <a:cs typeface="Georgia"/>
              </a:rPr>
              <a:t>MOV</a:t>
            </a:r>
            <a:r>
              <a:rPr sz="1300" spc="-1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DS,</a:t>
            </a:r>
            <a:r>
              <a:rPr sz="1300" spc="-1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10" dirty="0">
                <a:solidFill>
                  <a:srgbClr val="C00000"/>
                </a:solidFill>
                <a:latin typeface="Georgia"/>
                <a:cs typeface="Georgia"/>
              </a:rPr>
              <a:t>AX</a:t>
            </a:r>
            <a:endParaRPr sz="1300" dirty="0">
              <a:solidFill>
                <a:srgbClr val="C00000"/>
              </a:solidFill>
              <a:latin typeface="Georgia"/>
              <a:cs typeface="Georgia"/>
            </a:endParaRPr>
          </a:p>
          <a:p>
            <a:pPr marL="586105" marR="5615940">
              <a:lnSpc>
                <a:spcPct val="100000"/>
              </a:lnSpc>
            </a:pPr>
            <a:r>
              <a:rPr sz="1300" spc="-10" dirty="0">
                <a:solidFill>
                  <a:srgbClr val="C00000"/>
                </a:solidFill>
                <a:latin typeface="Georgia"/>
                <a:cs typeface="Georgia"/>
              </a:rPr>
              <a:t>MOV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AX, </a:t>
            </a:r>
            <a:r>
              <a:rPr sz="1300" spc="-10" dirty="0">
                <a:solidFill>
                  <a:srgbClr val="C00000"/>
                </a:solidFill>
                <a:latin typeface="Georgia"/>
                <a:cs typeface="Georgia"/>
              </a:rPr>
              <a:t>MULTIPLICAND</a:t>
            </a:r>
            <a:r>
              <a:rPr lang="en-IN" sz="1300" spc="-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</a:p>
          <a:p>
            <a:pPr marL="586105" marR="5615940">
              <a:lnSpc>
                <a:spcPct val="100000"/>
              </a:lnSpc>
            </a:pP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MUL</a:t>
            </a:r>
            <a:r>
              <a:rPr lang="en-IN" sz="1300" spc="-5" dirty="0">
                <a:solidFill>
                  <a:srgbClr val="C00000"/>
                </a:solidFill>
                <a:latin typeface="Georgia"/>
                <a:cs typeface="Georgia"/>
              </a:rPr>
              <a:t>   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 MULTIPLIER</a:t>
            </a:r>
            <a:endParaRPr sz="1300" dirty="0">
              <a:solidFill>
                <a:srgbClr val="C00000"/>
              </a:solidFill>
              <a:latin typeface="Georgia"/>
              <a:cs typeface="Georgia"/>
            </a:endParaRPr>
          </a:p>
          <a:p>
            <a:pPr marL="586105" marR="5881370">
              <a:lnSpc>
                <a:spcPct val="100000"/>
              </a:lnSpc>
            </a:pPr>
            <a:r>
              <a:rPr sz="1300" spc="-10" dirty="0">
                <a:solidFill>
                  <a:srgbClr val="C00000"/>
                </a:solidFill>
                <a:latin typeface="Georgia"/>
                <a:cs typeface="Georgia"/>
              </a:rPr>
              <a:t>MOV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PRODUCT, AX</a:t>
            </a:r>
            <a:endParaRPr lang="en-IN" sz="1300" dirty="0">
              <a:solidFill>
                <a:srgbClr val="C00000"/>
              </a:solidFill>
              <a:latin typeface="Georgia"/>
              <a:cs typeface="Georgia"/>
            </a:endParaRPr>
          </a:p>
          <a:p>
            <a:pPr marL="586105" marR="5881370">
              <a:lnSpc>
                <a:spcPct val="100000"/>
              </a:lnSpc>
            </a:pPr>
            <a:r>
              <a:rPr sz="1300" spc="-10" dirty="0">
                <a:solidFill>
                  <a:srgbClr val="C00000"/>
                </a:solidFill>
                <a:latin typeface="Georgia"/>
                <a:cs typeface="Georgia"/>
              </a:rPr>
              <a:t>MOV</a:t>
            </a:r>
            <a:r>
              <a:rPr sz="1300" spc="-4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PRODUCT+2,</a:t>
            </a:r>
            <a:r>
              <a:rPr sz="1300" spc="-2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DX</a:t>
            </a:r>
            <a:endParaRPr lang="en-IN" sz="1300" spc="-300" dirty="0">
              <a:solidFill>
                <a:srgbClr val="C00000"/>
              </a:solidFill>
              <a:latin typeface="Georgia"/>
              <a:cs typeface="Georgia"/>
            </a:endParaRPr>
          </a:p>
          <a:p>
            <a:pPr marL="586105" marR="5881370">
              <a:lnSpc>
                <a:spcPct val="100000"/>
              </a:lnSpc>
            </a:pP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INT3</a:t>
            </a:r>
            <a:r>
              <a:rPr lang="en-IN" sz="1300" spc="-5" dirty="0">
                <a:solidFill>
                  <a:srgbClr val="C00000"/>
                </a:solidFill>
                <a:latin typeface="Georgia"/>
                <a:cs typeface="Georgia"/>
              </a:rPr>
              <a:t>                                   ; OPTIONAL.  CAN   </a:t>
            </a:r>
          </a:p>
          <a:p>
            <a:pPr marL="586105" marR="5881370">
              <a:lnSpc>
                <a:spcPct val="100000"/>
              </a:lnSpc>
            </a:pPr>
            <a:r>
              <a:rPr lang="en-IN" sz="1300" spc="-5" dirty="0">
                <a:solidFill>
                  <a:srgbClr val="C00000"/>
                </a:solidFill>
                <a:latin typeface="Georgia"/>
                <a:cs typeface="Georgia"/>
              </a:rPr>
              <a:t>                                             ;  BE USED OTHER              </a:t>
            </a:r>
          </a:p>
          <a:p>
            <a:pPr marL="586105" marR="5881370">
              <a:lnSpc>
                <a:spcPct val="100000"/>
              </a:lnSpc>
            </a:pPr>
            <a:r>
              <a:rPr lang="en-IN" sz="1300" spc="-5" dirty="0">
                <a:solidFill>
                  <a:srgbClr val="C00000"/>
                </a:solidFill>
                <a:latin typeface="Georgia"/>
                <a:cs typeface="Georgia"/>
              </a:rPr>
              <a:t>        		             ; TYPE OF </a:t>
            </a:r>
          </a:p>
          <a:p>
            <a:pPr marL="586105" marR="5881370">
              <a:lnSpc>
                <a:spcPct val="100000"/>
              </a:lnSpc>
            </a:pPr>
            <a:r>
              <a:rPr lang="en-IN" sz="1300" spc="-5" dirty="0">
                <a:solidFill>
                  <a:srgbClr val="C00000"/>
                </a:solidFill>
                <a:latin typeface="Georgia"/>
                <a:cs typeface="Georgia"/>
              </a:rPr>
              <a:t>                                             ; INTERRUPT TO                </a:t>
            </a:r>
          </a:p>
          <a:p>
            <a:pPr marL="586105" marR="5881370">
              <a:lnSpc>
                <a:spcPct val="100000"/>
              </a:lnSpc>
            </a:pPr>
            <a:r>
              <a:rPr lang="en-IN" sz="1300" spc="-5" dirty="0">
                <a:solidFill>
                  <a:srgbClr val="C00000"/>
                </a:solidFill>
                <a:latin typeface="Georgia"/>
                <a:cs typeface="Georgia"/>
              </a:rPr>
              <a:t>                                             ; EXIT  FROM THE 		             ; PROGRAM</a:t>
            </a:r>
            <a:endParaRPr sz="1300" dirty="0">
              <a:solidFill>
                <a:srgbClr val="C00000"/>
              </a:solidFill>
              <a:latin typeface="Georgia"/>
              <a:cs typeface="Georgia"/>
            </a:endParaRPr>
          </a:p>
          <a:p>
            <a:pPr marL="311785" marR="6924040">
              <a:lnSpc>
                <a:spcPts val="1680"/>
              </a:lnSpc>
              <a:spcBef>
                <a:spcPts val="55"/>
              </a:spcBef>
            </a:pPr>
            <a:r>
              <a:rPr lang="en-IN" sz="1400" spc="-5" dirty="0">
                <a:solidFill>
                  <a:srgbClr val="C00000"/>
                </a:solidFill>
                <a:latin typeface="Georgia"/>
                <a:cs typeface="Georgia"/>
              </a:rPr>
              <a:t>      </a:t>
            </a:r>
            <a:r>
              <a:rPr sz="1400" spc="-5" dirty="0">
                <a:solidFill>
                  <a:srgbClr val="C00000"/>
                </a:solidFill>
                <a:latin typeface="Georgia"/>
                <a:cs typeface="Georgia"/>
              </a:rPr>
              <a:t>END</a:t>
            </a:r>
            <a:r>
              <a:rPr sz="1400" spc="-5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lang="en-IN" sz="1400" spc="-5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lang="en-IN" sz="1400" spc="-5" dirty="0">
                <a:solidFill>
                  <a:srgbClr val="C00000"/>
                </a:solidFill>
                <a:latin typeface="Georgia"/>
                <a:cs typeface="Georgia"/>
              </a:rPr>
              <a:t>MAIN</a:t>
            </a:r>
            <a:endParaRPr sz="1400" dirty="0">
              <a:solidFill>
                <a:srgbClr val="C00000"/>
              </a:solidFill>
              <a:latin typeface="Georgia"/>
              <a:cs typeface="Georgia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83E45DD9-533D-C93A-8E57-877CB97287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762000"/>
            <a:ext cx="2239472" cy="473172"/>
          </a:xfrm>
          <a:prstGeom prst="rect">
            <a:avLst/>
          </a:prstGeom>
        </p:spPr>
        <p:txBody>
          <a:bodyPr vert="horz" wrap="square" lIns="0" tIns="11396" rIns="0" bIns="0" rtlCol="0">
            <a:spAutoFit/>
          </a:bodyPr>
          <a:lstStyle/>
          <a:p>
            <a:pPr marL="11396">
              <a:spcBef>
                <a:spcPts val="90"/>
              </a:spcBef>
            </a:pPr>
            <a:r>
              <a:rPr lang="en-US" sz="3000" spc="-4" dirty="0"/>
              <a:t>E</a:t>
            </a:r>
            <a:r>
              <a:rPr sz="3000" spc="-4" dirty="0"/>
              <a:t>xample</a:t>
            </a:r>
            <a:r>
              <a:rPr lang="en-US" sz="3000" spc="-4" dirty="0"/>
              <a:t>-2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3972104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08E5E196-3F0A-567A-6655-4018C6BE9586}"/>
              </a:ext>
            </a:extLst>
          </p:cNvPr>
          <p:cNvSpPr txBox="1"/>
          <p:nvPr/>
        </p:nvSpPr>
        <p:spPr>
          <a:xfrm>
            <a:off x="761431" y="1722119"/>
            <a:ext cx="5353050" cy="4235164"/>
          </a:xfrm>
          <a:prstGeom prst="rect">
            <a:avLst/>
          </a:prstGeom>
        </p:spPr>
        <p:txBody>
          <a:bodyPr vert="horz" wrap="square" lIns="0" tIns="10825" rIns="0" bIns="0" rtlCol="0">
            <a:spAutoFit/>
          </a:bodyPr>
          <a:lstStyle/>
          <a:p>
            <a:pPr marL="11396" marR="2165743" defTabSz="820487">
              <a:spcBef>
                <a:spcPts val="85"/>
              </a:spcBef>
              <a:buClr>
                <a:srgbClr val="D16248"/>
              </a:buClr>
              <a:buSzPct val="84210"/>
              <a:buFont typeface="Segoe UI Symbol"/>
              <a:buChar char="⚫"/>
              <a:tabLst>
                <a:tab pos="257542" algn="l"/>
                <a:tab pos="258112" algn="l"/>
              </a:tabLst>
            </a:pPr>
            <a:r>
              <a:rPr sz="1600" spc="-4" dirty="0">
                <a:solidFill>
                  <a:prstClr val="black"/>
                </a:solidFill>
                <a:latin typeface="Georgia"/>
                <a:cs typeface="Georgia"/>
              </a:rPr>
              <a:t>Basic structure of a </a:t>
            </a:r>
            <a:r>
              <a:rPr sz="1600" spc="-9" dirty="0">
                <a:solidFill>
                  <a:prstClr val="black"/>
                </a:solidFill>
                <a:latin typeface="Georgia"/>
                <a:cs typeface="Georgia"/>
              </a:rPr>
              <a:t>program: </a:t>
            </a:r>
            <a:r>
              <a:rPr sz="1600" spc="-4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endParaRPr lang="en-IN" sz="1600" spc="-4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11396" marR="2165743" defTabSz="820487">
              <a:spcBef>
                <a:spcPts val="85"/>
              </a:spcBef>
              <a:buClr>
                <a:srgbClr val="D16248"/>
              </a:buClr>
              <a:buSzPct val="84210"/>
              <a:tabLst>
                <a:tab pos="257542" algn="l"/>
                <a:tab pos="258112" algn="l"/>
              </a:tabLst>
            </a:pPr>
            <a:endParaRPr lang="en-IN" sz="1600" spc="-4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11396" marR="2165743" defTabSz="820487">
              <a:spcBef>
                <a:spcPts val="85"/>
              </a:spcBef>
              <a:buClr>
                <a:srgbClr val="D16248"/>
              </a:buClr>
              <a:buSzPct val="84210"/>
              <a:tabLst>
                <a:tab pos="257542" algn="l"/>
                <a:tab pos="258112" algn="l"/>
              </a:tabLst>
            </a:pPr>
            <a:r>
              <a:rPr sz="1600" spc="-4" dirty="0" err="1">
                <a:solidFill>
                  <a:prstClr val="black"/>
                </a:solidFill>
                <a:latin typeface="Georgia"/>
                <a:cs typeface="Georgia"/>
              </a:rPr>
              <a:t>Name_data</a:t>
            </a:r>
            <a:r>
              <a:rPr sz="1600" spc="-9" dirty="0">
                <a:solidFill>
                  <a:prstClr val="black"/>
                </a:solidFill>
                <a:latin typeface="Georgia"/>
                <a:cs typeface="Georgia"/>
              </a:rPr>
              <a:t> segment</a:t>
            </a:r>
            <a:r>
              <a:rPr sz="1600" spc="-4" dirty="0">
                <a:solidFill>
                  <a:prstClr val="black"/>
                </a:solidFill>
                <a:latin typeface="Georgia"/>
                <a:cs typeface="Georgia"/>
              </a:rPr>
              <a:t> SEGMENT</a:t>
            </a:r>
            <a:endParaRPr sz="1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831883" defTabSz="820487">
              <a:spcBef>
                <a:spcPts val="359"/>
              </a:spcBef>
            </a:pPr>
            <a:r>
              <a:rPr sz="1600" spc="-4" dirty="0">
                <a:solidFill>
                  <a:srgbClr val="001F5F"/>
                </a:solidFill>
                <a:latin typeface="Georgia"/>
                <a:cs typeface="Georgia"/>
              </a:rPr>
              <a:t>Data</a:t>
            </a:r>
            <a:r>
              <a:rPr sz="1600" spc="-27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1600" spc="-4" dirty="0">
                <a:solidFill>
                  <a:srgbClr val="001F5F"/>
                </a:solidFill>
                <a:latin typeface="Georgia"/>
                <a:cs typeface="Georgia"/>
              </a:rPr>
              <a:t>declaration</a:t>
            </a:r>
            <a:r>
              <a:rPr sz="1600" spc="-31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1600" spc="-4" dirty="0">
                <a:solidFill>
                  <a:srgbClr val="001F5F"/>
                </a:solidFill>
                <a:latin typeface="Georgia"/>
                <a:cs typeface="Georgia"/>
              </a:rPr>
              <a:t>statement</a:t>
            </a:r>
            <a:r>
              <a:rPr sz="1600" spc="-13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001F5F"/>
                </a:solidFill>
                <a:latin typeface="Georgia"/>
                <a:cs typeface="Georgia"/>
              </a:rPr>
              <a:t>1</a:t>
            </a:r>
            <a:endParaRPr sz="1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831883" defTabSz="820487">
              <a:spcBef>
                <a:spcPts val="85"/>
              </a:spcBef>
            </a:pPr>
            <a:r>
              <a:rPr sz="1600" dirty="0">
                <a:solidFill>
                  <a:srgbClr val="001F5F"/>
                </a:solidFill>
                <a:latin typeface="Georgia"/>
                <a:cs typeface="Georgia"/>
              </a:rPr>
              <a:t>:</a:t>
            </a:r>
            <a:endParaRPr sz="1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831883" defTabSz="820487"/>
            <a:r>
              <a:rPr sz="1600" dirty="0">
                <a:solidFill>
                  <a:srgbClr val="001F5F"/>
                </a:solidFill>
                <a:latin typeface="Georgia"/>
                <a:cs typeface="Georgia"/>
              </a:rPr>
              <a:t>:</a:t>
            </a:r>
            <a:endParaRPr sz="1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831883" defTabSz="820487">
              <a:lnSpc>
                <a:spcPts val="1605"/>
              </a:lnSpc>
            </a:pPr>
            <a:r>
              <a:rPr sz="1600" spc="-4" dirty="0">
                <a:solidFill>
                  <a:srgbClr val="001F5F"/>
                </a:solidFill>
                <a:latin typeface="Georgia"/>
                <a:cs typeface="Georgia"/>
              </a:rPr>
              <a:t>Data</a:t>
            </a:r>
            <a:r>
              <a:rPr sz="1600" spc="-27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1600" spc="-4" dirty="0">
                <a:solidFill>
                  <a:srgbClr val="001F5F"/>
                </a:solidFill>
                <a:latin typeface="Georgia"/>
                <a:cs typeface="Georgia"/>
              </a:rPr>
              <a:t>declaration</a:t>
            </a:r>
            <a:r>
              <a:rPr sz="1600" spc="-31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1600" spc="-4" dirty="0">
                <a:solidFill>
                  <a:srgbClr val="001F5F"/>
                </a:solidFill>
                <a:latin typeface="Georgia"/>
                <a:cs typeface="Georgia"/>
              </a:rPr>
              <a:t>statement</a:t>
            </a:r>
            <a:r>
              <a:rPr sz="1600" spc="-13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001F5F"/>
                </a:solidFill>
                <a:latin typeface="Georgia"/>
                <a:cs typeface="Georgia"/>
              </a:rPr>
              <a:t>n</a:t>
            </a:r>
            <a:endParaRPr sz="1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11396" defTabSz="820487">
              <a:lnSpc>
                <a:spcPts val="2037"/>
              </a:lnSpc>
            </a:pPr>
            <a:r>
              <a:rPr sz="1600" spc="-9" dirty="0">
                <a:solidFill>
                  <a:prstClr val="black"/>
                </a:solidFill>
                <a:latin typeface="Georgia"/>
                <a:cs typeface="Georgia"/>
              </a:rPr>
              <a:t>DATA ENDS</a:t>
            </a:r>
            <a:endParaRPr sz="1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11396" defTabSz="820487"/>
            <a:r>
              <a:rPr sz="1600" spc="-9" dirty="0">
                <a:solidFill>
                  <a:prstClr val="black"/>
                </a:solidFill>
                <a:latin typeface="Georgia"/>
                <a:cs typeface="Georgia"/>
              </a:rPr>
              <a:t>Name_codeseg</a:t>
            </a:r>
            <a:r>
              <a:rPr sz="1600" spc="4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sz="1600" spc="-4" dirty="0">
                <a:solidFill>
                  <a:prstClr val="black"/>
                </a:solidFill>
                <a:latin typeface="Georgia"/>
                <a:cs typeface="Georgia"/>
              </a:rPr>
              <a:t>SEGMENT</a:t>
            </a:r>
            <a:endParaRPr sz="1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11396" marR="4559" indent="-570" defTabSz="820487"/>
            <a:r>
              <a:rPr sz="1600" spc="-4" dirty="0">
                <a:solidFill>
                  <a:prstClr val="black"/>
                </a:solidFill>
                <a:latin typeface="Georgia"/>
                <a:cs typeface="Georgia"/>
              </a:rPr>
              <a:t>ASSUME</a:t>
            </a:r>
            <a:r>
              <a:rPr sz="1600" spc="-18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sz="1600" spc="-9" dirty="0">
                <a:solidFill>
                  <a:prstClr val="black"/>
                </a:solidFill>
                <a:latin typeface="Georgia"/>
                <a:cs typeface="Georgia"/>
              </a:rPr>
              <a:t>CS:CODE,</a:t>
            </a:r>
            <a:r>
              <a:rPr sz="1600" spc="27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sz="1600" spc="-4" dirty="0">
                <a:solidFill>
                  <a:prstClr val="black"/>
                </a:solidFill>
                <a:latin typeface="Georgia"/>
                <a:cs typeface="Georgia"/>
              </a:rPr>
              <a:t>DS:DATA,</a:t>
            </a:r>
            <a:r>
              <a:rPr sz="1600" spc="27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sz="1600" spc="-4" dirty="0">
                <a:solidFill>
                  <a:prstClr val="black"/>
                </a:solidFill>
                <a:latin typeface="Georgia"/>
                <a:cs typeface="Georgia"/>
              </a:rPr>
              <a:t>ES:EXTRA,</a:t>
            </a:r>
            <a:r>
              <a:rPr sz="1600" spc="18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sz="1600" spc="-4" dirty="0">
                <a:solidFill>
                  <a:prstClr val="black"/>
                </a:solidFill>
                <a:latin typeface="Georgia"/>
                <a:cs typeface="Georgia"/>
              </a:rPr>
              <a:t>SS: STACK </a:t>
            </a:r>
            <a:r>
              <a:rPr sz="1600" spc="-395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sz="1600" spc="-4" dirty="0">
                <a:solidFill>
                  <a:prstClr val="black"/>
                </a:solidFill>
                <a:latin typeface="Georgia"/>
                <a:cs typeface="Georgia"/>
              </a:rPr>
              <a:t>START:</a:t>
            </a:r>
            <a:endParaRPr sz="1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831883" defTabSz="820487">
              <a:spcBef>
                <a:spcPts val="13"/>
              </a:spcBef>
            </a:pPr>
            <a:r>
              <a:rPr sz="1600" spc="-4" dirty="0">
                <a:solidFill>
                  <a:srgbClr val="001F5F"/>
                </a:solidFill>
                <a:latin typeface="Georgia"/>
                <a:cs typeface="Georgia"/>
              </a:rPr>
              <a:t>Program</a:t>
            </a:r>
            <a:r>
              <a:rPr sz="1600" spc="-31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001F5F"/>
                </a:solidFill>
                <a:latin typeface="Georgia"/>
                <a:cs typeface="Georgia"/>
              </a:rPr>
              <a:t>line</a:t>
            </a:r>
            <a:r>
              <a:rPr sz="1600" spc="-27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001F5F"/>
                </a:solidFill>
                <a:latin typeface="Georgia"/>
                <a:cs typeface="Georgia"/>
              </a:rPr>
              <a:t>1</a:t>
            </a:r>
            <a:endParaRPr sz="1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790857" defTabSz="820487">
              <a:spcBef>
                <a:spcPts val="4"/>
              </a:spcBef>
            </a:pPr>
            <a:r>
              <a:rPr sz="1600" dirty="0">
                <a:solidFill>
                  <a:srgbClr val="001F5F"/>
                </a:solidFill>
                <a:latin typeface="Georgia"/>
                <a:cs typeface="Georgia"/>
              </a:rPr>
              <a:t>:</a:t>
            </a:r>
            <a:endParaRPr sz="1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790857" defTabSz="820487"/>
            <a:r>
              <a:rPr sz="1600" dirty="0">
                <a:solidFill>
                  <a:srgbClr val="001F5F"/>
                </a:solidFill>
                <a:latin typeface="Georgia"/>
                <a:cs typeface="Georgia"/>
              </a:rPr>
              <a:t>:</a:t>
            </a:r>
            <a:endParaRPr sz="1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790857" defTabSz="820487">
              <a:lnSpc>
                <a:spcPts val="1499"/>
              </a:lnSpc>
            </a:pPr>
            <a:r>
              <a:rPr sz="1600" dirty="0">
                <a:solidFill>
                  <a:srgbClr val="001F5F"/>
                </a:solidFill>
                <a:latin typeface="Georgia"/>
                <a:cs typeface="Georgia"/>
              </a:rPr>
              <a:t>Program</a:t>
            </a:r>
            <a:r>
              <a:rPr sz="1600" spc="-49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1600" spc="-4" dirty="0">
                <a:solidFill>
                  <a:srgbClr val="001F5F"/>
                </a:solidFill>
                <a:latin typeface="Georgia"/>
                <a:cs typeface="Georgia"/>
              </a:rPr>
              <a:t>line</a:t>
            </a:r>
            <a:r>
              <a:rPr sz="1600" spc="-22" dirty="0">
                <a:solidFill>
                  <a:srgbClr val="001F5F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001F5F"/>
                </a:solidFill>
                <a:latin typeface="Georgia"/>
                <a:cs typeface="Georgia"/>
              </a:rPr>
              <a:t>n</a:t>
            </a:r>
            <a:endParaRPr sz="1600" dirty="0">
              <a:solidFill>
                <a:prstClr val="black"/>
              </a:solidFill>
              <a:latin typeface="Georgia"/>
              <a:cs typeface="Georgia"/>
            </a:endParaRPr>
          </a:p>
          <a:p>
            <a:pPr marL="11396" marR="3162862" defTabSz="820487">
              <a:lnSpc>
                <a:spcPts val="2046"/>
              </a:lnSpc>
              <a:spcBef>
                <a:spcPts val="58"/>
              </a:spcBef>
            </a:pPr>
            <a:r>
              <a:rPr sz="1600" spc="-9" dirty="0">
                <a:solidFill>
                  <a:prstClr val="black"/>
                </a:solidFill>
                <a:latin typeface="Georgia"/>
                <a:cs typeface="Georgia"/>
              </a:rPr>
              <a:t>Name_codeseg ENDS </a:t>
            </a:r>
            <a:r>
              <a:rPr sz="1600" spc="-399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sz="1600" spc="-9" dirty="0">
                <a:solidFill>
                  <a:prstClr val="black"/>
                </a:solidFill>
                <a:latin typeface="Georgia"/>
                <a:cs typeface="Georgia"/>
              </a:rPr>
              <a:t>END</a:t>
            </a:r>
            <a:r>
              <a:rPr sz="1600" spc="9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sz="1600" spc="-4" dirty="0">
                <a:solidFill>
                  <a:prstClr val="black"/>
                </a:solidFill>
                <a:latin typeface="Georgia"/>
                <a:cs typeface="Georgia"/>
              </a:rPr>
              <a:t>START</a:t>
            </a:r>
            <a:endParaRPr sz="1600" dirty="0">
              <a:solidFill>
                <a:prstClr val="black"/>
              </a:solidFill>
              <a:latin typeface="Georgia"/>
              <a:cs typeface="Georgia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C3CB5E26-B244-A803-0C4F-815A333DA6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855449"/>
            <a:ext cx="8915400" cy="427006"/>
          </a:xfrm>
          <a:prstGeom prst="rect">
            <a:avLst/>
          </a:prstGeom>
        </p:spPr>
        <p:txBody>
          <a:bodyPr vert="horz" wrap="square" lIns="0" tIns="11396" rIns="0" bIns="0" rtlCol="0">
            <a:spAutoFit/>
          </a:bodyPr>
          <a:lstStyle/>
          <a:p>
            <a:pPr marL="11396" algn="l">
              <a:spcBef>
                <a:spcPts val="90"/>
              </a:spcBef>
            </a:pPr>
            <a:r>
              <a:rPr sz="2700" spc="-4" dirty="0">
                <a:solidFill>
                  <a:srgbClr val="FF0000"/>
                </a:solidFill>
              </a:rPr>
              <a:t>8086</a:t>
            </a:r>
            <a:r>
              <a:rPr sz="2700" dirty="0">
                <a:solidFill>
                  <a:srgbClr val="FF0000"/>
                </a:solidFill>
              </a:rPr>
              <a:t> </a:t>
            </a:r>
            <a:r>
              <a:rPr sz="2700" spc="-4" dirty="0">
                <a:solidFill>
                  <a:srgbClr val="FF0000"/>
                </a:solidFill>
              </a:rPr>
              <a:t>Programming</a:t>
            </a:r>
            <a:r>
              <a:rPr sz="2700" spc="-9" dirty="0">
                <a:solidFill>
                  <a:srgbClr val="FF0000"/>
                </a:solidFill>
              </a:rPr>
              <a:t> </a:t>
            </a:r>
            <a:r>
              <a:rPr sz="2700" spc="-4" dirty="0">
                <a:solidFill>
                  <a:srgbClr val="FF0000"/>
                </a:solidFill>
              </a:rPr>
              <a:t>using</a:t>
            </a:r>
            <a:r>
              <a:rPr sz="2700" spc="-13" dirty="0">
                <a:solidFill>
                  <a:srgbClr val="FF0000"/>
                </a:solidFill>
              </a:rPr>
              <a:t> </a:t>
            </a:r>
            <a:r>
              <a:rPr sz="2700" spc="-4" dirty="0">
                <a:solidFill>
                  <a:srgbClr val="FF0000"/>
                </a:solidFill>
              </a:rPr>
              <a:t>Assembler</a:t>
            </a:r>
            <a:r>
              <a:rPr sz="2700" spc="-9" dirty="0">
                <a:solidFill>
                  <a:srgbClr val="FF0000"/>
                </a:solidFill>
              </a:rPr>
              <a:t> </a:t>
            </a:r>
            <a:r>
              <a:rPr sz="2700" spc="-4" dirty="0">
                <a:solidFill>
                  <a:srgbClr val="FF0000"/>
                </a:solidFill>
              </a:rPr>
              <a:t>Directives</a:t>
            </a:r>
            <a:r>
              <a:rPr lang="en-IN" sz="2700" spc="-4" dirty="0">
                <a:solidFill>
                  <a:srgbClr val="FF0000"/>
                </a:solidFill>
              </a:rPr>
              <a:t>: 2</a:t>
            </a:r>
            <a:r>
              <a:rPr lang="en-IN" sz="2700" spc="-4" baseline="30000" dirty="0">
                <a:solidFill>
                  <a:srgbClr val="FF0000"/>
                </a:solidFill>
              </a:rPr>
              <a:t>nd</a:t>
            </a:r>
            <a:r>
              <a:rPr lang="en-IN" sz="2700" spc="-4" dirty="0">
                <a:solidFill>
                  <a:srgbClr val="FF0000"/>
                </a:solidFill>
              </a:rPr>
              <a:t> form</a:t>
            </a:r>
            <a:endParaRPr sz="2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33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FB7C4DEB-D4F6-76F5-A78A-13E0E03A73A8}"/>
              </a:ext>
            </a:extLst>
          </p:cNvPr>
          <p:cNvSpPr txBox="1"/>
          <p:nvPr/>
        </p:nvSpPr>
        <p:spPr>
          <a:xfrm>
            <a:off x="4174" y="1674312"/>
            <a:ext cx="9978025" cy="511678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11785" marR="256540" indent="-274320">
              <a:lnSpc>
                <a:spcPts val="1630"/>
              </a:lnSpc>
              <a:spcBef>
                <a:spcPts val="500"/>
              </a:spcBef>
              <a:buClr>
                <a:srgbClr val="D16248"/>
              </a:buClr>
              <a:buSzPct val="82352"/>
              <a:buFont typeface="Segoe UI Symbol"/>
              <a:buChar char="⚫"/>
              <a:tabLst>
                <a:tab pos="311785" algn="l"/>
                <a:tab pos="312420" algn="l"/>
              </a:tabLst>
            </a:pPr>
            <a:r>
              <a:rPr lang="en-IN" sz="1700" dirty="0">
                <a:latin typeface="Georgia"/>
                <a:cs typeface="Georgia"/>
              </a:rPr>
              <a:t>     </a:t>
            </a:r>
            <a:r>
              <a:rPr sz="1700" dirty="0">
                <a:latin typeface="Georgia"/>
                <a:cs typeface="Georgia"/>
              </a:rPr>
              <a:t>Program </a:t>
            </a:r>
            <a:r>
              <a:rPr sz="1700" spc="-5" dirty="0">
                <a:latin typeface="Georgia"/>
                <a:cs typeface="Georgia"/>
              </a:rPr>
              <a:t>to </a:t>
            </a:r>
            <a:r>
              <a:rPr sz="1700" dirty="0">
                <a:latin typeface="Georgia"/>
                <a:cs typeface="Georgia"/>
              </a:rPr>
              <a:t>multiply 2 16-bit words in memory locations called MULTIPLICAND </a:t>
            </a:r>
            <a:r>
              <a:rPr sz="1700" spc="-40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and</a:t>
            </a:r>
            <a:r>
              <a:rPr sz="1700" spc="-15" dirty="0">
                <a:latin typeface="Georgia"/>
                <a:cs typeface="Georgia"/>
              </a:rPr>
              <a:t> </a:t>
            </a:r>
            <a:r>
              <a:rPr lang="en-IN" sz="1700" spc="-15" dirty="0">
                <a:latin typeface="Georgia"/>
                <a:cs typeface="Georgia"/>
              </a:rPr>
              <a:t>  </a:t>
            </a:r>
          </a:p>
          <a:p>
            <a:pPr marL="37465" marR="256540">
              <a:lnSpc>
                <a:spcPts val="1630"/>
              </a:lnSpc>
              <a:spcBef>
                <a:spcPts val="500"/>
              </a:spcBef>
              <a:buClr>
                <a:srgbClr val="D16248"/>
              </a:buClr>
              <a:buSzPct val="82352"/>
              <a:tabLst>
                <a:tab pos="311785" algn="l"/>
                <a:tab pos="312420" algn="l"/>
              </a:tabLst>
            </a:pPr>
            <a:r>
              <a:rPr lang="en-IN" sz="1700" spc="-15" dirty="0">
                <a:latin typeface="Georgia"/>
                <a:cs typeface="Georgia"/>
              </a:rPr>
              <a:t>           </a:t>
            </a:r>
            <a:r>
              <a:rPr sz="1700" dirty="0">
                <a:latin typeface="Georgia"/>
                <a:cs typeface="Georgia"/>
              </a:rPr>
              <a:t>MULTIPLIER.</a:t>
            </a:r>
            <a:r>
              <a:rPr sz="1700" spc="-3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Result</a:t>
            </a:r>
            <a:r>
              <a:rPr sz="1700" spc="-1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is</a:t>
            </a:r>
            <a:r>
              <a:rPr sz="1700" spc="-1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stored</a:t>
            </a:r>
            <a:r>
              <a:rPr sz="1700" spc="-1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in</a:t>
            </a:r>
            <a:r>
              <a:rPr sz="1700" spc="-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memory</a:t>
            </a:r>
            <a:r>
              <a:rPr sz="1700" spc="-15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location</a:t>
            </a:r>
            <a:r>
              <a:rPr sz="1700" spc="-40" dirty="0">
                <a:latin typeface="Georgia"/>
                <a:cs typeface="Georgia"/>
              </a:rPr>
              <a:t> </a:t>
            </a:r>
            <a:r>
              <a:rPr sz="1700" dirty="0">
                <a:latin typeface="Georgia"/>
                <a:cs typeface="Georgia"/>
              </a:rPr>
              <a:t>PRODUCT.</a:t>
            </a:r>
          </a:p>
          <a:p>
            <a:pPr marL="311785">
              <a:lnSpc>
                <a:spcPct val="100000"/>
              </a:lnSpc>
              <a:spcBef>
                <a:spcPts val="25"/>
              </a:spcBef>
            </a:pPr>
            <a:endParaRPr lang="en-IN" sz="1400" spc="-5" dirty="0">
              <a:solidFill>
                <a:srgbClr val="636A86"/>
              </a:solidFill>
              <a:latin typeface="Georgia"/>
              <a:cs typeface="Georgia"/>
            </a:endParaRPr>
          </a:p>
          <a:p>
            <a:pPr marL="311785">
              <a:lnSpc>
                <a:spcPct val="100000"/>
              </a:lnSpc>
              <a:spcBef>
                <a:spcPts val="25"/>
              </a:spcBef>
            </a:pPr>
            <a:r>
              <a:rPr lang="en-IN" sz="1400" spc="-5" dirty="0">
                <a:solidFill>
                  <a:srgbClr val="C00000"/>
                </a:solidFill>
                <a:latin typeface="Georgia"/>
                <a:cs typeface="Georgia"/>
              </a:rPr>
              <a:t>      </a:t>
            </a:r>
            <a:r>
              <a:rPr sz="1400" spc="-5" dirty="0">
                <a:solidFill>
                  <a:srgbClr val="C00000"/>
                </a:solidFill>
                <a:latin typeface="Georgia"/>
                <a:cs typeface="Georgia"/>
              </a:rPr>
              <a:t>DATA</a:t>
            </a:r>
            <a:r>
              <a:rPr sz="1400" spc="-3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400" spc="-5" dirty="0">
                <a:solidFill>
                  <a:srgbClr val="C00000"/>
                </a:solidFill>
                <a:latin typeface="Georgia"/>
                <a:cs typeface="Georgia"/>
              </a:rPr>
              <a:t>SEGMENT</a:t>
            </a:r>
            <a:endParaRPr sz="1400" dirty="0">
              <a:solidFill>
                <a:srgbClr val="C00000"/>
              </a:solidFill>
              <a:latin typeface="Georgia"/>
              <a:cs typeface="Georgia"/>
            </a:endParaRPr>
          </a:p>
          <a:p>
            <a:pPr marL="586105" marR="4716145">
              <a:lnSpc>
                <a:spcPct val="100000"/>
              </a:lnSpc>
              <a:spcBef>
                <a:spcPts val="5"/>
              </a:spcBef>
            </a:pPr>
            <a:r>
              <a:rPr lang="en-IN" sz="1300" spc="-10" dirty="0">
                <a:solidFill>
                  <a:srgbClr val="C00000"/>
                </a:solidFill>
                <a:latin typeface="Georgia"/>
                <a:cs typeface="Georgia"/>
              </a:rPr>
              <a:t>	</a:t>
            </a:r>
            <a:r>
              <a:rPr sz="1300" spc="-10" dirty="0">
                <a:solidFill>
                  <a:srgbClr val="C00000"/>
                </a:solidFill>
                <a:latin typeface="Georgia"/>
                <a:cs typeface="Georgia"/>
              </a:rPr>
              <a:t>MULTIPLICAND</a:t>
            </a:r>
            <a:r>
              <a:rPr sz="1300" spc="5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DW </a:t>
            </a:r>
            <a:r>
              <a:rPr sz="1300" spc="-10" dirty="0">
                <a:solidFill>
                  <a:srgbClr val="C00000"/>
                </a:solidFill>
                <a:latin typeface="Georgia"/>
                <a:cs typeface="Georgia"/>
              </a:rPr>
              <a:t>204A</a:t>
            </a:r>
            <a:r>
              <a:rPr sz="1300" spc="2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H</a:t>
            </a:r>
            <a:r>
              <a:rPr lang="en-IN" sz="1300" spc="-5" dirty="0">
                <a:solidFill>
                  <a:srgbClr val="C00000"/>
                </a:solidFill>
                <a:latin typeface="Georgia"/>
                <a:cs typeface="Georgia"/>
              </a:rPr>
              <a:t>    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;</a:t>
            </a:r>
            <a:r>
              <a:rPr sz="1300" spc="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1</a:t>
            </a:r>
            <a:r>
              <a:rPr sz="1275" spc="-7" baseline="26143" dirty="0">
                <a:solidFill>
                  <a:srgbClr val="C00000"/>
                </a:solidFill>
                <a:latin typeface="Georgia"/>
                <a:cs typeface="Georgia"/>
              </a:rPr>
              <a:t>ST</a:t>
            </a:r>
            <a:r>
              <a:rPr sz="1275" spc="179" baseline="26143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10" dirty="0">
                <a:solidFill>
                  <a:srgbClr val="C00000"/>
                </a:solidFill>
                <a:latin typeface="Georgia"/>
                <a:cs typeface="Georgia"/>
              </a:rPr>
              <a:t>Word </a:t>
            </a:r>
            <a:r>
              <a:rPr sz="1300" spc="-30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lang="en-IN" sz="1300" spc="-300" dirty="0">
                <a:solidFill>
                  <a:srgbClr val="C00000"/>
                </a:solidFill>
                <a:latin typeface="Georgia"/>
                <a:cs typeface="Georgia"/>
              </a:rPr>
              <a:t>	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MULTIPLIER</a:t>
            </a:r>
            <a:r>
              <a:rPr sz="1300" spc="1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DW</a:t>
            </a:r>
            <a:r>
              <a:rPr sz="130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3B2A</a:t>
            </a:r>
            <a:r>
              <a:rPr sz="1300" spc="-1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H</a:t>
            </a:r>
            <a:r>
              <a:rPr lang="en-IN" sz="1300" spc="-5" dirty="0">
                <a:solidFill>
                  <a:srgbClr val="C00000"/>
                </a:solidFill>
                <a:latin typeface="Georgia"/>
                <a:cs typeface="Georgia"/>
              </a:rPr>
              <a:t>          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;</a:t>
            </a:r>
            <a:r>
              <a:rPr sz="1300" dirty="0">
                <a:solidFill>
                  <a:srgbClr val="C00000"/>
                </a:solidFill>
                <a:latin typeface="Georgia"/>
                <a:cs typeface="Georgia"/>
              </a:rPr>
              <a:t> 2</a:t>
            </a:r>
            <a:r>
              <a:rPr sz="1275" baseline="26143" dirty="0">
                <a:solidFill>
                  <a:srgbClr val="C00000"/>
                </a:solidFill>
                <a:latin typeface="Georgia"/>
                <a:cs typeface="Georgia"/>
              </a:rPr>
              <a:t>nd</a:t>
            </a:r>
            <a:r>
              <a:rPr sz="1275" spc="157" baseline="26143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word</a:t>
            </a:r>
            <a:endParaRPr sz="1300" dirty="0">
              <a:solidFill>
                <a:srgbClr val="C00000"/>
              </a:solidFill>
              <a:latin typeface="Georgia"/>
              <a:cs typeface="Georgia"/>
            </a:endParaRPr>
          </a:p>
          <a:p>
            <a:pPr marL="586105" marR="30480">
              <a:lnSpc>
                <a:spcPts val="1250"/>
              </a:lnSpc>
              <a:spcBef>
                <a:spcPts val="300"/>
              </a:spcBef>
            </a:pPr>
            <a:r>
              <a:rPr lang="en-IN" sz="1300" spc="-5" dirty="0">
                <a:solidFill>
                  <a:srgbClr val="C00000"/>
                </a:solidFill>
                <a:latin typeface="Georgia"/>
                <a:cs typeface="Georgia"/>
              </a:rPr>
              <a:t>	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PRODUCT</a:t>
            </a:r>
            <a:r>
              <a:rPr sz="1300" spc="1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DW</a:t>
            </a:r>
            <a:r>
              <a:rPr sz="130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2</a:t>
            </a:r>
            <a:r>
              <a:rPr sz="1300" spc="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DUP(0)</a:t>
            </a:r>
            <a:r>
              <a:rPr lang="en-IN" sz="1300" spc="-5" dirty="0">
                <a:solidFill>
                  <a:srgbClr val="C00000"/>
                </a:solidFill>
                <a:latin typeface="Georgia"/>
                <a:cs typeface="Georgia"/>
              </a:rPr>
              <a:t>             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;</a:t>
            </a:r>
            <a:r>
              <a:rPr sz="1300" spc="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sets</a:t>
            </a:r>
            <a:r>
              <a:rPr sz="1300" spc="1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aside</a:t>
            </a:r>
            <a:r>
              <a:rPr sz="130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10" dirty="0">
                <a:solidFill>
                  <a:srgbClr val="C00000"/>
                </a:solidFill>
                <a:latin typeface="Georgia"/>
                <a:cs typeface="Georgia"/>
              </a:rPr>
              <a:t>storage</a:t>
            </a:r>
            <a:r>
              <a:rPr sz="1300" spc="2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for</a:t>
            </a:r>
            <a:r>
              <a:rPr sz="1300" spc="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2</a:t>
            </a:r>
            <a:r>
              <a:rPr sz="1300" spc="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10" dirty="0">
                <a:solidFill>
                  <a:srgbClr val="C00000"/>
                </a:solidFill>
                <a:latin typeface="Georgia"/>
                <a:cs typeface="Georgia"/>
              </a:rPr>
              <a:t>words</a:t>
            </a:r>
            <a:r>
              <a:rPr sz="1300" spc="2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in</a:t>
            </a:r>
            <a:r>
              <a:rPr sz="1300" spc="-10" dirty="0">
                <a:solidFill>
                  <a:srgbClr val="C00000"/>
                </a:solidFill>
                <a:latin typeface="Georgia"/>
                <a:cs typeface="Georgia"/>
              </a:rPr>
              <a:t> memory</a:t>
            </a:r>
            <a:r>
              <a:rPr sz="1300" spc="3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and</a:t>
            </a:r>
            <a:r>
              <a:rPr sz="1300" spc="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gives</a:t>
            </a:r>
            <a:r>
              <a:rPr sz="1300" spc="-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starting</a:t>
            </a:r>
            <a:r>
              <a:rPr sz="1300" spc="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10" dirty="0">
                <a:solidFill>
                  <a:srgbClr val="C00000"/>
                </a:solidFill>
                <a:latin typeface="Georgia"/>
                <a:cs typeface="Georgia"/>
              </a:rPr>
              <a:t>address</a:t>
            </a:r>
            <a:r>
              <a:rPr sz="1300" spc="3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of</a:t>
            </a:r>
            <a:r>
              <a:rPr sz="1300" spc="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endParaRPr lang="en-IN" sz="1300" spc="10" dirty="0">
              <a:solidFill>
                <a:srgbClr val="C00000"/>
              </a:solidFill>
              <a:latin typeface="Georgia"/>
              <a:cs typeface="Georgia"/>
            </a:endParaRPr>
          </a:p>
          <a:p>
            <a:pPr marL="586105" marR="30480">
              <a:lnSpc>
                <a:spcPts val="1250"/>
              </a:lnSpc>
              <a:spcBef>
                <a:spcPts val="300"/>
              </a:spcBef>
            </a:pPr>
            <a:r>
              <a:rPr lang="en-IN" sz="1300" spc="10" dirty="0">
                <a:solidFill>
                  <a:srgbClr val="C00000"/>
                </a:solidFill>
                <a:latin typeface="Georgia"/>
                <a:cs typeface="Georgia"/>
              </a:rPr>
              <a:t>                                                                   ;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1</a:t>
            </a:r>
            <a:r>
              <a:rPr sz="1275" spc="-7" baseline="26143" dirty="0">
                <a:solidFill>
                  <a:srgbClr val="C00000"/>
                </a:solidFill>
                <a:latin typeface="Georgia"/>
                <a:cs typeface="Georgia"/>
              </a:rPr>
              <a:t>st</a:t>
            </a:r>
            <a:r>
              <a:rPr sz="1275" spc="187" baseline="26143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word </a:t>
            </a:r>
            <a:r>
              <a:rPr sz="1300" spc="-30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the</a:t>
            </a:r>
            <a:r>
              <a:rPr sz="1300" spc="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name</a:t>
            </a:r>
            <a:r>
              <a:rPr sz="1300" spc="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lang="en-IN" sz="1300" spc="10" dirty="0">
                <a:solidFill>
                  <a:srgbClr val="C00000"/>
                </a:solidFill>
                <a:latin typeface="Georgia"/>
                <a:cs typeface="Georgia"/>
              </a:rPr>
              <a:t> P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RODUCT.</a:t>
            </a:r>
            <a:r>
              <a:rPr sz="1300" spc="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The</a:t>
            </a:r>
            <a:r>
              <a:rPr sz="130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DUP(0)</a:t>
            </a:r>
            <a:r>
              <a:rPr sz="1300" spc="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part</a:t>
            </a:r>
            <a:r>
              <a:rPr sz="1300" spc="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of</a:t>
            </a:r>
            <a:r>
              <a:rPr sz="1300" spc="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the</a:t>
            </a:r>
            <a:r>
              <a:rPr sz="1300" spc="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10" dirty="0">
                <a:solidFill>
                  <a:srgbClr val="C00000"/>
                </a:solidFill>
                <a:latin typeface="Georgia"/>
                <a:cs typeface="Georgia"/>
              </a:rPr>
              <a:t>statement</a:t>
            </a:r>
            <a:r>
              <a:rPr sz="1300" spc="2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tells</a:t>
            </a:r>
            <a:r>
              <a:rPr sz="1300" spc="1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endParaRPr lang="en-IN" sz="1300" spc="15" dirty="0">
              <a:solidFill>
                <a:srgbClr val="C00000"/>
              </a:solidFill>
              <a:latin typeface="Georgia"/>
              <a:cs typeface="Georgia"/>
            </a:endParaRPr>
          </a:p>
          <a:p>
            <a:pPr marL="586105" marR="30480">
              <a:lnSpc>
                <a:spcPts val="1250"/>
              </a:lnSpc>
              <a:spcBef>
                <a:spcPts val="300"/>
              </a:spcBef>
            </a:pPr>
            <a:r>
              <a:rPr lang="en-IN" sz="1300" spc="15" dirty="0">
                <a:solidFill>
                  <a:srgbClr val="C00000"/>
                </a:solidFill>
                <a:latin typeface="Georgia"/>
                <a:cs typeface="Georgia"/>
              </a:rPr>
              <a:t>			              ; </a:t>
            </a:r>
            <a:r>
              <a:rPr sz="1300" spc="-10" dirty="0">
                <a:solidFill>
                  <a:srgbClr val="C00000"/>
                </a:solidFill>
                <a:latin typeface="Georgia"/>
                <a:cs typeface="Georgia"/>
              </a:rPr>
              <a:t>assembler</a:t>
            </a:r>
            <a:r>
              <a:rPr sz="1300" spc="3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to</a:t>
            </a:r>
            <a:r>
              <a:rPr sz="1300" spc="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initialize</a:t>
            </a:r>
            <a:r>
              <a:rPr sz="1300" spc="-4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2</a:t>
            </a:r>
            <a:r>
              <a:rPr sz="1300" spc="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10" dirty="0">
                <a:solidFill>
                  <a:srgbClr val="C00000"/>
                </a:solidFill>
                <a:latin typeface="Georgia"/>
                <a:cs typeface="Georgia"/>
              </a:rPr>
              <a:t>words</a:t>
            </a:r>
            <a:r>
              <a:rPr sz="1300" spc="1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to</a:t>
            </a:r>
            <a:r>
              <a:rPr sz="1300" spc="1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all</a:t>
            </a:r>
            <a:r>
              <a:rPr sz="1300" spc="2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zeros.</a:t>
            </a:r>
            <a:endParaRPr sz="1300" dirty="0">
              <a:solidFill>
                <a:srgbClr val="C00000"/>
              </a:solidFill>
              <a:latin typeface="Georgia"/>
              <a:cs typeface="Georgia"/>
            </a:endParaRPr>
          </a:p>
          <a:p>
            <a:pPr marL="311785" marR="6537325">
              <a:lnSpc>
                <a:spcPct val="100000"/>
              </a:lnSpc>
              <a:spcBef>
                <a:spcPts val="5"/>
              </a:spcBef>
            </a:pPr>
            <a:r>
              <a:rPr lang="en-IN" sz="1400" spc="-5" dirty="0">
                <a:solidFill>
                  <a:srgbClr val="C00000"/>
                </a:solidFill>
                <a:latin typeface="Georgia"/>
                <a:cs typeface="Georgia"/>
              </a:rPr>
              <a:t>       </a:t>
            </a:r>
            <a:r>
              <a:rPr sz="1400" spc="-5" dirty="0">
                <a:solidFill>
                  <a:srgbClr val="C00000"/>
                </a:solidFill>
                <a:latin typeface="Georgia"/>
                <a:cs typeface="Georgia"/>
              </a:rPr>
              <a:t>DATA </a:t>
            </a:r>
            <a:r>
              <a:rPr sz="1400" dirty="0">
                <a:solidFill>
                  <a:srgbClr val="C00000"/>
                </a:solidFill>
                <a:latin typeface="Georgia"/>
                <a:cs typeface="Georgia"/>
              </a:rPr>
              <a:t>ENDS </a:t>
            </a:r>
            <a:r>
              <a:rPr sz="1400" spc="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endParaRPr lang="en-IN" sz="1400" spc="5" dirty="0">
              <a:solidFill>
                <a:srgbClr val="C00000"/>
              </a:solidFill>
              <a:latin typeface="Georgia"/>
              <a:cs typeface="Georgia"/>
            </a:endParaRPr>
          </a:p>
          <a:p>
            <a:pPr marL="311785" marR="6537325">
              <a:lnSpc>
                <a:spcPct val="100000"/>
              </a:lnSpc>
              <a:spcBef>
                <a:spcPts val="5"/>
              </a:spcBef>
            </a:pPr>
            <a:endParaRPr lang="en-IN" sz="1400" spc="5" dirty="0">
              <a:solidFill>
                <a:srgbClr val="C00000"/>
              </a:solidFill>
              <a:latin typeface="Georgia"/>
              <a:cs typeface="Georgia"/>
            </a:endParaRPr>
          </a:p>
          <a:p>
            <a:pPr marL="311785" marR="6537325">
              <a:lnSpc>
                <a:spcPct val="100000"/>
              </a:lnSpc>
              <a:spcBef>
                <a:spcPts val="5"/>
              </a:spcBef>
            </a:pPr>
            <a:r>
              <a:rPr lang="en-IN" sz="1400" dirty="0">
                <a:solidFill>
                  <a:srgbClr val="C00000"/>
                </a:solidFill>
                <a:latin typeface="Georgia"/>
                <a:cs typeface="Georgia"/>
              </a:rPr>
              <a:t>      </a:t>
            </a:r>
            <a:r>
              <a:rPr sz="1400" dirty="0">
                <a:solidFill>
                  <a:srgbClr val="C00000"/>
                </a:solidFill>
                <a:latin typeface="Georgia"/>
                <a:cs typeface="Georgia"/>
              </a:rPr>
              <a:t>CODE</a:t>
            </a:r>
            <a:r>
              <a:rPr sz="1400" spc="-8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400" spc="-5" dirty="0">
                <a:solidFill>
                  <a:srgbClr val="C00000"/>
                </a:solidFill>
                <a:latin typeface="Georgia"/>
                <a:cs typeface="Georgia"/>
              </a:rPr>
              <a:t>SEGMENT</a:t>
            </a:r>
            <a:endParaRPr sz="1400" dirty="0">
              <a:solidFill>
                <a:srgbClr val="C00000"/>
              </a:solidFill>
              <a:latin typeface="Georgia"/>
              <a:cs typeface="Georgia"/>
            </a:endParaRPr>
          </a:p>
          <a:p>
            <a:pPr marL="586105">
              <a:lnSpc>
                <a:spcPts val="1560"/>
              </a:lnSpc>
              <a:spcBef>
                <a:spcPts val="5"/>
              </a:spcBef>
            </a:pPr>
            <a:r>
              <a:rPr lang="en-IN" sz="1300" spc="-5" dirty="0">
                <a:solidFill>
                  <a:srgbClr val="C00000"/>
                </a:solidFill>
                <a:latin typeface="Georgia"/>
                <a:cs typeface="Georgia"/>
              </a:rPr>
              <a:t>     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ASSUMER</a:t>
            </a:r>
            <a:r>
              <a:rPr sz="1300" spc="-2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300" spc="-5" dirty="0">
                <a:solidFill>
                  <a:srgbClr val="C00000"/>
                </a:solidFill>
                <a:latin typeface="Georgia"/>
                <a:cs typeface="Georgia"/>
              </a:rPr>
              <a:t>CS:CODE, DS:DATA;</a:t>
            </a:r>
            <a:endParaRPr sz="1300" dirty="0">
              <a:solidFill>
                <a:srgbClr val="C00000"/>
              </a:solidFill>
              <a:latin typeface="Georgia"/>
              <a:cs typeface="Georgia"/>
            </a:endParaRPr>
          </a:p>
          <a:p>
            <a:pPr marL="311785">
              <a:lnSpc>
                <a:spcPts val="1680"/>
              </a:lnSpc>
            </a:pPr>
            <a:r>
              <a:rPr lang="en-IN" sz="1400" spc="-5" dirty="0">
                <a:solidFill>
                  <a:srgbClr val="C00000"/>
                </a:solidFill>
                <a:latin typeface="Georgia"/>
                <a:cs typeface="Georgia"/>
              </a:rPr>
              <a:t>	</a:t>
            </a:r>
            <a:r>
              <a:rPr sz="1400" spc="-5" dirty="0">
                <a:solidFill>
                  <a:srgbClr val="C00000"/>
                </a:solidFill>
                <a:latin typeface="Georgia"/>
                <a:cs typeface="Georgia"/>
              </a:rPr>
              <a:t>START:</a:t>
            </a:r>
            <a:endParaRPr sz="1400" dirty="0">
              <a:solidFill>
                <a:srgbClr val="C00000"/>
              </a:solidFill>
              <a:latin typeface="Georgia"/>
              <a:cs typeface="Georgia"/>
            </a:endParaRPr>
          </a:p>
          <a:p>
            <a:pPr marL="586105" marR="6452870" indent="39370">
              <a:lnSpc>
                <a:spcPct val="100000"/>
              </a:lnSpc>
            </a:pPr>
            <a:r>
              <a:rPr lang="en-US" sz="1300" spc="-10" dirty="0">
                <a:solidFill>
                  <a:srgbClr val="C00000"/>
                </a:solidFill>
                <a:latin typeface="Georgia"/>
                <a:cs typeface="Georgia"/>
              </a:rPr>
              <a:t>	MOV</a:t>
            </a:r>
            <a:r>
              <a:rPr lang="en-US" sz="1300" spc="-4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lang="en-US" sz="1300" spc="-5" dirty="0">
                <a:solidFill>
                  <a:srgbClr val="C00000"/>
                </a:solidFill>
                <a:latin typeface="Georgia"/>
                <a:cs typeface="Georgia"/>
              </a:rPr>
              <a:t>AX,</a:t>
            </a:r>
            <a:r>
              <a:rPr lang="en-US" sz="1300" spc="-4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lang="en-US" sz="1300" spc="-5" dirty="0">
                <a:solidFill>
                  <a:srgbClr val="C00000"/>
                </a:solidFill>
                <a:latin typeface="Georgia"/>
                <a:cs typeface="Georgia"/>
              </a:rPr>
              <a:t>DATA </a:t>
            </a:r>
            <a:r>
              <a:rPr lang="en-US" sz="1300" spc="-295" dirty="0">
                <a:solidFill>
                  <a:srgbClr val="C00000"/>
                </a:solidFill>
                <a:latin typeface="Georgia"/>
                <a:cs typeface="Georgia"/>
              </a:rPr>
              <a:t>    </a:t>
            </a:r>
            <a:r>
              <a:rPr lang="en-US" sz="1300" spc="-10" dirty="0">
                <a:solidFill>
                  <a:srgbClr val="C00000"/>
                </a:solidFill>
                <a:latin typeface="Georgia"/>
                <a:cs typeface="Georgia"/>
              </a:rPr>
              <a:t>MOV</a:t>
            </a:r>
            <a:r>
              <a:rPr lang="en-US" sz="1300" spc="-1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lang="en-US" sz="1300" spc="-5" dirty="0">
                <a:solidFill>
                  <a:srgbClr val="C00000"/>
                </a:solidFill>
                <a:latin typeface="Georgia"/>
                <a:cs typeface="Georgia"/>
              </a:rPr>
              <a:t>DS,</a:t>
            </a:r>
            <a:r>
              <a:rPr lang="en-US" sz="1300" spc="-1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lang="en-US" sz="1300" spc="-10" dirty="0">
                <a:solidFill>
                  <a:srgbClr val="C00000"/>
                </a:solidFill>
                <a:latin typeface="Georgia"/>
                <a:cs typeface="Georgia"/>
              </a:rPr>
              <a:t>AX</a:t>
            </a:r>
            <a:endParaRPr lang="en-US" sz="1300" dirty="0">
              <a:solidFill>
                <a:srgbClr val="C00000"/>
              </a:solidFill>
              <a:latin typeface="Georgia"/>
              <a:cs typeface="Georgia"/>
            </a:endParaRPr>
          </a:p>
          <a:p>
            <a:pPr marL="586105" marR="5615940">
              <a:lnSpc>
                <a:spcPct val="100000"/>
              </a:lnSpc>
            </a:pPr>
            <a:r>
              <a:rPr lang="en-US" sz="1300" spc="-10" dirty="0">
                <a:solidFill>
                  <a:srgbClr val="C00000"/>
                </a:solidFill>
                <a:latin typeface="Georgia"/>
                <a:cs typeface="Georgia"/>
              </a:rPr>
              <a:t>	MOV </a:t>
            </a:r>
            <a:r>
              <a:rPr lang="en-US" sz="1300" spc="-5" dirty="0">
                <a:solidFill>
                  <a:srgbClr val="C00000"/>
                </a:solidFill>
                <a:latin typeface="Georgia"/>
                <a:cs typeface="Georgia"/>
              </a:rPr>
              <a:t>AX, </a:t>
            </a:r>
            <a:r>
              <a:rPr lang="en-US" sz="1300" spc="-10" dirty="0">
                <a:solidFill>
                  <a:srgbClr val="C00000"/>
                </a:solidFill>
                <a:latin typeface="Georgia"/>
                <a:cs typeface="Georgia"/>
              </a:rPr>
              <a:t>MULTIPLICAND </a:t>
            </a:r>
          </a:p>
          <a:p>
            <a:pPr marL="586105" marR="5615940">
              <a:lnSpc>
                <a:spcPct val="100000"/>
              </a:lnSpc>
            </a:pPr>
            <a:r>
              <a:rPr lang="en-US" sz="1300" spc="-5" dirty="0">
                <a:solidFill>
                  <a:srgbClr val="C00000"/>
                </a:solidFill>
                <a:latin typeface="Georgia"/>
                <a:cs typeface="Georgia"/>
              </a:rPr>
              <a:t>	MUL     MULTIPLIER</a:t>
            </a:r>
            <a:endParaRPr lang="en-US" sz="1300" dirty="0">
              <a:solidFill>
                <a:srgbClr val="C00000"/>
              </a:solidFill>
              <a:latin typeface="Georgia"/>
              <a:cs typeface="Georgia"/>
            </a:endParaRPr>
          </a:p>
          <a:p>
            <a:pPr marL="586105" marR="5881370">
              <a:lnSpc>
                <a:spcPct val="100000"/>
              </a:lnSpc>
            </a:pPr>
            <a:r>
              <a:rPr lang="en-US" sz="1300" spc="-10" dirty="0">
                <a:solidFill>
                  <a:srgbClr val="C00000"/>
                </a:solidFill>
                <a:latin typeface="Georgia"/>
                <a:cs typeface="Georgia"/>
              </a:rPr>
              <a:t>	MOV </a:t>
            </a:r>
            <a:r>
              <a:rPr lang="en-US" sz="1300" spc="-5" dirty="0">
                <a:solidFill>
                  <a:srgbClr val="C00000"/>
                </a:solidFill>
                <a:latin typeface="Georgia"/>
                <a:cs typeface="Georgia"/>
              </a:rPr>
              <a:t>PRODUCT, AX</a:t>
            </a:r>
            <a:endParaRPr lang="en-US" sz="1300" dirty="0">
              <a:solidFill>
                <a:srgbClr val="C00000"/>
              </a:solidFill>
              <a:latin typeface="Georgia"/>
              <a:cs typeface="Georgia"/>
            </a:endParaRPr>
          </a:p>
          <a:p>
            <a:pPr marL="586105" marR="5881370">
              <a:lnSpc>
                <a:spcPct val="100000"/>
              </a:lnSpc>
            </a:pPr>
            <a:r>
              <a:rPr lang="en-US" sz="1300" spc="-10" dirty="0">
                <a:solidFill>
                  <a:srgbClr val="C00000"/>
                </a:solidFill>
                <a:latin typeface="Georgia"/>
                <a:cs typeface="Georgia"/>
              </a:rPr>
              <a:t>	MOV</a:t>
            </a:r>
            <a:r>
              <a:rPr lang="en-US" sz="1300" spc="-4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lang="en-US" sz="1300" spc="-5" dirty="0">
                <a:solidFill>
                  <a:srgbClr val="C00000"/>
                </a:solidFill>
                <a:latin typeface="Georgia"/>
                <a:cs typeface="Georgia"/>
              </a:rPr>
              <a:t>PRODUCT+2,</a:t>
            </a:r>
            <a:r>
              <a:rPr lang="en-US" sz="1300" spc="-2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lang="en-US" sz="1300" spc="-5" dirty="0">
                <a:solidFill>
                  <a:srgbClr val="C00000"/>
                </a:solidFill>
                <a:latin typeface="Georgia"/>
                <a:cs typeface="Georgia"/>
              </a:rPr>
              <a:t>DX</a:t>
            </a:r>
            <a:endParaRPr lang="en-US" sz="1300" spc="-300" dirty="0">
              <a:solidFill>
                <a:srgbClr val="C00000"/>
              </a:solidFill>
              <a:latin typeface="Georgia"/>
              <a:cs typeface="Georgia"/>
            </a:endParaRPr>
          </a:p>
          <a:p>
            <a:pPr marL="586105" marR="5881370">
              <a:lnSpc>
                <a:spcPct val="100000"/>
              </a:lnSpc>
            </a:pPr>
            <a:r>
              <a:rPr lang="en-US" sz="1300" spc="-5" dirty="0">
                <a:solidFill>
                  <a:srgbClr val="C00000"/>
                </a:solidFill>
                <a:latin typeface="Georgia"/>
                <a:cs typeface="Georgia"/>
              </a:rPr>
              <a:t>	INT 3 ; OPTIONAL.  CAN  BE USED </a:t>
            </a:r>
          </a:p>
          <a:p>
            <a:pPr marL="586105" marR="5881370">
              <a:lnSpc>
                <a:spcPct val="100000"/>
              </a:lnSpc>
            </a:pPr>
            <a:r>
              <a:rPr lang="en-US" sz="1300" spc="-5" dirty="0">
                <a:solidFill>
                  <a:srgbClr val="C00000"/>
                </a:solidFill>
                <a:latin typeface="Georgia"/>
                <a:cs typeface="Georgia"/>
              </a:rPr>
              <a:t>                    ; OTHER TYPE OF INTERRUPT TO   </a:t>
            </a:r>
          </a:p>
          <a:p>
            <a:pPr marL="586105" marR="5881370">
              <a:lnSpc>
                <a:spcPct val="100000"/>
              </a:lnSpc>
            </a:pPr>
            <a:r>
              <a:rPr lang="en-US" sz="1300" spc="-5" dirty="0">
                <a:solidFill>
                  <a:srgbClr val="C00000"/>
                </a:solidFill>
                <a:latin typeface="Georgia"/>
                <a:cs typeface="Georgia"/>
              </a:rPr>
              <a:t>                    ; EXIT FROM THE PROGRAM </a:t>
            </a:r>
            <a:endParaRPr lang="en-US" sz="1300" dirty="0">
              <a:solidFill>
                <a:srgbClr val="C00000"/>
              </a:solidFill>
              <a:latin typeface="Georgia"/>
              <a:cs typeface="Georgia"/>
            </a:endParaRPr>
          </a:p>
          <a:p>
            <a:pPr marL="311785" marR="6924040">
              <a:lnSpc>
                <a:spcPts val="1680"/>
              </a:lnSpc>
              <a:spcBef>
                <a:spcPts val="55"/>
              </a:spcBef>
            </a:pPr>
            <a:r>
              <a:rPr lang="en-IN" sz="1400" spc="-5" dirty="0">
                <a:solidFill>
                  <a:srgbClr val="C00000"/>
                </a:solidFill>
                <a:latin typeface="Georgia"/>
                <a:cs typeface="Georgia"/>
              </a:rPr>
              <a:t>         </a:t>
            </a:r>
            <a:r>
              <a:rPr sz="1400" spc="-5" dirty="0">
                <a:solidFill>
                  <a:srgbClr val="C00000"/>
                </a:solidFill>
                <a:latin typeface="Georgia"/>
                <a:cs typeface="Georgia"/>
              </a:rPr>
              <a:t>CO</a:t>
            </a:r>
            <a:r>
              <a:rPr sz="1400" dirty="0">
                <a:solidFill>
                  <a:srgbClr val="C00000"/>
                </a:solidFill>
                <a:latin typeface="Georgia"/>
                <a:cs typeface="Georgia"/>
              </a:rPr>
              <a:t>DE</a:t>
            </a:r>
            <a:r>
              <a:rPr sz="1400" spc="-2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400" spc="-10" dirty="0">
                <a:solidFill>
                  <a:srgbClr val="C00000"/>
                </a:solidFill>
                <a:latin typeface="Georgia"/>
                <a:cs typeface="Georgia"/>
              </a:rPr>
              <a:t>E</a:t>
            </a:r>
            <a:r>
              <a:rPr sz="1400" dirty="0">
                <a:solidFill>
                  <a:srgbClr val="C00000"/>
                </a:solidFill>
                <a:latin typeface="Georgia"/>
                <a:cs typeface="Georgia"/>
              </a:rPr>
              <a:t>NDS </a:t>
            </a:r>
            <a:endParaRPr lang="en-IN" sz="1400" dirty="0">
              <a:solidFill>
                <a:srgbClr val="C00000"/>
              </a:solidFill>
              <a:latin typeface="Georgia"/>
              <a:cs typeface="Georgia"/>
            </a:endParaRPr>
          </a:p>
          <a:p>
            <a:pPr marL="311785" marR="6924040">
              <a:lnSpc>
                <a:spcPts val="1680"/>
              </a:lnSpc>
              <a:spcBef>
                <a:spcPts val="55"/>
              </a:spcBef>
            </a:pPr>
            <a:r>
              <a:rPr lang="en-IN" sz="1400" dirty="0">
                <a:solidFill>
                  <a:srgbClr val="C00000"/>
                </a:solidFill>
                <a:latin typeface="Georgia"/>
                <a:cs typeface="Georgia"/>
              </a:rPr>
              <a:t>        </a:t>
            </a:r>
            <a:r>
              <a:rPr sz="140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400" spc="-5" dirty="0">
                <a:solidFill>
                  <a:srgbClr val="C00000"/>
                </a:solidFill>
                <a:latin typeface="Georgia"/>
                <a:cs typeface="Georgia"/>
              </a:rPr>
              <a:t>END</a:t>
            </a:r>
            <a:r>
              <a:rPr sz="1400" spc="-5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1400" spc="-5" dirty="0">
                <a:solidFill>
                  <a:srgbClr val="C00000"/>
                </a:solidFill>
                <a:latin typeface="Georgia"/>
                <a:cs typeface="Georgia"/>
              </a:rPr>
              <a:t>START</a:t>
            </a:r>
            <a:endParaRPr sz="1400" dirty="0">
              <a:solidFill>
                <a:srgbClr val="C00000"/>
              </a:solidFill>
              <a:latin typeface="Georgia"/>
              <a:cs typeface="Georgia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1E6B10C8-5203-A261-6BBA-07445E79C0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762000"/>
            <a:ext cx="2239472" cy="473172"/>
          </a:xfrm>
          <a:prstGeom prst="rect">
            <a:avLst/>
          </a:prstGeom>
        </p:spPr>
        <p:txBody>
          <a:bodyPr vert="horz" wrap="square" lIns="0" tIns="11396" rIns="0" bIns="0" rtlCol="0">
            <a:spAutoFit/>
          </a:bodyPr>
          <a:lstStyle/>
          <a:p>
            <a:pPr marL="11396">
              <a:spcBef>
                <a:spcPts val="90"/>
              </a:spcBef>
            </a:pPr>
            <a:r>
              <a:rPr lang="en-US" sz="3000" spc="-4" dirty="0"/>
              <a:t>E</a:t>
            </a:r>
            <a:r>
              <a:rPr sz="3000" spc="-4" dirty="0"/>
              <a:t>xample</a:t>
            </a:r>
            <a:r>
              <a:rPr lang="en-US" sz="3000" spc="-4" dirty="0"/>
              <a:t>-2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9594508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1"/>
            <a:ext cx="8763000" cy="44958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b="1" dirty="0"/>
              <a:t>OBJECTIVE:</a:t>
            </a:r>
            <a:endParaRPr lang="en-IN" sz="2400" dirty="0"/>
          </a:p>
          <a:p>
            <a:pPr marL="0" indent="0">
              <a:buNone/>
            </a:pPr>
            <a:r>
              <a:rPr lang="en-US" sz="2400" b="1" dirty="0"/>
              <a:t> </a:t>
            </a:r>
            <a:endParaRPr lang="en-IN" sz="2400" dirty="0"/>
          </a:p>
          <a:p>
            <a:pPr lvl="0"/>
            <a:r>
              <a:rPr lang="en-US" sz="2400" dirty="0"/>
              <a:t>Find the largest and smallest number in a given array of size N.</a:t>
            </a:r>
            <a:endParaRPr lang="en-IN" sz="2400" dirty="0"/>
          </a:p>
          <a:p>
            <a:pPr marL="0" indent="0">
              <a:buNone/>
            </a:pPr>
            <a:r>
              <a:rPr lang="en-US" sz="2400" dirty="0"/>
              <a:t> </a:t>
            </a:r>
            <a:endParaRPr lang="en-IN" sz="2400" dirty="0"/>
          </a:p>
          <a:p>
            <a:pPr lvl="0"/>
            <a:r>
              <a:rPr lang="en-US" sz="2400" dirty="0"/>
              <a:t>Arrange the elements of a given array of size N in ascending and descending order.</a:t>
            </a:r>
            <a:endParaRPr lang="en-IN" sz="2400" dirty="0"/>
          </a:p>
          <a:p>
            <a:pPr marL="0" indent="0">
              <a:buNone/>
            </a:pPr>
            <a:r>
              <a:rPr lang="en-US" sz="2400" dirty="0"/>
              <a:t> </a:t>
            </a:r>
            <a:endParaRPr lang="en-IN" sz="2400" dirty="0"/>
          </a:p>
          <a:p>
            <a:pPr marL="0" indent="0">
              <a:buNone/>
            </a:pPr>
            <a:r>
              <a:rPr lang="en-US" sz="2400" b="1" dirty="0"/>
              <a:t> 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063589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1"/>
            <a:ext cx="8763000" cy="44958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b="1" dirty="0"/>
              <a:t>OBJECTIVE:</a:t>
            </a:r>
            <a:endParaRPr lang="en-IN" sz="2400" dirty="0"/>
          </a:p>
          <a:p>
            <a:pPr marL="0" indent="0">
              <a:buNone/>
            </a:pPr>
            <a:r>
              <a:rPr lang="en-US" sz="2400" b="1" dirty="0"/>
              <a:t> </a:t>
            </a:r>
            <a:endParaRPr lang="en-IN" sz="2400" dirty="0"/>
          </a:p>
          <a:p>
            <a:pPr lvl="0"/>
            <a:r>
              <a:rPr lang="en-US" sz="2400" dirty="0"/>
              <a:t>Find the largest number in a given array of size N.</a:t>
            </a:r>
            <a:endParaRPr lang="en-IN" sz="2400" dirty="0"/>
          </a:p>
          <a:p>
            <a:pPr marL="0" indent="0">
              <a:buNone/>
            </a:pPr>
            <a:r>
              <a:rPr lang="en-US" sz="2400" dirty="0"/>
              <a:t> </a:t>
            </a:r>
            <a:endParaRPr lang="en-IN" sz="2400" dirty="0"/>
          </a:p>
          <a:p>
            <a:pPr marL="0" indent="0">
              <a:buNone/>
            </a:pPr>
            <a:r>
              <a:rPr lang="en-US" sz="2400" b="1" dirty="0"/>
              <a:t>PROGRAM:</a:t>
            </a:r>
          </a:p>
          <a:p>
            <a:pPr marL="0" indent="0">
              <a:buNone/>
            </a:pPr>
            <a:r>
              <a:rPr lang="en-US" sz="2400" b="1" dirty="0"/>
              <a:t>.data  </a:t>
            </a:r>
          </a:p>
          <a:p>
            <a:pPr marL="0" indent="0">
              <a:buNone/>
            </a:pPr>
            <a:r>
              <a:rPr lang="en-US" sz="2400" b="1" dirty="0"/>
              <a:t>count </a:t>
            </a:r>
            <a:r>
              <a:rPr lang="en-US" sz="2400" b="1" dirty="0" err="1"/>
              <a:t>db</a:t>
            </a:r>
            <a:r>
              <a:rPr lang="en-US" sz="2400" b="1" dirty="0"/>
              <a:t> 04h ;  count = array size</a:t>
            </a:r>
          </a:p>
          <a:p>
            <a:pPr marL="0" indent="0">
              <a:buNone/>
            </a:pPr>
            <a:r>
              <a:rPr lang="en-US" sz="2400" b="1" dirty="0"/>
              <a:t>value </a:t>
            </a:r>
            <a:r>
              <a:rPr lang="en-US" sz="2400" b="1" dirty="0" err="1"/>
              <a:t>db</a:t>
            </a:r>
            <a:r>
              <a:rPr lang="en-US" sz="2400" b="1" dirty="0"/>
              <a:t> 09h, 10h,05h,03h ; array elements</a:t>
            </a:r>
          </a:p>
          <a:p>
            <a:pPr marL="0" indent="0">
              <a:buNone/>
            </a:pPr>
            <a:r>
              <a:rPr lang="en-US" sz="2400" b="1" dirty="0"/>
              <a:t>res     </a:t>
            </a:r>
            <a:r>
              <a:rPr lang="en-US" sz="2400" b="1" dirty="0" err="1"/>
              <a:t>db</a:t>
            </a:r>
            <a:r>
              <a:rPr lang="en-US" sz="2400" b="1" dirty="0"/>
              <a:t> 0 		         ; store the result in res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0590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8915400" cy="78485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.code</a:t>
            </a:r>
          </a:p>
          <a:p>
            <a:pPr marL="0" indent="0">
              <a:buNone/>
            </a:pPr>
            <a:r>
              <a:rPr lang="en-US" sz="2000" b="1" dirty="0"/>
              <a:t>MAIN PROC</a:t>
            </a:r>
          </a:p>
          <a:p>
            <a:pPr marL="0" indent="0">
              <a:buNone/>
            </a:pPr>
            <a:r>
              <a:rPr lang="en-US" sz="2000" b="1" dirty="0"/>
              <a:t>   	 </a:t>
            </a:r>
            <a:r>
              <a:rPr lang="en-US" sz="2000" b="1" dirty="0" err="1"/>
              <a:t>mov</a:t>
            </a:r>
            <a:r>
              <a:rPr lang="en-US" sz="2000" b="1" dirty="0"/>
              <a:t> ax, data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mov</a:t>
            </a:r>
            <a:r>
              <a:rPr lang="en-US" sz="2000" b="1" dirty="0"/>
              <a:t> ds, ax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mov</a:t>
            </a:r>
            <a:r>
              <a:rPr lang="en-US" sz="2000" b="1" dirty="0"/>
              <a:t> cl, count</a:t>
            </a:r>
          </a:p>
          <a:p>
            <a:pPr marL="0" indent="0">
              <a:buNone/>
            </a:pPr>
            <a:r>
              <a:rPr lang="en-US" sz="2000" b="1" dirty="0"/>
              <a:t> 	</a:t>
            </a:r>
            <a:r>
              <a:rPr lang="en-US" sz="2000" b="1" dirty="0" err="1"/>
              <a:t>dec</a:t>
            </a:r>
            <a:r>
              <a:rPr lang="en-US" sz="2000" b="1" dirty="0"/>
              <a:t> cl</a:t>
            </a:r>
          </a:p>
          <a:p>
            <a:pPr marL="0" indent="0">
              <a:buNone/>
            </a:pPr>
            <a:r>
              <a:rPr lang="en-US" sz="2000" b="1" dirty="0"/>
              <a:t>    	LEA SI, value</a:t>
            </a:r>
          </a:p>
          <a:p>
            <a:pPr marL="0" indent="0">
              <a:buNone/>
            </a:pPr>
            <a:r>
              <a:rPr lang="en-US" sz="2000" b="1" dirty="0"/>
              <a:t>	 </a:t>
            </a:r>
            <a:r>
              <a:rPr lang="en-US" sz="2000" b="1" dirty="0" err="1"/>
              <a:t>mov</a:t>
            </a:r>
            <a:r>
              <a:rPr lang="en-US" sz="2000" b="1" dirty="0"/>
              <a:t> al, [SI]</a:t>
            </a:r>
          </a:p>
          <a:p>
            <a:pPr marL="0" indent="0">
              <a:buNone/>
            </a:pPr>
            <a:r>
              <a:rPr lang="en-US" sz="2000" b="1" dirty="0"/>
              <a:t>  up:        </a:t>
            </a:r>
            <a:r>
              <a:rPr lang="en-US" sz="2000" b="1" dirty="0" err="1"/>
              <a:t>inc</a:t>
            </a:r>
            <a:r>
              <a:rPr lang="en-US" sz="2000" b="1" dirty="0"/>
              <a:t> </a:t>
            </a:r>
            <a:r>
              <a:rPr lang="en-US" sz="2000" b="1" dirty="0" err="1"/>
              <a:t>si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   	 </a:t>
            </a:r>
            <a:r>
              <a:rPr lang="en-US" sz="2000" b="1" dirty="0" err="1"/>
              <a:t>cmp</a:t>
            </a:r>
            <a:r>
              <a:rPr lang="en-US" sz="2000" b="1" dirty="0"/>
              <a:t> al, [</a:t>
            </a:r>
            <a:r>
              <a:rPr lang="en-US" sz="2000" b="1" dirty="0" err="1"/>
              <a:t>si</a:t>
            </a:r>
            <a:r>
              <a:rPr lang="en-US" sz="2000" b="1" dirty="0"/>
              <a:t>]</a:t>
            </a:r>
          </a:p>
          <a:p>
            <a:pPr marL="0" indent="0">
              <a:buNone/>
            </a:pPr>
            <a:r>
              <a:rPr lang="en-US" sz="2000" b="1" dirty="0"/>
              <a:t>   	 </a:t>
            </a:r>
            <a:r>
              <a:rPr lang="en-US" sz="2000" b="1" dirty="0" err="1"/>
              <a:t>jnl</a:t>
            </a:r>
            <a:r>
              <a:rPr lang="en-US" sz="2000" b="1" dirty="0"/>
              <a:t> </a:t>
            </a:r>
            <a:r>
              <a:rPr lang="en-US" sz="2000" b="1" dirty="0" err="1"/>
              <a:t>nxt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    	</a:t>
            </a:r>
            <a:r>
              <a:rPr lang="en-US" sz="2000" b="1" dirty="0" err="1"/>
              <a:t>mov</a:t>
            </a:r>
            <a:r>
              <a:rPr lang="en-US" sz="2000" b="1" dirty="0"/>
              <a:t> al, [</a:t>
            </a:r>
            <a:r>
              <a:rPr lang="en-US" sz="2000" b="1" dirty="0" err="1"/>
              <a:t>si</a:t>
            </a:r>
            <a:r>
              <a:rPr lang="en-US" sz="2000" b="1"/>
              <a:t>]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 err="1"/>
              <a:t>nxt</a:t>
            </a:r>
            <a:r>
              <a:rPr lang="en-US" sz="2000" b="1" dirty="0"/>
              <a:t>:	</a:t>
            </a:r>
            <a:r>
              <a:rPr lang="en-US" sz="2000" b="1" dirty="0" err="1"/>
              <a:t>dec</a:t>
            </a:r>
            <a:r>
              <a:rPr lang="en-US" sz="2000" b="1" dirty="0"/>
              <a:t> cl</a:t>
            </a:r>
          </a:p>
          <a:p>
            <a:pPr marL="0" indent="0">
              <a:buNone/>
            </a:pPr>
            <a:r>
              <a:rPr lang="en-US" sz="2000" b="1" dirty="0"/>
              <a:t>   	 </a:t>
            </a:r>
            <a:r>
              <a:rPr lang="en-US" sz="2000" b="1" dirty="0" err="1"/>
              <a:t>jnz</a:t>
            </a:r>
            <a:r>
              <a:rPr lang="en-US" sz="2000" b="1" dirty="0"/>
              <a:t> up </a:t>
            </a:r>
          </a:p>
          <a:p>
            <a:pPr marL="0" indent="0">
              <a:buNone/>
            </a:pPr>
            <a:r>
              <a:rPr lang="en-US" sz="2000" b="1" dirty="0"/>
              <a:t>  	LEA DI, res</a:t>
            </a:r>
          </a:p>
          <a:p>
            <a:pPr marL="0" indent="0">
              <a:buNone/>
            </a:pPr>
            <a:r>
              <a:rPr lang="en-US" sz="2000" b="1" dirty="0"/>
              <a:t>   	</a:t>
            </a:r>
            <a:r>
              <a:rPr lang="en-US" sz="2000" b="1" dirty="0" err="1"/>
              <a:t>mov</a:t>
            </a:r>
            <a:r>
              <a:rPr lang="en-US" sz="2000" b="1" dirty="0"/>
              <a:t> [DI], al  </a:t>
            </a:r>
          </a:p>
          <a:p>
            <a:pPr marL="0" indent="0">
              <a:buNone/>
            </a:pPr>
            <a:r>
              <a:rPr lang="en-US" sz="2000" b="1" dirty="0"/>
              <a:t>     END MAIN </a:t>
            </a:r>
            <a:endParaRPr lang="en-IN" sz="2000" dirty="0"/>
          </a:p>
          <a:p>
            <a:pPr marL="0" indent="0">
              <a:buNone/>
            </a:pPr>
            <a:r>
              <a:rPr lang="en-US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8860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545" y="491647"/>
            <a:ext cx="8839200" cy="64008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b="1" dirty="0"/>
              <a:t>OBJECTIVE:</a:t>
            </a:r>
            <a:endParaRPr lang="en-IN" sz="2000" dirty="0"/>
          </a:p>
          <a:p>
            <a:pPr marL="0" indent="0">
              <a:buNone/>
            </a:pPr>
            <a:r>
              <a:rPr lang="en-US" sz="2000" b="1" dirty="0"/>
              <a:t> </a:t>
            </a:r>
            <a:endParaRPr lang="en-IN" sz="2000" dirty="0"/>
          </a:p>
          <a:p>
            <a:pPr lvl="0"/>
            <a:r>
              <a:rPr lang="en-US" sz="2000" dirty="0"/>
              <a:t>Arrange the elements of an given array of size N in ascending order.</a:t>
            </a:r>
            <a:endParaRPr lang="en-IN" sz="2000" dirty="0"/>
          </a:p>
          <a:p>
            <a:pPr marL="0" indent="0">
              <a:buNone/>
            </a:pPr>
            <a:r>
              <a:rPr lang="en-US" sz="2000" dirty="0"/>
              <a:t> </a:t>
            </a:r>
            <a:endParaRPr lang="en-IN" sz="2000" dirty="0"/>
          </a:p>
          <a:p>
            <a:pPr marL="0" indent="0">
              <a:buNone/>
            </a:pPr>
            <a:r>
              <a:rPr lang="en-US" sz="2000" b="1" dirty="0"/>
              <a:t>PROGRAM:</a:t>
            </a:r>
          </a:p>
          <a:p>
            <a:pPr marL="0" indent="0">
              <a:buNone/>
            </a:pPr>
            <a:r>
              <a:rPr lang="en-US" sz="2000" b="1" dirty="0"/>
              <a:t>.DATA</a:t>
            </a:r>
          </a:p>
          <a:p>
            <a:pPr marL="0" indent="0">
              <a:buNone/>
            </a:pPr>
            <a:r>
              <a:rPr lang="en-US" sz="2000" b="1" dirty="0"/>
              <a:t>count DB 06</a:t>
            </a:r>
          </a:p>
          <a:p>
            <a:pPr marL="0" indent="0">
              <a:buNone/>
            </a:pPr>
            <a:r>
              <a:rPr lang="en-US" sz="2000" b="1" dirty="0"/>
              <a:t>value DB 09H,0FH,14H,45H,24H,3FH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</a:p>
          <a:p>
            <a:pPr marL="0" indent="0">
              <a:buNone/>
            </a:pPr>
            <a:r>
              <a:rPr lang="en-US" sz="2000" b="1" dirty="0"/>
              <a:t>.CODE</a:t>
            </a:r>
          </a:p>
          <a:p>
            <a:pPr marL="0" indent="0">
              <a:buNone/>
            </a:pPr>
            <a:r>
              <a:rPr lang="en-US" sz="2000" b="1" dirty="0"/>
              <a:t>MAIN PROC     </a:t>
            </a:r>
          </a:p>
          <a:p>
            <a:pPr marL="0" indent="0">
              <a:buNone/>
            </a:pPr>
            <a:r>
              <a:rPr lang="en-US" sz="2000" b="1" dirty="0"/>
              <a:t>       MOV AX,DATA</a:t>
            </a:r>
          </a:p>
          <a:p>
            <a:pPr marL="0" indent="0">
              <a:buNone/>
            </a:pPr>
            <a:r>
              <a:rPr lang="en-US" sz="2000" b="1" dirty="0"/>
              <a:t>       MOV DS,AX</a:t>
            </a:r>
          </a:p>
          <a:p>
            <a:pPr marL="0" indent="0">
              <a:buNone/>
            </a:pPr>
            <a:r>
              <a:rPr lang="en-US" sz="2000" b="1" dirty="0"/>
              <a:t>       MOV CH, count</a:t>
            </a:r>
          </a:p>
          <a:p>
            <a:pPr marL="0" indent="0">
              <a:buNone/>
            </a:pPr>
            <a:r>
              <a:rPr lang="en-US" sz="2000" b="1" dirty="0"/>
              <a:t>       DEC CH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59746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839200" cy="6400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UP2:   MOV CL,CH</a:t>
            </a:r>
          </a:p>
          <a:p>
            <a:pPr marL="0" indent="0">
              <a:buNone/>
            </a:pPr>
            <a:r>
              <a:rPr lang="en-US" sz="2000" b="1" dirty="0"/>
              <a:t>       LEA SI, value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</a:p>
          <a:p>
            <a:pPr marL="0" indent="0">
              <a:buNone/>
            </a:pPr>
            <a:r>
              <a:rPr lang="en-US" sz="2000" b="1" dirty="0"/>
              <a:t>UP1:   MOV AL,[SI]</a:t>
            </a:r>
          </a:p>
          <a:p>
            <a:pPr marL="0" indent="0">
              <a:buNone/>
            </a:pPr>
            <a:r>
              <a:rPr lang="en-US" sz="2000" b="1" dirty="0"/>
              <a:t>       CMP AL,[si+1]</a:t>
            </a:r>
          </a:p>
          <a:p>
            <a:pPr marL="0" indent="0">
              <a:buNone/>
            </a:pPr>
            <a:r>
              <a:rPr lang="en-US" sz="2000" b="1" dirty="0"/>
              <a:t>       JC DOWN</a:t>
            </a:r>
          </a:p>
          <a:p>
            <a:pPr marL="0" indent="0">
              <a:buNone/>
            </a:pPr>
            <a:r>
              <a:rPr lang="en-US" sz="2000" b="1" dirty="0"/>
              <a:t>       MOV DL,[SI+1]</a:t>
            </a:r>
          </a:p>
          <a:p>
            <a:pPr marL="0" indent="0">
              <a:buNone/>
            </a:pPr>
            <a:r>
              <a:rPr lang="en-US" sz="2000" b="1" dirty="0"/>
              <a:t>       XCHG [SI],DL</a:t>
            </a:r>
          </a:p>
          <a:p>
            <a:pPr marL="0" indent="0">
              <a:buNone/>
            </a:pPr>
            <a:r>
              <a:rPr lang="en-US" sz="2000" b="1" dirty="0"/>
              <a:t>       MOV [SI+1],DL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</a:p>
          <a:p>
            <a:pPr marL="0" indent="0">
              <a:buNone/>
            </a:pPr>
            <a:r>
              <a:rPr lang="en-US" sz="2000" b="1" dirty="0"/>
              <a:t>DOWN:  INC SI</a:t>
            </a:r>
          </a:p>
          <a:p>
            <a:pPr marL="0" indent="0">
              <a:buNone/>
            </a:pPr>
            <a:r>
              <a:rPr lang="en-US" sz="2000" b="1" dirty="0"/>
              <a:t>       DEC CL</a:t>
            </a:r>
          </a:p>
          <a:p>
            <a:pPr marL="0" indent="0">
              <a:buNone/>
            </a:pPr>
            <a:r>
              <a:rPr lang="en-US" sz="2000" b="1" dirty="0"/>
              <a:t>       JNZ UP1</a:t>
            </a:r>
          </a:p>
          <a:p>
            <a:pPr marL="0" indent="0">
              <a:buNone/>
            </a:pPr>
            <a:r>
              <a:rPr lang="en-US" sz="2000" b="1" dirty="0"/>
              <a:t>       DEC CH</a:t>
            </a:r>
          </a:p>
          <a:p>
            <a:pPr marL="0" indent="0">
              <a:buNone/>
            </a:pPr>
            <a:r>
              <a:rPr lang="en-US" sz="2000" b="1" dirty="0"/>
              <a:t>       JNZ UP2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END MAIN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921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B0F0"/>
                </a:solidFill>
              </a:rPr>
              <a:t>1. ASSUME</a:t>
            </a:r>
            <a:r>
              <a:rPr lang="en-US" sz="2800" b="1" dirty="0"/>
              <a:t>: </a:t>
            </a:r>
            <a:r>
              <a:rPr lang="en-US" sz="2800" dirty="0"/>
              <a:t>Assume logical segment name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200" dirty="0"/>
              <a:t>Syntax: </a:t>
            </a:r>
          </a:p>
          <a:p>
            <a:pPr>
              <a:buNone/>
            </a:pPr>
            <a:r>
              <a:rPr lang="en-US" sz="2200" dirty="0">
                <a:solidFill>
                  <a:srgbClr val="00B050"/>
                </a:solidFill>
              </a:rPr>
              <a:t>         ASSUME </a:t>
            </a:r>
            <a:r>
              <a:rPr lang="en-US" sz="2200" dirty="0" err="1">
                <a:solidFill>
                  <a:srgbClr val="00B050"/>
                </a:solidFill>
              </a:rPr>
              <a:t>segreg:segname</a:t>
            </a:r>
            <a:r>
              <a:rPr lang="en-US" sz="2200" dirty="0">
                <a:solidFill>
                  <a:srgbClr val="00B050"/>
                </a:solidFill>
              </a:rPr>
              <a:t>,…</a:t>
            </a:r>
            <a:r>
              <a:rPr lang="en-US" sz="2200" dirty="0" err="1">
                <a:solidFill>
                  <a:srgbClr val="00B050"/>
                </a:solidFill>
              </a:rPr>
              <a:t>segreg:segname</a:t>
            </a:r>
            <a:endParaRPr lang="en-US" sz="22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200" dirty="0"/>
              <a:t> Ex: </a:t>
            </a:r>
          </a:p>
          <a:p>
            <a:pPr>
              <a:buNone/>
            </a:pPr>
            <a:r>
              <a:rPr lang="en-US" sz="2200" dirty="0"/>
              <a:t>       ASSUME CS:CODE</a:t>
            </a:r>
            <a:endParaRPr lang="en-IN" sz="2200" dirty="0"/>
          </a:p>
          <a:p>
            <a:endParaRPr lang="en-US" sz="2200" dirty="0"/>
          </a:p>
          <a:p>
            <a:r>
              <a:rPr lang="en-US" sz="2200" dirty="0"/>
              <a:t>ASSUME CS:CODE,DS:DATA,SS:STACK</a:t>
            </a:r>
            <a:endParaRPr lang="en-IN" sz="2200" dirty="0"/>
          </a:p>
          <a:p>
            <a:pPr>
              <a:buNone/>
            </a:pPr>
            <a:br>
              <a:rPr lang="en-IN" sz="2200" dirty="0"/>
            </a:br>
            <a:endParaRPr lang="en-IN" sz="2200" dirty="0"/>
          </a:p>
          <a:p>
            <a:pPr marL="514230" indent="-514230">
              <a:buAutoNum type="arabicPeriod"/>
            </a:pPr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2"/>
            <a:ext cx="8229600" cy="4525963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800" b="1" dirty="0">
                <a:solidFill>
                  <a:srgbClr val="00B0F0"/>
                </a:solidFill>
              </a:rPr>
              <a:t>2. 	DB:</a:t>
            </a:r>
            <a:r>
              <a:rPr lang="en-US" sz="2800" b="1" dirty="0"/>
              <a:t> </a:t>
            </a:r>
            <a:r>
              <a:rPr lang="en-US" sz="2800" dirty="0"/>
              <a:t>Define Byte</a:t>
            </a:r>
            <a:endParaRPr lang="en-IN" sz="2800" dirty="0"/>
          </a:p>
          <a:p>
            <a:pPr>
              <a:buNone/>
            </a:pPr>
            <a:endParaRPr lang="en-IN" sz="2800" dirty="0"/>
          </a:p>
          <a:p>
            <a:r>
              <a:rPr lang="en-US" sz="2400" dirty="0"/>
              <a:t>The DB directive is used to reserve byte or bytes of memory locations in the available memory.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US" sz="2400" dirty="0"/>
              <a:t>Syntax: 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00B050"/>
                </a:solidFill>
              </a:rPr>
              <a:t>Name of variable DB initialization value.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Ex: MARKS DB    35H,30H,35H,40H</a:t>
            </a:r>
            <a:endParaRPr lang="en-IN" sz="2400" dirty="0"/>
          </a:p>
          <a:p>
            <a:pPr marL="0" indent="0">
              <a:buNone/>
            </a:pPr>
            <a:r>
              <a:rPr lang="en-US" sz="2400" dirty="0"/>
              <a:t>          NAME   DB “VARDHAMAN</a:t>
            </a:r>
            <a:endParaRPr lang="en-IN" sz="2400" dirty="0"/>
          </a:p>
          <a:p>
            <a:pPr marL="514230" indent="-514230">
              <a:buAutoNum type="arabicPeriod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69590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2"/>
            <a:ext cx="8305800" cy="5516563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600" b="1" dirty="0"/>
              <a:t>3. </a:t>
            </a:r>
            <a:r>
              <a:rPr lang="en-US" sz="2600" b="1" dirty="0">
                <a:solidFill>
                  <a:srgbClr val="00B0F0"/>
                </a:solidFill>
              </a:rPr>
              <a:t>DW</a:t>
            </a:r>
            <a:r>
              <a:rPr lang="en-US" sz="2600" b="1" dirty="0"/>
              <a:t>: </a:t>
            </a:r>
            <a:r>
              <a:rPr lang="en-US" sz="2600" dirty="0"/>
              <a:t>Define Word</a:t>
            </a:r>
            <a:endParaRPr lang="en-IN" sz="2600" dirty="0"/>
          </a:p>
          <a:p>
            <a:pPr marL="0" indent="0" algn="just">
              <a:buNone/>
            </a:pPr>
            <a:r>
              <a:rPr lang="en-US" sz="2600" dirty="0"/>
              <a:t>         </a:t>
            </a:r>
            <a:r>
              <a:rPr lang="en-US" sz="2200" dirty="0"/>
              <a:t>The DW directive serves the same purposes as the DB directive, but it now makes the assembler reserve the number of memory words(16-bit) instead of bytes.</a:t>
            </a:r>
            <a:endParaRPr lang="en-IN" sz="2200" dirty="0"/>
          </a:p>
          <a:p>
            <a:pPr marL="0" indent="0">
              <a:buNone/>
            </a:pPr>
            <a:br>
              <a:rPr lang="en-US" sz="2200" dirty="0"/>
            </a:br>
            <a:r>
              <a:rPr lang="en-US" sz="2200" dirty="0"/>
              <a:t>Syntax: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       variable name DW initialization values.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Ex: WORDS DW 1234H,4567H,2367H</a:t>
            </a:r>
            <a:endParaRPr lang="en-IN" sz="2200" dirty="0"/>
          </a:p>
          <a:p>
            <a:pPr marL="0" indent="0">
              <a:buNone/>
            </a:pPr>
            <a:r>
              <a:rPr lang="en-US" sz="2200" dirty="0"/>
              <a:t>      WDATA  DW 5 Dup(522h)</a:t>
            </a:r>
            <a:endParaRPr lang="en-IN" sz="2200" dirty="0"/>
          </a:p>
          <a:p>
            <a:pPr>
              <a:buNone/>
            </a:pPr>
            <a:r>
              <a:rPr lang="en-US" sz="2200" dirty="0"/>
              <a:t>                      (or) Dup(?)</a:t>
            </a:r>
            <a:endParaRPr lang="en-IN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1"/>
            <a:ext cx="8534400" cy="449580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600" dirty="0"/>
              <a:t>4. 	</a:t>
            </a:r>
            <a:r>
              <a:rPr lang="en-US" sz="2600" b="1" dirty="0">
                <a:solidFill>
                  <a:srgbClr val="00B0F0"/>
                </a:solidFill>
              </a:rPr>
              <a:t>DD</a:t>
            </a:r>
            <a:r>
              <a:rPr lang="en-US" sz="2600" b="1" dirty="0"/>
              <a:t>: </a:t>
            </a:r>
            <a:r>
              <a:rPr lang="en-US" sz="2600" dirty="0"/>
              <a:t>Define Double:</a:t>
            </a:r>
            <a:endParaRPr lang="en-IN" sz="2600" dirty="0"/>
          </a:p>
          <a:p>
            <a:pPr>
              <a:buNone/>
            </a:pPr>
            <a:endParaRPr lang="en-IN" sz="2600" dirty="0"/>
          </a:p>
          <a:p>
            <a:pPr marL="0" indent="0">
              <a:buNone/>
            </a:pPr>
            <a:r>
              <a:rPr lang="en-US" sz="2200" dirty="0"/>
              <a:t>        The directive DD is used to define a double word (4bytes) variable.</a:t>
            </a:r>
            <a:endParaRPr lang="en-IN" sz="2200" dirty="0"/>
          </a:p>
          <a:p>
            <a:pPr>
              <a:buNone/>
            </a:pPr>
            <a:endParaRPr lang="en-IN" sz="2200" dirty="0"/>
          </a:p>
          <a:p>
            <a:pPr marL="0" indent="0">
              <a:buNone/>
            </a:pPr>
            <a:r>
              <a:rPr lang="en-US" sz="2200" dirty="0"/>
              <a:t>Syntax: </a:t>
            </a:r>
          </a:p>
          <a:p>
            <a:pPr marL="0" indent="0">
              <a:buNone/>
            </a:pPr>
            <a:r>
              <a:rPr lang="en-US" sz="2200" dirty="0"/>
              <a:t>        </a:t>
            </a:r>
            <a:r>
              <a:rPr lang="en-US" sz="2200" dirty="0">
                <a:solidFill>
                  <a:srgbClr val="00B050"/>
                </a:solidFill>
              </a:rPr>
              <a:t>variable name DD 12345678H</a:t>
            </a:r>
          </a:p>
          <a:p>
            <a:pPr marL="0" indent="0"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200" dirty="0"/>
              <a:t> Ex:     Data1 DD 12345678H</a:t>
            </a:r>
            <a:endParaRPr lang="en-IN" sz="2200" dirty="0"/>
          </a:p>
          <a:p>
            <a:pPr>
              <a:buNone/>
            </a:pPr>
            <a:endParaRPr lang="en-IN" sz="2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686800" cy="457200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600" dirty="0"/>
              <a:t>5.</a:t>
            </a:r>
            <a:r>
              <a:rPr lang="en-US" sz="2600" b="1" dirty="0"/>
              <a:t> 	</a:t>
            </a:r>
            <a:r>
              <a:rPr lang="en-US" sz="2600" b="1" dirty="0">
                <a:solidFill>
                  <a:srgbClr val="00B0F0"/>
                </a:solidFill>
              </a:rPr>
              <a:t>DQ</a:t>
            </a:r>
            <a:r>
              <a:rPr lang="en-US" sz="2600" b="1" dirty="0"/>
              <a:t>: </a:t>
            </a:r>
            <a:r>
              <a:rPr lang="en-US" sz="2600" dirty="0"/>
              <a:t>Define Quad Word</a:t>
            </a:r>
            <a:endParaRPr lang="en-IN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200" dirty="0"/>
              <a:t>     This directive is used to direct the assembler to reserve 4 words (8 bytes) of memory for the specified variable and may initialize it with the specified values.</a:t>
            </a:r>
            <a:endParaRPr lang="en-IN" sz="2200" dirty="0"/>
          </a:p>
          <a:p>
            <a:pPr marL="0" indent="0">
              <a:buNone/>
            </a:pPr>
            <a:r>
              <a:rPr lang="en-US" sz="2200" dirty="0"/>
              <a:t>Syntax: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>
                <a:solidFill>
                  <a:srgbClr val="00B050"/>
                </a:solidFill>
              </a:rPr>
              <a:t>Name of variable DQ initialize values.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Ex: Data1 DQ	123456789ABCDEF2H</a:t>
            </a:r>
            <a:endParaRPr lang="en-IN" sz="2200" dirty="0"/>
          </a:p>
          <a:p>
            <a:pPr>
              <a:buNone/>
            </a:pPr>
            <a:endParaRPr lang="en-IN" sz="2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610600" cy="464820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600" b="1" dirty="0">
                <a:solidFill>
                  <a:srgbClr val="00B0F0"/>
                </a:solidFill>
              </a:rPr>
              <a:t>6.		DT:</a:t>
            </a:r>
            <a:r>
              <a:rPr lang="en-US" sz="2600" b="1" dirty="0"/>
              <a:t> </a:t>
            </a:r>
            <a:r>
              <a:rPr lang="en-US" sz="2600" dirty="0"/>
              <a:t>Define Ten Bytes</a:t>
            </a:r>
            <a:endParaRPr lang="en-IN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200" dirty="0"/>
              <a:t>The DT directive directs the assembler to define the specified variable requiring 10 bytes for its storage and initialize the 10-bytes with the specified values.</a:t>
            </a:r>
            <a:endParaRPr lang="en-IN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Syntax:</a:t>
            </a:r>
          </a:p>
          <a:p>
            <a:pPr marL="0" indent="0">
              <a:buNone/>
            </a:pPr>
            <a:r>
              <a:rPr lang="en-US" sz="2200" dirty="0"/>
              <a:t>      </a:t>
            </a:r>
            <a:r>
              <a:rPr lang="en-US" sz="2200" dirty="0">
                <a:solidFill>
                  <a:srgbClr val="00B050"/>
                </a:solidFill>
              </a:rPr>
              <a:t>Name of variable DT initialize values</a:t>
            </a:r>
            <a:r>
              <a:rPr lang="en-US" sz="2200" dirty="0"/>
              <a:t>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Ex: Data1 DT	123456789ABCDEF34567H</a:t>
            </a:r>
            <a:endParaRPr lang="en-IN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2158</Words>
  <Application>Microsoft Office PowerPoint</Application>
  <PresentationFormat>On-screen Show (4:3)</PresentationFormat>
  <Paragraphs>338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Georgia</vt:lpstr>
      <vt:lpstr>Segoe UI Symbol</vt:lpstr>
      <vt:lpstr>Office Theme</vt:lpstr>
      <vt:lpstr>2_Office Theme</vt:lpstr>
      <vt:lpstr>8086 Assembler Directives</vt:lpstr>
      <vt:lpstr>ASSEMBLER DIRECTIVES</vt:lpstr>
      <vt:lpstr>Important Assembler Directives of the 8086  Microprocessor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Example-2</vt:lpstr>
      <vt:lpstr>8086 Programming using Assembler Directives: 2nd form</vt:lpstr>
      <vt:lpstr>Example-2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UNIT-II 8086 ASSEMBLY LANGUAGE PROGRAMMING</dc:title>
  <dc:creator>ECE-Zeenath</dc:creator>
  <cp:lastModifiedBy>Sunita Samanta</cp:lastModifiedBy>
  <cp:revision>46</cp:revision>
  <dcterms:created xsi:type="dcterms:W3CDTF">2006-08-16T00:00:00Z</dcterms:created>
  <dcterms:modified xsi:type="dcterms:W3CDTF">2024-03-13T12:12:02Z</dcterms:modified>
</cp:coreProperties>
</file>