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35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635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635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635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635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635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635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635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635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200"/>
      </a:spcBef>
      <a:defRPr sz="600">
        <a:latin typeface="+mn-lt"/>
        <a:ea typeface="+mn-ea"/>
        <a:cs typeface="+mn-cs"/>
        <a:sym typeface="Calibri"/>
      </a:defRPr>
    </a:lvl1pPr>
    <a:lvl2pPr indent="228600" latinLnBrk="0">
      <a:spcBef>
        <a:spcPts val="200"/>
      </a:spcBef>
      <a:defRPr sz="600">
        <a:latin typeface="+mn-lt"/>
        <a:ea typeface="+mn-ea"/>
        <a:cs typeface="+mn-cs"/>
        <a:sym typeface="Calibri"/>
      </a:defRPr>
    </a:lvl2pPr>
    <a:lvl3pPr indent="457200" latinLnBrk="0">
      <a:spcBef>
        <a:spcPts val="200"/>
      </a:spcBef>
      <a:defRPr sz="600">
        <a:latin typeface="+mn-lt"/>
        <a:ea typeface="+mn-ea"/>
        <a:cs typeface="+mn-cs"/>
        <a:sym typeface="Calibri"/>
      </a:defRPr>
    </a:lvl3pPr>
    <a:lvl4pPr indent="685800" latinLnBrk="0">
      <a:spcBef>
        <a:spcPts val="200"/>
      </a:spcBef>
      <a:defRPr sz="600">
        <a:latin typeface="+mn-lt"/>
        <a:ea typeface="+mn-ea"/>
        <a:cs typeface="+mn-cs"/>
        <a:sym typeface="Calibri"/>
      </a:defRPr>
    </a:lvl4pPr>
    <a:lvl5pPr indent="914400" latinLnBrk="0">
      <a:spcBef>
        <a:spcPts val="200"/>
      </a:spcBef>
      <a:defRPr sz="600">
        <a:latin typeface="+mn-lt"/>
        <a:ea typeface="+mn-ea"/>
        <a:cs typeface="+mn-cs"/>
        <a:sym typeface="Calibri"/>
      </a:defRPr>
    </a:lvl5pPr>
    <a:lvl6pPr indent="1143000" latinLnBrk="0">
      <a:spcBef>
        <a:spcPts val="200"/>
      </a:spcBef>
      <a:defRPr sz="600">
        <a:latin typeface="+mn-lt"/>
        <a:ea typeface="+mn-ea"/>
        <a:cs typeface="+mn-cs"/>
        <a:sym typeface="Calibri"/>
      </a:defRPr>
    </a:lvl6pPr>
    <a:lvl7pPr indent="1371600" latinLnBrk="0">
      <a:spcBef>
        <a:spcPts val="200"/>
      </a:spcBef>
      <a:defRPr sz="600">
        <a:latin typeface="+mn-lt"/>
        <a:ea typeface="+mn-ea"/>
        <a:cs typeface="+mn-cs"/>
        <a:sym typeface="Calibri"/>
      </a:defRPr>
    </a:lvl7pPr>
    <a:lvl8pPr indent="1600200" latinLnBrk="0">
      <a:spcBef>
        <a:spcPts val="200"/>
      </a:spcBef>
      <a:defRPr sz="600">
        <a:latin typeface="+mn-lt"/>
        <a:ea typeface="+mn-ea"/>
        <a:cs typeface="+mn-cs"/>
        <a:sym typeface="Calibri"/>
      </a:defRPr>
    </a:lvl8pPr>
    <a:lvl9pPr indent="1828800" latinLnBrk="0">
      <a:spcBef>
        <a:spcPts val="200"/>
      </a:spcBef>
      <a:defRPr sz="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6629400" y="205978"/>
            <a:ext cx="2057400" cy="438864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xfrm>
            <a:off x="457200" y="205978"/>
            <a:ext cx="6019800" cy="438864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722312" y="3305176"/>
            <a:ext cx="7772401" cy="1021562"/>
          </a:xfrm>
          <a:prstGeom prst="rect">
            <a:avLst/>
          </a:prstGeom>
        </p:spPr>
        <p:txBody>
          <a:bodyPr anchor="t"/>
          <a:lstStyle>
            <a:lvl1pPr algn="l">
              <a:defRPr b="1" cap="all"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722312" y="2180033"/>
            <a:ext cx="7772401" cy="112514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 marL="696624" indent="-288636">
              <a:defRPr sz="2500"/>
            </a:lvl2pPr>
            <a:lvl3pPr marL="1098197" indent="-282222">
              <a:defRPr sz="2500"/>
            </a:lvl3pPr>
            <a:lvl4pPr marL="1541462" indent="-317500">
              <a:defRPr sz="2500"/>
            </a:lvl4pPr>
            <a:lvl5pPr marL="1949450" indent="-317500"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151333"/>
            <a:ext cx="4040188" cy="47982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200"/>
            </a:lvl1pPr>
            <a:lvl2pPr marL="0" indent="0">
              <a:spcBef>
                <a:spcPts val="500"/>
              </a:spcBef>
              <a:buSzTx/>
              <a:buFontTx/>
              <a:buNone/>
              <a:defRPr b="1" sz="2200"/>
            </a:lvl2pPr>
            <a:lvl3pPr marL="0" indent="0">
              <a:spcBef>
                <a:spcPts val="500"/>
              </a:spcBef>
              <a:buSzTx/>
              <a:buFontTx/>
              <a:buNone/>
              <a:defRPr b="1" sz="2200"/>
            </a:lvl3pPr>
            <a:lvl4pPr marL="0" indent="0">
              <a:spcBef>
                <a:spcPts val="500"/>
              </a:spcBef>
              <a:buSzTx/>
              <a:buFontTx/>
              <a:buNone/>
              <a:defRPr b="1" sz="2200"/>
            </a:lvl4pPr>
            <a:lvl5pPr marL="0" indent="0">
              <a:spcBef>
                <a:spcPts val="500"/>
              </a:spcBef>
              <a:buSzTx/>
              <a:buFontTx/>
              <a:buNone/>
              <a:defRPr b="1"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ubstituent text 4"/>
          <p:cNvSpPr/>
          <p:nvPr>
            <p:ph type="body" sz="quarter" idx="13"/>
          </p:nvPr>
        </p:nvSpPr>
        <p:spPr>
          <a:xfrm>
            <a:off x="4645026" y="1151333"/>
            <a:ext cx="4041781" cy="479828"/>
          </a:xfrm>
          <a:prstGeom prst="rect">
            <a:avLst/>
          </a:prstGeom>
        </p:spPr>
        <p:txBody>
          <a:bodyPr anchor="b"/>
          <a:lstStyle/>
          <a:p>
            <a:pPr marL="292607" indent="-292607" defTabSz="781811">
              <a:spcBef>
                <a:spcPts val="500"/>
              </a:spcBef>
              <a:defRPr sz="2688"/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457201" y="204788"/>
            <a:ext cx="3008317" cy="871538"/>
          </a:xfrm>
          <a:prstGeom prst="rect">
            <a:avLst/>
          </a:prstGeom>
        </p:spPr>
        <p:txBody>
          <a:bodyPr anchor="b"/>
          <a:lstStyle>
            <a:lvl1pPr algn="l">
              <a:defRPr b="1" sz="18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ubstituent text 3"/>
          <p:cNvSpPr/>
          <p:nvPr>
            <p:ph type="body" sz="half" idx="13"/>
          </p:nvPr>
        </p:nvSpPr>
        <p:spPr>
          <a:xfrm>
            <a:off x="457195" y="1076326"/>
            <a:ext cx="3008323" cy="35182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1792288" y="3600450"/>
            <a:ext cx="5486404" cy="425054"/>
          </a:xfrm>
          <a:prstGeom prst="rect">
            <a:avLst/>
          </a:prstGeom>
        </p:spPr>
        <p:txBody>
          <a:bodyPr anchor="b"/>
          <a:lstStyle>
            <a:lvl1pPr algn="l">
              <a:defRPr b="1" sz="18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Substituent imagine 2"/>
          <p:cNvSpPr/>
          <p:nvPr>
            <p:ph type="pic" sz="half" idx="13"/>
          </p:nvPr>
        </p:nvSpPr>
        <p:spPr>
          <a:xfrm>
            <a:off x="1792288" y="459581"/>
            <a:ext cx="5486404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4" cy="6036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200"/>
            </a:lvl1pPr>
            <a:lvl2pPr marL="0" indent="0">
              <a:spcBef>
                <a:spcPts val="200"/>
              </a:spcBef>
              <a:buSzTx/>
              <a:buFontTx/>
              <a:buNone/>
              <a:defRPr sz="1200"/>
            </a:lvl2pPr>
            <a:lvl3pPr marL="0" indent="0">
              <a:spcBef>
                <a:spcPts val="200"/>
              </a:spcBef>
              <a:buSzTx/>
              <a:buFontTx/>
              <a:buNone/>
              <a:defRPr sz="1200"/>
            </a:lvl3pPr>
            <a:lvl4pPr marL="0" indent="0">
              <a:spcBef>
                <a:spcPts val="200"/>
              </a:spcBef>
              <a:buSzTx/>
              <a:buFontTx/>
              <a:buNone/>
              <a:defRPr sz="1200"/>
            </a:lvl4pPr>
            <a:lvl5pPr marL="0" indent="0">
              <a:spcBef>
                <a:spcPts val="200"/>
              </a:spcBef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17" tIns="40817" rIns="40817" bIns="4081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17" tIns="40817" rIns="40817" bIns="40817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37079" y="4789056"/>
            <a:ext cx="249724" cy="229465"/>
          </a:xfrm>
          <a:prstGeom prst="rect">
            <a:avLst/>
          </a:prstGeom>
          <a:ln w="12700">
            <a:miter lim="400000"/>
          </a:ln>
        </p:spPr>
        <p:txBody>
          <a:bodyPr wrap="none" lIns="40817" tIns="40817" rIns="40817" bIns="40817" anchor="ctr">
            <a:spAutoFit/>
          </a:bodyPr>
          <a:lstStyle>
            <a:lvl1pPr algn="r">
              <a:defRPr sz="11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8143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8143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8143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8143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8143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8143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8143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8143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8143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04800" marR="0" indent="-304800" algn="l" defTabSz="814387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92468" marR="0" indent="-284480" algn="l" defTabSz="814387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074593" marR="0" indent="-258618" algn="l" defTabSz="814387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540049" marR="0" indent="-316087" algn="l" defTabSz="814387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948038" marR="0" indent="-316088" algn="l" defTabSz="814387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358307" marR="0" indent="-317462" algn="l" defTabSz="814387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766472" marR="0" indent="-317462" algn="l" defTabSz="814387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174644" marR="0" indent="-317462" algn="l" defTabSz="814387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582813" marR="0" indent="-317465" algn="l" defTabSz="814387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635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635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635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635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635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635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635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635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635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oulofesthetics.eu/" TargetMode="External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 descr="Picture 2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" y="0"/>
            <a:ext cx="9144004" cy="5143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4"/>
          <p:cNvGraphicFramePr/>
          <p:nvPr/>
        </p:nvGraphicFramePr>
        <p:xfrm>
          <a:off x="585511" y="195485"/>
          <a:ext cx="7874922" cy="43662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85707"/>
                <a:gridCol w="2149265"/>
                <a:gridCol w="2555146"/>
                <a:gridCol w="1192401"/>
                <a:gridCol w="1192401"/>
              </a:tblGrid>
              <a:tr h="533843">
                <a:tc>
                  <a:txBody>
                    <a:bodyPr/>
                    <a:lstStyle/>
                    <a:p>
                      <a:pPr algn="ctr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Thursday  September 20</a:t>
                      </a:r>
                      <a:r>
                        <a:rPr baseline="30000"/>
                        <a:t>st</a:t>
                      </a:r>
                      <a:r>
                        <a:t>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 Auditorium I</a:t>
                      </a:r>
                    </a:p>
                    <a:p>
                      <a:pPr algn="ctr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Conferences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Auditorium II</a:t>
                      </a:r>
                    </a:p>
                    <a:p>
                      <a:pPr algn="ctr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Conferences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Hall 2</a:t>
                      </a:r>
                    </a:p>
                    <a:p>
                      <a:pPr algn="ctr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Hands-on Session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Hall 3</a:t>
                      </a:r>
                    </a:p>
                    <a:p>
                      <a:pPr algn="ctr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Hands-on  Session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9900CC"/>
                    </a:solidFill>
                  </a:tcPr>
                </a:tc>
              </a:tr>
              <a:tr h="224373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Calibri"/>
                        </a:rPr>
                        <a:t>14.00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Calibri"/>
                        </a:rPr>
                        <a:t>Official Congress Opening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Calibri"/>
                        </a:rPr>
                        <a:t>Official Congress Opening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</a:tr>
              <a:tr h="843312">
                <a:tc rowSpan="2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800">
                          <a:solidFill>
                            <a:srgbClr val="010101"/>
                          </a:solidFill>
                          <a:sym typeface="Calibri"/>
                        </a:rPr>
                        <a:t>14.00-16.00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b="1" i="1"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Prof. Dr. Marius Steigmann</a:t>
                      </a:r>
                      <a:r>
                        <a:rPr b="0" i="0"/>
                        <a:t> </a:t>
                      </a:r>
                    </a:p>
                    <a:p>
                      <a:pPr algn="l" defTabSz="457200">
                        <a:defRPr sz="800">
                          <a:uFill>
                            <a:solidFill>
                              <a:srgbClr val="454545"/>
                            </a:solidFill>
                          </a:uFill>
                          <a:sym typeface="Calibri"/>
                        </a:defRPr>
                      </a:pPr>
                      <a:r>
                        <a:t>Treatment Options for the aesthetic zone</a:t>
                      </a:r>
                    </a:p>
                    <a:p>
                      <a:pPr algn="l" defTabSz="457200">
                        <a:defRPr sz="800">
                          <a:solidFill>
                            <a:srgbClr val="7030A0"/>
                          </a:solidFill>
                          <a:uFill>
                            <a:solidFill>
                              <a:srgbClr val="454545"/>
                            </a:solidFill>
                          </a:uFill>
                          <a:sym typeface="Calibri"/>
                        </a:defRPr>
                      </a:pPr>
                      <a:r>
                        <a:t>Session Chairpersons : Dr. Wolfgang Richter &amp; Dr. Luca Dalloca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14.00 - 15.00 </a:t>
                      </a:r>
                      <a:endParaRPr sz="1000"/>
                    </a:p>
                    <a:p>
                      <a:pPr algn="l" defTabSz="816336">
                        <a:defRPr b="1" i="1"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Dr. Gaetano Paolone </a:t>
                      </a:r>
                      <a:endParaRPr sz="1000"/>
                    </a:p>
                    <a:p>
                      <a:pPr algn="l" defTabSz="457200">
                        <a:defRPr sz="800">
                          <a:uFill>
                            <a:solidFill>
                              <a:srgbClr val="000000"/>
                            </a:solidFill>
                          </a:uFill>
                          <a:sym typeface="Calibri"/>
                        </a:defRPr>
                      </a:pPr>
                      <a:r>
                        <a:t>Translucency as the key factor in esthetic outcome in direct anterior and posterior restorations.</a:t>
                      </a:r>
                    </a:p>
                    <a:p>
                      <a:pPr algn="l" defTabSz="457200">
                        <a:defRPr sz="800">
                          <a:solidFill>
                            <a:srgbClr val="7030A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Calibri"/>
                        </a:defRPr>
                      </a:pPr>
                      <a:r>
                        <a:t>Session Chairpersons : Dr. Seppo Lindroos &amp; Dr. Daniel Baketic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</a:tr>
              <a:tr h="68857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15.00  - 16.00 </a:t>
                      </a:r>
                      <a:endParaRPr sz="1000"/>
                    </a:p>
                    <a:p>
                      <a:pPr algn="l" defTabSz="816336">
                        <a:defRPr b="1" i="1"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Prof. Dr. Rade Paravina </a:t>
                      </a:r>
                      <a:endParaRPr sz="1000"/>
                    </a:p>
                    <a:p>
                      <a:pPr algn="l" defTabSz="816336">
                        <a:defRPr sz="800">
                          <a:sym typeface="Calibri"/>
                        </a:defRPr>
                      </a:pPr>
                      <a:r>
                        <a:t>New Color Matching Curriculum for Dental Professionals and Students – An Overview</a:t>
                      </a:r>
                    </a:p>
                    <a:p>
                      <a:pPr algn="l" defTabSz="816336">
                        <a:defRPr sz="8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Seppo Lindroos &amp; Dr. Daniel Baketic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224373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1000">
                          <a:solidFill>
                            <a:srgbClr val="FFFFFF"/>
                          </a:solidFill>
                          <a:sym typeface="Calibri"/>
                        </a:rPr>
                        <a:t>16.00-16.30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1000">
                          <a:solidFill>
                            <a:srgbClr val="FFFFFF"/>
                          </a:solidFill>
                          <a:sym typeface="Calibri"/>
                        </a:rPr>
                        <a:t>Coffee break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84059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800">
                          <a:solidFill>
                            <a:srgbClr val="010101"/>
                          </a:solidFill>
                          <a:sym typeface="Calibri"/>
                        </a:rPr>
                        <a:t>16.30-17.30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Dr. Pablo Santoro </a:t>
                      </a:r>
                      <a:endParaRPr sz="1000"/>
                    </a:p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Posterior Resins – Present, Past and Future</a:t>
                      </a:r>
                    </a:p>
                    <a:p>
                      <a:pPr algn="l" defTabSz="816336">
                        <a:defRPr sz="8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Luca Dalloca &amp; Dr. Karl Schwaninger </a:t>
                      </a:r>
                      <a:endParaRPr>
                        <a:solidFill>
                          <a:srgbClr val="010101"/>
                        </a:solidFill>
                      </a:endParaRPr>
                    </a:p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 Dr. Raquel Zita </a:t>
                      </a:r>
                      <a:endParaRPr sz="1000"/>
                    </a:p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The foundation of aesthetic in implant dentistry: from Red to White </a:t>
                      </a:r>
                    </a:p>
                    <a:p>
                      <a:pPr algn="l" defTabSz="816336">
                        <a:defRPr sz="8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Prof. Dr.  Wolfgang Richter &amp; Dr. Maria Csillag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defTabSz="816336">
                        <a:defRPr sz="800">
                          <a:sym typeface="Calibri"/>
                        </a:defRPr>
                      </a:pPr>
                      <a:r>
                        <a:t>ESCD Certification</a:t>
                      </a:r>
                    </a:p>
                    <a:p>
                      <a:pPr algn="l" defTabSz="816336">
                        <a:defRPr sz="8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 Dr. Verena Nizic, Dr. Mauro Bazzoli, Dr. Igor Ristic, Dr. Attilio Muscio, Dr. Gregory Brambila &amp; DT Przemek Seweryniak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defTabSz="816336">
                        <a:defRPr b="1" i="1"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Dr. Luca Tacchini </a:t>
                      </a:r>
                      <a:endParaRPr sz="1000"/>
                    </a:p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The direct restorations in the posterior teeth: the secrets to inscrease the quality and reduce the times </a:t>
                      </a:r>
                      <a:endParaRPr sz="1000"/>
                    </a:p>
                    <a:p>
                      <a:pPr algn="l" defTabSz="816336">
                        <a:defRPr sz="8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Chairpersons: Dr. Alexandr Kozhemiak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</a:tr>
              <a:tr h="363635">
                <a:tc rowSpan="2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800">
                          <a:solidFill>
                            <a:srgbClr val="010101"/>
                          </a:solidFill>
                          <a:sym typeface="Calibri"/>
                        </a:rPr>
                        <a:t>17.30 – 19.00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b="1" i="1"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Dr. Paulo Monteiro &amp;  Dr. Ines Barbosa </a:t>
                      </a:r>
                      <a:endParaRPr sz="1000"/>
                    </a:p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Aesthetic composite resins: what we have, how to use it and what will the future bring to us</a:t>
                      </a:r>
                    </a:p>
                    <a:p>
                      <a:pPr algn="l" defTabSz="816336">
                        <a:defRPr sz="8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Luca Dalloca &amp; Dr. Karl Schwaninger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17.30 – 18.30 </a:t>
                      </a:r>
                      <a:r>
                        <a:t>Dr. Joao Rua </a:t>
                      </a:r>
                      <a:endParaRPr sz="1800"/>
                    </a:p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Let’s go vertical!</a:t>
                      </a:r>
                      <a:endParaRPr sz="1800"/>
                    </a:p>
                    <a:p>
                      <a:pPr algn="l" defTabSz="816336">
                        <a:defRPr sz="8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Prof. Dr.  Wolfgang Richter &amp; Dr. Maria Csillag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47967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18.30 - 19.00 Dr. Markus Troeltzsch</a:t>
                      </a:r>
                    </a:p>
                    <a:p>
                      <a:pPr algn="l" defTabSz="816336">
                        <a:defRPr sz="800">
                          <a:solidFill>
                            <a:srgbClr val="010101"/>
                          </a:solidFill>
                          <a:sym typeface="Calibri"/>
                        </a:defRPr>
                      </a:pPr>
                      <a:r>
                        <a:t>TBA </a:t>
                      </a:r>
                      <a:endParaRPr sz="1800"/>
                    </a:p>
                    <a:p>
                      <a:pPr algn="l" defTabSz="816336">
                        <a:defRPr sz="8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Prof. Dr.  Wolfgang Richter &amp; Dr. Maria Csillag 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224373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Calibri"/>
                        </a:rPr>
                        <a:t>21.00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defTabSz="816336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ESCD &amp; FRIENDS  @ </a:t>
                      </a:r>
                      <a:r>
                        <a:t>Level Eight Sky Bar</a:t>
                      </a:r>
                    </a:p>
                  </a:txBody>
                  <a:tcPr marL="34294" marR="34294" marT="34294" marB="34294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Table 3"/>
          <p:cNvGraphicFramePr/>
          <p:nvPr/>
        </p:nvGraphicFramePr>
        <p:xfrm>
          <a:off x="447183" y="179769"/>
          <a:ext cx="8157265" cy="3831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45545"/>
                <a:gridCol w="2575542"/>
                <a:gridCol w="2261300"/>
                <a:gridCol w="829123"/>
                <a:gridCol w="949733"/>
                <a:gridCol w="696022"/>
              </a:tblGrid>
              <a:tr h="259076">
                <a:tc>
                  <a:txBody>
                    <a:bodyPr/>
                    <a:lstStyle/>
                    <a:p>
                      <a:pPr algn="ctr" defTabSz="1233487">
                        <a:defRPr b="1" sz="6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Friday </a:t>
                      </a:r>
                      <a:endParaRPr>
                        <a:solidFill>
                          <a:srgbClr val="030303"/>
                        </a:solidFill>
                      </a:endParaRPr>
                    </a:p>
                    <a:p>
                      <a:pPr algn="ctr" defTabSz="1233487">
                        <a:defRPr b="1" sz="6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September 21</a:t>
                      </a:r>
                      <a:r>
                        <a:rPr baseline="30000"/>
                        <a:t>ST </a:t>
                      </a:r>
                      <a:r>
                        <a:t>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sz="1800"/>
                      </a:pPr>
                      <a:r>
                        <a:rPr b="1" sz="600">
                          <a:solidFill>
                            <a:srgbClr val="FFFFFF"/>
                          </a:solidFill>
                          <a:sym typeface="Calibri"/>
                        </a:rPr>
                        <a:t>Auditorium I - Conferences </a:t>
                      </a:r>
                    </a:p>
                  </a:txBody>
                  <a:tcPr marL="34288" marR="34288" marT="34288" marB="3428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sz="1800"/>
                      </a:pPr>
                      <a:r>
                        <a:rPr b="1" sz="600">
                          <a:solidFill>
                            <a:srgbClr val="FFFFFF"/>
                          </a:solidFill>
                          <a:sym typeface="Calibri"/>
                        </a:rPr>
                        <a:t>Auditorium II  - Conferences </a:t>
                      </a:r>
                    </a:p>
                  </a:txBody>
                  <a:tcPr marL="34288" marR="34288" marT="34288" marB="3428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sz="1800"/>
                      </a:pPr>
                      <a:r>
                        <a:rPr b="1" sz="600">
                          <a:solidFill>
                            <a:srgbClr val="FFFFFF"/>
                          </a:solidFill>
                          <a:sym typeface="Calibri"/>
                        </a:rPr>
                        <a:t>Hall 2- Hands-on Session</a:t>
                      </a:r>
                    </a:p>
                  </a:txBody>
                  <a:tcPr marL="34288" marR="34288" marT="34288" marB="3428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sz="1800"/>
                      </a:pPr>
                      <a:r>
                        <a:rPr b="1" sz="600">
                          <a:solidFill>
                            <a:srgbClr val="FFFFFF"/>
                          </a:solidFill>
                          <a:sym typeface="Calibri"/>
                        </a:rPr>
                        <a:t>Hall 3- Hands-on  Session</a:t>
                      </a:r>
                    </a:p>
                  </a:txBody>
                  <a:tcPr marL="34288" marR="34288" marT="34288" marB="3428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sz="1800"/>
                      </a:pPr>
                      <a:r>
                        <a:rPr b="1" sz="600">
                          <a:solidFill>
                            <a:srgbClr val="FFFFFF"/>
                          </a:solidFill>
                          <a:sym typeface="Calibri"/>
                        </a:rPr>
                        <a:t>Hall 6  - Hands-on  Session</a:t>
                      </a:r>
                    </a:p>
                  </a:txBody>
                  <a:tcPr marL="34288" marR="34288" marT="34288" marB="34288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9900CC"/>
                    </a:solidFill>
                  </a:tcPr>
                </a:tc>
              </a:tr>
              <a:tr h="347522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ym typeface="Calibri"/>
                        </a:rPr>
                        <a:t>09.00-10.00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Dr. Gianfranco Politano &amp; Dr. Marleen Peumans 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Indirect bonded partial restorations in the posterior region  - new concepts </a:t>
                      </a:r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Dr. Selim Pamuk &amp; Dr. Kleanthis Manolakis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Dr. Luca Tacchini </a:t>
                      </a:r>
                    </a:p>
                    <a:p>
                      <a:pPr algn="l" defTabSz="457200">
                        <a:defRPr sz="550">
                          <a:solidFill>
                            <a:srgbClr val="212121"/>
                          </a:solidFill>
                          <a:sym typeface="Calibri"/>
                        </a:defRPr>
                      </a:pPr>
                      <a:r>
                        <a:t>Strategies for optimizing the workflow in Direct and Indirect Restorations</a:t>
                      </a:r>
                    </a:p>
                    <a:p>
                      <a:pPr algn="l" defTabSz="457200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 Dr. Antonio Olivo &amp; Dr. Bogdan Culic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Dr. Rade Paravina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New color matching curriculum for dental professionals and students  </a:t>
                      </a:r>
                      <a:endParaRPr b="1" i="1"/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 : Dr. Teresa  Szupiany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457200">
                        <a:defRPr b="1" i="1" sz="550">
                          <a:sym typeface="Calibri"/>
                        </a:defRPr>
                      </a:pPr>
                      <a:r>
                        <a:t>Prof. Dr. André  Saadoun 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algn="l" defTabSz="457200">
                        <a:defRPr sz="550">
                          <a:sym typeface="Calibri"/>
                        </a:defRPr>
                      </a:pPr>
                      <a:r>
                        <a:t>Soft Tissue Management around Teeth and Implants 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algn="l" defTabSz="457200">
                        <a:defRPr sz="550">
                          <a:solidFill>
                            <a:srgbClr val="7030A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Session Chairperson : Dr. Gregory Camaleonte</a:t>
                      </a:r>
                    </a:p>
                    <a:p>
                      <a:pPr algn="l" defTabSz="457200">
                        <a:defRPr sz="550">
                          <a:sym typeface="Calibri"/>
                        </a:defRPr>
                      </a:pP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sz="550">
                          <a:sym typeface="Calibri"/>
                        </a:defRPr>
                      </a:pP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</a:tr>
              <a:tr h="347522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ym typeface="Calibri"/>
                        </a:rPr>
                        <a:t>10.00 – 11.00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Prof. Dr. Rafael Decurcio 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Cementation of Ceramic Veneers - The Science as the basis of Clinical Decisions</a:t>
                      </a:r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Dr. Selim Pamuk &amp; Dr. Kleanthis Manolakis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Dr. Jorge Andrea Cardoso 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Full-arch immediate implants - facially driven planning and prosthetics </a:t>
                      </a:r>
                    </a:p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</a:p>
                    <a:p>
                      <a:pPr algn="l" defTabSz="457200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 Dr. Antonio Olivo &amp; Dr. Bogdan Culic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01600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olidFill>
                            <a:srgbClr val="FFFFFF"/>
                          </a:solidFill>
                          <a:sym typeface="Calibri"/>
                        </a:rPr>
                        <a:t>11.00-11.30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olidFill>
                            <a:srgbClr val="FFFFFF"/>
                          </a:solidFill>
                          <a:sym typeface="Calibri"/>
                        </a:rPr>
                        <a:t>Coffee break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8973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ym typeface="Calibri"/>
                        </a:rPr>
                        <a:t>11.30-13.00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Dr. Eric Van Dooren &amp; Dr. Nuno Sousa Dias 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Team approach in challenging aesthetic compromised cases </a:t>
                      </a:r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Dr. Selim Pamuk &amp; Dr. Kleanthis Manolakis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Dr. Giuseppe Chiodera 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Direct posterior restorations from diagnosis to essential lines </a:t>
                      </a:r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 Dr. Antonio Olivo &amp; Dr. Bogdan Culic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Prof. Dr. Liu Feng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From Digital guided immediate implant placement tp esthetic chairside restoration </a:t>
                      </a:r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 : Dr. Teresa  Szupiany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i="1" sz="550">
                          <a:sym typeface="Calibri"/>
                        </a:defRPr>
                      </a:pPr>
                      <a:r>
                        <a:t>Prof. Dr. André  Saadoun 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algn="l" defTabSz="457200">
                        <a:defRPr sz="550">
                          <a:sym typeface="Calibri"/>
                        </a:defRPr>
                      </a:pPr>
                      <a:r>
                        <a:t>Soft Tissue Management around Teeth and Implants 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algn="l" defTabSz="457200">
                        <a:defRPr sz="550">
                          <a:solidFill>
                            <a:srgbClr val="7030A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Session Chairperson : Dr. Gregory Camaleonte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550">
                          <a:sym typeface="Calibri"/>
                        </a:defRPr>
                      </a:pPr>
                      <a:r>
                        <a:t>ESCD Board Meeting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olidFill>
                            <a:srgbClr val="FFFFFF"/>
                          </a:solidFill>
                          <a:sym typeface="Calibri"/>
                        </a:rPr>
                        <a:t>13.00-14.00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olidFill>
                            <a:srgbClr val="FFFFFF"/>
                          </a:solidFill>
                          <a:sym typeface="Calibri"/>
                        </a:rPr>
                        <a:t>Lunch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5969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ym typeface="Calibri"/>
                        </a:rPr>
                        <a:t>14.00 – 15.00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Dr. Roberto Rossi 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Esthetic Crown Lengthening - the role of the periodontist in creating a beautiful smile</a:t>
                      </a:r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 Dr. Mauro Bazzoli  &amp; Dr. Marco Nicastro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33487">
                        <a:defRPr b="1" i="1" sz="550">
                          <a:sym typeface="Calibri"/>
                        </a:defRPr>
                      </a:pPr>
                      <a:r>
                        <a:t>Prof. Dr. Louis Hardan </a:t>
                      </a:r>
                    </a:p>
                    <a:p>
                      <a:pPr algn="l" defTabSz="1233487">
                        <a:defRPr sz="550">
                          <a:sym typeface="Calibri"/>
                        </a:defRPr>
                      </a:pPr>
                      <a:r>
                        <a:t>Dental documentation and communication: a new easy way for everyone, every day</a:t>
                      </a:r>
                    </a:p>
                    <a:p>
                      <a:pPr algn="l" defTabSz="1233487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 Dr. Verena Nizic &amp; Dr. Igor Ristic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Dr. Paulo Monteiro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Simple direct composite restorations in anterior teeth   </a:t>
                      </a:r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 : Dr. Kamila Azimova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Dr. Walter Renne </a:t>
                      </a:r>
                      <a:br/>
                      <a:r>
                        <a:rPr b="0" i="0"/>
                        <a:t>How to create a pre-surgical provisional restoration from an implant plan</a:t>
                      </a:r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 : Dr. Daniel Baketic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HO Dr. Giuseppe Chiodera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Essential lines developed by Style Italiano, modern  approach for creating aesthetic posterior restoration using 3M Bulk Fill materials </a:t>
                      </a:r>
                      <a:endParaRPr b="1" i="1"/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 :  Dr. Natasa Zepic 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</a:tr>
              <a:tr h="310939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ym typeface="Calibri"/>
                        </a:rPr>
                        <a:t>15.00 – 16.00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33487">
                        <a:defRPr b="1" i="1" sz="550">
                          <a:sym typeface="Calibri"/>
                        </a:defRPr>
                      </a:pPr>
                      <a:r>
                        <a:t>Dr. Javier Tapia </a:t>
                      </a:r>
                    </a:p>
                    <a:p>
                      <a:pPr algn="l" defTabSz="1233487">
                        <a:defRPr sz="550">
                          <a:sym typeface="Calibri"/>
                        </a:defRPr>
                      </a:pPr>
                      <a:r>
                        <a:t>Emulation of teeth ageing with composite resin: challenges and feasibility</a:t>
                      </a:r>
                    </a:p>
                    <a:p>
                      <a:pPr algn="l" defTabSz="1233487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 Dr. Mauro Bazzoli  &amp; Dr. Marco Nicastro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Dr. Juan Arias 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Aesthetics procedures in compromise implant situations: The aesthetic zone</a:t>
                      </a:r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 Dr. Verena Nizic &amp; Dr. Igor Ristic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30868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olidFill>
                            <a:srgbClr val="FFFFFF"/>
                          </a:solidFill>
                          <a:sym typeface="Calibri"/>
                        </a:rPr>
                        <a:t>16.00-16.30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50">
                          <a:solidFill>
                            <a:srgbClr val="FFFFFF"/>
                          </a:solidFill>
                          <a:sym typeface="Calibri"/>
                        </a:rPr>
                        <a:t>Coffee break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4845">
                <a:tc rowSpan="2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ym typeface="Calibri"/>
                        </a:rPr>
                        <a:t>16.30-18.00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1233487">
                        <a:defRPr b="1" i="1" sz="550">
                          <a:sym typeface="Calibri"/>
                        </a:defRPr>
                      </a:pPr>
                      <a:r>
                        <a:t>Dr. Jordi Manauta </a:t>
                      </a:r>
                    </a:p>
                    <a:p>
                      <a:pPr algn="l" defTabSz="1233487">
                        <a:defRPr sz="550">
                          <a:sym typeface="Calibri"/>
                        </a:defRPr>
                      </a:pPr>
                      <a:r>
                        <a:t>Styleitaliano Tips and tricks. </a:t>
                      </a:r>
                    </a:p>
                    <a:p>
                      <a:pPr algn="l" defTabSz="1233487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 Dr. Mauro Bazzoli  &amp; Dr. Marco Nicastro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33487">
                        <a:defRPr sz="550">
                          <a:sym typeface="Calibri"/>
                        </a:defRPr>
                      </a:pPr>
                      <a:r>
                        <a:t>16.30 - 17.15 </a:t>
                      </a:r>
                      <a:r>
                        <a:rPr b="1" i="1"/>
                        <a:t>Dr. Diana Boangar </a:t>
                      </a:r>
                    </a:p>
                    <a:p>
                      <a:pPr algn="l" defTabSz="1233487">
                        <a:defRPr sz="550">
                          <a:sym typeface="Calibri"/>
                        </a:defRPr>
                      </a:pPr>
                      <a:r>
                        <a:t>Ortho-prosthetics interdisciplinarity; from planning to execution</a:t>
                      </a:r>
                    </a:p>
                    <a:p>
                      <a:pPr algn="l" defTabSz="1233487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 Dr. Verena Nizic &amp; Dr. Igor Ristic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>
                        <a:defRPr b="1" i="1" sz="550">
                          <a:sym typeface="Calibri"/>
                        </a:defRPr>
                      </a:pPr>
                      <a:r>
                        <a:t>Dr. Roberto Rossi</a:t>
                      </a:r>
                      <a:r>
                        <a:rPr b="0"/>
                        <a:t> </a:t>
                      </a:r>
                    </a:p>
                    <a:p>
                      <a:pPr algn="just">
                        <a:defRPr sz="550">
                          <a:sym typeface="Calibri"/>
                        </a:defRPr>
                      </a:pPr>
                      <a:r>
                        <a:t>The art of crown lengthening’ and feature the surgery in the Esthetic zone </a:t>
                      </a:r>
                    </a:p>
                    <a:p>
                      <a:pPr algn="just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 : Dr. Kamila Azimova </a:t>
                      </a:r>
                    </a:p>
                    <a:p>
                      <a:pPr algn="just">
                        <a:defRPr sz="550">
                          <a:sym typeface="Calibri"/>
                        </a:defRPr>
                      </a:pP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defTabSz="816336">
                        <a:defRPr b="1" i="1" sz="550">
                          <a:sym typeface="Calibri"/>
                        </a:defRPr>
                      </a:pPr>
                      <a:r>
                        <a:t>Dr. Louis Hardan</a:t>
                      </a:r>
                    </a:p>
                    <a:p>
                      <a:pPr algn="l" defTabSz="816336">
                        <a:defRPr sz="550">
                          <a:sym typeface="Calibri"/>
                        </a:defRPr>
                      </a:pPr>
                      <a:r>
                        <a:t>Documenting and communicating with mobile dental photography: all you need to know.</a:t>
                      </a:r>
                    </a:p>
                    <a:p>
                      <a:pPr algn="l" defTabSz="816336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 : Dr. Daniel Baketic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defRPr sz="550">
                          <a:sym typeface="Calibri"/>
                        </a:defRPr>
                      </a:pPr>
                      <a:r>
                        <a:t>ESCD Chairperson Meeting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</a:tr>
              <a:tr h="34484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1233487">
                        <a:defRPr sz="550">
                          <a:sym typeface="Calibri"/>
                        </a:defRPr>
                      </a:pPr>
                      <a:r>
                        <a:t>17.15 - 18.00 </a:t>
                      </a:r>
                      <a:r>
                        <a:rPr b="1" i="1"/>
                        <a:t>Dr. Alecsandru Ionescu </a:t>
                      </a:r>
                    </a:p>
                    <a:p>
                      <a:pPr algn="l" defTabSz="1233487">
                        <a:defRPr sz="550">
                          <a:sym typeface="Calibri"/>
                        </a:defRPr>
                      </a:pPr>
                      <a:r>
                        <a:t>The Biological Guided Approach for predictable long term esthetic and functional results in implant patients </a:t>
                      </a:r>
                    </a:p>
                    <a:p>
                      <a:pPr algn="l" defTabSz="1233487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 Dr. Verena Nizic &amp; Dr. Igor Ristic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24629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550">
                          <a:sym typeface="Calibri"/>
                        </a:rPr>
                        <a:t>18.00-19.00 </a:t>
                      </a:r>
                    </a:p>
                  </a:txBody>
                  <a:tcPr marL="26123" marR="26123" marT="26123" marB="2612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33487">
                        <a:defRPr b="1" i="1" sz="550">
                          <a:sym typeface="Calibri"/>
                        </a:defRPr>
                      </a:pPr>
                      <a:r>
                        <a:t>Prof. Dr. Liu Feng </a:t>
                      </a:r>
                    </a:p>
                    <a:p>
                      <a:pPr algn="l" defTabSz="457200">
                        <a:defRPr sz="550">
                          <a:sym typeface="Calibri"/>
                        </a:defRPr>
                      </a:pPr>
                      <a:r>
                        <a:t>To establish or to maintain? Strategies for pink esthetics in implants“</a:t>
                      </a:r>
                    </a:p>
                    <a:p>
                      <a:pPr algn="l" defTabSz="457200">
                        <a:defRPr sz="550">
                          <a:solidFill>
                            <a:srgbClr val="7030A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Sessions Chairpersons : Dr. Mauro Bazzoli  &amp; Dr. Marco Nicastro </a:t>
                      </a:r>
                    </a:p>
                  </a:txBody>
                  <a:tcPr marL="26123" marR="26123" marT="26123" marB="2612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233487">
                        <a:defRPr b="1" i="1" sz="550">
                          <a:sym typeface="Calibri"/>
                        </a:defRPr>
                      </a:pPr>
                      <a:r>
                        <a:t>Dr. Joao Barbosa</a:t>
                      </a:r>
                    </a:p>
                    <a:p>
                      <a:pPr algn="l" defTabSz="457200">
                        <a:defRPr sz="550">
                          <a:sym typeface="Calibri"/>
                        </a:defRPr>
                      </a:pPr>
                      <a:r>
                        <a:t>Digital Biomimetics: "Nature Copy / Nature Paste"</a:t>
                      </a:r>
                    </a:p>
                    <a:p>
                      <a:pPr algn="l" defTabSz="457200">
                        <a:defRPr sz="55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Sessions Chairpersons :  Dr. Verena Nizic &amp; Dr. Igor Ristic </a:t>
                      </a:r>
                    </a:p>
                  </a:txBody>
                  <a:tcPr marL="26123" marR="26123" marT="26123" marB="2612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06808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Calibri"/>
                        </a:rPr>
                        <a:t>21.00</a:t>
                      </a:r>
                    </a:p>
                  </a:txBody>
                  <a:tcPr marL="26123" marR="26123" marT="26123" marB="2612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Calibri"/>
                        </a:rPr>
                        <a:t>President Dinner @Pestana Palace Lisbon</a:t>
                      </a:r>
                    </a:p>
                  </a:txBody>
                  <a:tcPr marL="26123" marR="26123" marT="26123" marB="2612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Table 2"/>
          <p:cNvGraphicFramePr/>
          <p:nvPr/>
        </p:nvGraphicFramePr>
        <p:xfrm>
          <a:off x="35493" y="49472"/>
          <a:ext cx="9044038" cy="50431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647"/>
                <a:gridCol w="2338257"/>
                <a:gridCol w="2893063"/>
                <a:gridCol w="1457909"/>
                <a:gridCol w="1464161"/>
              </a:tblGrid>
              <a:tr h="509187">
                <a:tc>
                  <a:txBody>
                    <a:bodyPr/>
                    <a:lstStyle/>
                    <a:p>
                      <a:pPr algn="ctr" defTabSz="1233487">
                        <a:defRPr b="1" sz="1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Saturday  September 22</a:t>
                      </a:r>
                      <a:r>
                        <a:rPr baseline="30000"/>
                        <a:t>ND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121109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121109"/>
                      </a:solidFill>
                    </a:lnT>
                    <a:lnB w="12700">
                      <a:solidFill>
                        <a:srgbClr val="121109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Calibri"/>
                        </a:rPr>
                        <a:t>Auditorium I - Conferences </a:t>
                      </a:r>
                    </a:p>
                  </a:txBody>
                  <a:tcPr marL="34287" marR="34287" marT="34287" marB="34287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121109"/>
                      </a:solidFill>
                    </a:lnT>
                    <a:lnB w="12700">
                      <a:solidFill>
                        <a:srgbClr val="121109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Calibri"/>
                        </a:rPr>
                        <a:t>Auditorium II - Conferences </a:t>
                      </a:r>
                    </a:p>
                  </a:txBody>
                  <a:tcPr marL="34287" marR="34287" marT="34287" marB="34287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121109"/>
                      </a:solidFill>
                    </a:lnT>
                    <a:lnB w="12700">
                      <a:solidFill>
                        <a:srgbClr val="121109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Calibri"/>
                        </a:rPr>
                        <a:t>Hall 2 - Hands-on Session</a:t>
                      </a:r>
                    </a:p>
                  </a:txBody>
                  <a:tcPr marL="34287" marR="34287" marT="34287" marB="34287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121109"/>
                      </a:solidFill>
                    </a:lnT>
                    <a:lnB w="12700">
                      <a:solidFill>
                        <a:srgbClr val="121109"/>
                      </a:solidFill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233487">
                        <a:defRPr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sym typeface="Calibri"/>
                        </a:rPr>
                        <a:t>Hall 3 - Hands-on  Session</a:t>
                      </a:r>
                    </a:p>
                  </a:txBody>
                  <a:tcPr marL="34287" marR="34287" marT="34287" marB="34287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121109"/>
                      </a:solidFill>
                    </a:lnT>
                    <a:lnB w="12700">
                      <a:solidFill>
                        <a:srgbClr val="121109"/>
                      </a:solidFill>
                    </a:lnB>
                    <a:solidFill>
                      <a:srgbClr val="9900CC"/>
                    </a:solidFill>
                  </a:tcPr>
                </a:tc>
              </a:tr>
              <a:tr h="356864">
                <a:tc rowSpan="2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600">
                          <a:solidFill>
                            <a:srgbClr val="020202"/>
                          </a:solidFill>
                          <a:sym typeface="Calibri"/>
                        </a:rPr>
                        <a:t>09.00-11.00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121109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b="1" i="1" sz="600">
                          <a:solidFill>
                            <a:srgbClr val="020202"/>
                          </a:solidFill>
                          <a:sym typeface="Calibri"/>
                        </a:defRPr>
                      </a:pPr>
                      <a:r>
                        <a:t>Dr. Mauro Fradeani </a:t>
                      </a:r>
                      <a:endParaRPr sz="1000"/>
                    </a:p>
                    <a:p>
                      <a:pPr algn="l" defTabSz="816336">
                        <a:defRPr sz="600">
                          <a:solidFill>
                            <a:srgbClr val="020202"/>
                          </a:solidFill>
                          <a:sym typeface="Calibri"/>
                        </a:defRPr>
                      </a:pPr>
                      <a:r>
                        <a:t>The prosthetic revolution</a:t>
                      </a:r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Miguel Stanley  &amp; Dr. Constantin Varlan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121109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700">
                          <a:sym typeface="Calibri"/>
                        </a:defRPr>
                      </a:pPr>
                      <a:r>
                        <a:t>09.00 - 10.</a:t>
                      </a:r>
                      <a:r>
                        <a:t>00 Dr. Joao Fonseca </a:t>
                      </a:r>
                      <a:endParaRPr sz="900"/>
                    </a:p>
                    <a:p>
                      <a:pPr algn="l" defTabSz="816336">
                        <a:defRPr sz="700">
                          <a:sym typeface="Calibri"/>
                        </a:defRPr>
                      </a:pPr>
                      <a:r>
                        <a:t>This computer has no Brain, use your own</a:t>
                      </a:r>
                      <a:endParaRPr sz="900"/>
                    </a:p>
                    <a:p>
                      <a:pPr algn="l" defTabSz="816336">
                        <a:defRPr sz="7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Natasa Zepic &amp; Dr. Sinisa Kovacevic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121109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sz="600">
                          <a:sym typeface="Calibri"/>
                        </a:defRPr>
                      </a:pP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121109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sz="600">
                          <a:sym typeface="Calibri"/>
                        </a:defRPr>
                      </a:pP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121109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</a:tr>
              <a:tr h="356864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10.00 - 11.00  </a:t>
                      </a:r>
                      <a:r>
                        <a:rPr b="1" i="1"/>
                        <a:t>Jon Gurrea </a:t>
                      </a:r>
                      <a:endParaRPr sz="1000"/>
                    </a:p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Simplified oral adhesive rehabilitation</a:t>
                      </a:r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Natasa Zepic &amp; Dr. Sinisa Kovacevic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204542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Calibri"/>
                        </a:rPr>
                        <a:t>11.00-11.30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Calibri"/>
                        </a:rPr>
                        <a:t>Coffee Break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09187">
                <a:tc rowSpan="2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600">
                          <a:solidFill>
                            <a:srgbClr val="020202"/>
                          </a:solidFill>
                          <a:sym typeface="Calibri"/>
                        </a:rPr>
                        <a:t>11.30-13.00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b="1" i="1" sz="600">
                          <a:solidFill>
                            <a:srgbClr val="020202"/>
                          </a:solidFill>
                          <a:sym typeface="Calibri"/>
                        </a:defRPr>
                      </a:pPr>
                      <a:r>
                        <a:t>Dr. Eva Berroeta</a:t>
                      </a:r>
                    </a:p>
                    <a:p>
                      <a:pPr algn="l" defTabSz="816336">
                        <a:defRPr sz="600">
                          <a:solidFill>
                            <a:srgbClr val="020202"/>
                          </a:solidFill>
                          <a:sym typeface="Calibri"/>
                        </a:defRPr>
                      </a:pPr>
                      <a:r>
                        <a:t>Erosive patients – how to treat them from the beginning to the end </a:t>
                      </a:r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Miguel Stanley  &amp; Dr. Constantin Varlan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11.30 - 12.15 </a:t>
                      </a:r>
                      <a:r>
                        <a:rPr b="1" i="1"/>
                        <a:t>Dr. Cosmin Dima </a:t>
                      </a:r>
                      <a:endParaRPr sz="1000"/>
                    </a:p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Sinus lifting – everything from the detailed anatomy to very complex clinical cases </a:t>
                      </a:r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Natasa Zepic &amp; Dr. Sinisa Kovacevic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defTabSz="816336">
                        <a:defRPr sz="600">
                          <a:sym typeface="Calibri"/>
                        </a:defRPr>
                      </a:pP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sz="1800"/>
                      </a:pPr>
                      <a:r>
                        <a:rPr sz="600">
                          <a:sym typeface="Calibri"/>
                        </a:rPr>
                        <a:t>ESCD General Assembly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</a:tr>
              <a:tr h="50918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defRPr sz="600">
                          <a:sym typeface="Calibri"/>
                        </a:defRPr>
                      </a:pPr>
                      <a:r>
                        <a:t>12.15 - 13.00 </a:t>
                      </a:r>
                      <a:r>
                        <a:rPr b="1" i="1"/>
                        <a:t>Prof. Dr. Andre Saadoun </a:t>
                      </a:r>
                      <a:endParaRPr sz="1000"/>
                    </a:p>
                    <a:p>
                      <a:pPr algn="just">
                        <a:defRPr sz="600">
                          <a:sym typeface="Calibri"/>
                        </a:defRPr>
                      </a:pPr>
                      <a:r>
                        <a:t>Partial extraction therapy and immediate / delayed implant</a:t>
                      </a:r>
                    </a:p>
                    <a:p>
                      <a:pPr algn="just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Natasa Zepic &amp; Dr. Sinisa Kovacevic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204542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Calibri"/>
                        </a:rPr>
                        <a:t>13.00 14.00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Calibri"/>
                        </a:rPr>
                        <a:t>Lunch Break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56864">
                <a:tc>
                  <a:txBody>
                    <a:bodyPr/>
                    <a:lstStyle/>
                    <a:p>
                      <a:pPr algn="l" defTabSz="816336">
                        <a:defRPr sz="1800"/>
                      </a:pPr>
                      <a:r>
                        <a:rPr sz="600">
                          <a:solidFill>
                            <a:srgbClr val="020202"/>
                          </a:solidFill>
                          <a:sym typeface="Calibri"/>
                        </a:rPr>
                        <a:t>14.00–15.00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600">
                          <a:solidFill>
                            <a:srgbClr val="020202"/>
                          </a:solidFill>
                          <a:sym typeface="Calibri"/>
                        </a:defRPr>
                      </a:pPr>
                      <a:r>
                        <a:t>Dr. Miguel Stanley </a:t>
                      </a:r>
                      <a:endParaRPr sz="1000"/>
                    </a:p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The Digital Smile Make over</a:t>
                      </a:r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Igor Ristic &amp; Dr. Joao Pimenta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600">
                          <a:sym typeface="Calibri"/>
                        </a:defRPr>
                      </a:pPr>
                      <a:r>
                        <a:t>Dr. Dan Herschbach </a:t>
                      </a:r>
                      <a:endParaRPr sz="1800"/>
                    </a:p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My digital reality – how technology changes the way we practice </a:t>
                      </a:r>
                      <a:endParaRPr b="1" i="1"/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DT Alessandro Arnone &amp; Dr. Gregory Brambilla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Dr. Javier Tapia Guadix Live Demo </a:t>
                      </a:r>
                      <a:endParaRPr sz="1800"/>
                    </a:p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Essentia: the smart simplification of direct composite restorations </a:t>
                      </a:r>
                      <a:endParaRPr sz="1800"/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Chairperson: Dr. Alexandr Kozhemiak </a:t>
                      </a:r>
                    </a:p>
                    <a:p>
                      <a:pPr algn="l" defTabSz="816336">
                        <a:defRPr sz="600">
                          <a:sym typeface="Calibri"/>
                        </a:defRPr>
                      </a:pP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defTabSz="816336">
                        <a:defRPr sz="1800"/>
                      </a:pPr>
                      <a:r>
                        <a:rPr sz="600">
                          <a:sym typeface="Calibri"/>
                        </a:rPr>
                        <a:t>ESCD Member Pearls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</a:tr>
              <a:tr h="509187">
                <a:tc>
                  <a:txBody>
                    <a:bodyPr/>
                    <a:lstStyle/>
                    <a:p>
                      <a:pPr algn="l" defTabSz="816336">
                        <a:defRPr sz="1800"/>
                      </a:pPr>
                      <a:r>
                        <a:rPr sz="600">
                          <a:solidFill>
                            <a:srgbClr val="020202"/>
                          </a:solidFill>
                          <a:sym typeface="Calibri"/>
                        </a:rPr>
                        <a:t>15.00–16.00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600">
                          <a:solidFill>
                            <a:srgbClr val="020202"/>
                          </a:solidFill>
                          <a:sym typeface="Calibri"/>
                        </a:defRPr>
                      </a:pPr>
                      <a:r>
                        <a:t>Dr. Maciej Zarow </a:t>
                      </a:r>
                      <a:endParaRPr sz="1000"/>
                    </a:p>
                    <a:p>
                      <a:pPr algn="l" defTabSz="816336">
                        <a:defRPr sz="600">
                          <a:solidFill>
                            <a:srgbClr val="020202"/>
                          </a:solidFill>
                          <a:sym typeface="Calibri"/>
                        </a:defRPr>
                      </a:pPr>
                      <a:r>
                        <a:t>The restoration of root canal treated anterior teeth – ABC for the clinical practice </a:t>
                      </a:r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Igor Ristic &amp; Dr. Joao Pimenta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600">
                          <a:sym typeface="Calibri"/>
                        </a:defRPr>
                      </a:pPr>
                      <a:r>
                        <a:t>Dr. Walter Renne </a:t>
                      </a:r>
                      <a:endParaRPr sz="1000"/>
                    </a:p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Pre-surgical provisional prosthetics in the esthetic zone</a:t>
                      </a:r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DT Alessandro Arnone &amp; Dr. Gregory Brambilla </a:t>
                      </a:r>
                      <a:endParaRPr b="1" i="1"/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204542">
                <a:tc>
                  <a:txBody>
                    <a:bodyPr/>
                    <a:lstStyle/>
                    <a:p>
                      <a:pPr algn="l" defTabSz="816336">
                        <a:defRPr sz="1800"/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Calibri"/>
                        </a:rPr>
                        <a:t>16.00 – 16.30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Calibri"/>
                        </a:rPr>
                        <a:t>Coffee Break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535353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57100">
                <a:tc rowSpan="2">
                  <a:txBody>
                    <a:bodyPr/>
                    <a:lstStyle/>
                    <a:p>
                      <a:pPr algn="l" defTabSz="816336">
                        <a:defRPr sz="1800"/>
                      </a:pPr>
                      <a:r>
                        <a:rPr sz="600">
                          <a:solidFill>
                            <a:srgbClr val="020202"/>
                          </a:solidFill>
                          <a:sym typeface="Calibri"/>
                        </a:rPr>
                        <a:t>16.30-18.00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defTabSz="816336">
                        <a:defRPr b="1" i="1" sz="600">
                          <a:solidFill>
                            <a:srgbClr val="020202"/>
                          </a:solidFill>
                          <a:sym typeface="Calibri"/>
                        </a:defRPr>
                      </a:pPr>
                      <a:r>
                        <a:t>Prof. Dr. Nitzan Bichacho </a:t>
                      </a:r>
                      <a:endParaRPr sz="1000"/>
                    </a:p>
                    <a:p>
                      <a:pPr algn="l" defTabSz="816336">
                        <a:defRPr b="1" i="1" sz="600">
                          <a:solidFill>
                            <a:srgbClr val="020202"/>
                          </a:solidFill>
                          <a:sym typeface="Calibri"/>
                        </a:defRPr>
                      </a:pPr>
                      <a:r>
                        <a:t>Dr. Mirela Feraru </a:t>
                      </a:r>
                      <a:endParaRPr sz="1000"/>
                    </a:p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Managing the perio-restorative interface of different abutment types in the smile zone – Concepts and strategies.</a:t>
                      </a:r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Dr. Igor Ristic &amp; Dr. Joao Pimenta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16336">
                        <a:defRPr b="1" i="1" sz="600">
                          <a:sym typeface="Calibri"/>
                        </a:defRPr>
                      </a:pPr>
                      <a:r>
                        <a:t>16.30 – 17.30 DT Sascha Hein </a:t>
                      </a:r>
                      <a:endParaRPr sz="1000"/>
                    </a:p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“eLAB</a:t>
                      </a:r>
                      <a:r>
                        <a:rPr baseline="30000"/>
                        <a:t>®</a:t>
                      </a:r>
                      <a:r>
                        <a:t>” -  A new dawn in shade matching! </a:t>
                      </a:r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DT Alessandro Arnone &amp; Dr. Gregory Brambilla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16.30 - 18.30 3M </a:t>
                      </a:r>
                      <a:r>
                        <a:t>Modern Cementation techniques choosing an appropiate cement for indirect dental restorations, from self-etching cements to adhesive cementation </a:t>
                      </a:r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Chairperson: Dr. Alexandr Kozhemiak </a:t>
                      </a:r>
                      <a:endParaRPr>
                        <a:solidFill>
                          <a:srgbClr val="010101"/>
                        </a:solidFill>
                      </a:endParaRP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defTabSz="816336">
                        <a:defRPr sz="600">
                          <a:sym typeface="Calibri"/>
                        </a:defRPr>
                      </a:pP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FF66"/>
                    </a:solidFill>
                  </a:tcPr>
                </a:tc>
              </a:tr>
              <a:tr h="356864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816336">
                        <a:defRPr b="1" i="1" sz="600">
                          <a:sym typeface="Calibri"/>
                        </a:defRPr>
                      </a:pPr>
                      <a:r>
                        <a:t>17.30 – 18.00 DT Pedro Brito </a:t>
                      </a:r>
                      <a:endParaRPr sz="1000"/>
                    </a:p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TB</a:t>
                      </a:r>
                      <a:r>
                        <a:t>A</a:t>
                      </a:r>
                      <a:endParaRPr sz="1000"/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DT Alessandro Arnone &amp; Dr. Gregory Brambilla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56864">
                <a:tc>
                  <a:txBody>
                    <a:bodyPr/>
                    <a:lstStyle/>
                    <a:p>
                      <a:pPr algn="l" defTabSz="816336">
                        <a:defRPr sz="1800"/>
                      </a:pPr>
                      <a:r>
                        <a:rPr sz="600">
                          <a:solidFill>
                            <a:srgbClr val="020202"/>
                          </a:solidFill>
                          <a:sym typeface="Calibri"/>
                        </a:rPr>
                        <a:t>18.00–19.00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816336">
                        <a:defRPr b="1" i="1" sz="600">
                          <a:sym typeface="Calibri"/>
                        </a:defRPr>
                      </a:pPr>
                      <a:r>
                        <a:t>DT Giuseppe Romeo </a:t>
                      </a:r>
                      <a:endParaRPr sz="1000"/>
                    </a:p>
                    <a:p>
                      <a:pPr algn="l" defTabSz="816336">
                        <a:defRPr sz="600">
                          <a:sym typeface="Calibri"/>
                        </a:defRPr>
                      </a:pPr>
                      <a:r>
                        <a:t>Technical Diagnostic and Esthetical Approach</a:t>
                      </a:r>
                    </a:p>
                    <a:p>
                      <a:pPr algn="l" defTabSz="816336">
                        <a:defRPr sz="600">
                          <a:solidFill>
                            <a:srgbClr val="7030A0"/>
                          </a:solidFill>
                          <a:sym typeface="Calibri"/>
                        </a:defRPr>
                      </a:pPr>
                      <a:r>
                        <a:t>Session Chairpersons : DT Alessandro Arnone &amp; Dr. Gregory Brambilla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251331">
                <a:tc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b="1" sz="600">
                          <a:solidFill>
                            <a:srgbClr val="FFFFFF"/>
                          </a:solidFill>
                          <a:sym typeface="Calibri"/>
                        </a:rPr>
                        <a:t>19.00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defTabSz="1233487">
                        <a:defRPr sz="1800"/>
                      </a:pPr>
                      <a:r>
                        <a:rPr b="1" sz="600">
                          <a:solidFill>
                            <a:srgbClr val="FFFFFF"/>
                          </a:solidFill>
                          <a:sym typeface="Calibri"/>
                        </a:rPr>
                        <a:t>Congress Closing Ceremony </a:t>
                      </a:r>
                    </a:p>
                  </a:txBody>
                  <a:tcPr marL="26123" marR="26123" marT="26123" marB="2612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ă Office">
  <a:themeElements>
    <a:clrScheme name="Temă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ă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ă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635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35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ă Office">
  <a:themeElements>
    <a:clrScheme name="Temă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ă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ă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635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35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