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71" r:id="rId3"/>
    <p:sldId id="290" r:id="rId4"/>
    <p:sldId id="281" r:id="rId5"/>
    <p:sldId id="292" r:id="rId6"/>
    <p:sldId id="284" r:id="rId7"/>
    <p:sldId id="285" r:id="rId8"/>
    <p:sldId id="286" r:id="rId9"/>
    <p:sldId id="293" r:id="rId10"/>
    <p:sldId id="291" r:id="rId11"/>
    <p:sldId id="289" r:id="rId12"/>
    <p:sldId id="283"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1"/>
            <p14:sldId id="290"/>
            <p14:sldId id="281"/>
            <p14:sldId id="292"/>
            <p14:sldId id="284"/>
            <p14:sldId id="285"/>
            <p14:sldId id="286"/>
            <p14:sldId id="293"/>
            <p14:sldId id="291"/>
            <p14:sldId id="289"/>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241" autoAdjust="0"/>
  </p:normalViewPr>
  <p:slideViewPr>
    <p:cSldViewPr snapToGrid="0">
      <p:cViewPr varScale="1">
        <p:scale>
          <a:sx n="62" d="100"/>
          <a:sy n="62" d="100"/>
        </p:scale>
        <p:origin x="72" y="12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10B748-EA40-4668-98E8-E24129A8E968}" type="datetime1">
              <a:rPr lang="fr-FR" smtClean="0"/>
              <a:t>11/10/2024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0F4E9AA-8B68-4026-826F-95F859DBBF5A}" type="datetime1">
              <a:rPr lang="fr-FR" noProof="0" smtClean="0"/>
              <a:t>11/10/2024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11</a:t>
            </a:fld>
            <a:endParaRPr lang="fr-FR"/>
          </a:p>
        </p:txBody>
      </p:sp>
    </p:spTree>
    <p:extLst>
      <p:ext uri="{BB962C8B-B14F-4D97-AF65-F5344CB8AC3E}">
        <p14:creationId xmlns:p14="http://schemas.microsoft.com/office/powerpoint/2010/main" val="129865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12</a:t>
            </a:fld>
            <a:endParaRPr lang="fr-FR"/>
          </a:p>
        </p:txBody>
      </p:sp>
    </p:spTree>
    <p:extLst>
      <p:ext uri="{BB962C8B-B14F-4D97-AF65-F5344CB8AC3E}">
        <p14:creationId xmlns:p14="http://schemas.microsoft.com/office/powerpoint/2010/main" val="393075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2</a:t>
            </a:fld>
            <a:endParaRPr lang="fr-FR"/>
          </a:p>
        </p:txBody>
      </p:sp>
    </p:spTree>
    <p:extLst>
      <p:ext uri="{BB962C8B-B14F-4D97-AF65-F5344CB8AC3E}">
        <p14:creationId xmlns:p14="http://schemas.microsoft.com/office/powerpoint/2010/main" val="44736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3</a:t>
            </a:fld>
            <a:endParaRPr lang="fr-FR"/>
          </a:p>
        </p:txBody>
      </p:sp>
    </p:spTree>
    <p:extLst>
      <p:ext uri="{BB962C8B-B14F-4D97-AF65-F5344CB8AC3E}">
        <p14:creationId xmlns:p14="http://schemas.microsoft.com/office/powerpoint/2010/main" val="6438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4</a:t>
            </a:fld>
            <a:endParaRPr lang="fr-FR"/>
          </a:p>
        </p:txBody>
      </p:sp>
    </p:spTree>
    <p:extLst>
      <p:ext uri="{BB962C8B-B14F-4D97-AF65-F5344CB8AC3E}">
        <p14:creationId xmlns:p14="http://schemas.microsoft.com/office/powerpoint/2010/main" val="374441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6</a:t>
            </a:fld>
            <a:endParaRPr lang="fr-FR"/>
          </a:p>
        </p:txBody>
      </p:sp>
    </p:spTree>
    <p:extLst>
      <p:ext uri="{BB962C8B-B14F-4D97-AF65-F5344CB8AC3E}">
        <p14:creationId xmlns:p14="http://schemas.microsoft.com/office/powerpoint/2010/main" val="288210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7</a:t>
            </a:fld>
            <a:endParaRPr lang="fr-FR"/>
          </a:p>
        </p:txBody>
      </p:sp>
    </p:spTree>
    <p:extLst>
      <p:ext uri="{BB962C8B-B14F-4D97-AF65-F5344CB8AC3E}">
        <p14:creationId xmlns:p14="http://schemas.microsoft.com/office/powerpoint/2010/main" val="329324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8</a:t>
            </a:fld>
            <a:endParaRPr lang="fr-FR"/>
          </a:p>
        </p:txBody>
      </p:sp>
    </p:spTree>
    <p:extLst>
      <p:ext uri="{BB962C8B-B14F-4D97-AF65-F5344CB8AC3E}">
        <p14:creationId xmlns:p14="http://schemas.microsoft.com/office/powerpoint/2010/main" val="384930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10</a:t>
            </a:fld>
            <a:endParaRPr lang="fr-FR"/>
          </a:p>
        </p:txBody>
      </p:sp>
    </p:spTree>
    <p:extLst>
      <p:ext uri="{BB962C8B-B14F-4D97-AF65-F5344CB8AC3E}">
        <p14:creationId xmlns:p14="http://schemas.microsoft.com/office/powerpoint/2010/main" val="182388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D73AFFA-A6F2-4B06-B935-9E8D85E79903}" type="datetime1">
              <a:rPr lang="fr-FR" noProof="0" smtClean="0"/>
              <a:t>11/10/2024</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61B589D6-0A3B-49A2-A2F1-A1288C62EC4C}" type="datetime1">
              <a:rPr lang="fr-FR" noProof="0" smtClean="0"/>
              <a:t>11/10/2024</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27100" y="2142224"/>
            <a:ext cx="10515600" cy="2387600"/>
          </a:xfrm>
        </p:spPr>
        <p:txBody>
          <a:bodyPr rtlCol="0" anchor="ctr" anchorCtr="0">
            <a:normAutofit/>
          </a:bodyPr>
          <a:lstStyle/>
          <a:p>
            <a:pPr rtl="0"/>
            <a:r>
              <a:rPr lang="fr-FR" sz="4800" dirty="0">
                <a:solidFill>
                  <a:schemeClr val="bg1"/>
                </a:solidFill>
              </a:rPr>
              <a:t>Analyse et Conception du</a:t>
            </a:r>
            <a:br>
              <a:rPr lang="fr-FR" sz="4800" dirty="0">
                <a:solidFill>
                  <a:schemeClr val="bg1"/>
                </a:solidFill>
              </a:rPr>
            </a:br>
            <a:r>
              <a:rPr lang="fr-FR" sz="4800" dirty="0">
                <a:solidFill>
                  <a:schemeClr val="bg1"/>
                </a:solidFill>
              </a:rPr>
              <a:t>Système de Gestion des Ressources Humaine avec MERISE (SGRH)</a:t>
            </a:r>
          </a:p>
        </p:txBody>
      </p:sp>
      <p:pic>
        <p:nvPicPr>
          <p:cNvPr id="8" name="Image 7">
            <a:extLst>
              <a:ext uri="{FF2B5EF4-FFF2-40B4-BE49-F238E27FC236}">
                <a16:creationId xmlns:a16="http://schemas.microsoft.com/office/drawing/2014/main" id="{BD0015E4-A348-418B-A958-1C76F070BB3C}"/>
              </a:ext>
            </a:extLst>
          </p:cNvPr>
          <p:cNvPicPr>
            <a:picLocks noChangeAspect="1"/>
          </p:cNvPicPr>
          <p:nvPr/>
        </p:nvPicPr>
        <p:blipFill>
          <a:blip r:embed="rId3"/>
          <a:stretch>
            <a:fillRect/>
          </a:stretch>
        </p:blipFill>
        <p:spPr>
          <a:xfrm>
            <a:off x="9131300" y="5238668"/>
            <a:ext cx="2628900" cy="1203085"/>
          </a:xfrm>
          <a:prstGeom prst="rect">
            <a:avLst/>
          </a:prstGeom>
        </p:spPr>
      </p:pic>
      <p:sp>
        <p:nvSpPr>
          <p:cNvPr id="9" name="ZoneTexte 8">
            <a:extLst>
              <a:ext uri="{FF2B5EF4-FFF2-40B4-BE49-F238E27FC236}">
                <a16:creationId xmlns:a16="http://schemas.microsoft.com/office/drawing/2014/main" id="{6BE6A6F3-58B2-438A-928E-FC80895C5938}"/>
              </a:ext>
            </a:extLst>
          </p:cNvPr>
          <p:cNvSpPr txBox="1"/>
          <p:nvPr/>
        </p:nvSpPr>
        <p:spPr>
          <a:xfrm>
            <a:off x="1092200" y="4869336"/>
            <a:ext cx="2882900" cy="461665"/>
          </a:xfrm>
          <a:prstGeom prst="rect">
            <a:avLst/>
          </a:prstGeom>
          <a:noFill/>
        </p:spPr>
        <p:txBody>
          <a:bodyPr wrap="square" rtlCol="0">
            <a:spAutoFit/>
          </a:bodyPr>
          <a:lstStyle/>
          <a:p>
            <a:r>
              <a:rPr lang="fr-FR" sz="2400" dirty="0">
                <a:solidFill>
                  <a:schemeClr val="bg1"/>
                </a:solidFill>
                <a:latin typeface="Segoe UI Light (En-têtes)"/>
              </a:rPr>
              <a:t>GROUPE 4</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7" y="448056"/>
            <a:ext cx="10451593" cy="640080"/>
          </a:xfrm>
        </p:spPr>
        <p:txBody>
          <a:bodyPr rtlCol="0">
            <a:normAutofit fontScale="90000"/>
          </a:bodyPr>
          <a:lstStyle/>
          <a:p>
            <a:pPr>
              <a:lnSpc>
                <a:spcPct val="200000"/>
              </a:lnSpc>
            </a:pPr>
            <a:r>
              <a:rPr lang="fr-FR" dirty="0"/>
              <a:t>V.  LE MODELE CONCEPTUEL DE DONNEES (MCD)</a:t>
            </a:r>
          </a:p>
        </p:txBody>
      </p:sp>
      <p:pic>
        <p:nvPicPr>
          <p:cNvPr id="6" name="Espace réservé du contenu 5">
            <a:extLst>
              <a:ext uri="{FF2B5EF4-FFF2-40B4-BE49-F238E27FC236}">
                <a16:creationId xmlns:a16="http://schemas.microsoft.com/office/drawing/2014/main" id="{1E8D7917-E106-44FD-8F39-DB2AF44D8081}"/>
              </a:ext>
            </a:extLst>
          </p:cNvPr>
          <p:cNvPicPr>
            <a:picLocks noGrp="1" noChangeAspect="1"/>
          </p:cNvPicPr>
          <p:nvPr>
            <p:ph sz="half" idx="4294967295"/>
          </p:nvPr>
        </p:nvPicPr>
        <p:blipFill>
          <a:blip r:embed="rId3"/>
          <a:stretch>
            <a:fillRect/>
          </a:stretch>
        </p:blipFill>
        <p:spPr>
          <a:xfrm>
            <a:off x="2839592" y="1818763"/>
            <a:ext cx="6348076" cy="4667250"/>
          </a:xfrm>
        </p:spPr>
      </p:pic>
      <p:sp>
        <p:nvSpPr>
          <p:cNvPr id="2" name="ZoneTexte 1">
            <a:extLst>
              <a:ext uri="{FF2B5EF4-FFF2-40B4-BE49-F238E27FC236}">
                <a16:creationId xmlns:a16="http://schemas.microsoft.com/office/drawing/2014/main" id="{E1CD2740-5CDA-465D-BEBD-1275A51D2127}"/>
              </a:ext>
            </a:extLst>
          </p:cNvPr>
          <p:cNvSpPr txBox="1"/>
          <p:nvPr/>
        </p:nvSpPr>
        <p:spPr>
          <a:xfrm>
            <a:off x="521207" y="1298000"/>
            <a:ext cx="7327393" cy="738664"/>
          </a:xfrm>
          <a:prstGeom prst="rect">
            <a:avLst/>
          </a:prstGeom>
          <a:noFill/>
        </p:spPr>
        <p:txBody>
          <a:bodyPr wrap="square" rtlCol="0">
            <a:spAutoFit/>
          </a:bodyPr>
          <a:lstStyle/>
          <a:p>
            <a:r>
              <a:rPr lang="fr-FR" sz="1600" dirty="0"/>
              <a:t>L'objectif du MCD est de définir les entités et les relations qui vont structurer les données du système.</a:t>
            </a:r>
          </a:p>
          <a:p>
            <a:endParaRPr lang="fr-FR" sz="1000" dirty="0"/>
          </a:p>
        </p:txBody>
      </p:sp>
    </p:spTree>
    <p:extLst>
      <p:ext uri="{BB962C8B-B14F-4D97-AF65-F5344CB8AC3E}">
        <p14:creationId xmlns:p14="http://schemas.microsoft.com/office/powerpoint/2010/main" val="3165960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7" y="448056"/>
            <a:ext cx="10451593" cy="640080"/>
          </a:xfrm>
        </p:spPr>
        <p:txBody>
          <a:bodyPr rtlCol="0">
            <a:normAutofit fontScale="90000"/>
          </a:bodyPr>
          <a:lstStyle/>
          <a:p>
            <a:pPr>
              <a:lnSpc>
                <a:spcPct val="200000"/>
              </a:lnSpc>
            </a:pPr>
            <a:r>
              <a:rPr lang="fr-FR" dirty="0"/>
              <a:t>VI. LE MODELE LOGIQUE DE DONNEES (MLD)</a:t>
            </a:r>
          </a:p>
        </p:txBody>
      </p:sp>
      <p:sp>
        <p:nvSpPr>
          <p:cNvPr id="5" name="Espace réservé du contenu 4"/>
          <p:cNvSpPr>
            <a:spLocks noGrp="1"/>
          </p:cNvSpPr>
          <p:nvPr>
            <p:ph sz="half" idx="4294967295"/>
          </p:nvPr>
        </p:nvSpPr>
        <p:spPr>
          <a:xfrm>
            <a:off x="541610" y="1431010"/>
            <a:ext cx="10875690" cy="1332999"/>
          </a:xfrm>
        </p:spPr>
        <p:txBody>
          <a:bodyPr vert="horz" lIns="91440" tIns="45720" rIns="91440" bIns="45720" rtlCol="0">
            <a:normAutofit/>
          </a:bodyPr>
          <a:lstStyle/>
          <a:p>
            <a:pPr marL="0" indent="0" rtl="0">
              <a:lnSpc>
                <a:spcPct val="100000"/>
              </a:lnSpc>
              <a:spcBef>
                <a:spcPts val="1000"/>
              </a:spcBef>
              <a:spcAft>
                <a:spcPts val="600"/>
              </a:spcAft>
              <a:buNone/>
            </a:pPr>
            <a:r>
              <a:rPr lang="fr-FR" sz="1400" b="1" dirty="0">
                <a:solidFill>
                  <a:prstClr val="black">
                    <a:lumMod val="75000"/>
                    <a:lumOff val="25000"/>
                  </a:prstClr>
                </a:solidFill>
                <a:latin typeface="Segoe UI (Corps)"/>
                <a:cs typeface="Segoe UI" panose="020B0502040204020203" pitchFamily="34" charset="0"/>
              </a:rPr>
              <a:t>Le Modèle Logique de Données (MLD) </a:t>
            </a:r>
            <a:r>
              <a:rPr lang="fr-FR" sz="1400" dirty="0">
                <a:solidFill>
                  <a:prstClr val="black">
                    <a:lumMod val="75000"/>
                    <a:lumOff val="25000"/>
                  </a:prstClr>
                </a:solidFill>
                <a:latin typeface="Segoe UI (Corps)"/>
                <a:cs typeface="Segoe UI" panose="020B0502040204020203" pitchFamily="34" charset="0"/>
              </a:rPr>
              <a:t>est une traduction du Modèle Conceptuel de Données (MCD) dans une forme plus technique, prête à être mise en œuvre dans une base de données relationnelle. Il consiste à représenter les tables, leurs champs, les types de données, les clés primaires et étrangères, et les relations entre les tables.</a:t>
            </a:r>
          </a:p>
        </p:txBody>
      </p:sp>
      <p:pic>
        <p:nvPicPr>
          <p:cNvPr id="21" name="Image 20">
            <a:extLst>
              <a:ext uri="{FF2B5EF4-FFF2-40B4-BE49-F238E27FC236}">
                <a16:creationId xmlns:a16="http://schemas.microsoft.com/office/drawing/2014/main" id="{730EDF32-1347-4DA7-975C-1944613D94EE}"/>
              </a:ext>
            </a:extLst>
          </p:cNvPr>
          <p:cNvPicPr>
            <a:picLocks noChangeAspect="1"/>
          </p:cNvPicPr>
          <p:nvPr/>
        </p:nvPicPr>
        <p:blipFill rotWithShape="1">
          <a:blip r:embed="rId3"/>
          <a:srcRect b="3291"/>
          <a:stretch/>
        </p:blipFill>
        <p:spPr>
          <a:xfrm>
            <a:off x="459055" y="2184256"/>
            <a:ext cx="5552504" cy="2887278"/>
          </a:xfrm>
          <a:prstGeom prst="rect">
            <a:avLst/>
          </a:prstGeom>
        </p:spPr>
      </p:pic>
      <p:pic>
        <p:nvPicPr>
          <p:cNvPr id="27" name="Image 26">
            <a:extLst>
              <a:ext uri="{FF2B5EF4-FFF2-40B4-BE49-F238E27FC236}">
                <a16:creationId xmlns:a16="http://schemas.microsoft.com/office/drawing/2014/main" id="{47188056-8EAA-4A79-9ACE-AAD1EB70C5F1}"/>
              </a:ext>
            </a:extLst>
          </p:cNvPr>
          <p:cNvPicPr>
            <a:picLocks noChangeAspect="1"/>
          </p:cNvPicPr>
          <p:nvPr/>
        </p:nvPicPr>
        <p:blipFill rotWithShape="1">
          <a:blip r:embed="rId4"/>
          <a:srcRect b="3839"/>
          <a:stretch/>
        </p:blipFill>
        <p:spPr>
          <a:xfrm>
            <a:off x="6180443" y="4986759"/>
            <a:ext cx="5674972" cy="1701909"/>
          </a:xfrm>
          <a:prstGeom prst="rect">
            <a:avLst/>
          </a:prstGeom>
        </p:spPr>
      </p:pic>
      <p:pic>
        <p:nvPicPr>
          <p:cNvPr id="31" name="Image 30">
            <a:extLst>
              <a:ext uri="{FF2B5EF4-FFF2-40B4-BE49-F238E27FC236}">
                <a16:creationId xmlns:a16="http://schemas.microsoft.com/office/drawing/2014/main" id="{B9C756ED-56BE-4C2E-BE5C-5538769DC971}"/>
              </a:ext>
            </a:extLst>
          </p:cNvPr>
          <p:cNvPicPr>
            <a:picLocks noChangeAspect="1"/>
          </p:cNvPicPr>
          <p:nvPr/>
        </p:nvPicPr>
        <p:blipFill rotWithShape="1">
          <a:blip r:embed="rId5"/>
          <a:srcRect b="3839"/>
          <a:stretch/>
        </p:blipFill>
        <p:spPr>
          <a:xfrm>
            <a:off x="6180443" y="3243037"/>
            <a:ext cx="5674972" cy="1701910"/>
          </a:xfrm>
          <a:prstGeom prst="rect">
            <a:avLst/>
          </a:prstGeom>
        </p:spPr>
      </p:pic>
      <p:pic>
        <p:nvPicPr>
          <p:cNvPr id="33" name="Image 32">
            <a:extLst>
              <a:ext uri="{FF2B5EF4-FFF2-40B4-BE49-F238E27FC236}">
                <a16:creationId xmlns:a16="http://schemas.microsoft.com/office/drawing/2014/main" id="{71FBEDCE-E193-4F41-B0BF-31EB3957912F}"/>
              </a:ext>
            </a:extLst>
          </p:cNvPr>
          <p:cNvPicPr>
            <a:picLocks noChangeAspect="1"/>
          </p:cNvPicPr>
          <p:nvPr/>
        </p:nvPicPr>
        <p:blipFill rotWithShape="1">
          <a:blip r:embed="rId6"/>
          <a:srcRect b="5592"/>
          <a:stretch/>
        </p:blipFill>
        <p:spPr>
          <a:xfrm>
            <a:off x="459055" y="5134719"/>
            <a:ext cx="5552504" cy="1571084"/>
          </a:xfrm>
          <a:prstGeom prst="rect">
            <a:avLst/>
          </a:prstGeom>
        </p:spPr>
      </p:pic>
      <p:pic>
        <p:nvPicPr>
          <p:cNvPr id="35" name="Image 34">
            <a:extLst>
              <a:ext uri="{FF2B5EF4-FFF2-40B4-BE49-F238E27FC236}">
                <a16:creationId xmlns:a16="http://schemas.microsoft.com/office/drawing/2014/main" id="{8C2D854A-066E-473F-8B83-0AF49B15EB95}"/>
              </a:ext>
            </a:extLst>
          </p:cNvPr>
          <p:cNvPicPr>
            <a:picLocks noChangeAspect="1"/>
          </p:cNvPicPr>
          <p:nvPr/>
        </p:nvPicPr>
        <p:blipFill rotWithShape="1">
          <a:blip r:embed="rId7"/>
          <a:srcRect b="7413"/>
          <a:stretch/>
        </p:blipFill>
        <p:spPr>
          <a:xfrm>
            <a:off x="6180443" y="2184255"/>
            <a:ext cx="5674972" cy="1016969"/>
          </a:xfrm>
          <a:prstGeom prst="rect">
            <a:avLst/>
          </a:prstGeom>
        </p:spPr>
      </p:pic>
    </p:spTree>
    <p:extLst>
      <p:ext uri="{BB962C8B-B14F-4D97-AF65-F5344CB8AC3E}">
        <p14:creationId xmlns:p14="http://schemas.microsoft.com/office/powerpoint/2010/main" val="314301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CONCLUSION</a:t>
            </a:r>
          </a:p>
        </p:txBody>
      </p:sp>
      <p:sp>
        <p:nvSpPr>
          <p:cNvPr id="5" name="Espace réservé du contenu 4"/>
          <p:cNvSpPr>
            <a:spLocks noGrp="1"/>
          </p:cNvSpPr>
          <p:nvPr>
            <p:ph sz="half" idx="4294967295"/>
          </p:nvPr>
        </p:nvSpPr>
        <p:spPr>
          <a:xfrm>
            <a:off x="541609" y="1431010"/>
            <a:ext cx="10947657" cy="4790886"/>
          </a:xfrm>
        </p:spPr>
        <p:txBody>
          <a:bodyPr vert="horz" lIns="91440" tIns="45720" rIns="91440" bIns="45720" rtlCol="0">
            <a:normAutofit/>
          </a:bodyPr>
          <a:lstStyle/>
          <a:p>
            <a:r>
              <a:rPr lang="fr-FR" sz="1600" dirty="0">
                <a:latin typeface="Segoe UI (Corps)"/>
              </a:rPr>
              <a:t>L’analyse et la conception du </a:t>
            </a:r>
            <a:r>
              <a:rPr lang="fr-FR" sz="1600" b="1" dirty="0">
                <a:latin typeface="Segoe UI (Corps)"/>
              </a:rPr>
              <a:t>SGRH</a:t>
            </a:r>
            <a:r>
              <a:rPr lang="fr-FR" sz="1600" dirty="0">
                <a:latin typeface="Segoe UI (Corps)"/>
              </a:rPr>
              <a:t> avec la méthodologie </a:t>
            </a:r>
            <a:r>
              <a:rPr lang="fr-FR" sz="1600" b="1" dirty="0">
                <a:latin typeface="Segoe UI (Corps)"/>
              </a:rPr>
              <a:t>MERISE</a:t>
            </a:r>
            <a:r>
              <a:rPr lang="fr-FR" sz="1600" dirty="0">
                <a:latin typeface="Segoe UI (Corps)"/>
              </a:rPr>
              <a:t> offrent une base solide pour la mise en œuvre d’un système performant, aligné sur les besoins stratégiques des ressources humaines. En modélisant précisément les </a:t>
            </a:r>
            <a:r>
              <a:rPr lang="fr-FR" sz="1600" b="1" dirty="0">
                <a:latin typeface="Segoe UI (Corps)"/>
              </a:rPr>
              <a:t>données</a:t>
            </a:r>
            <a:r>
              <a:rPr lang="fr-FR" sz="1600" dirty="0">
                <a:latin typeface="Segoe UI (Corps)"/>
              </a:rPr>
              <a:t>, les </a:t>
            </a:r>
            <a:r>
              <a:rPr lang="fr-FR" sz="1600" b="1" dirty="0">
                <a:latin typeface="Segoe UI (Corps)"/>
              </a:rPr>
              <a:t>processus</a:t>
            </a:r>
            <a:r>
              <a:rPr lang="fr-FR" sz="1600" dirty="0">
                <a:latin typeface="Segoe UI (Corps)"/>
              </a:rPr>
              <a:t> et les </a:t>
            </a:r>
            <a:r>
              <a:rPr lang="fr-FR" sz="1600" b="1" dirty="0">
                <a:latin typeface="Segoe UI (Corps)"/>
              </a:rPr>
              <a:t>acteurs</a:t>
            </a:r>
            <a:r>
              <a:rPr lang="fr-FR" sz="1600" dirty="0">
                <a:latin typeface="Segoe UI (Corps)"/>
              </a:rPr>
              <a:t>, le projet garantit une gestion plus efficace et transparente des RH.</a:t>
            </a:r>
          </a:p>
          <a:p>
            <a:r>
              <a:rPr lang="fr-FR" sz="1600" dirty="0">
                <a:latin typeface="Segoe UI (Corps)"/>
              </a:rPr>
              <a:t>Grâce à cette approche méthodique, l’organisation bénéficiera d’une </a:t>
            </a:r>
            <a:r>
              <a:rPr lang="fr-FR" sz="1600" b="1" dirty="0">
                <a:latin typeface="Segoe UI (Corps)"/>
              </a:rPr>
              <a:t>amélioration continue</a:t>
            </a:r>
            <a:r>
              <a:rPr lang="fr-FR" sz="1600" dirty="0">
                <a:latin typeface="Segoe UI (Corps)"/>
              </a:rPr>
              <a:t> dans la gestion des talents, la productivité des employés, et l’efficacité des opérations RH. Enfin, l’utilisation de MERISE facilite également la </a:t>
            </a:r>
            <a:r>
              <a:rPr lang="fr-FR" sz="1600" b="1" dirty="0">
                <a:latin typeface="Segoe UI (Corps)"/>
              </a:rPr>
              <a:t>maintenance et l’évolution</a:t>
            </a:r>
            <a:r>
              <a:rPr lang="fr-FR" sz="1600" dirty="0">
                <a:latin typeface="Segoe UI (Corps)"/>
              </a:rPr>
              <a:t> future du système, permettant au SGRH de s’adapter aux changements organisationnels et technologiques à long terme.</a:t>
            </a:r>
          </a:p>
        </p:txBody>
      </p:sp>
    </p:spTree>
    <p:extLst>
      <p:ext uri="{BB962C8B-B14F-4D97-AF65-F5344CB8AC3E}">
        <p14:creationId xmlns:p14="http://schemas.microsoft.com/office/powerpoint/2010/main" val="3415568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68513" cy="640080"/>
          </a:xfrm>
        </p:spPr>
        <p:txBody>
          <a:bodyPr rtlCol="0">
            <a:noAutofit/>
          </a:bodyPr>
          <a:lstStyle/>
          <a:p>
            <a:pPr rtl="0"/>
            <a:r>
              <a:rPr lang="fr-FR" dirty="0">
                <a:latin typeface="Segoe UI Light" panose="020B0502040204020203" pitchFamily="34" charset="0"/>
                <a:cs typeface="Segoe UI Light" panose="020B0502040204020203" pitchFamily="34" charset="0"/>
              </a:rPr>
              <a:t>SOMMAIRE</a:t>
            </a:r>
          </a:p>
        </p:txBody>
      </p:sp>
      <p:sp>
        <p:nvSpPr>
          <p:cNvPr id="38" name="Espace réservé du contenu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fr-FR" dirty="0">
              <a:latin typeface="Segoe UI" panose="020B05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AA1D1F82-05CC-4452-9450-B384C1FA7DAB}"/>
              </a:ext>
            </a:extLst>
          </p:cNvPr>
          <p:cNvSpPr txBox="1"/>
          <p:nvPr/>
        </p:nvSpPr>
        <p:spPr>
          <a:xfrm>
            <a:off x="541610" y="1562772"/>
            <a:ext cx="1841530" cy="369332"/>
          </a:xfrm>
          <a:prstGeom prst="rect">
            <a:avLst/>
          </a:prstGeom>
          <a:noFill/>
        </p:spPr>
        <p:txBody>
          <a:bodyPr wrap="none" rtlCol="0">
            <a:spAutoFit/>
          </a:bodyPr>
          <a:lstStyle/>
          <a:p>
            <a:r>
              <a:rPr lang="fr-FR" dirty="0"/>
              <a:t>INTRODUCTION</a:t>
            </a:r>
          </a:p>
        </p:txBody>
      </p:sp>
      <p:sp>
        <p:nvSpPr>
          <p:cNvPr id="3" name="ZoneTexte 2">
            <a:extLst>
              <a:ext uri="{FF2B5EF4-FFF2-40B4-BE49-F238E27FC236}">
                <a16:creationId xmlns:a16="http://schemas.microsoft.com/office/drawing/2014/main" id="{529AA82B-CE3D-4702-8F33-4BD39B9A26D4}"/>
              </a:ext>
            </a:extLst>
          </p:cNvPr>
          <p:cNvSpPr txBox="1"/>
          <p:nvPr/>
        </p:nvSpPr>
        <p:spPr>
          <a:xfrm>
            <a:off x="521207" y="1965149"/>
            <a:ext cx="10185400" cy="3884077"/>
          </a:xfrm>
          <a:prstGeom prst="rect">
            <a:avLst/>
          </a:prstGeom>
          <a:noFill/>
        </p:spPr>
        <p:txBody>
          <a:bodyPr wrap="square" rtlCol="0">
            <a:spAutoFit/>
          </a:bodyPr>
          <a:lstStyle/>
          <a:p>
            <a:pPr marL="400050" indent="-400050">
              <a:lnSpc>
                <a:spcPct val="200000"/>
              </a:lnSpc>
              <a:buFont typeface="+mj-lt"/>
              <a:buAutoNum type="romanUcPeriod"/>
            </a:pPr>
            <a:r>
              <a:rPr lang="fr-FR" dirty="0"/>
              <a:t>LES PRINCIPES DE BASES DE MERISE</a:t>
            </a:r>
          </a:p>
          <a:p>
            <a:pPr marL="400050" indent="-400050">
              <a:lnSpc>
                <a:spcPct val="200000"/>
              </a:lnSpc>
              <a:buFont typeface="+mj-lt"/>
              <a:buAutoNum type="romanUcPeriod"/>
            </a:pPr>
            <a:r>
              <a:rPr lang="fr-FR" dirty="0"/>
              <a:t>IDENTIFICATION DES PROCESSUS METIERS POUR UN SGRH</a:t>
            </a:r>
          </a:p>
          <a:p>
            <a:pPr marL="400050" indent="-400050">
              <a:lnSpc>
                <a:spcPct val="200000"/>
              </a:lnSpc>
              <a:buFont typeface="+mj-lt"/>
              <a:buAutoNum type="romanUcPeriod"/>
            </a:pPr>
            <a:r>
              <a:rPr lang="fr-FR" dirty="0"/>
              <a:t>LE MODELE CONCEPTUEL DES TRAITEMENTS (MCT)</a:t>
            </a:r>
          </a:p>
          <a:p>
            <a:pPr marL="400050" indent="-400050">
              <a:lnSpc>
                <a:spcPct val="200000"/>
              </a:lnSpc>
              <a:buFont typeface="+mj-lt"/>
              <a:buAutoNum type="romanUcPeriod"/>
            </a:pPr>
            <a:r>
              <a:rPr lang="fr-FR" dirty="0"/>
              <a:t>LE MODELE ORGANISATIONNEL DES TRAITEMENTS (MOT)</a:t>
            </a:r>
          </a:p>
          <a:p>
            <a:pPr marL="400050" indent="-400050">
              <a:lnSpc>
                <a:spcPct val="200000"/>
              </a:lnSpc>
              <a:buFont typeface="+mj-lt"/>
              <a:buAutoNum type="romanUcPeriod"/>
            </a:pPr>
            <a:r>
              <a:rPr lang="fr-FR" dirty="0"/>
              <a:t>LE MODELE CONCEPTUEL DE DONNEES (MCD)</a:t>
            </a:r>
          </a:p>
          <a:p>
            <a:pPr marL="400050" indent="-400050">
              <a:lnSpc>
                <a:spcPct val="200000"/>
              </a:lnSpc>
              <a:buFont typeface="+mj-lt"/>
              <a:buAutoNum type="romanUcPeriod"/>
            </a:pPr>
            <a:r>
              <a:rPr lang="fr-FR" dirty="0"/>
              <a:t>LE MODELE LOGIQUE DE DONNEES (MLD)</a:t>
            </a:r>
          </a:p>
          <a:p>
            <a:pPr>
              <a:lnSpc>
                <a:spcPct val="200000"/>
              </a:lnSpc>
            </a:pPr>
            <a:r>
              <a:rPr lang="fr-FR" dirty="0"/>
              <a:t>CONCLUSION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INTRODUCTION</a:t>
            </a:r>
          </a:p>
        </p:txBody>
      </p:sp>
      <p:grpSp>
        <p:nvGrpSpPr>
          <p:cNvPr id="4" name="Groupe 3" descr="Petit cercle contenant le chiffre 1 pour indiquer la première étape">
            <a:extLst>
              <a:ext uri="{FF2B5EF4-FFF2-40B4-BE49-F238E27FC236}">
                <a16:creationId xmlns:a16="http://schemas.microsoft.com/office/drawing/2014/main" id="{BC7AAFDF-F9B3-4228-B92C-87582BA93E81}"/>
              </a:ext>
            </a:extLst>
          </p:cNvPr>
          <p:cNvGrpSpPr/>
          <p:nvPr/>
        </p:nvGrpSpPr>
        <p:grpSpPr bwMode="blackWhite">
          <a:xfrm>
            <a:off x="520700" y="1472151"/>
            <a:ext cx="558179" cy="409838"/>
            <a:chOff x="6953426" y="711274"/>
            <a:chExt cx="558179" cy="409838"/>
          </a:xfrm>
        </p:grpSpPr>
        <p:sp>
          <p:nvSpPr>
            <p:cNvPr id="6" name="Ovale 18" descr="Petit cercle">
              <a:extLst>
                <a:ext uri="{FF2B5EF4-FFF2-40B4-BE49-F238E27FC236}">
                  <a16:creationId xmlns:a16="http://schemas.microsoft.com/office/drawing/2014/main" id="{8039D872-D48D-4A2D-B806-B371A7A88BA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Zone de texte 19" descr="Chiffre 1">
              <a:extLst>
                <a:ext uri="{FF2B5EF4-FFF2-40B4-BE49-F238E27FC236}">
                  <a16:creationId xmlns:a16="http://schemas.microsoft.com/office/drawing/2014/main" id="{0D5FD71E-F917-46A3-A750-5B7DB296AA6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a:t>
              </a:r>
            </a:p>
          </p:txBody>
        </p:sp>
      </p:grpSp>
      <p:sp>
        <p:nvSpPr>
          <p:cNvPr id="8" name="Espace réservé du contenu 17">
            <a:extLst>
              <a:ext uri="{FF2B5EF4-FFF2-40B4-BE49-F238E27FC236}">
                <a16:creationId xmlns:a16="http://schemas.microsoft.com/office/drawing/2014/main" id="{533F30A8-412D-48A7-B63F-C3D67675262B}"/>
              </a:ext>
            </a:extLst>
          </p:cNvPr>
          <p:cNvSpPr txBox="1">
            <a:spLocks/>
          </p:cNvSpPr>
          <p:nvPr/>
        </p:nvSpPr>
        <p:spPr>
          <a:xfrm>
            <a:off x="1150522" y="1501141"/>
            <a:ext cx="2062577" cy="409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b="1" dirty="0">
                <a:solidFill>
                  <a:prstClr val="black">
                    <a:lumMod val="75000"/>
                    <a:lumOff val="25000"/>
                  </a:prstClr>
                </a:solidFill>
                <a:cs typeface="Segoe UI"/>
              </a:rPr>
              <a:t>Ressources Humaines</a:t>
            </a:r>
          </a:p>
        </p:txBody>
      </p:sp>
      <p:sp>
        <p:nvSpPr>
          <p:cNvPr id="9" name="Espace réservé du contenu 17">
            <a:extLst>
              <a:ext uri="{FF2B5EF4-FFF2-40B4-BE49-F238E27FC236}">
                <a16:creationId xmlns:a16="http://schemas.microsoft.com/office/drawing/2014/main" id="{D3C5DB70-11B2-448E-8AB7-A6DCFAE78C01}"/>
              </a:ext>
            </a:extLst>
          </p:cNvPr>
          <p:cNvSpPr txBox="1">
            <a:spLocks/>
          </p:cNvSpPr>
          <p:nvPr/>
        </p:nvSpPr>
        <p:spPr>
          <a:xfrm>
            <a:off x="3272539" y="1285931"/>
            <a:ext cx="8606517" cy="927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b="0" i="0" dirty="0">
                <a:solidFill>
                  <a:srgbClr val="474747"/>
                </a:solidFill>
                <a:effectLst/>
                <a:latin typeface="Segoe UI (Corps)"/>
              </a:rPr>
              <a:t>La fonction </a:t>
            </a:r>
            <a:r>
              <a:rPr lang="fr-FR" sz="1600" b="0" i="0" dirty="0">
                <a:solidFill>
                  <a:srgbClr val="040C28"/>
                </a:solidFill>
                <a:effectLst/>
                <a:latin typeface="Segoe UI (Corps)"/>
              </a:rPr>
              <a:t>Ressources humaines</a:t>
            </a:r>
            <a:r>
              <a:rPr lang="fr-FR" sz="1600" b="0" i="0" dirty="0">
                <a:solidFill>
                  <a:srgbClr val="474747"/>
                </a:solidFill>
                <a:effectLst/>
                <a:latin typeface="Segoe UI (Corps)"/>
              </a:rPr>
              <a:t> a pour mission de faire en sorte que l'organisation dispose du personnel nécessaire à son fonctionnement et que ce personnel fasse de son mieux pour améliorer la performance de l'organisation, tout en s'épanouissant.</a:t>
            </a:r>
            <a:endParaRPr lang="fr-FR" sz="1600" dirty="0">
              <a:solidFill>
                <a:prstClr val="black">
                  <a:lumMod val="75000"/>
                  <a:lumOff val="25000"/>
                </a:prstClr>
              </a:solidFill>
              <a:latin typeface="Segoe UI (Corps)"/>
              <a:cs typeface="Segoe UI"/>
            </a:endParaRPr>
          </a:p>
        </p:txBody>
      </p:sp>
      <p:grpSp>
        <p:nvGrpSpPr>
          <p:cNvPr id="20" name="Groupe 19" descr="Petit cercle contenant le chiffre 1 pour indiquer la première étape">
            <a:extLst>
              <a:ext uri="{FF2B5EF4-FFF2-40B4-BE49-F238E27FC236}">
                <a16:creationId xmlns:a16="http://schemas.microsoft.com/office/drawing/2014/main" id="{C4F798BA-F806-4F54-855A-D083CC9BFD11}"/>
              </a:ext>
            </a:extLst>
          </p:cNvPr>
          <p:cNvGrpSpPr/>
          <p:nvPr/>
        </p:nvGrpSpPr>
        <p:grpSpPr bwMode="blackWhite">
          <a:xfrm>
            <a:off x="520700" y="2424906"/>
            <a:ext cx="558179" cy="409838"/>
            <a:chOff x="6953426" y="711274"/>
            <a:chExt cx="558179" cy="409838"/>
          </a:xfrm>
        </p:grpSpPr>
        <p:sp>
          <p:nvSpPr>
            <p:cNvPr id="21" name="Ovale 18" descr="Petit cercle">
              <a:extLst>
                <a:ext uri="{FF2B5EF4-FFF2-40B4-BE49-F238E27FC236}">
                  <a16:creationId xmlns:a16="http://schemas.microsoft.com/office/drawing/2014/main" id="{825A6F20-E044-42BC-85D9-3EC00639EF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Zone de texte 19" descr="Chiffre 1">
              <a:extLst>
                <a:ext uri="{FF2B5EF4-FFF2-40B4-BE49-F238E27FC236}">
                  <a16:creationId xmlns:a16="http://schemas.microsoft.com/office/drawing/2014/main" id="{9AAE8891-AB49-407E-9269-53C914BEA2C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23" name="Espace réservé du contenu 17">
            <a:extLst>
              <a:ext uri="{FF2B5EF4-FFF2-40B4-BE49-F238E27FC236}">
                <a16:creationId xmlns:a16="http://schemas.microsoft.com/office/drawing/2014/main" id="{5F6148AC-B9E9-48F6-9CD9-A9F48C146E7A}"/>
              </a:ext>
            </a:extLst>
          </p:cNvPr>
          <p:cNvSpPr txBox="1">
            <a:spLocks/>
          </p:cNvSpPr>
          <p:nvPr/>
        </p:nvSpPr>
        <p:spPr>
          <a:xfrm>
            <a:off x="1150522" y="2453896"/>
            <a:ext cx="2062577" cy="409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b="1" dirty="0">
                <a:solidFill>
                  <a:prstClr val="black">
                    <a:lumMod val="75000"/>
                    <a:lumOff val="25000"/>
                  </a:prstClr>
                </a:solidFill>
                <a:latin typeface="Segoe UI" panose="020B0502040204020203" pitchFamily="34" charset="0"/>
                <a:cs typeface="Segoe UI" panose="020B0502040204020203" pitchFamily="34" charset="0"/>
              </a:rPr>
              <a:t>Système de Gestion</a:t>
            </a:r>
            <a:endParaRPr lang="fr-FR" sz="1400" b="1" dirty="0">
              <a:solidFill>
                <a:prstClr val="black">
                  <a:lumMod val="75000"/>
                  <a:lumOff val="25000"/>
                </a:prstClr>
              </a:solidFill>
              <a:cs typeface="Segoe UI"/>
            </a:endParaRPr>
          </a:p>
        </p:txBody>
      </p:sp>
      <p:sp>
        <p:nvSpPr>
          <p:cNvPr id="24" name="Espace réservé du contenu 17">
            <a:extLst>
              <a:ext uri="{FF2B5EF4-FFF2-40B4-BE49-F238E27FC236}">
                <a16:creationId xmlns:a16="http://schemas.microsoft.com/office/drawing/2014/main" id="{2C149A4D-C895-4891-92F9-BBD8ADA12EFD}"/>
              </a:ext>
            </a:extLst>
          </p:cNvPr>
          <p:cNvSpPr txBox="1">
            <a:spLocks/>
          </p:cNvSpPr>
          <p:nvPr/>
        </p:nvSpPr>
        <p:spPr>
          <a:xfrm>
            <a:off x="3272539" y="2111686"/>
            <a:ext cx="8606517" cy="10506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b="0" i="0" dirty="0">
                <a:solidFill>
                  <a:srgbClr val="474747"/>
                </a:solidFill>
                <a:effectLst/>
                <a:latin typeface="Segoe UI (Corps)"/>
              </a:rPr>
              <a:t>Un système de gestion est une plateforme qui centralise et gère l’ensemble de processus métiers, dans le cas RH d'une organisation. Il intègre des fonctions comme : Gestion administrative des employés, Recrutement, Formation, Gestion des temps et activités, Gestion des talents et de la performance, Paie.</a:t>
            </a:r>
            <a:endParaRPr lang="fr-FR" sz="1600" dirty="0">
              <a:solidFill>
                <a:prstClr val="black">
                  <a:lumMod val="75000"/>
                  <a:lumOff val="25000"/>
                </a:prstClr>
              </a:solidFill>
              <a:latin typeface="Segoe UI (Corps)"/>
              <a:cs typeface="Segoe UI"/>
            </a:endParaRPr>
          </a:p>
        </p:txBody>
      </p:sp>
      <p:grpSp>
        <p:nvGrpSpPr>
          <p:cNvPr id="25" name="Groupe 24" descr="Petit cercle contenant le chiffre 1 pour indiquer la première étape">
            <a:extLst>
              <a:ext uri="{FF2B5EF4-FFF2-40B4-BE49-F238E27FC236}">
                <a16:creationId xmlns:a16="http://schemas.microsoft.com/office/drawing/2014/main" id="{C2AEEA52-54FA-4126-BDF6-ACF7E6FB05B1}"/>
              </a:ext>
            </a:extLst>
          </p:cNvPr>
          <p:cNvGrpSpPr/>
          <p:nvPr/>
        </p:nvGrpSpPr>
        <p:grpSpPr bwMode="blackWhite">
          <a:xfrm>
            <a:off x="520700" y="3339561"/>
            <a:ext cx="558179" cy="409838"/>
            <a:chOff x="6953426" y="711274"/>
            <a:chExt cx="558179" cy="409838"/>
          </a:xfrm>
        </p:grpSpPr>
        <p:sp>
          <p:nvSpPr>
            <p:cNvPr id="26" name="Ovale 18" descr="Petit cercle">
              <a:extLst>
                <a:ext uri="{FF2B5EF4-FFF2-40B4-BE49-F238E27FC236}">
                  <a16:creationId xmlns:a16="http://schemas.microsoft.com/office/drawing/2014/main" id="{7D7C7DEE-B0C5-4FB6-BAA0-5ABE3A53C1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7" name="Zone de texte 19" descr="Chiffre 1">
              <a:extLst>
                <a:ext uri="{FF2B5EF4-FFF2-40B4-BE49-F238E27FC236}">
                  <a16:creationId xmlns:a16="http://schemas.microsoft.com/office/drawing/2014/main" id="{CAFC84C6-C261-47B4-8CC2-B9314DB2C6A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28" name="Espace réservé du contenu 17">
            <a:extLst>
              <a:ext uri="{FF2B5EF4-FFF2-40B4-BE49-F238E27FC236}">
                <a16:creationId xmlns:a16="http://schemas.microsoft.com/office/drawing/2014/main" id="{DC2E37B7-4DD9-4412-9455-5CC36BA971D1}"/>
              </a:ext>
            </a:extLst>
          </p:cNvPr>
          <p:cNvSpPr txBox="1">
            <a:spLocks/>
          </p:cNvSpPr>
          <p:nvPr/>
        </p:nvSpPr>
        <p:spPr>
          <a:xfrm>
            <a:off x="1150522" y="3368551"/>
            <a:ext cx="2062577" cy="409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b="1" dirty="0">
                <a:solidFill>
                  <a:prstClr val="black">
                    <a:lumMod val="75000"/>
                    <a:lumOff val="25000"/>
                  </a:prstClr>
                </a:solidFill>
                <a:latin typeface="Segoe UI" panose="020B0502040204020203" pitchFamily="34" charset="0"/>
                <a:cs typeface="Segoe UI" panose="020B0502040204020203" pitchFamily="34" charset="0"/>
              </a:rPr>
              <a:t>Notion de Modèle</a:t>
            </a:r>
            <a:endParaRPr lang="fr-FR" sz="1400" b="1" dirty="0">
              <a:solidFill>
                <a:prstClr val="black">
                  <a:lumMod val="75000"/>
                  <a:lumOff val="25000"/>
                </a:prstClr>
              </a:solidFill>
              <a:cs typeface="Segoe UI"/>
            </a:endParaRPr>
          </a:p>
        </p:txBody>
      </p:sp>
      <p:sp>
        <p:nvSpPr>
          <p:cNvPr id="29" name="Espace réservé du contenu 17">
            <a:extLst>
              <a:ext uri="{FF2B5EF4-FFF2-40B4-BE49-F238E27FC236}">
                <a16:creationId xmlns:a16="http://schemas.microsoft.com/office/drawing/2014/main" id="{C44E507C-0743-4FEB-BAAE-56A810319A79}"/>
              </a:ext>
            </a:extLst>
          </p:cNvPr>
          <p:cNvSpPr txBox="1">
            <a:spLocks/>
          </p:cNvSpPr>
          <p:nvPr/>
        </p:nvSpPr>
        <p:spPr>
          <a:xfrm>
            <a:off x="3272539" y="3153341"/>
            <a:ext cx="8606517" cy="8220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dirty="0">
                <a:solidFill>
                  <a:srgbClr val="474747"/>
                </a:solidFill>
                <a:latin typeface="Segoe UI (Corps)"/>
              </a:rPr>
              <a:t>Un modèle est une représentation simplifiée d’une réalité sur laquelle on veut être renseigné</a:t>
            </a:r>
            <a:r>
              <a:rPr lang="fr-FR" sz="1600" b="0" i="0" dirty="0">
                <a:solidFill>
                  <a:srgbClr val="474747"/>
                </a:solidFill>
                <a:effectLst/>
                <a:latin typeface="Segoe UI (Corps)"/>
              </a:rPr>
              <a:t>. (Ex: un plan, une carte, un schéma électrique) . </a:t>
            </a:r>
            <a:r>
              <a:rPr lang="fr-FR" sz="1600" dirty="0">
                <a:solidFill>
                  <a:srgbClr val="474747"/>
                </a:solidFill>
                <a:latin typeface="Segoe UI (Corps)"/>
                <a:cs typeface="Segoe UI"/>
              </a:rPr>
              <a:t>Un modèle s’exprime avec un ensemble de concepts, dotés de règles d’utilisation et de représentation (souvent graphiques).</a:t>
            </a:r>
            <a:endParaRPr lang="fr-FR" sz="1600" dirty="0">
              <a:solidFill>
                <a:prstClr val="black">
                  <a:lumMod val="75000"/>
                  <a:lumOff val="25000"/>
                </a:prstClr>
              </a:solidFill>
              <a:latin typeface="Segoe UI (Corps)"/>
              <a:cs typeface="Segoe UI"/>
            </a:endParaRPr>
          </a:p>
        </p:txBody>
      </p:sp>
      <p:grpSp>
        <p:nvGrpSpPr>
          <p:cNvPr id="30" name="Groupe 29" descr="Petit cercle contenant le chiffre 1 pour indiquer la première étape">
            <a:extLst>
              <a:ext uri="{FF2B5EF4-FFF2-40B4-BE49-F238E27FC236}">
                <a16:creationId xmlns:a16="http://schemas.microsoft.com/office/drawing/2014/main" id="{5220D9E0-7E97-42D9-A0BA-DCB6C856B61E}"/>
              </a:ext>
            </a:extLst>
          </p:cNvPr>
          <p:cNvGrpSpPr/>
          <p:nvPr/>
        </p:nvGrpSpPr>
        <p:grpSpPr bwMode="blackWhite">
          <a:xfrm>
            <a:off x="528843" y="5144966"/>
            <a:ext cx="558179" cy="409838"/>
            <a:chOff x="6953426" y="711274"/>
            <a:chExt cx="558179" cy="409838"/>
          </a:xfrm>
        </p:grpSpPr>
        <p:sp>
          <p:nvSpPr>
            <p:cNvPr id="31" name="Ovale 18" descr="Petit cercle">
              <a:extLst>
                <a:ext uri="{FF2B5EF4-FFF2-40B4-BE49-F238E27FC236}">
                  <a16:creationId xmlns:a16="http://schemas.microsoft.com/office/drawing/2014/main" id="{397B9814-07F5-4B06-AEAC-CFD5B014862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2" name="Zone de texte 19" descr="Chiffre 1">
              <a:extLst>
                <a:ext uri="{FF2B5EF4-FFF2-40B4-BE49-F238E27FC236}">
                  <a16:creationId xmlns:a16="http://schemas.microsoft.com/office/drawing/2014/main" id="{6278B541-F7B3-4471-9ED1-7E9390615FD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33" name="Espace réservé du contenu 17">
            <a:extLst>
              <a:ext uri="{FF2B5EF4-FFF2-40B4-BE49-F238E27FC236}">
                <a16:creationId xmlns:a16="http://schemas.microsoft.com/office/drawing/2014/main" id="{B4D1836F-D758-45E0-A53B-4E5A04F423EA}"/>
              </a:ext>
            </a:extLst>
          </p:cNvPr>
          <p:cNvSpPr txBox="1">
            <a:spLocks/>
          </p:cNvSpPr>
          <p:nvPr/>
        </p:nvSpPr>
        <p:spPr>
          <a:xfrm>
            <a:off x="1158665" y="5173956"/>
            <a:ext cx="2062577" cy="409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b="1" dirty="0">
                <a:solidFill>
                  <a:prstClr val="black">
                    <a:lumMod val="75000"/>
                    <a:lumOff val="25000"/>
                  </a:prstClr>
                </a:solidFill>
                <a:latin typeface="Segoe UI" panose="020B0502040204020203" pitchFamily="34" charset="0"/>
                <a:cs typeface="Segoe UI" panose="020B0502040204020203" pitchFamily="34" charset="0"/>
              </a:rPr>
              <a:t>Analyse et Conception</a:t>
            </a:r>
            <a:endParaRPr lang="fr-FR" sz="1400" b="1" dirty="0">
              <a:solidFill>
                <a:prstClr val="black">
                  <a:lumMod val="75000"/>
                  <a:lumOff val="25000"/>
                </a:prstClr>
              </a:solidFill>
              <a:cs typeface="Segoe UI"/>
            </a:endParaRPr>
          </a:p>
        </p:txBody>
      </p:sp>
      <p:sp>
        <p:nvSpPr>
          <p:cNvPr id="34" name="Espace réservé du contenu 17">
            <a:extLst>
              <a:ext uri="{FF2B5EF4-FFF2-40B4-BE49-F238E27FC236}">
                <a16:creationId xmlns:a16="http://schemas.microsoft.com/office/drawing/2014/main" id="{6F194201-F773-4384-A2A0-5DD228ACF038}"/>
              </a:ext>
            </a:extLst>
          </p:cNvPr>
          <p:cNvSpPr txBox="1">
            <a:spLocks/>
          </p:cNvSpPr>
          <p:nvPr/>
        </p:nvSpPr>
        <p:spPr>
          <a:xfrm>
            <a:off x="3292886" y="4095146"/>
            <a:ext cx="8606517" cy="250885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dirty="0">
                <a:solidFill>
                  <a:prstClr val="black">
                    <a:lumMod val="75000"/>
                    <a:lumOff val="25000"/>
                  </a:prstClr>
                </a:solidFill>
                <a:cs typeface="Segoe UI"/>
              </a:rPr>
              <a:t>Au sens informatique, l’analyse consiste d’une part à comprendre et modéliser le fonctionnement d’un domaine de gestion d’une organisation, et d’autre part à concevoir la solution informatique adéquate.</a:t>
            </a:r>
          </a:p>
          <a:p>
            <a:pPr marL="0" lvl="0" indent="0" rtl="0">
              <a:spcAft>
                <a:spcPts val="600"/>
              </a:spcAft>
              <a:buNone/>
              <a:defRPr/>
            </a:pPr>
            <a:r>
              <a:rPr lang="fr-FR" sz="1600" b="1" dirty="0">
                <a:solidFill>
                  <a:prstClr val="black">
                    <a:lumMod val="75000"/>
                    <a:lumOff val="25000"/>
                  </a:prstClr>
                </a:solidFill>
                <a:cs typeface="Segoe UI"/>
              </a:rPr>
              <a:t>Analyse</a:t>
            </a:r>
            <a:r>
              <a:rPr lang="fr-FR" sz="1600" dirty="0">
                <a:solidFill>
                  <a:prstClr val="black">
                    <a:lumMod val="75000"/>
                    <a:lumOff val="25000"/>
                  </a:prstClr>
                </a:solidFill>
                <a:cs typeface="Segoe UI"/>
              </a:rPr>
              <a:t> on s’intéresse en générale a un domaine d’activité de l’entreprise : ventes, production, logistique, finances, RH on prend en compte les besoins des utilisateurs, on définit le problème a résoudre (fonctionnalité et qualité attendues).</a:t>
            </a:r>
          </a:p>
          <a:p>
            <a:pPr marL="0" lvl="0" indent="0" rtl="0">
              <a:spcAft>
                <a:spcPts val="600"/>
              </a:spcAft>
              <a:buNone/>
              <a:defRPr/>
            </a:pPr>
            <a:r>
              <a:rPr lang="fr-FR" sz="1600" b="1" dirty="0">
                <a:solidFill>
                  <a:prstClr val="black">
                    <a:lumMod val="75000"/>
                    <a:lumOff val="25000"/>
                  </a:prstClr>
                </a:solidFill>
                <a:cs typeface="Segoe UI"/>
              </a:rPr>
              <a:t>Conception </a:t>
            </a:r>
            <a:r>
              <a:rPr lang="fr-FR" sz="1600" dirty="0">
                <a:solidFill>
                  <a:prstClr val="black">
                    <a:lumMod val="75000"/>
                    <a:lumOff val="25000"/>
                  </a:prstClr>
                </a:solidFill>
                <a:cs typeface="Segoe UI"/>
              </a:rPr>
              <a:t>on définit une solution informatique, structure des données, organisation des traitements, définition des postes de travail, choix techniques ; matériels, langages de programmations, logiciels de gestion de données (SGBD).</a:t>
            </a:r>
          </a:p>
        </p:txBody>
      </p:sp>
    </p:spTree>
    <p:extLst>
      <p:ext uri="{BB962C8B-B14F-4D97-AF65-F5344CB8AC3E}">
        <p14:creationId xmlns:p14="http://schemas.microsoft.com/office/powerpoint/2010/main" val="767420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INTRODUCTION</a:t>
            </a:r>
          </a:p>
        </p:txBody>
      </p:sp>
      <p:sp>
        <p:nvSpPr>
          <p:cNvPr id="5" name="Espace réservé du contenu 4"/>
          <p:cNvSpPr>
            <a:spLocks noGrp="1"/>
          </p:cNvSpPr>
          <p:nvPr>
            <p:ph sz="half" idx="4294967295"/>
          </p:nvPr>
        </p:nvSpPr>
        <p:spPr>
          <a:xfrm>
            <a:off x="541610" y="1431010"/>
            <a:ext cx="10875690" cy="4042690"/>
          </a:xfrm>
        </p:spPr>
        <p:txBody>
          <a:bodyPr vert="horz" lIns="91440" tIns="45720" rIns="91440" bIns="45720" rtlCol="0">
            <a:normAutofit/>
          </a:bodyPr>
          <a:lstStyle/>
          <a:p>
            <a:pPr marL="0" indent="0" rtl="0">
              <a:lnSpc>
                <a:spcPct val="100000"/>
              </a:lnSpc>
              <a:spcBef>
                <a:spcPts val="1000"/>
              </a:spcBef>
              <a:spcAft>
                <a:spcPts val="600"/>
              </a:spcAft>
              <a:buNone/>
            </a:pPr>
            <a:r>
              <a:rPr lang="fr-FR" sz="1600" dirty="0">
                <a:latin typeface="Segoe UI (Corps)"/>
              </a:rPr>
              <a:t>Merise est une méthodologie de modélisation à usage général dans le domaine du développement de systèmes d’information, du génie logiciel et de la gestion de projet. Introduit pour la première fois au début des années 1980, il était largement utilisé en France. </a:t>
            </a:r>
          </a:p>
          <a:p>
            <a:pPr marL="0" indent="0" rtl="0">
              <a:lnSpc>
                <a:spcPct val="100000"/>
              </a:lnSpc>
              <a:spcBef>
                <a:spcPts val="1000"/>
              </a:spcBef>
              <a:spcAft>
                <a:spcPts val="600"/>
              </a:spcAft>
              <a:buNone/>
            </a:pPr>
            <a:r>
              <a:rPr lang="fr-FR" sz="1600" dirty="0">
                <a:latin typeface="Segoe UI (Corps)"/>
              </a:rPr>
              <a:t>Il a été développé et perfectionné à un point tel que la plupart des grandes organisations gouvernementales, commerciales et industrielles françaises l'ont adopté. </a:t>
            </a:r>
          </a:p>
          <a:p>
            <a:pPr marL="0" indent="0" rtl="0">
              <a:lnSpc>
                <a:spcPct val="100000"/>
              </a:lnSpc>
              <a:spcBef>
                <a:spcPts val="1000"/>
              </a:spcBef>
              <a:spcAft>
                <a:spcPts val="600"/>
              </a:spcAft>
              <a:buNone/>
            </a:pPr>
            <a:r>
              <a:rPr lang="fr-FR" sz="1600" dirty="0">
                <a:latin typeface="Segoe UI (Corps)"/>
              </a:rPr>
              <a:t>Merise procède à un traitement séparé des données et des processus, où la vue des données est modélisée en trois étapes: de la conception à la physique en passant par la logique. </a:t>
            </a:r>
          </a:p>
          <a:p>
            <a:pPr marL="0" indent="0" rtl="0">
              <a:lnSpc>
                <a:spcPct val="100000"/>
              </a:lnSpc>
              <a:spcBef>
                <a:spcPts val="1000"/>
              </a:spcBef>
              <a:spcAft>
                <a:spcPts val="600"/>
              </a:spcAft>
              <a:buNone/>
            </a:pPr>
            <a:r>
              <a:rPr lang="fr-FR" sz="1600" dirty="0">
                <a:latin typeface="Segoe UI (Corps)"/>
              </a:rPr>
              <a:t>De même, la vue axée sur les processus passe par les trois étapes conceptuelle, organisationnelle et opérationnelle. Ces étapes du processus de modélisation sont parallèles aux étapes du cycle de vie: planification stratégique, étude préliminaire, étude détaillée, développement, mise en œuvre et maintenance.</a:t>
            </a:r>
          </a:p>
          <a:p>
            <a:pPr marL="0" indent="0" rtl="0">
              <a:lnSpc>
                <a:spcPct val="100000"/>
              </a:lnSpc>
              <a:spcBef>
                <a:spcPts val="1000"/>
              </a:spcBef>
              <a:spcAft>
                <a:spcPts val="600"/>
              </a:spcAft>
              <a:buNone/>
            </a:pPr>
            <a:r>
              <a:rPr lang="fr-FR" sz="1600" dirty="0">
                <a:latin typeface="Segoe UI (Corps)"/>
              </a:rPr>
              <a:t>C'est une méthode d'analyse basée sur le modèle entité-relation. En utilisant Merise, vous pouvez concevoir des tables avec des relations pour créer une base de données relationnelle. </a:t>
            </a:r>
            <a:endParaRPr lang="fr-FR" sz="1600" dirty="0">
              <a:solidFill>
                <a:prstClr val="black">
                  <a:lumMod val="75000"/>
                  <a:lumOff val="25000"/>
                </a:prstClr>
              </a:solidFill>
              <a:latin typeface="Segoe UI (Corps)"/>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I. LES PRINCIPES DE BASES DE MERISE</a:t>
            </a:r>
          </a:p>
        </p:txBody>
      </p:sp>
      <p:sp>
        <p:nvSpPr>
          <p:cNvPr id="9" name="ZoneTexte 8">
            <a:extLst>
              <a:ext uri="{FF2B5EF4-FFF2-40B4-BE49-F238E27FC236}">
                <a16:creationId xmlns:a16="http://schemas.microsoft.com/office/drawing/2014/main" id="{8851D178-699F-4D8A-A266-9ED2D6FE22A6}"/>
              </a:ext>
            </a:extLst>
          </p:cNvPr>
          <p:cNvSpPr txBox="1"/>
          <p:nvPr/>
        </p:nvSpPr>
        <p:spPr>
          <a:xfrm>
            <a:off x="521207" y="1318841"/>
            <a:ext cx="11070158" cy="5078313"/>
          </a:xfrm>
          <a:prstGeom prst="rect">
            <a:avLst/>
          </a:prstGeom>
          <a:noFill/>
        </p:spPr>
        <p:txBody>
          <a:bodyPr wrap="square">
            <a:spAutoFit/>
          </a:bodyPr>
          <a:lstStyle/>
          <a:p>
            <a:r>
              <a:rPr lang="fr-FR" dirty="0"/>
              <a:t>A. Les principes de base de la méthode MERISE</a:t>
            </a:r>
          </a:p>
          <a:p>
            <a:pPr marL="342900" indent="-342900">
              <a:buFont typeface="+mj-lt"/>
              <a:buAutoNum type="alphaUcPeriod"/>
            </a:pPr>
            <a:endParaRPr lang="fr-FR" dirty="0"/>
          </a:p>
          <a:p>
            <a:r>
              <a:rPr lang="fr-FR" dirty="0"/>
              <a:t>La séparation des données et des traitements, MERISE repose sur l'idée que les données (informations  manipulées) et les traitements (opérations effectuées sur les données) doivent être modélisés et gérés de manière distincte. Cela permet une approche plus claire et modulaire dans la conception du système.</a:t>
            </a:r>
          </a:p>
          <a:p>
            <a:endParaRPr lang="fr-FR" dirty="0"/>
          </a:p>
          <a:p>
            <a:r>
              <a:rPr lang="fr-FR" dirty="0"/>
              <a:t>Modèle des données : représente la structure des données, leur organisation et leurs relations (ex. : schéma de base de données). </a:t>
            </a:r>
          </a:p>
          <a:p>
            <a:r>
              <a:rPr lang="fr-FR" dirty="0"/>
              <a:t>Modèle des traitements: décrit les processus métiers, les opérations, et les transformations effectuées sur les données. </a:t>
            </a:r>
          </a:p>
          <a:p>
            <a:endParaRPr lang="fr-FR" dirty="0"/>
          </a:p>
          <a:p>
            <a:r>
              <a:rPr lang="fr-FR" dirty="0"/>
              <a:t>Les différents niveaux de modélisation, MERISE propose une approche structurée en plusieurs niveaux de modélisation, permettant de passer progressivement de la compréhension du problème métier à la conception détaillée du système informatique. </a:t>
            </a:r>
          </a:p>
          <a:p>
            <a:pPr marL="342900" indent="-342900">
              <a:buFont typeface="+mj-lt"/>
              <a:buAutoNum type="alphaUcPeriod"/>
            </a:pPr>
            <a:endParaRPr lang="fr-FR" dirty="0"/>
          </a:p>
          <a:p>
            <a:pPr marL="342900" indent="-342900">
              <a:buFont typeface="+mj-lt"/>
              <a:buAutoNum type="alphaUcPeriod"/>
            </a:pPr>
            <a:endParaRPr lang="fr-FR" dirty="0"/>
          </a:p>
          <a:p>
            <a:pPr marL="342900" indent="-342900">
              <a:buFont typeface="+mj-lt"/>
              <a:buAutoNum type="alphaUcPeriod"/>
            </a:pPr>
            <a:endParaRPr lang="fr-FR" dirty="0"/>
          </a:p>
          <a:p>
            <a:endParaRPr lang="fr-FR" dirty="0"/>
          </a:p>
        </p:txBody>
      </p:sp>
    </p:spTree>
    <p:extLst>
      <p:ext uri="{BB962C8B-B14F-4D97-AF65-F5344CB8AC3E}">
        <p14:creationId xmlns:p14="http://schemas.microsoft.com/office/powerpoint/2010/main" val="1359143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I. LES PRINCIPES DE BASES DE MERISE</a:t>
            </a:r>
          </a:p>
        </p:txBody>
      </p:sp>
      <p:sp>
        <p:nvSpPr>
          <p:cNvPr id="9" name="ZoneTexte 8">
            <a:extLst>
              <a:ext uri="{FF2B5EF4-FFF2-40B4-BE49-F238E27FC236}">
                <a16:creationId xmlns:a16="http://schemas.microsoft.com/office/drawing/2014/main" id="{8851D178-699F-4D8A-A266-9ED2D6FE22A6}"/>
              </a:ext>
            </a:extLst>
          </p:cNvPr>
          <p:cNvSpPr txBox="1"/>
          <p:nvPr/>
        </p:nvSpPr>
        <p:spPr>
          <a:xfrm>
            <a:off x="521207" y="1318841"/>
            <a:ext cx="11070158" cy="923330"/>
          </a:xfrm>
          <a:prstGeom prst="rect">
            <a:avLst/>
          </a:prstGeom>
          <a:noFill/>
        </p:spPr>
        <p:txBody>
          <a:bodyPr wrap="square">
            <a:spAutoFit/>
          </a:bodyPr>
          <a:lstStyle/>
          <a:p>
            <a:r>
              <a:rPr lang="fr-FR" dirty="0"/>
              <a:t>B. Tableau synthèse des niveaux de modélisation</a:t>
            </a:r>
          </a:p>
          <a:p>
            <a:endParaRPr lang="fr-FR" dirty="0"/>
          </a:p>
          <a:p>
            <a:endParaRPr lang="fr-FR" dirty="0"/>
          </a:p>
        </p:txBody>
      </p:sp>
      <p:graphicFrame>
        <p:nvGraphicFramePr>
          <p:cNvPr id="17" name="Tableau 16">
            <a:extLst>
              <a:ext uri="{FF2B5EF4-FFF2-40B4-BE49-F238E27FC236}">
                <a16:creationId xmlns:a16="http://schemas.microsoft.com/office/drawing/2014/main" id="{70A36349-007C-4D73-B57D-283DB48372F5}"/>
              </a:ext>
            </a:extLst>
          </p:cNvPr>
          <p:cNvGraphicFramePr>
            <a:graphicFrameLocks noGrp="1"/>
          </p:cNvGraphicFramePr>
          <p:nvPr>
            <p:extLst>
              <p:ext uri="{D42A27DB-BD31-4B8C-83A1-F6EECF244321}">
                <p14:modId xmlns:p14="http://schemas.microsoft.com/office/powerpoint/2010/main" val="56625578"/>
              </p:ext>
            </p:extLst>
          </p:nvPr>
        </p:nvGraphicFramePr>
        <p:xfrm>
          <a:off x="996950" y="1928182"/>
          <a:ext cx="10087818" cy="4164709"/>
        </p:xfrm>
        <a:graphic>
          <a:graphicData uri="http://schemas.openxmlformats.org/drawingml/2006/table">
            <a:tbl>
              <a:tblPr/>
              <a:tblGrid>
                <a:gridCol w="3362606">
                  <a:extLst>
                    <a:ext uri="{9D8B030D-6E8A-4147-A177-3AD203B41FA5}">
                      <a16:colId xmlns:a16="http://schemas.microsoft.com/office/drawing/2014/main" val="2331960806"/>
                    </a:ext>
                  </a:extLst>
                </a:gridCol>
                <a:gridCol w="3362606">
                  <a:extLst>
                    <a:ext uri="{9D8B030D-6E8A-4147-A177-3AD203B41FA5}">
                      <a16:colId xmlns:a16="http://schemas.microsoft.com/office/drawing/2014/main" val="1929948554"/>
                    </a:ext>
                  </a:extLst>
                </a:gridCol>
                <a:gridCol w="3362606">
                  <a:extLst>
                    <a:ext uri="{9D8B030D-6E8A-4147-A177-3AD203B41FA5}">
                      <a16:colId xmlns:a16="http://schemas.microsoft.com/office/drawing/2014/main" val="2240797626"/>
                    </a:ext>
                  </a:extLst>
                </a:gridCol>
              </a:tblGrid>
              <a:tr h="320361">
                <a:tc>
                  <a:txBody>
                    <a:bodyPr/>
                    <a:lstStyle/>
                    <a:p>
                      <a:pPr lvl="2" algn="l" fontAlgn="ctr"/>
                      <a:r>
                        <a:rPr lang="fr-FR" sz="1400" b="1" i="0" u="none" strike="noStrike" dirty="0">
                          <a:solidFill>
                            <a:srgbClr val="000000"/>
                          </a:solidFill>
                          <a:effectLst/>
                          <a:latin typeface="Calibri" panose="020F0502020204030204" pitchFamily="34" charset="0"/>
                        </a:rPr>
                        <a:t>Niveau</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400" b="1" i="0" u="none" strike="noStrike">
                          <a:solidFill>
                            <a:srgbClr val="000000"/>
                          </a:solidFill>
                          <a:effectLst/>
                          <a:latin typeface="Calibri" panose="020F0502020204030204" pitchFamily="34" charset="0"/>
                        </a:rPr>
                        <a:t>Description</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400" b="1" i="0" u="none" strike="noStrike">
                          <a:solidFill>
                            <a:srgbClr val="000000"/>
                          </a:solidFill>
                          <a:effectLst/>
                          <a:latin typeface="Calibri" panose="020F0502020204030204" pitchFamily="34" charset="0"/>
                        </a:rPr>
                        <a:t>Exemples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297856"/>
                  </a:ext>
                </a:extLst>
              </a:tr>
              <a:tr h="961087">
                <a:tc>
                  <a:txBody>
                    <a:bodyPr/>
                    <a:lstStyle/>
                    <a:p>
                      <a:pPr lvl="2" algn="l" fontAlgn="ctr"/>
                      <a:r>
                        <a:rPr lang="fr-FR" sz="1400" b="1" i="0" u="none" strike="noStrike">
                          <a:solidFill>
                            <a:srgbClr val="000000"/>
                          </a:solidFill>
                          <a:effectLst/>
                          <a:latin typeface="Calibri" panose="020F0502020204030204" pitchFamily="34" charset="0"/>
                        </a:rPr>
                        <a:t>Conceptuel</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a:solidFill>
                            <a:srgbClr val="000000"/>
                          </a:solidFill>
                          <a:effectLst/>
                          <a:latin typeface="Calibri" panose="020F0502020204030204" pitchFamily="34" charset="0"/>
                        </a:rPr>
                        <a:t>Vue abstraite des données et des traitements, sans aspects techniques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a:solidFill>
                            <a:srgbClr val="000000"/>
                          </a:solidFill>
                          <a:effectLst/>
                          <a:latin typeface="Calibri" panose="020F0502020204030204" pitchFamily="34" charset="0"/>
                        </a:rPr>
                        <a:t>MCD (Entités, Attributs), MCT (Processus, Opérations)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952233"/>
                  </a:ext>
                </a:extLst>
              </a:tr>
              <a:tr h="961087">
                <a:tc>
                  <a:txBody>
                    <a:bodyPr/>
                    <a:lstStyle/>
                    <a:p>
                      <a:pPr lvl="2" algn="l" fontAlgn="ctr"/>
                      <a:r>
                        <a:rPr lang="fr-FR" sz="1400" b="1" i="0" u="none" strike="noStrike">
                          <a:solidFill>
                            <a:srgbClr val="000000"/>
                          </a:solidFill>
                          <a:effectLst/>
                          <a:latin typeface="Calibri" panose="020F0502020204030204" pitchFamily="34" charset="0"/>
                        </a:rPr>
                        <a:t>Logique</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a:solidFill>
                            <a:srgbClr val="000000"/>
                          </a:solidFill>
                          <a:effectLst/>
                          <a:latin typeface="Calibri" panose="020F0502020204030204" pitchFamily="34" charset="0"/>
                        </a:rPr>
                        <a:t>Formalisation des données et traitements, indépendante de la technologie</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dirty="0">
                          <a:solidFill>
                            <a:srgbClr val="000000"/>
                          </a:solidFill>
                          <a:effectLst/>
                          <a:latin typeface="Calibri" panose="020F0502020204030204" pitchFamily="34" charset="0"/>
                        </a:rPr>
                        <a:t>MLD (Tables, Relations), MLT (Séquences d'opérations, Flux d'informations)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711956"/>
                  </a:ext>
                </a:extLst>
              </a:tr>
              <a:tr h="961087">
                <a:tc>
                  <a:txBody>
                    <a:bodyPr/>
                    <a:lstStyle/>
                    <a:p>
                      <a:pPr lvl="2" algn="l" fontAlgn="ctr"/>
                      <a:r>
                        <a:rPr lang="fr-FR" sz="1400" b="1" i="0" u="none" strike="noStrike" dirty="0">
                          <a:solidFill>
                            <a:srgbClr val="000000"/>
                          </a:solidFill>
                          <a:effectLst/>
                          <a:latin typeface="Calibri" panose="020F0502020204030204" pitchFamily="34" charset="0"/>
                        </a:rPr>
                        <a:t>Physique</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dirty="0">
                          <a:solidFill>
                            <a:srgbClr val="000000"/>
                          </a:solidFill>
                          <a:effectLst/>
                          <a:latin typeface="Calibri" panose="020F0502020204030204" pitchFamily="34" charset="0"/>
                        </a:rPr>
                        <a:t>Technique de mise en œuvre, prenant en compte les contraintes matérielles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a:solidFill>
                            <a:srgbClr val="000000"/>
                          </a:solidFill>
                          <a:effectLst/>
                          <a:latin typeface="Calibri" panose="020F0502020204030204" pitchFamily="34" charset="0"/>
                        </a:rPr>
                        <a:t>MPD (Tables physiques, Index), MPT (Scripts, Programmes, Performance)</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57378"/>
                  </a:ext>
                </a:extLst>
              </a:tr>
              <a:tr h="961087">
                <a:tc>
                  <a:txBody>
                    <a:bodyPr/>
                    <a:lstStyle/>
                    <a:p>
                      <a:pPr lvl="2" algn="l" fontAlgn="ctr"/>
                      <a:r>
                        <a:rPr lang="fr-FR" sz="1400" b="1" i="0" u="none" strike="noStrike" dirty="0">
                          <a:solidFill>
                            <a:srgbClr val="000000"/>
                          </a:solidFill>
                          <a:effectLst/>
                          <a:latin typeface="Calibri" panose="020F0502020204030204" pitchFamily="34" charset="0"/>
                        </a:rPr>
                        <a:t>Organisationnel</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a:solidFill>
                            <a:srgbClr val="000000"/>
                          </a:solidFill>
                          <a:effectLst/>
                          <a:latin typeface="Calibri" panose="020F0502020204030204" pitchFamily="34" charset="0"/>
                        </a:rPr>
                        <a:t>Vue des interactions entre le système et les acteurs humains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400" b="0" i="0" u="none" strike="noStrike" dirty="0">
                          <a:solidFill>
                            <a:srgbClr val="000000"/>
                          </a:solidFill>
                          <a:effectLst/>
                          <a:latin typeface="Calibri" panose="020F0502020204030204" pitchFamily="34" charset="0"/>
                        </a:rPr>
                        <a:t>MOD (Flux d'informations entre services), MOT (Rôles et responsabilités)</a:t>
                      </a:r>
                    </a:p>
                  </a:txBody>
                  <a:tcPr marL="6382" marR="6382" marT="63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2244983"/>
                  </a:ext>
                </a:extLst>
              </a:tr>
            </a:tbl>
          </a:graphicData>
        </a:graphic>
      </p:graphicFrame>
    </p:spTree>
    <p:extLst>
      <p:ext uri="{BB962C8B-B14F-4D97-AF65-F5344CB8AC3E}">
        <p14:creationId xmlns:p14="http://schemas.microsoft.com/office/powerpoint/2010/main" val="180457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7" y="448056"/>
            <a:ext cx="10451593" cy="640080"/>
          </a:xfrm>
        </p:spPr>
        <p:txBody>
          <a:bodyPr rtlCol="0">
            <a:normAutofit/>
          </a:bodyPr>
          <a:lstStyle/>
          <a:p>
            <a:pPr rtl="0"/>
            <a:r>
              <a:rPr lang="fr-FR" dirty="0">
                <a:latin typeface="Segoe UI Light" panose="020B0502040204020203" pitchFamily="34" charset="0"/>
                <a:cs typeface="Segoe UI Light" panose="020B0502040204020203" pitchFamily="34" charset="0"/>
              </a:rPr>
              <a:t>II. IDENTIFICATION DES PROCESSUS METIERS POUR UN SGRH</a:t>
            </a:r>
          </a:p>
        </p:txBody>
      </p:sp>
      <p:sp>
        <p:nvSpPr>
          <p:cNvPr id="5" name="Espace réservé du contenu 4"/>
          <p:cNvSpPr>
            <a:spLocks noGrp="1"/>
          </p:cNvSpPr>
          <p:nvPr>
            <p:ph sz="half" idx="4294967295"/>
          </p:nvPr>
        </p:nvSpPr>
        <p:spPr>
          <a:xfrm>
            <a:off x="541610" y="1431010"/>
            <a:ext cx="10875690" cy="5315024"/>
          </a:xfrm>
        </p:spPr>
        <p:txBody>
          <a:bodyPr vert="horz" lIns="91440" tIns="45720" rIns="91440" bIns="45720" rtlCol="0">
            <a:normAutofit fontScale="25000" lnSpcReduction="20000"/>
          </a:bodyPr>
          <a:lstStyle/>
          <a:p>
            <a:pPr>
              <a:lnSpc>
                <a:spcPct val="150000"/>
              </a:lnSpc>
            </a:pPr>
            <a:r>
              <a:rPr lang="fr-FR" sz="5600" dirty="0"/>
              <a:t>L'identification des processus métiers dans un Système de Gestion des Ressources Humaines (</a:t>
            </a:r>
            <a:r>
              <a:rPr lang="fr-FR" sz="5600" b="1" dirty="0"/>
              <a:t>SGRH</a:t>
            </a:r>
            <a:r>
              <a:rPr lang="fr-FR" sz="5600" dirty="0"/>
              <a:t>) consiste à décrire et structurer l'ensemble des activités ou des tâches clés réalisées au sein du département des Ressources Humaines (RH) afin de gérer les employés de manière efficace et conforme aux objectifs de l'organisation. </a:t>
            </a:r>
            <a:r>
              <a:rPr lang="fr-FR" sz="5600" b="1" dirty="0"/>
              <a:t>Un processus métier </a:t>
            </a:r>
            <a:r>
              <a:rPr lang="fr-FR" sz="5600" dirty="0"/>
              <a:t>est une série d'actions ou de tâches coordonnées qui répondent à atteindre un objectif spécifique. Dans le contexte des RH, cela inclut toutes les activités liées à la gestion du personnel, depuis le recrutement jusqu'à la gestion des carrières et des départs, ci-dessous les processus métiers des RH :</a:t>
            </a:r>
            <a:endParaRPr lang="fr-FR" sz="5600" b="1" dirty="0"/>
          </a:p>
          <a:p>
            <a:pPr marL="914400" indent="-914400">
              <a:lnSpc>
                <a:spcPct val="120000"/>
              </a:lnSpc>
              <a:spcBef>
                <a:spcPts val="600"/>
              </a:spcBef>
              <a:spcAft>
                <a:spcPts val="600"/>
              </a:spcAft>
              <a:buFont typeface="Arial" panose="020B0604020202020204" pitchFamily="34" charset="0"/>
              <a:buChar char="•"/>
            </a:pPr>
            <a:r>
              <a:rPr lang="fr-FR" sz="5600" b="1" dirty="0"/>
              <a:t>Gestion des recrutements</a:t>
            </a:r>
          </a:p>
          <a:p>
            <a:pPr marL="914400" indent="-914400">
              <a:lnSpc>
                <a:spcPct val="120000"/>
              </a:lnSpc>
              <a:spcBef>
                <a:spcPts val="600"/>
              </a:spcBef>
              <a:spcAft>
                <a:spcPts val="600"/>
              </a:spcAft>
              <a:buFont typeface="Arial" panose="020B0604020202020204" pitchFamily="34" charset="0"/>
              <a:buChar char="•"/>
            </a:pPr>
            <a:r>
              <a:rPr lang="fr-FR" sz="5600" b="1" dirty="0"/>
              <a:t>Gestion des contrats</a:t>
            </a:r>
          </a:p>
          <a:p>
            <a:pPr marL="914400" indent="-914400">
              <a:lnSpc>
                <a:spcPct val="120000"/>
              </a:lnSpc>
              <a:spcBef>
                <a:spcPts val="600"/>
              </a:spcBef>
              <a:spcAft>
                <a:spcPts val="600"/>
              </a:spcAft>
              <a:buFont typeface="Arial" panose="020B0604020202020204" pitchFamily="34" charset="0"/>
              <a:buChar char="•"/>
            </a:pPr>
            <a:r>
              <a:rPr lang="fr-FR" sz="5600" b="1" dirty="0"/>
              <a:t>Gestion des Temps et Activités</a:t>
            </a:r>
          </a:p>
          <a:p>
            <a:pPr marL="914400" indent="-914400">
              <a:lnSpc>
                <a:spcPct val="120000"/>
              </a:lnSpc>
              <a:spcBef>
                <a:spcPts val="600"/>
              </a:spcBef>
              <a:spcAft>
                <a:spcPts val="600"/>
              </a:spcAft>
              <a:buFont typeface="Arial" panose="020B0604020202020204" pitchFamily="34" charset="0"/>
              <a:buChar char="•"/>
            </a:pPr>
            <a:r>
              <a:rPr lang="fr-FR" sz="5600" b="1" dirty="0"/>
              <a:t>Gestion de la Paie</a:t>
            </a:r>
          </a:p>
          <a:p>
            <a:pPr marL="914400" indent="-914400">
              <a:lnSpc>
                <a:spcPct val="120000"/>
              </a:lnSpc>
              <a:spcBef>
                <a:spcPts val="600"/>
              </a:spcBef>
              <a:spcAft>
                <a:spcPts val="600"/>
              </a:spcAft>
              <a:buFont typeface="Arial" panose="020B0604020202020204" pitchFamily="34" charset="0"/>
              <a:buChar char="•"/>
            </a:pPr>
            <a:r>
              <a:rPr lang="fr-FR" sz="5600" b="1" dirty="0"/>
              <a:t>Gestion de Formation et Développement des Compétences</a:t>
            </a:r>
          </a:p>
          <a:p>
            <a:pPr marL="914400" indent="-914400">
              <a:lnSpc>
                <a:spcPct val="120000"/>
              </a:lnSpc>
              <a:spcBef>
                <a:spcPts val="600"/>
              </a:spcBef>
              <a:spcAft>
                <a:spcPts val="600"/>
              </a:spcAft>
              <a:buFont typeface="Arial" panose="020B0604020202020204" pitchFamily="34" charset="0"/>
              <a:buChar char="•"/>
            </a:pPr>
            <a:r>
              <a:rPr lang="fr-FR" sz="5600" b="1" dirty="0"/>
              <a:t>Gestion des Compétences et des Carrières</a:t>
            </a:r>
          </a:p>
          <a:p>
            <a:pPr marL="914400" indent="-914400">
              <a:lnSpc>
                <a:spcPct val="120000"/>
              </a:lnSpc>
              <a:spcBef>
                <a:spcPts val="600"/>
              </a:spcBef>
              <a:spcAft>
                <a:spcPts val="600"/>
              </a:spcAft>
              <a:buFont typeface="Arial" panose="020B0604020202020204" pitchFamily="34" charset="0"/>
              <a:buChar char="•"/>
            </a:pPr>
            <a:r>
              <a:rPr lang="fr-FR" sz="5600" b="1" dirty="0"/>
              <a:t>Gestion des Absences et Congés</a:t>
            </a:r>
          </a:p>
          <a:p>
            <a:pPr marL="914400" indent="-914400">
              <a:lnSpc>
                <a:spcPct val="120000"/>
              </a:lnSpc>
              <a:spcBef>
                <a:spcPts val="600"/>
              </a:spcBef>
              <a:spcAft>
                <a:spcPts val="600"/>
              </a:spcAft>
              <a:buFont typeface="Arial" panose="020B0604020202020204" pitchFamily="34" charset="0"/>
              <a:buChar char="•"/>
            </a:pPr>
            <a:r>
              <a:rPr lang="fr-FR" sz="5600" b="1" dirty="0"/>
              <a:t>Gestion des Relations Sociales</a:t>
            </a:r>
          </a:p>
          <a:p>
            <a:pPr marL="914400" indent="-914400">
              <a:lnSpc>
                <a:spcPct val="120000"/>
              </a:lnSpc>
              <a:spcBef>
                <a:spcPts val="600"/>
              </a:spcBef>
              <a:spcAft>
                <a:spcPts val="600"/>
              </a:spcAft>
              <a:buFont typeface="Arial" panose="020B0604020202020204" pitchFamily="34" charset="0"/>
              <a:buChar char="•"/>
            </a:pPr>
            <a:r>
              <a:rPr lang="fr-FR" sz="5600" b="1" dirty="0"/>
              <a:t>Gestion administrative du personnel</a:t>
            </a:r>
          </a:p>
          <a:p>
            <a:pPr marL="914400" indent="-914400">
              <a:lnSpc>
                <a:spcPct val="120000"/>
              </a:lnSpc>
              <a:spcBef>
                <a:spcPts val="600"/>
              </a:spcBef>
              <a:spcAft>
                <a:spcPts val="600"/>
              </a:spcAft>
              <a:buFont typeface="Arial" panose="020B0604020202020204" pitchFamily="34" charset="0"/>
              <a:buChar char="•"/>
            </a:pPr>
            <a:r>
              <a:rPr lang="fr-FR" sz="5600" b="1" dirty="0"/>
              <a:t>Gestion des Risques et Conformité</a:t>
            </a:r>
          </a:p>
          <a:p>
            <a:pPr marL="0" indent="0" rtl="0">
              <a:lnSpc>
                <a:spcPct val="100000"/>
              </a:lnSpc>
              <a:spcBef>
                <a:spcPts val="1000"/>
              </a:spcBef>
              <a:spcAft>
                <a:spcPts val="600"/>
              </a:spcAft>
              <a:buNone/>
            </a:pPr>
            <a:endParaRPr lang="fr-FR" sz="1800" dirty="0">
              <a:solidFill>
                <a:prstClr val="black">
                  <a:lumMod val="75000"/>
                  <a:lumOff val="25000"/>
                </a:prstClr>
              </a:solidFill>
              <a:latin typeface="Segoe UI (Corps)"/>
              <a:cs typeface="Segoe UI" panose="020B0502040204020203" pitchFamily="34" charset="0"/>
            </a:endParaRPr>
          </a:p>
        </p:txBody>
      </p:sp>
    </p:spTree>
    <p:extLst>
      <p:ext uri="{BB962C8B-B14F-4D97-AF65-F5344CB8AC3E}">
        <p14:creationId xmlns:p14="http://schemas.microsoft.com/office/powerpoint/2010/main" val="4177692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7" y="448056"/>
            <a:ext cx="10451593" cy="640080"/>
          </a:xfrm>
        </p:spPr>
        <p:txBody>
          <a:bodyPr rtlCol="0">
            <a:normAutofit fontScale="90000"/>
          </a:bodyPr>
          <a:lstStyle/>
          <a:p>
            <a:pPr>
              <a:lnSpc>
                <a:spcPct val="200000"/>
              </a:lnSpc>
            </a:pPr>
            <a:r>
              <a:rPr lang="fr-FR" dirty="0"/>
              <a:t>III.  LE </a:t>
            </a:r>
            <a:r>
              <a:rPr lang="fr-FR" sz="3100" dirty="0"/>
              <a:t>MODELE</a:t>
            </a:r>
            <a:r>
              <a:rPr lang="fr-FR" dirty="0"/>
              <a:t> CONCEPTUEL DES TRAITEMENTS (MCT)</a:t>
            </a:r>
          </a:p>
        </p:txBody>
      </p:sp>
      <p:sp>
        <p:nvSpPr>
          <p:cNvPr id="2" name="ZoneTexte 1">
            <a:extLst>
              <a:ext uri="{FF2B5EF4-FFF2-40B4-BE49-F238E27FC236}">
                <a16:creationId xmlns:a16="http://schemas.microsoft.com/office/drawing/2014/main" id="{E1CD2740-5CDA-465D-BEBD-1275A51D2127}"/>
              </a:ext>
            </a:extLst>
          </p:cNvPr>
          <p:cNvSpPr txBox="1"/>
          <p:nvPr/>
        </p:nvSpPr>
        <p:spPr>
          <a:xfrm>
            <a:off x="521207" y="1298000"/>
            <a:ext cx="4582637" cy="4524315"/>
          </a:xfrm>
          <a:prstGeom prst="rect">
            <a:avLst/>
          </a:prstGeom>
          <a:noFill/>
        </p:spPr>
        <p:txBody>
          <a:bodyPr wrap="square" rtlCol="0">
            <a:spAutoFit/>
          </a:bodyPr>
          <a:lstStyle/>
          <a:p>
            <a:r>
              <a:rPr lang="fr-FR" sz="1600" b="1" dirty="0"/>
              <a:t>Le modèle conceptuel des traitements </a:t>
            </a:r>
            <a:r>
              <a:rPr lang="fr-FR" sz="1400" b="1" dirty="0"/>
              <a:t>(MCT) </a:t>
            </a:r>
            <a:r>
              <a:rPr lang="fr-FR" sz="1600" dirty="0"/>
              <a:t>permet de représenter de façon schématique l'activité d'un système d'information sans faire référence à des choix organisationnels ou des moyens d'exécution. </a:t>
            </a:r>
          </a:p>
          <a:p>
            <a:endParaRPr lang="fr-FR" sz="1600" dirty="0"/>
          </a:p>
          <a:p>
            <a:r>
              <a:rPr lang="fr-FR" sz="1600" b="1" dirty="0"/>
              <a:t>Gestion des recrutements : </a:t>
            </a:r>
            <a:r>
              <a:rPr lang="fr-FR" sz="1600" dirty="0"/>
              <a:t>Gestion du cycle de recrutement, depuis la demande de recrutement jusqu'à l'embauche.</a:t>
            </a:r>
          </a:p>
          <a:p>
            <a:endParaRPr lang="fr-FR" sz="1600" dirty="0"/>
          </a:p>
          <a:p>
            <a:r>
              <a:rPr lang="fr-FR" sz="1600" dirty="0"/>
              <a:t>Listes des opérations :</a:t>
            </a:r>
          </a:p>
          <a:p>
            <a:pPr marL="285750" indent="-285750">
              <a:buFont typeface="Arial" panose="020B0604020202020204" pitchFamily="34" charset="0"/>
              <a:buChar char="•"/>
            </a:pPr>
            <a:r>
              <a:rPr lang="fr-FR" sz="1600" dirty="0"/>
              <a:t>Saisie de la demande</a:t>
            </a:r>
          </a:p>
          <a:p>
            <a:pPr marL="285750" indent="-285750">
              <a:buFont typeface="Arial" panose="020B0604020202020204" pitchFamily="34" charset="0"/>
              <a:buChar char="•"/>
            </a:pPr>
            <a:r>
              <a:rPr lang="fr-FR" sz="1600" dirty="0"/>
              <a:t>Validation de la demande</a:t>
            </a:r>
          </a:p>
          <a:p>
            <a:pPr marL="285750" indent="-285750">
              <a:buFont typeface="Arial" panose="020B0604020202020204" pitchFamily="34" charset="0"/>
              <a:buChar char="•"/>
            </a:pPr>
            <a:r>
              <a:rPr lang="fr-FR" sz="1600" dirty="0"/>
              <a:t>Publication de l’offre</a:t>
            </a:r>
          </a:p>
          <a:p>
            <a:pPr marL="285750" indent="-285750">
              <a:buFont typeface="Arial" panose="020B0604020202020204" pitchFamily="34" charset="0"/>
              <a:buChar char="•"/>
            </a:pPr>
            <a:r>
              <a:rPr lang="fr-FR" sz="1600" dirty="0"/>
              <a:t>Filtrage et sélection des candidatures</a:t>
            </a:r>
          </a:p>
          <a:p>
            <a:pPr marL="285750" indent="-285750">
              <a:buFont typeface="Arial" panose="020B0604020202020204" pitchFamily="34" charset="0"/>
              <a:buChar char="•"/>
            </a:pPr>
            <a:r>
              <a:rPr lang="fr-FR" sz="1600" dirty="0"/>
              <a:t>Évaluation et Sélection finale des candidats </a:t>
            </a:r>
          </a:p>
          <a:p>
            <a:pPr marL="285750" indent="-285750">
              <a:buFont typeface="Arial" panose="020B0604020202020204" pitchFamily="34" charset="0"/>
              <a:buChar char="•"/>
            </a:pPr>
            <a:r>
              <a:rPr lang="fr-FR" sz="1600" dirty="0"/>
              <a:t>Réception de la réponse du candidat</a:t>
            </a:r>
          </a:p>
          <a:p>
            <a:pPr marL="285750" indent="-285750">
              <a:buFont typeface="Arial" panose="020B0604020202020204" pitchFamily="34" charset="0"/>
              <a:buChar char="•"/>
            </a:pPr>
            <a:r>
              <a:rPr lang="fr-FR" sz="1600" dirty="0"/>
              <a:t>Intégration de l’employé</a:t>
            </a:r>
          </a:p>
        </p:txBody>
      </p:sp>
      <p:pic>
        <p:nvPicPr>
          <p:cNvPr id="8" name="Image 7">
            <a:extLst>
              <a:ext uri="{FF2B5EF4-FFF2-40B4-BE49-F238E27FC236}">
                <a16:creationId xmlns:a16="http://schemas.microsoft.com/office/drawing/2014/main" id="{6F9D44E0-706D-41A7-8E53-EBFC34E09253}"/>
              </a:ext>
            </a:extLst>
          </p:cNvPr>
          <p:cNvPicPr>
            <a:picLocks noChangeAspect="1"/>
          </p:cNvPicPr>
          <p:nvPr/>
        </p:nvPicPr>
        <p:blipFill>
          <a:blip r:embed="rId3"/>
          <a:stretch>
            <a:fillRect/>
          </a:stretch>
        </p:blipFill>
        <p:spPr>
          <a:xfrm>
            <a:off x="6390165" y="1298000"/>
            <a:ext cx="4362502" cy="5111944"/>
          </a:xfrm>
          <a:prstGeom prst="rect">
            <a:avLst/>
          </a:prstGeom>
        </p:spPr>
      </p:pic>
    </p:spTree>
    <p:extLst>
      <p:ext uri="{BB962C8B-B14F-4D97-AF65-F5344CB8AC3E}">
        <p14:creationId xmlns:p14="http://schemas.microsoft.com/office/powerpoint/2010/main" val="416589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85011-2DE9-4C9F-9E95-F509FD89B77E}"/>
              </a:ext>
            </a:extLst>
          </p:cNvPr>
          <p:cNvSpPr>
            <a:spLocks noGrp="1"/>
          </p:cNvSpPr>
          <p:nvPr>
            <p:ph type="title"/>
          </p:nvPr>
        </p:nvSpPr>
        <p:spPr>
          <a:xfrm>
            <a:off x="521207" y="448056"/>
            <a:ext cx="8673593" cy="640080"/>
          </a:xfrm>
        </p:spPr>
        <p:txBody>
          <a:bodyPr>
            <a:normAutofit fontScale="90000"/>
          </a:bodyPr>
          <a:lstStyle/>
          <a:p>
            <a:r>
              <a:rPr lang="fr-FR" dirty="0"/>
              <a:t>IV. LE MODELE ORGANISATIONNEL DES TRAITEMENTS (MOT)</a:t>
            </a:r>
          </a:p>
        </p:txBody>
      </p:sp>
      <p:pic>
        <p:nvPicPr>
          <p:cNvPr id="5" name="Espace réservé du contenu 4">
            <a:extLst>
              <a:ext uri="{FF2B5EF4-FFF2-40B4-BE49-F238E27FC236}">
                <a16:creationId xmlns:a16="http://schemas.microsoft.com/office/drawing/2014/main" id="{3770A0BC-F81E-4B0D-9201-98CF3D75780E}"/>
              </a:ext>
            </a:extLst>
          </p:cNvPr>
          <p:cNvPicPr>
            <a:picLocks noGrp="1" noChangeAspect="1"/>
          </p:cNvPicPr>
          <p:nvPr>
            <p:ph sz="quarter" idx="10"/>
          </p:nvPr>
        </p:nvPicPr>
        <p:blipFill>
          <a:blip r:embed="rId2"/>
          <a:stretch>
            <a:fillRect/>
          </a:stretch>
        </p:blipFill>
        <p:spPr>
          <a:xfrm>
            <a:off x="8136610" y="1270861"/>
            <a:ext cx="3549112" cy="5284922"/>
          </a:xfrm>
        </p:spPr>
      </p:pic>
      <p:sp>
        <p:nvSpPr>
          <p:cNvPr id="7" name="ZoneTexte 6">
            <a:extLst>
              <a:ext uri="{FF2B5EF4-FFF2-40B4-BE49-F238E27FC236}">
                <a16:creationId xmlns:a16="http://schemas.microsoft.com/office/drawing/2014/main" id="{AEE63F1A-87BE-416C-8E91-71B4876221B8}"/>
              </a:ext>
            </a:extLst>
          </p:cNvPr>
          <p:cNvSpPr txBox="1"/>
          <p:nvPr/>
        </p:nvSpPr>
        <p:spPr>
          <a:xfrm>
            <a:off x="521207" y="1318841"/>
            <a:ext cx="7026468" cy="1200329"/>
          </a:xfrm>
          <a:prstGeom prst="rect">
            <a:avLst/>
          </a:prstGeom>
          <a:noFill/>
        </p:spPr>
        <p:txBody>
          <a:bodyPr wrap="square">
            <a:spAutoFit/>
          </a:bodyPr>
          <a:lstStyle/>
          <a:p>
            <a:endParaRPr lang="fr-FR" dirty="0"/>
          </a:p>
          <a:p>
            <a:pPr marL="342900" indent="-342900">
              <a:buFont typeface="+mj-lt"/>
              <a:buAutoNum type="alphaUcPeriod"/>
            </a:pPr>
            <a:endParaRPr lang="fr-FR" dirty="0"/>
          </a:p>
          <a:p>
            <a:pPr marL="342900" indent="-342900">
              <a:buFont typeface="+mj-lt"/>
              <a:buAutoNum type="alphaUcPeriod"/>
            </a:pPr>
            <a:endParaRPr lang="fr-FR" dirty="0"/>
          </a:p>
          <a:p>
            <a:endParaRPr lang="fr-FR" dirty="0"/>
          </a:p>
        </p:txBody>
      </p:sp>
      <p:sp>
        <p:nvSpPr>
          <p:cNvPr id="8" name="Rectangle 1">
            <a:extLst>
              <a:ext uri="{FF2B5EF4-FFF2-40B4-BE49-F238E27FC236}">
                <a16:creationId xmlns:a16="http://schemas.microsoft.com/office/drawing/2014/main" id="{A6D1F32C-5596-426B-9D43-B387B0066FB6}"/>
              </a:ext>
            </a:extLst>
          </p:cNvPr>
          <p:cNvSpPr>
            <a:spLocks noChangeArrowheads="1"/>
          </p:cNvSpPr>
          <p:nvPr/>
        </p:nvSpPr>
        <p:spPr bwMode="auto">
          <a:xfrm rot="10800000" flipV="1">
            <a:off x="521207" y="1189570"/>
            <a:ext cx="75476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fr-FR" sz="1800" b="1" dirty="0"/>
              <a:t>Le modèle organisationnel des traitements </a:t>
            </a:r>
            <a:r>
              <a:rPr lang="fr-FR" sz="1600" b="1" dirty="0"/>
              <a:t>(MCT) </a:t>
            </a:r>
            <a:r>
              <a:rPr kumimoji="0" lang="fr-FR" altLang="fr-FR" sz="1800" i="0" u="none" strike="noStrike" cap="none" normalizeH="0" baseline="0" dirty="0">
                <a:ln>
                  <a:noFill/>
                </a:ln>
                <a:solidFill>
                  <a:schemeClr val="tx1"/>
                </a:solidFill>
                <a:effectLst/>
                <a:latin typeface="Segoe UI (Corps)"/>
              </a:rPr>
              <a:t>définit qui est responsable de chaque traitement. Il décrit l’implication des acteurs et leurs rôles dans les processus.</a:t>
            </a:r>
          </a:p>
          <a:p>
            <a:pPr marL="0" marR="0" lvl="0" indent="0" algn="l" defTabSz="914400" rtl="0" eaLnBrk="0" fontAlgn="base" latinLnBrk="0" hangingPunct="0">
              <a:lnSpc>
                <a:spcPct val="100000"/>
              </a:lnSpc>
              <a:spcBef>
                <a:spcPct val="0"/>
              </a:spcBef>
              <a:spcAft>
                <a:spcPct val="0"/>
              </a:spcAft>
              <a:buClrTx/>
              <a:buSzTx/>
              <a:tabLst/>
            </a:pPr>
            <a:endParaRPr lang="fr-FR" altLang="fr-FR" b="1" dirty="0">
              <a:latin typeface="Segoe UI (Corps)"/>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Segoe UI (Corps)"/>
              </a:rPr>
              <a:t>Il identifie quels acteurs ou départements sont responsables de quels traitements dans le flux d'opérations.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Segoe UI (Corps)"/>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800" b="1" i="0" u="none" strike="noStrike" cap="none" normalizeH="0" baseline="0" dirty="0">
                <a:ln>
                  <a:noFill/>
                </a:ln>
                <a:solidFill>
                  <a:schemeClr val="tx1"/>
                </a:solidFill>
                <a:effectLst/>
                <a:latin typeface="Segoe UI (Corps)"/>
              </a:rPr>
              <a:t>Exemple</a:t>
            </a:r>
            <a:r>
              <a:rPr kumimoji="0" lang="fr-FR" altLang="fr-FR" sz="1800" b="0" i="0" u="none" strike="noStrike" cap="none" normalizeH="0" baseline="0" dirty="0">
                <a:ln>
                  <a:noFill/>
                </a:ln>
                <a:solidFill>
                  <a:schemeClr val="tx1"/>
                </a:solidFill>
                <a:effectLst/>
                <a:latin typeface="Segoe UI (Corps)"/>
              </a:rPr>
              <a:t> : Dans le processus de recrutement, le manager est responsable de la demande de recrutement, tandis que le département RH est responsable de la gestion des candidatures et de l'embauche. </a:t>
            </a:r>
          </a:p>
        </p:txBody>
      </p:sp>
    </p:spTree>
    <p:extLst>
      <p:ext uri="{BB962C8B-B14F-4D97-AF65-F5344CB8AC3E}">
        <p14:creationId xmlns:p14="http://schemas.microsoft.com/office/powerpoint/2010/main" val="4179610416"/>
      </p:ext>
    </p:extLst>
  </p:cSld>
  <p:clrMapOvr>
    <a:masterClrMapping/>
  </p:clrMapOvr>
</p:sld>
</file>

<file path=ppt/theme/theme1.xml><?xml version="1.0" encoding="utf-8"?>
<a:theme xmlns:a="http://schemas.openxmlformats.org/drawingml/2006/main" name="Personnalis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5_TF10001108_Win32" id="{08D89365-2E4C-432D-9349-8DF9B80AEEA1}" vid="{010FF314-90DF-4A21-BD0D-ADCBA34234A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{85F8C8C0-65F8-483F-80DC-85FA5E95DA32}tf10001108_win32</Template>
  <TotalTime>19328</TotalTime>
  <Words>1368</Words>
  <Application>Microsoft Office PowerPoint</Application>
  <PresentationFormat>Grand écran</PresentationFormat>
  <Paragraphs>110</Paragraphs>
  <Slides>12</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Calibri</vt:lpstr>
      <vt:lpstr>Segoe UI</vt:lpstr>
      <vt:lpstr>Segoe UI (Corps)</vt:lpstr>
      <vt:lpstr>Segoe UI Light</vt:lpstr>
      <vt:lpstr>Segoe UI Light (En-têtes)</vt:lpstr>
      <vt:lpstr>Segoe UI Semibold</vt:lpstr>
      <vt:lpstr>Personnalisé</vt:lpstr>
      <vt:lpstr>Analyse et Conception du Système de Gestion des Ressources Humaine avec MERISE (SGRH)</vt:lpstr>
      <vt:lpstr>SOMMAIRE</vt:lpstr>
      <vt:lpstr>INTRODUCTION</vt:lpstr>
      <vt:lpstr>INTRODUCTION</vt:lpstr>
      <vt:lpstr>I. LES PRINCIPES DE BASES DE MERISE</vt:lpstr>
      <vt:lpstr>I. LES PRINCIPES DE BASES DE MERISE</vt:lpstr>
      <vt:lpstr>II. IDENTIFICATION DES PROCESSUS METIERS POUR UN SGRH</vt:lpstr>
      <vt:lpstr>III.  LE MODELE CONCEPTUEL DES TRAITEMENTS (MCT)</vt:lpstr>
      <vt:lpstr>IV. LE MODELE ORGANISATIONNEL DES TRAITEMENTS (MOT)</vt:lpstr>
      <vt:lpstr>V.  LE MODELE CONCEPTUEL DE DONNEES (MCD)</vt:lpstr>
      <vt:lpstr>VI. LE MODELE LOGIQUE DE DONNEES (MLD)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et Conception du Système de Gestion des Ressources Humaine avec MERISE</dc:title>
  <dc:creator>Franck Donald Tana</dc:creator>
  <cp:keywords/>
  <cp:lastModifiedBy>Franck Donald Tana</cp:lastModifiedBy>
  <cp:revision>53</cp:revision>
  <dcterms:created xsi:type="dcterms:W3CDTF">2024-09-29T02:45:44Z</dcterms:created>
  <dcterms:modified xsi:type="dcterms:W3CDTF">2024-10-12T17:07:00Z</dcterms:modified>
  <cp:version/>
</cp:coreProperties>
</file>