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9/30/2024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US" b="1" dirty="0" err="1" smtClean="0">
                <a:solidFill>
                  <a:schemeClr val="bg1"/>
                </a:solidFill>
              </a:rPr>
              <a:t>Comparaison</a:t>
            </a:r>
            <a:r>
              <a:rPr lang="en-US" b="1" dirty="0" smtClean="0">
                <a:solidFill>
                  <a:schemeClr val="bg1"/>
                </a:solidFill>
              </a:rPr>
              <a:t> </a:t>
            </a:r>
            <a:r>
              <a:rPr lang="en-US" b="1" dirty="0">
                <a:solidFill>
                  <a:schemeClr val="bg1"/>
                </a:solidFill>
              </a:rPr>
              <a:t>des </a:t>
            </a:r>
            <a:r>
              <a:rPr lang="en-US" b="1" dirty="0" err="1">
                <a:solidFill>
                  <a:schemeClr val="bg1"/>
                </a:solidFill>
              </a:rPr>
              <a:t>Méthodes</a:t>
            </a:r>
            <a:r>
              <a:rPr lang="en-US" b="1" dirty="0">
                <a:solidFill>
                  <a:schemeClr val="bg1"/>
                </a:solidFill>
              </a:rPr>
              <a:t> de Conception de </a:t>
            </a:r>
            <a:r>
              <a:rPr lang="en-US" b="1" dirty="0" err="1">
                <a:solidFill>
                  <a:schemeClr val="bg1"/>
                </a:solidFill>
              </a:rPr>
              <a:t>Systèmes</a:t>
            </a:r>
            <a:r>
              <a:rPr lang="en-US" b="1" dirty="0">
                <a:solidFill>
                  <a:schemeClr val="bg1"/>
                </a:solidFill>
              </a:rPr>
              <a:t> </a:t>
            </a:r>
            <a:r>
              <a:rPr lang="en-US" b="1" dirty="0" err="1">
                <a:solidFill>
                  <a:schemeClr val="bg1"/>
                </a:solidFill>
              </a:rPr>
              <a:t>d'Information</a:t>
            </a:r>
            <a:endParaRPr lang="fr-FR" dirty="0">
              <a:solidFill>
                <a:schemeClr val="bg1"/>
              </a:solidFill>
            </a:endParaRPr>
          </a:p>
        </p:txBody>
      </p:sp>
    </p:spTree>
    <p:extLst>
      <p:ext uri="{BB962C8B-B14F-4D97-AF65-F5344CB8AC3E}">
        <p14:creationId xmlns:p14="http://schemas.microsoft.com/office/powerpoint/2010/main" val="1994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563" y="1477818"/>
            <a:ext cx="11628582" cy="1938992"/>
          </a:xfrm>
          <a:prstGeom prst="rect">
            <a:avLst/>
          </a:prstGeom>
        </p:spPr>
        <p:txBody>
          <a:bodyPr wrap="square">
            <a:spAutoFit/>
          </a:bodyPr>
          <a:lstStyle/>
          <a:p>
            <a:pPr algn="ctr"/>
            <a:r>
              <a:rPr lang="fr-FR" sz="2400" b="1" dirty="0" err="1" smtClean="0">
                <a:solidFill>
                  <a:schemeClr val="bg1"/>
                </a:solidFill>
              </a:rPr>
              <a:t>IV.Conclusion</a:t>
            </a:r>
            <a:endParaRPr lang="fr-FR" sz="2400" b="1" dirty="0" smtClean="0">
              <a:solidFill>
                <a:schemeClr val="bg1"/>
              </a:solidFill>
            </a:endParaRPr>
          </a:p>
          <a:p>
            <a:pPr algn="ctr"/>
            <a:endParaRPr lang="fr-FR" sz="2400" b="1" dirty="0">
              <a:solidFill>
                <a:schemeClr val="bg1"/>
              </a:solidFill>
            </a:endParaRPr>
          </a:p>
          <a:p>
            <a:r>
              <a:rPr lang="fr-FR" dirty="0">
                <a:solidFill>
                  <a:schemeClr val="bg1"/>
                </a:solidFill>
              </a:rPr>
              <a:t>La sélection d’une méthode de conception dépend largement des spécificités du projet, de son contexte, et de la rapidité avec laquelle il doit évoluer. MERISE, UML, et les méthodes Agiles ont chacune leur place dans le domaine de la conception de systèmes d'information, et leur choix doit se baser sur les besoins du projet et les compétences de l’équipe de développement.</a:t>
            </a:r>
          </a:p>
        </p:txBody>
      </p:sp>
    </p:spTree>
    <p:extLst>
      <p:ext uri="{BB962C8B-B14F-4D97-AF65-F5344CB8AC3E}">
        <p14:creationId xmlns:p14="http://schemas.microsoft.com/office/powerpoint/2010/main" val="261304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2255" y="895928"/>
            <a:ext cx="9070109" cy="4924425"/>
          </a:xfrm>
          <a:prstGeom prst="rect">
            <a:avLst/>
          </a:prstGeom>
          <a:noFill/>
        </p:spPr>
        <p:txBody>
          <a:bodyPr wrap="square" rtlCol="0">
            <a:spAutoFit/>
          </a:bodyPr>
          <a:lstStyle/>
          <a:p>
            <a:pPr algn="ctr"/>
            <a:endParaRPr lang="fr-FR" sz="3200" b="1" dirty="0" smtClean="0">
              <a:solidFill>
                <a:schemeClr val="bg1"/>
              </a:solidFill>
            </a:endParaRPr>
          </a:p>
          <a:p>
            <a:pPr algn="ctr"/>
            <a:endParaRPr lang="fr-FR" sz="3200" b="1" dirty="0">
              <a:solidFill>
                <a:schemeClr val="bg1"/>
              </a:solidFill>
            </a:endParaRPr>
          </a:p>
          <a:p>
            <a:pPr algn="ctr"/>
            <a:endParaRPr lang="fr-FR" sz="3200" b="1" dirty="0" smtClean="0">
              <a:solidFill>
                <a:schemeClr val="bg1"/>
              </a:solidFill>
            </a:endParaRPr>
          </a:p>
          <a:p>
            <a:pPr algn="ctr"/>
            <a:r>
              <a:rPr lang="fr-FR" sz="3200" b="1" dirty="0" smtClean="0">
                <a:solidFill>
                  <a:schemeClr val="bg1"/>
                </a:solidFill>
              </a:rPr>
              <a:t>SOMMAIRE</a:t>
            </a:r>
          </a:p>
          <a:p>
            <a:endParaRPr lang="fr-FR" dirty="0" smtClean="0"/>
          </a:p>
          <a:p>
            <a:endParaRPr lang="fr-FR" dirty="0"/>
          </a:p>
          <a:p>
            <a:endParaRPr lang="fr-FR" dirty="0" smtClean="0"/>
          </a:p>
          <a:p>
            <a:endParaRPr lang="fr-FR" dirty="0"/>
          </a:p>
          <a:p>
            <a:endParaRPr lang="fr-FR" dirty="0" smtClean="0"/>
          </a:p>
          <a:p>
            <a:pPr marL="400050" indent="-400050">
              <a:buFont typeface="+mj-lt"/>
              <a:buAutoNum type="romanUcPeriod"/>
            </a:pPr>
            <a:r>
              <a:rPr lang="fr-FR" sz="2400" dirty="0">
                <a:solidFill>
                  <a:schemeClr val="bg1"/>
                </a:solidFill>
              </a:rPr>
              <a:t>Les Méthodes de Conception de Systèmes </a:t>
            </a:r>
            <a:r>
              <a:rPr lang="fr-FR" sz="2400" dirty="0" smtClean="0">
                <a:solidFill>
                  <a:schemeClr val="bg1"/>
                </a:solidFill>
              </a:rPr>
              <a:t>d'Information</a:t>
            </a:r>
          </a:p>
          <a:p>
            <a:pPr marL="400050" indent="-400050">
              <a:buFont typeface="+mj-lt"/>
              <a:buAutoNum type="romanUcPeriod"/>
            </a:pPr>
            <a:r>
              <a:rPr lang="fr-FR" sz="2400" dirty="0">
                <a:solidFill>
                  <a:schemeClr val="bg1"/>
                </a:solidFill>
              </a:rPr>
              <a:t>Comparaison des </a:t>
            </a:r>
            <a:r>
              <a:rPr lang="fr-FR" sz="2400" dirty="0" smtClean="0">
                <a:solidFill>
                  <a:schemeClr val="bg1"/>
                </a:solidFill>
              </a:rPr>
              <a:t>Méthodes</a:t>
            </a:r>
          </a:p>
          <a:p>
            <a:pPr marL="400050" indent="-400050">
              <a:buFont typeface="+mj-lt"/>
              <a:buAutoNum type="romanUcPeriod"/>
            </a:pPr>
            <a:r>
              <a:rPr lang="fr-FR" sz="2400" dirty="0">
                <a:solidFill>
                  <a:schemeClr val="bg1"/>
                </a:solidFill>
              </a:rPr>
              <a:t>Méthode de </a:t>
            </a:r>
            <a:r>
              <a:rPr lang="fr-FR" sz="2400" dirty="0" smtClean="0">
                <a:solidFill>
                  <a:schemeClr val="bg1"/>
                </a:solidFill>
              </a:rPr>
              <a:t>Présentation</a:t>
            </a:r>
          </a:p>
          <a:p>
            <a:pPr marL="400050" indent="-400050">
              <a:buFont typeface="+mj-lt"/>
              <a:buAutoNum type="romanUcPeriod"/>
            </a:pPr>
            <a:r>
              <a:rPr lang="fr-FR" sz="2400" dirty="0">
                <a:solidFill>
                  <a:schemeClr val="bg1"/>
                </a:solidFill>
              </a:rPr>
              <a:t>Conclusion</a:t>
            </a:r>
          </a:p>
        </p:txBody>
      </p:sp>
    </p:spTree>
    <p:extLst>
      <p:ext uri="{BB962C8B-B14F-4D97-AF65-F5344CB8AC3E}">
        <p14:creationId xmlns:p14="http://schemas.microsoft.com/office/powerpoint/2010/main" val="82993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flipH="1">
            <a:off x="831270" y="785091"/>
            <a:ext cx="10400147" cy="2862322"/>
          </a:xfrm>
          <a:prstGeom prst="rect">
            <a:avLst/>
          </a:prstGeom>
          <a:noFill/>
        </p:spPr>
        <p:txBody>
          <a:bodyPr wrap="square" rtlCol="0">
            <a:spAutoFit/>
          </a:bodyPr>
          <a:lstStyle/>
          <a:p>
            <a:pPr algn="ctr"/>
            <a:r>
              <a:rPr lang="fr-FR" sz="3600" b="1" dirty="0" smtClean="0">
                <a:solidFill>
                  <a:schemeClr val="bg1"/>
                </a:solidFill>
              </a:rPr>
              <a:t>Objectif</a:t>
            </a:r>
          </a:p>
          <a:p>
            <a:pPr algn="ctr"/>
            <a:endParaRPr lang="fr-FR" sz="3600" b="1" dirty="0">
              <a:solidFill>
                <a:schemeClr val="bg1"/>
              </a:solidFill>
            </a:endParaRPr>
          </a:p>
          <a:p>
            <a:pPr algn="ctr"/>
            <a:endParaRPr lang="fr-FR" sz="3600" b="1" dirty="0" smtClean="0">
              <a:solidFill>
                <a:schemeClr val="bg1"/>
              </a:solidFill>
            </a:endParaRPr>
          </a:p>
          <a:p>
            <a:endParaRPr lang="fr-FR" b="1" dirty="0">
              <a:solidFill>
                <a:schemeClr val="bg1"/>
              </a:solidFill>
            </a:endParaRPr>
          </a:p>
          <a:p>
            <a:r>
              <a:rPr lang="fr-FR" dirty="0">
                <a:solidFill>
                  <a:schemeClr val="bg1"/>
                </a:solidFill>
              </a:rPr>
              <a:t>L'objectif de cet exposé est de comparer trois méthodes de conception de systèmes d'information : </a:t>
            </a:r>
            <a:r>
              <a:rPr lang="fr-FR" b="1" dirty="0">
                <a:solidFill>
                  <a:schemeClr val="bg1"/>
                </a:solidFill>
              </a:rPr>
              <a:t>MERISE</a:t>
            </a:r>
            <a:r>
              <a:rPr lang="fr-FR" dirty="0">
                <a:solidFill>
                  <a:schemeClr val="bg1"/>
                </a:solidFill>
              </a:rPr>
              <a:t>, </a:t>
            </a:r>
            <a:r>
              <a:rPr lang="fr-FR" b="1" dirty="0">
                <a:solidFill>
                  <a:schemeClr val="bg1"/>
                </a:solidFill>
              </a:rPr>
              <a:t>UML</a:t>
            </a:r>
            <a:r>
              <a:rPr lang="fr-FR" dirty="0">
                <a:solidFill>
                  <a:schemeClr val="bg1"/>
                </a:solidFill>
              </a:rPr>
              <a:t> et les méthodes </a:t>
            </a:r>
            <a:r>
              <a:rPr lang="fr-FR" b="1" dirty="0">
                <a:solidFill>
                  <a:schemeClr val="bg1"/>
                </a:solidFill>
              </a:rPr>
              <a:t>Agile</a:t>
            </a:r>
            <a:r>
              <a:rPr lang="fr-FR" dirty="0">
                <a:solidFill>
                  <a:schemeClr val="bg1"/>
                </a:solidFill>
              </a:rPr>
              <a:t>. Nous examinerons leurs caractéristiques, avantages et inconvénients, et leur utilisation dans différents types de projets.</a:t>
            </a:r>
          </a:p>
        </p:txBody>
      </p:sp>
    </p:spTree>
    <p:extLst>
      <p:ext uri="{BB962C8B-B14F-4D97-AF65-F5344CB8AC3E}">
        <p14:creationId xmlns:p14="http://schemas.microsoft.com/office/powerpoint/2010/main" val="192425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11199" y="1348509"/>
            <a:ext cx="9772072" cy="4370427"/>
          </a:xfrm>
          <a:prstGeom prst="rect">
            <a:avLst/>
          </a:prstGeom>
          <a:noFill/>
        </p:spPr>
        <p:txBody>
          <a:bodyPr wrap="square" rtlCol="0">
            <a:spAutoFit/>
          </a:bodyPr>
          <a:lstStyle/>
          <a:p>
            <a:pPr marL="400050" indent="-400050">
              <a:buAutoNum type="romanUcPeriod"/>
            </a:pPr>
            <a:r>
              <a:rPr lang="fr-FR" sz="2400" b="1" dirty="0" smtClean="0">
                <a:solidFill>
                  <a:schemeClr val="bg1"/>
                </a:solidFill>
              </a:rPr>
              <a:t>Les </a:t>
            </a:r>
            <a:r>
              <a:rPr lang="fr-FR" sz="2400" b="1" dirty="0">
                <a:solidFill>
                  <a:schemeClr val="bg1"/>
                </a:solidFill>
              </a:rPr>
              <a:t>Méthodes de Conception de Systèmes </a:t>
            </a:r>
            <a:r>
              <a:rPr lang="fr-FR" sz="2400" b="1" dirty="0" smtClean="0">
                <a:solidFill>
                  <a:schemeClr val="bg1"/>
                </a:solidFill>
              </a:rPr>
              <a:t>d'Information</a:t>
            </a:r>
          </a:p>
          <a:p>
            <a:pPr marL="400050" indent="-400050">
              <a:buAutoNum type="romanUcPeriod"/>
            </a:pPr>
            <a:endParaRPr lang="fr-FR" b="1" dirty="0">
              <a:solidFill>
                <a:schemeClr val="bg1"/>
              </a:solidFill>
            </a:endParaRPr>
          </a:p>
          <a:p>
            <a:pPr marL="400050" indent="-400050">
              <a:buAutoNum type="romanUcPeriod"/>
            </a:pPr>
            <a:endParaRPr lang="fr-FR" b="1" dirty="0">
              <a:solidFill>
                <a:schemeClr val="bg1"/>
              </a:solidFill>
            </a:endParaRPr>
          </a:p>
          <a:p>
            <a:pPr marL="342900" indent="-342900" algn="ctr">
              <a:buAutoNum type="arabicPeriod"/>
            </a:pPr>
            <a:r>
              <a:rPr lang="fr-FR" sz="2000" b="1" dirty="0" smtClean="0">
                <a:solidFill>
                  <a:schemeClr val="bg1"/>
                </a:solidFill>
              </a:rPr>
              <a:t>MERISE </a:t>
            </a:r>
            <a:r>
              <a:rPr lang="fr-FR" sz="2000" b="1" dirty="0">
                <a:solidFill>
                  <a:schemeClr val="bg1"/>
                </a:solidFill>
              </a:rPr>
              <a:t>: Méthode pour les projets </a:t>
            </a:r>
            <a:r>
              <a:rPr lang="fr-FR" sz="2000" b="1" dirty="0" smtClean="0">
                <a:solidFill>
                  <a:schemeClr val="bg1"/>
                </a:solidFill>
              </a:rPr>
              <a:t>traditionnels</a:t>
            </a:r>
          </a:p>
          <a:p>
            <a:endParaRPr lang="fr-FR" b="1" dirty="0">
              <a:solidFill>
                <a:schemeClr val="bg1"/>
              </a:solidFill>
            </a:endParaRPr>
          </a:p>
          <a:p>
            <a:r>
              <a:rPr lang="fr-FR" b="1" dirty="0">
                <a:solidFill>
                  <a:schemeClr val="bg1"/>
                </a:solidFill>
              </a:rPr>
              <a:t>Description</a:t>
            </a:r>
            <a:r>
              <a:rPr lang="fr-FR" dirty="0">
                <a:solidFill>
                  <a:schemeClr val="bg1"/>
                </a:solidFill>
              </a:rPr>
              <a:t> : MERISE est une méthode de conception structurée développée dans les années 1970, très utilisée pour les projets informatiques traditionnels. Elle est centrée sur la séparation des données et des traitements, et sur la modélisation des cycles de vie des données</a:t>
            </a:r>
            <a:r>
              <a:rPr lang="fr-FR" dirty="0" smtClean="0">
                <a:solidFill>
                  <a:schemeClr val="bg1"/>
                </a:solidFill>
              </a:rPr>
              <a:t>.</a:t>
            </a:r>
          </a:p>
          <a:p>
            <a:endParaRPr lang="fr-FR" dirty="0">
              <a:solidFill>
                <a:schemeClr val="bg1"/>
              </a:solidFill>
            </a:endParaRPr>
          </a:p>
          <a:p>
            <a:r>
              <a:rPr lang="fr-FR" b="1" dirty="0">
                <a:solidFill>
                  <a:schemeClr val="bg1"/>
                </a:solidFill>
              </a:rPr>
              <a:t>Caractéristiques</a:t>
            </a:r>
            <a:r>
              <a:rPr lang="fr-FR" dirty="0">
                <a:solidFill>
                  <a:schemeClr val="bg1"/>
                </a:solidFill>
              </a:rPr>
              <a:t> :</a:t>
            </a:r>
          </a:p>
          <a:p>
            <a:pPr lvl="1"/>
            <a:r>
              <a:rPr lang="fr-FR" dirty="0">
                <a:solidFill>
                  <a:schemeClr val="bg1"/>
                </a:solidFill>
              </a:rPr>
              <a:t>Structuration en plusieurs niveaux : conceptuel, organisationnel et logique.</a:t>
            </a:r>
          </a:p>
          <a:p>
            <a:pPr lvl="1"/>
            <a:r>
              <a:rPr lang="fr-FR" dirty="0">
                <a:solidFill>
                  <a:schemeClr val="bg1"/>
                </a:solidFill>
              </a:rPr>
              <a:t>Approche séquentielle avec des étapes bien définies.</a:t>
            </a:r>
          </a:p>
          <a:p>
            <a:pPr lvl="1"/>
            <a:r>
              <a:rPr lang="fr-FR" dirty="0">
                <a:solidFill>
                  <a:schemeClr val="bg1"/>
                </a:solidFill>
              </a:rPr>
              <a:t>Modélisation des données (Modèle Conceptuel des Données - MCD) et des traitements (Modèle Conceptuel des Traitements - MCT).</a:t>
            </a:r>
          </a:p>
        </p:txBody>
      </p:sp>
    </p:spTree>
    <p:extLst>
      <p:ext uri="{BB962C8B-B14F-4D97-AF65-F5344CB8AC3E}">
        <p14:creationId xmlns:p14="http://schemas.microsoft.com/office/powerpoint/2010/main" val="342324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1600" y="424873"/>
            <a:ext cx="11628581" cy="5940088"/>
          </a:xfrm>
          <a:prstGeom prst="rect">
            <a:avLst/>
          </a:prstGeom>
          <a:noFill/>
        </p:spPr>
        <p:txBody>
          <a:bodyPr wrap="square" rtlCol="0">
            <a:spAutoFit/>
          </a:bodyPr>
          <a:lstStyle/>
          <a:p>
            <a:r>
              <a:rPr lang="fr-FR" b="1" dirty="0">
                <a:solidFill>
                  <a:schemeClr val="bg1"/>
                </a:solidFill>
              </a:rPr>
              <a:t>Avantages</a:t>
            </a:r>
            <a:r>
              <a:rPr lang="fr-FR" dirty="0">
                <a:solidFill>
                  <a:schemeClr val="bg1"/>
                </a:solidFill>
              </a:rPr>
              <a:t> </a:t>
            </a:r>
            <a:r>
              <a:rPr lang="fr-FR" dirty="0" smtClean="0">
                <a:solidFill>
                  <a:schemeClr val="bg1"/>
                </a:solidFill>
              </a:rPr>
              <a:t>:</a:t>
            </a:r>
          </a:p>
          <a:p>
            <a:endParaRPr lang="fr-FR" dirty="0">
              <a:solidFill>
                <a:schemeClr val="bg1"/>
              </a:solidFill>
            </a:endParaRPr>
          </a:p>
          <a:p>
            <a:pPr marL="742950" lvl="1" indent="-285750">
              <a:buFont typeface="Wingdings" panose="05000000000000000000" pitchFamily="2" charset="2"/>
              <a:buChar char="§"/>
            </a:pPr>
            <a:r>
              <a:rPr lang="fr-FR" dirty="0">
                <a:solidFill>
                  <a:schemeClr val="bg1"/>
                </a:solidFill>
              </a:rPr>
              <a:t>Méthodologie très rigoureuse et bien adaptée aux grands projets nécessitant une documentation complète.</a:t>
            </a:r>
          </a:p>
          <a:p>
            <a:pPr marL="742950" lvl="1" indent="-285750">
              <a:buFont typeface="Wingdings" panose="05000000000000000000" pitchFamily="2" charset="2"/>
              <a:buChar char="§"/>
            </a:pPr>
            <a:r>
              <a:rPr lang="fr-FR" dirty="0">
                <a:solidFill>
                  <a:schemeClr val="bg1"/>
                </a:solidFill>
              </a:rPr>
              <a:t>Utilisée surtout dans les administrations et les entreprises qui exigent une forte normalisation</a:t>
            </a:r>
            <a:r>
              <a:rPr lang="fr-FR" dirty="0" smtClean="0">
                <a:solidFill>
                  <a:schemeClr val="bg1"/>
                </a:solidFill>
              </a:rPr>
              <a:t>.</a:t>
            </a:r>
          </a:p>
          <a:p>
            <a:pPr lvl="1"/>
            <a:endParaRPr lang="fr-FR" dirty="0">
              <a:solidFill>
                <a:schemeClr val="bg1"/>
              </a:solidFill>
            </a:endParaRPr>
          </a:p>
          <a:p>
            <a:r>
              <a:rPr lang="fr-FR" b="1" dirty="0">
                <a:solidFill>
                  <a:schemeClr val="bg1"/>
                </a:solidFill>
              </a:rPr>
              <a:t>Inconvénients</a:t>
            </a:r>
            <a:r>
              <a:rPr lang="fr-FR" dirty="0">
                <a:solidFill>
                  <a:schemeClr val="bg1"/>
                </a:solidFill>
              </a:rPr>
              <a:t> </a:t>
            </a:r>
            <a:r>
              <a:rPr lang="fr-FR" dirty="0" smtClean="0">
                <a:solidFill>
                  <a:schemeClr val="bg1"/>
                </a:solidFill>
              </a:rPr>
              <a:t>:</a:t>
            </a:r>
          </a:p>
          <a:p>
            <a:endParaRPr lang="fr-FR" dirty="0">
              <a:solidFill>
                <a:schemeClr val="bg1"/>
              </a:solidFill>
            </a:endParaRPr>
          </a:p>
          <a:p>
            <a:pPr marL="742950" lvl="1" indent="-285750">
              <a:buFont typeface="Wingdings" panose="05000000000000000000" pitchFamily="2" charset="2"/>
              <a:buChar char="§"/>
            </a:pPr>
            <a:r>
              <a:rPr lang="fr-FR" dirty="0">
                <a:solidFill>
                  <a:schemeClr val="bg1"/>
                </a:solidFill>
              </a:rPr>
              <a:t>Peu flexible et lente à adapter en cas de changement de spécifications.</a:t>
            </a:r>
          </a:p>
          <a:p>
            <a:pPr marL="742950" lvl="1" indent="-285750">
              <a:buFont typeface="Wingdings" panose="05000000000000000000" pitchFamily="2" charset="2"/>
              <a:buChar char="§"/>
            </a:pPr>
            <a:r>
              <a:rPr lang="fr-FR" dirty="0">
                <a:solidFill>
                  <a:schemeClr val="bg1"/>
                </a:solidFill>
              </a:rPr>
              <a:t>Peu adaptée aux projets nécessitant une évolution rapide ou itérative</a:t>
            </a:r>
            <a:r>
              <a:rPr lang="fr-FR" dirty="0" smtClean="0">
                <a:solidFill>
                  <a:schemeClr val="bg1"/>
                </a:solidFill>
              </a:rPr>
              <a:t>.</a:t>
            </a:r>
          </a:p>
          <a:p>
            <a:pPr marL="742950" lvl="1" indent="-285750">
              <a:buFont typeface="Wingdings" panose="05000000000000000000" pitchFamily="2" charset="2"/>
              <a:buChar char="§"/>
            </a:pPr>
            <a:endParaRPr lang="fr-FR" dirty="0">
              <a:solidFill>
                <a:schemeClr val="bg1"/>
              </a:solidFill>
            </a:endParaRPr>
          </a:p>
          <a:p>
            <a:r>
              <a:rPr lang="fr-FR" b="1" dirty="0">
                <a:solidFill>
                  <a:schemeClr val="bg1"/>
                </a:solidFill>
              </a:rPr>
              <a:t>Exemple</a:t>
            </a:r>
            <a:r>
              <a:rPr lang="fr-FR" dirty="0">
                <a:solidFill>
                  <a:schemeClr val="bg1"/>
                </a:solidFill>
              </a:rPr>
              <a:t> : </a:t>
            </a:r>
            <a:r>
              <a:rPr lang="fr-FR" b="1" dirty="0">
                <a:solidFill>
                  <a:schemeClr val="bg1"/>
                </a:solidFill>
              </a:rPr>
              <a:t>Projet de gestion des ressources humaines</a:t>
            </a:r>
            <a:r>
              <a:rPr lang="fr-FR" dirty="0" smtClean="0">
                <a:solidFill>
                  <a:schemeClr val="bg1"/>
                </a:solidFill>
              </a:rPr>
              <a:t>.</a:t>
            </a:r>
          </a:p>
          <a:p>
            <a:r>
              <a:rPr lang="fr-FR" dirty="0" smtClean="0">
                <a:solidFill>
                  <a:schemeClr val="bg1"/>
                </a:solidFill>
              </a:rPr>
              <a:t> </a:t>
            </a:r>
            <a:r>
              <a:rPr lang="fr-FR" dirty="0">
                <a:solidFill>
                  <a:schemeClr val="bg1"/>
                </a:solidFill>
              </a:rPr>
              <a:t>MERISE est pertinent pour un tel projet car il nécessite une structuration rigide des données (personnel, salaires, congés, etc</a:t>
            </a:r>
            <a:r>
              <a:rPr lang="fr-FR" dirty="0" smtClean="0">
                <a:solidFill>
                  <a:schemeClr val="bg1"/>
                </a:solidFill>
              </a:rPr>
              <a:t>.).</a:t>
            </a:r>
          </a:p>
          <a:p>
            <a:endParaRPr lang="fr-FR" dirty="0" smtClean="0">
              <a:solidFill>
                <a:schemeClr val="bg1"/>
              </a:solidFill>
            </a:endParaRPr>
          </a:p>
          <a:p>
            <a:endParaRPr lang="fr-FR" dirty="0">
              <a:solidFill>
                <a:schemeClr val="bg1"/>
              </a:solidFill>
            </a:endParaRPr>
          </a:p>
          <a:p>
            <a:pPr algn="ctr"/>
            <a:r>
              <a:rPr lang="fr-FR" b="1" dirty="0">
                <a:solidFill>
                  <a:schemeClr val="bg1"/>
                </a:solidFill>
              </a:rPr>
              <a:t>2. </a:t>
            </a:r>
            <a:r>
              <a:rPr lang="fr-FR" sz="2000" b="1" dirty="0">
                <a:solidFill>
                  <a:schemeClr val="bg1"/>
                </a:solidFill>
              </a:rPr>
              <a:t>UML : Modélisation </a:t>
            </a:r>
            <a:r>
              <a:rPr lang="fr-FR" sz="2000" b="1" dirty="0" smtClean="0">
                <a:solidFill>
                  <a:schemeClr val="bg1"/>
                </a:solidFill>
              </a:rPr>
              <a:t>orientée-objet</a:t>
            </a:r>
          </a:p>
          <a:p>
            <a:endParaRPr lang="fr-FR" b="1" dirty="0">
              <a:solidFill>
                <a:schemeClr val="bg1"/>
              </a:solidFill>
            </a:endParaRPr>
          </a:p>
          <a:p>
            <a:r>
              <a:rPr lang="fr-FR" b="1" dirty="0">
                <a:solidFill>
                  <a:schemeClr val="bg1"/>
                </a:solidFill>
              </a:rPr>
              <a:t>Description</a:t>
            </a:r>
            <a:r>
              <a:rPr lang="fr-FR" dirty="0">
                <a:solidFill>
                  <a:schemeClr val="bg1"/>
                </a:solidFill>
              </a:rPr>
              <a:t> : UML (</a:t>
            </a:r>
            <a:r>
              <a:rPr lang="fr-FR" dirty="0" err="1">
                <a:solidFill>
                  <a:schemeClr val="bg1"/>
                </a:solidFill>
              </a:rPr>
              <a:t>Unified</a:t>
            </a:r>
            <a:r>
              <a:rPr lang="fr-FR" dirty="0">
                <a:solidFill>
                  <a:schemeClr val="bg1"/>
                </a:solidFill>
              </a:rPr>
              <a:t> </a:t>
            </a:r>
            <a:r>
              <a:rPr lang="fr-FR" dirty="0" err="1">
                <a:solidFill>
                  <a:schemeClr val="bg1"/>
                </a:solidFill>
              </a:rPr>
              <a:t>Modeling</a:t>
            </a:r>
            <a:r>
              <a:rPr lang="fr-FR" dirty="0">
                <a:solidFill>
                  <a:schemeClr val="bg1"/>
                </a:solidFill>
              </a:rPr>
              <a:t> </a:t>
            </a:r>
            <a:r>
              <a:rPr lang="fr-FR" dirty="0" err="1">
                <a:solidFill>
                  <a:schemeClr val="bg1"/>
                </a:solidFill>
              </a:rPr>
              <a:t>Language</a:t>
            </a:r>
            <a:r>
              <a:rPr lang="fr-FR" dirty="0">
                <a:solidFill>
                  <a:schemeClr val="bg1"/>
                </a:solidFill>
              </a:rPr>
              <a:t>) est un langage de modélisation standardisé pour la conception de systèmes orientés objet. Il permet de visualiser le système sous plusieurs angles grâce à différents diagrammes.</a:t>
            </a:r>
          </a:p>
        </p:txBody>
      </p:sp>
    </p:spTree>
    <p:extLst>
      <p:ext uri="{BB962C8B-B14F-4D97-AF65-F5344CB8AC3E}">
        <p14:creationId xmlns:p14="http://schemas.microsoft.com/office/powerpoint/2010/main" val="186648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2"/>
          <p:cNvSpPr>
            <a:spLocks noChangeArrowheads="1"/>
          </p:cNvSpPr>
          <p:nvPr/>
        </p:nvSpPr>
        <p:spPr bwMode="auto">
          <a:xfrm>
            <a:off x="0" y="1030266"/>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sz="1800" b="1" i="0" u="none" strike="noStrike" cap="none" normalizeH="0" baseline="0" dirty="0" smtClean="0">
                <a:ln>
                  <a:noFill/>
                </a:ln>
                <a:solidFill>
                  <a:schemeClr val="bg1"/>
                </a:solidFill>
                <a:effectLst/>
              </a:rPr>
              <a:t>Caractéristiques</a:t>
            </a:r>
            <a:r>
              <a:rPr kumimoji="0" lang="fr-FR" sz="1800" b="0" i="0" u="none" strike="noStrike" cap="none" normalizeH="0" baseline="0" dirty="0" smtClean="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sz="1800" b="0" i="0" u="none" strike="noStrike" cap="none" normalizeH="0" baseline="0" dirty="0" smtClean="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Utilise des diagrammes (diagrammes de classes, de séquence, d'activités, etc.) pour modéliser</a:t>
            </a:r>
            <a:r>
              <a:rPr kumimoji="0" lang="fr-FR" sz="1800" b="0" i="0" u="none" strike="noStrike" cap="none" normalizeH="0" dirty="0" smtClean="0">
                <a:ln>
                  <a:noFill/>
                </a:ln>
                <a:solidFill>
                  <a:schemeClr val="bg1"/>
                </a:solidFill>
                <a:effectLst/>
              </a:rPr>
              <a:t> </a:t>
            </a:r>
            <a:r>
              <a:rPr kumimoji="0" lang="fr-FR" sz="1800" b="0" i="0" u="none" strike="noStrike" cap="none" normalizeH="0" baseline="0" dirty="0" smtClean="0">
                <a:ln>
                  <a:noFill/>
                </a:ln>
                <a:solidFill>
                  <a:schemeClr val="bg1"/>
                </a:solidFill>
                <a:effectLst/>
              </a:rPr>
              <a:t>les composants et les interactions dans le système.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Adapté pour la conception orientée-objet.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Focus sur la modélisation dynamique et statique du système.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sz="18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fr-FR" sz="1800" b="1" i="0" u="none" strike="noStrike" cap="none" normalizeH="0" baseline="0" dirty="0" smtClean="0">
                <a:ln>
                  <a:noFill/>
                </a:ln>
                <a:solidFill>
                  <a:schemeClr val="bg1"/>
                </a:solidFill>
                <a:effectLst/>
              </a:rPr>
              <a:t>Avantages</a:t>
            </a:r>
            <a:r>
              <a:rPr kumimoji="0" lang="fr-FR" sz="1800" b="0" i="0" u="none" strike="noStrike" cap="none" normalizeH="0" baseline="0" dirty="0" smtClean="0">
                <a:ln>
                  <a:noFill/>
                </a:ln>
                <a:solidFill>
                  <a:schemeClr val="bg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Grande flexibilité dans la modélisation de systèmes complexes et orientés objets.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Représentation visuelle claire, facilitant la communication entre les équipes.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Large support d’outils logiciels pour la modélisation et la génération de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sz="1800" b="0" i="0" u="none" strike="noStrike" cap="none" normalizeH="0" baseline="0" dirty="0" smtClean="0">
              <a:ln>
                <a:noFill/>
              </a:ln>
              <a:solidFill>
                <a:schemeClr val="bg1"/>
              </a:solidFill>
              <a:effectLst/>
            </a:endParaRPr>
          </a:p>
          <a:p>
            <a:pPr marR="0" lvl="0" algn="l" defTabSz="914400" rtl="0" eaLnBrk="0" fontAlgn="base" latinLnBrk="0" hangingPunct="0">
              <a:lnSpc>
                <a:spcPct val="100000"/>
              </a:lnSpc>
              <a:spcBef>
                <a:spcPct val="0"/>
              </a:spcBef>
              <a:spcAft>
                <a:spcPct val="0"/>
              </a:spcAft>
              <a:buClrTx/>
              <a:buSzTx/>
              <a:tabLst/>
            </a:pPr>
            <a:r>
              <a:rPr kumimoji="0" lang="fr-FR" sz="1800" b="1" i="0" u="none" strike="noStrike" cap="none" normalizeH="0" baseline="0" dirty="0" smtClean="0">
                <a:ln>
                  <a:noFill/>
                </a:ln>
                <a:solidFill>
                  <a:schemeClr val="bg1"/>
                </a:solidFill>
                <a:effectLst/>
              </a:rPr>
              <a:t>Inconvénients</a:t>
            </a:r>
            <a:r>
              <a:rPr kumimoji="0" lang="fr-FR" sz="1800" b="0" i="0" u="none" strike="noStrike" cap="none" normalizeH="0" baseline="0" dirty="0" smtClean="0">
                <a:ln>
                  <a:noFill/>
                </a:ln>
                <a:solidFill>
                  <a:schemeClr val="bg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Peut être complexe à utiliser pour des projets simples ou des équipes non expérimentées.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1800" b="0" i="0" u="none" strike="noStrike" cap="none" normalizeH="0" baseline="0" dirty="0" smtClean="0">
                <a:ln>
                  <a:noFill/>
                </a:ln>
                <a:solidFill>
                  <a:schemeClr val="bg1"/>
                </a:solidFill>
                <a:effectLst/>
              </a:rPr>
              <a:t>Nécessite une bonne maîtrise de la modélisation objet.</a:t>
            </a:r>
          </a:p>
          <a:p>
            <a:pPr marL="0" marR="0" lvl="0" indent="0" algn="l" defTabSz="914400" rtl="0" eaLnBrk="0" fontAlgn="base" latinLnBrk="0" hangingPunct="0">
              <a:lnSpc>
                <a:spcPct val="100000"/>
              </a:lnSpc>
              <a:spcBef>
                <a:spcPct val="0"/>
              </a:spcBef>
              <a:spcAft>
                <a:spcPct val="0"/>
              </a:spcAft>
              <a:buClrTx/>
              <a:buSzTx/>
              <a:tabLst/>
            </a:pPr>
            <a:r>
              <a:rPr kumimoji="0" lang="fr-FR" sz="1800" b="1" i="0" u="none" strike="noStrike" cap="none" normalizeH="0" baseline="0" dirty="0" smtClean="0">
                <a:ln>
                  <a:noFill/>
                </a:ln>
                <a:solidFill>
                  <a:schemeClr val="bg1"/>
                </a:solidFill>
                <a:effectLst/>
              </a:rPr>
              <a:t>Exemple</a:t>
            </a:r>
            <a:r>
              <a:rPr kumimoji="0" lang="fr-FR" sz="1800" b="0" i="0" u="none" strike="noStrike" cap="none" normalizeH="0" baseline="0" dirty="0" smtClean="0">
                <a:ln>
                  <a:noFill/>
                </a:ln>
                <a:solidFill>
                  <a:schemeClr val="bg1"/>
                </a:solidFill>
                <a:effectLst/>
              </a:rPr>
              <a:t> : </a:t>
            </a:r>
            <a:r>
              <a:rPr kumimoji="0" lang="fr-FR" sz="1800" b="1" i="0" u="none" strike="noStrike" cap="none" normalizeH="0" baseline="0" dirty="0" smtClean="0">
                <a:ln>
                  <a:noFill/>
                </a:ln>
                <a:solidFill>
                  <a:schemeClr val="bg1"/>
                </a:solidFill>
                <a:effectLst/>
              </a:rPr>
              <a:t>Système de gestion de bibliothèque</a:t>
            </a:r>
            <a:r>
              <a:rPr kumimoji="0" lang="fr-FR" sz="1800" b="0" i="0" u="none" strike="noStrike" cap="none" normalizeH="0" baseline="0" dirty="0" smtClean="0">
                <a:ln>
                  <a:noFill/>
                </a:ln>
                <a:solidFill>
                  <a:schemeClr val="bg1"/>
                </a:solidFill>
                <a:effectLst/>
              </a:rPr>
              <a:t>. UML est idéal pour ce projet car il permet de modéliser les différentes entités (livres, utilisateurs, prêts) et leurs interactions dans un système objet.                   </a:t>
            </a:r>
          </a:p>
        </p:txBody>
      </p:sp>
    </p:spTree>
    <p:extLst>
      <p:ext uri="{BB962C8B-B14F-4D97-AF65-F5344CB8AC3E}">
        <p14:creationId xmlns:p14="http://schemas.microsoft.com/office/powerpoint/2010/main" val="32329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91" y="36945"/>
            <a:ext cx="11998036" cy="6494085"/>
          </a:xfrm>
          <a:prstGeom prst="rect">
            <a:avLst/>
          </a:prstGeom>
        </p:spPr>
        <p:txBody>
          <a:bodyPr wrap="square">
            <a:spAutoFit/>
          </a:bodyPr>
          <a:lstStyle/>
          <a:p>
            <a:pPr algn="ctr"/>
            <a:endParaRPr lang="fr-FR" b="1" dirty="0" smtClean="0">
              <a:solidFill>
                <a:schemeClr val="bg1"/>
              </a:solidFill>
            </a:endParaRPr>
          </a:p>
          <a:p>
            <a:pPr algn="ctr"/>
            <a:r>
              <a:rPr lang="fr-FR" b="1" dirty="0" smtClean="0">
                <a:solidFill>
                  <a:schemeClr val="bg1"/>
                </a:solidFill>
              </a:rPr>
              <a:t>3. </a:t>
            </a:r>
            <a:r>
              <a:rPr lang="fr-FR" sz="2000" b="1" dirty="0" smtClean="0">
                <a:solidFill>
                  <a:schemeClr val="bg1"/>
                </a:solidFill>
              </a:rPr>
              <a:t>Agile </a:t>
            </a:r>
            <a:r>
              <a:rPr lang="fr-FR" sz="2000" b="1" dirty="0">
                <a:solidFill>
                  <a:schemeClr val="bg1"/>
                </a:solidFill>
              </a:rPr>
              <a:t>: Méthodes </a:t>
            </a:r>
            <a:r>
              <a:rPr lang="fr-FR" sz="2000" b="1" dirty="0" smtClean="0">
                <a:solidFill>
                  <a:schemeClr val="bg1"/>
                </a:solidFill>
              </a:rPr>
              <a:t>itératives</a:t>
            </a:r>
          </a:p>
          <a:p>
            <a:endParaRPr lang="fr-FR" b="1" dirty="0">
              <a:solidFill>
                <a:schemeClr val="bg1"/>
              </a:solidFill>
            </a:endParaRPr>
          </a:p>
          <a:p>
            <a:r>
              <a:rPr lang="fr-FR" b="1" dirty="0">
                <a:solidFill>
                  <a:schemeClr val="bg1"/>
                </a:solidFill>
              </a:rPr>
              <a:t>Description</a:t>
            </a:r>
            <a:r>
              <a:rPr lang="fr-FR" dirty="0">
                <a:solidFill>
                  <a:schemeClr val="bg1"/>
                </a:solidFill>
              </a:rPr>
              <a:t> : Les méthodes Agiles (</a:t>
            </a:r>
            <a:r>
              <a:rPr lang="fr-FR" dirty="0" err="1">
                <a:solidFill>
                  <a:schemeClr val="bg1"/>
                </a:solidFill>
              </a:rPr>
              <a:t>Scrum</a:t>
            </a:r>
            <a:r>
              <a:rPr lang="fr-FR" dirty="0">
                <a:solidFill>
                  <a:schemeClr val="bg1"/>
                </a:solidFill>
              </a:rPr>
              <a:t>, Kanban, etc.) se concentrent sur le développement itératif et incrémental. Elles privilégient une collaboration étroite avec le client et une adaptation rapide aux besoins changeants</a:t>
            </a:r>
            <a:r>
              <a:rPr lang="fr-FR" dirty="0" smtClean="0">
                <a:solidFill>
                  <a:schemeClr val="bg1"/>
                </a:solidFill>
              </a:rPr>
              <a:t>.</a:t>
            </a:r>
          </a:p>
          <a:p>
            <a:pPr>
              <a:buFont typeface="Arial" panose="020B0604020202020204" pitchFamily="34" charset="0"/>
              <a:buChar char="•"/>
            </a:pPr>
            <a:endParaRPr lang="fr-FR" dirty="0">
              <a:solidFill>
                <a:schemeClr val="bg1"/>
              </a:solidFill>
            </a:endParaRPr>
          </a:p>
          <a:p>
            <a:r>
              <a:rPr lang="fr-FR" b="1" dirty="0">
                <a:solidFill>
                  <a:schemeClr val="bg1"/>
                </a:solidFill>
              </a:rPr>
              <a:t>Caractéristiques</a:t>
            </a:r>
            <a:r>
              <a:rPr lang="fr-FR" dirty="0">
                <a:solidFill>
                  <a:schemeClr val="bg1"/>
                </a:solidFill>
              </a:rPr>
              <a:t> :</a:t>
            </a:r>
          </a:p>
          <a:p>
            <a:pPr marL="742950" lvl="1" indent="-285750">
              <a:buFont typeface="Arial" panose="020B0604020202020204" pitchFamily="34" charset="0"/>
              <a:buChar char="•"/>
            </a:pPr>
            <a:r>
              <a:rPr lang="fr-FR" dirty="0">
                <a:solidFill>
                  <a:schemeClr val="bg1"/>
                </a:solidFill>
              </a:rPr>
              <a:t>Basées sur des cycles de développement courts (sprints) avec des livrables fréquents.</a:t>
            </a:r>
          </a:p>
          <a:p>
            <a:pPr marL="742950" lvl="1" indent="-285750">
              <a:buFont typeface="Arial" panose="020B0604020202020204" pitchFamily="34" charset="0"/>
              <a:buChar char="•"/>
            </a:pPr>
            <a:r>
              <a:rPr lang="fr-FR" dirty="0">
                <a:solidFill>
                  <a:schemeClr val="bg1"/>
                </a:solidFill>
              </a:rPr>
              <a:t>Focus sur la communication et la flexibilité.</a:t>
            </a:r>
          </a:p>
          <a:p>
            <a:pPr marL="742950" lvl="1" indent="-285750">
              <a:buFont typeface="Arial" panose="020B0604020202020204" pitchFamily="34" charset="0"/>
              <a:buChar char="•"/>
            </a:pPr>
            <a:r>
              <a:rPr lang="fr-FR" dirty="0">
                <a:solidFill>
                  <a:schemeClr val="bg1"/>
                </a:solidFill>
              </a:rPr>
              <a:t>Adaptation continue en fonction des retours des utilisateurs et des parties prenantes</a:t>
            </a:r>
            <a:r>
              <a:rPr lang="fr-FR" dirty="0" smtClean="0">
                <a:solidFill>
                  <a:schemeClr val="bg1"/>
                </a:solidFill>
              </a:rPr>
              <a:t>.</a:t>
            </a:r>
          </a:p>
          <a:p>
            <a:pPr marL="742950" lvl="1" indent="-285750">
              <a:buFont typeface="Arial" panose="020B0604020202020204" pitchFamily="34" charset="0"/>
              <a:buChar char="•"/>
            </a:pPr>
            <a:endParaRPr lang="fr-FR" dirty="0">
              <a:solidFill>
                <a:schemeClr val="bg1"/>
              </a:solidFill>
            </a:endParaRPr>
          </a:p>
          <a:p>
            <a:r>
              <a:rPr lang="fr-FR" b="1" dirty="0">
                <a:solidFill>
                  <a:schemeClr val="bg1"/>
                </a:solidFill>
              </a:rPr>
              <a:t>Avantages</a:t>
            </a:r>
            <a:r>
              <a:rPr lang="fr-FR" dirty="0">
                <a:solidFill>
                  <a:schemeClr val="bg1"/>
                </a:solidFill>
              </a:rPr>
              <a:t> :</a:t>
            </a:r>
          </a:p>
          <a:p>
            <a:pPr marL="742950" lvl="1" indent="-285750">
              <a:buFont typeface="Arial" panose="020B0604020202020204" pitchFamily="34" charset="0"/>
              <a:buChar char="•"/>
            </a:pPr>
            <a:r>
              <a:rPr lang="fr-FR" dirty="0">
                <a:solidFill>
                  <a:schemeClr val="bg1"/>
                </a:solidFill>
              </a:rPr>
              <a:t>Très flexible et permet des ajustements rapides aux besoins du client.</a:t>
            </a:r>
          </a:p>
          <a:p>
            <a:pPr marL="742950" lvl="1" indent="-285750">
              <a:buFont typeface="Arial" panose="020B0604020202020204" pitchFamily="34" charset="0"/>
              <a:buChar char="•"/>
            </a:pPr>
            <a:r>
              <a:rPr lang="fr-FR" dirty="0">
                <a:solidFill>
                  <a:schemeClr val="bg1"/>
                </a:solidFill>
              </a:rPr>
              <a:t>Encourage la collaboration entre toutes les parties prenantes.</a:t>
            </a:r>
          </a:p>
          <a:p>
            <a:pPr marL="742950" lvl="1" indent="-285750">
              <a:buFont typeface="Arial" panose="020B0604020202020204" pitchFamily="34" charset="0"/>
              <a:buChar char="•"/>
            </a:pPr>
            <a:r>
              <a:rPr lang="fr-FR" dirty="0">
                <a:solidFill>
                  <a:schemeClr val="bg1"/>
                </a:solidFill>
              </a:rPr>
              <a:t>Idéale pour les projets nécessitant des mises à jour fréquentes et des délais courts</a:t>
            </a:r>
            <a:r>
              <a:rPr lang="fr-FR" dirty="0" smtClean="0">
                <a:solidFill>
                  <a:schemeClr val="bg1"/>
                </a:solidFill>
              </a:rPr>
              <a:t>.</a:t>
            </a:r>
          </a:p>
          <a:p>
            <a:pPr marL="742950" lvl="1" indent="-285750">
              <a:buFont typeface="Arial" panose="020B0604020202020204" pitchFamily="34" charset="0"/>
              <a:buChar char="•"/>
            </a:pPr>
            <a:endParaRPr lang="fr-FR" dirty="0">
              <a:solidFill>
                <a:schemeClr val="bg1"/>
              </a:solidFill>
            </a:endParaRPr>
          </a:p>
          <a:p>
            <a:r>
              <a:rPr lang="fr-FR" b="1" dirty="0">
                <a:solidFill>
                  <a:schemeClr val="bg1"/>
                </a:solidFill>
              </a:rPr>
              <a:t>Inconvénients</a:t>
            </a:r>
            <a:r>
              <a:rPr lang="fr-FR" dirty="0">
                <a:solidFill>
                  <a:schemeClr val="bg1"/>
                </a:solidFill>
              </a:rPr>
              <a:t> :</a:t>
            </a:r>
          </a:p>
          <a:p>
            <a:pPr marL="742950" lvl="1" indent="-285750">
              <a:buFont typeface="Arial" panose="020B0604020202020204" pitchFamily="34" charset="0"/>
              <a:buChar char="•"/>
            </a:pPr>
            <a:r>
              <a:rPr lang="fr-FR" dirty="0">
                <a:solidFill>
                  <a:schemeClr val="bg1"/>
                </a:solidFill>
              </a:rPr>
              <a:t>Moins de documentation formelle, ce qui peut poser des problèmes pour des projets réglementés.</a:t>
            </a:r>
          </a:p>
          <a:p>
            <a:pPr marL="742950" lvl="1" indent="-285750">
              <a:buFont typeface="Arial" panose="020B0604020202020204" pitchFamily="34" charset="0"/>
              <a:buChar char="•"/>
            </a:pPr>
            <a:r>
              <a:rPr lang="fr-FR" dirty="0">
                <a:solidFill>
                  <a:schemeClr val="bg1"/>
                </a:solidFill>
              </a:rPr>
              <a:t>Peut devenir difficile à gérer pour des projets complexes si les itérations ne sont pas bien définies.</a:t>
            </a:r>
          </a:p>
          <a:p>
            <a:r>
              <a:rPr lang="fr-FR" b="1" dirty="0">
                <a:solidFill>
                  <a:schemeClr val="bg1"/>
                </a:solidFill>
              </a:rPr>
              <a:t>Exemple</a:t>
            </a:r>
            <a:r>
              <a:rPr lang="fr-FR" dirty="0">
                <a:solidFill>
                  <a:schemeClr val="bg1"/>
                </a:solidFill>
              </a:rPr>
              <a:t> : </a:t>
            </a:r>
            <a:r>
              <a:rPr lang="fr-FR" b="1" dirty="0">
                <a:solidFill>
                  <a:schemeClr val="bg1"/>
                </a:solidFill>
              </a:rPr>
              <a:t>Développement d'une application mobile de gestion de tâches</a:t>
            </a:r>
            <a:r>
              <a:rPr lang="fr-FR" dirty="0">
                <a:solidFill>
                  <a:schemeClr val="bg1"/>
                </a:solidFill>
              </a:rPr>
              <a:t>. La méthode Agile est appropriée, car elle permet de répondre rapidement aux retours des utilisateurs et d'ajuster l'application en fonction des besoins évolutifs.</a:t>
            </a:r>
          </a:p>
        </p:txBody>
      </p:sp>
    </p:spTree>
    <p:extLst>
      <p:ext uri="{BB962C8B-B14F-4D97-AF65-F5344CB8AC3E}">
        <p14:creationId xmlns:p14="http://schemas.microsoft.com/office/powerpoint/2010/main" val="296317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375119396"/>
              </p:ext>
            </p:extLst>
          </p:nvPr>
        </p:nvGraphicFramePr>
        <p:xfrm>
          <a:off x="626343" y="905164"/>
          <a:ext cx="9958532" cy="5886881"/>
        </p:xfrm>
        <a:graphic>
          <a:graphicData uri="http://schemas.openxmlformats.org/drawingml/2006/table">
            <a:tbl>
              <a:tblPr/>
              <a:tblGrid>
                <a:gridCol w="2489633"/>
                <a:gridCol w="2489633"/>
                <a:gridCol w="2489633"/>
                <a:gridCol w="2489633"/>
              </a:tblGrid>
              <a:tr h="405992">
                <a:tc>
                  <a:txBody>
                    <a:bodyPr/>
                    <a:lstStyle/>
                    <a:p>
                      <a:r>
                        <a:rPr lang="fr-FR" sz="1200" b="1" dirty="0" smtClean="0">
                          <a:solidFill>
                            <a:schemeClr val="bg1"/>
                          </a:solidFill>
                        </a:rPr>
                        <a:t>Critères</a:t>
                      </a:r>
                      <a:endParaRPr lang="fr-FR" sz="1200" dirty="0">
                        <a:solidFill>
                          <a:schemeClr val="bg1"/>
                        </a:solidFill>
                      </a:endParaRPr>
                    </a:p>
                  </a:txBody>
                  <a:tcPr marL="62323" marR="62323" marT="31162" marB="31162" anchor="ctr">
                    <a:lnL>
                      <a:noFill/>
                    </a:lnL>
                    <a:lnR>
                      <a:noFill/>
                    </a:lnR>
                    <a:lnT>
                      <a:noFill/>
                    </a:lnT>
                    <a:lnB>
                      <a:noFill/>
                    </a:lnB>
                  </a:tcPr>
                </a:tc>
                <a:tc>
                  <a:txBody>
                    <a:bodyPr/>
                    <a:lstStyle/>
                    <a:p>
                      <a:r>
                        <a:rPr lang="fr-FR" sz="1200" b="1" dirty="0">
                          <a:solidFill>
                            <a:schemeClr val="bg1"/>
                          </a:solidFill>
                        </a:rPr>
                        <a:t>MERISE</a:t>
                      </a:r>
                      <a:endParaRPr lang="fr-FR" sz="1200" dirty="0">
                        <a:solidFill>
                          <a:schemeClr val="bg1"/>
                        </a:solidFill>
                      </a:endParaRPr>
                    </a:p>
                  </a:txBody>
                  <a:tcPr marL="62323" marR="62323" marT="31162" marB="31162" anchor="ctr">
                    <a:lnL>
                      <a:noFill/>
                    </a:lnL>
                    <a:lnR>
                      <a:noFill/>
                    </a:lnR>
                    <a:lnT>
                      <a:noFill/>
                    </a:lnT>
                    <a:lnB>
                      <a:noFill/>
                    </a:lnB>
                  </a:tcPr>
                </a:tc>
                <a:tc>
                  <a:txBody>
                    <a:bodyPr/>
                    <a:lstStyle/>
                    <a:p>
                      <a:r>
                        <a:rPr lang="fr-FR" sz="1200" b="1" dirty="0">
                          <a:solidFill>
                            <a:schemeClr val="bg1"/>
                          </a:solidFill>
                        </a:rPr>
                        <a:t>UML</a:t>
                      </a:r>
                      <a:endParaRPr lang="fr-FR" sz="1200" dirty="0">
                        <a:solidFill>
                          <a:schemeClr val="bg1"/>
                        </a:solidFill>
                      </a:endParaRPr>
                    </a:p>
                  </a:txBody>
                  <a:tcPr marL="62323" marR="62323" marT="31162" marB="31162" anchor="ctr">
                    <a:lnL>
                      <a:noFill/>
                    </a:lnL>
                    <a:lnR>
                      <a:noFill/>
                    </a:lnR>
                    <a:lnT>
                      <a:noFill/>
                    </a:lnT>
                    <a:lnB>
                      <a:noFill/>
                    </a:lnB>
                  </a:tcPr>
                </a:tc>
                <a:tc>
                  <a:txBody>
                    <a:bodyPr/>
                    <a:lstStyle/>
                    <a:p>
                      <a:r>
                        <a:rPr lang="fr-FR" sz="1200" b="1" dirty="0">
                          <a:solidFill>
                            <a:schemeClr val="bg1"/>
                          </a:solidFill>
                        </a:rPr>
                        <a:t>Agile</a:t>
                      </a:r>
                      <a:endParaRPr lang="fr-FR" sz="1200" dirty="0">
                        <a:solidFill>
                          <a:schemeClr val="bg1"/>
                        </a:solidFill>
                      </a:endParaRPr>
                    </a:p>
                  </a:txBody>
                  <a:tcPr marL="62323" marR="62323" marT="31162" marB="31162" anchor="ctr">
                    <a:lnL>
                      <a:noFill/>
                    </a:lnL>
                    <a:lnR>
                      <a:noFill/>
                    </a:lnR>
                    <a:lnT>
                      <a:noFill/>
                    </a:lnT>
                    <a:lnB>
                      <a:noFill/>
                    </a:lnB>
                  </a:tcPr>
                </a:tc>
              </a:tr>
              <a:tr h="710485">
                <a:tc>
                  <a:txBody>
                    <a:bodyPr/>
                    <a:lstStyle/>
                    <a:p>
                      <a:r>
                        <a:rPr lang="fr-FR" sz="1200" b="1" dirty="0">
                          <a:solidFill>
                            <a:schemeClr val="bg1"/>
                          </a:solidFill>
                        </a:rPr>
                        <a:t>Approche</a:t>
                      </a:r>
                      <a:endParaRPr lang="fr-FR" sz="1200" dirty="0">
                        <a:solidFill>
                          <a:schemeClr val="bg1"/>
                        </a:solidFill>
                      </a:endParaRPr>
                    </a:p>
                  </a:txBody>
                  <a:tcPr marL="62323" marR="62323" marT="31162" marB="31162" anchor="ctr">
                    <a:lnL>
                      <a:noFill/>
                    </a:lnL>
                    <a:lnR>
                      <a:noFill/>
                    </a:lnR>
                    <a:lnT>
                      <a:noFill/>
                    </a:lnT>
                    <a:lnB>
                      <a:noFill/>
                    </a:lnB>
                  </a:tcPr>
                </a:tc>
                <a:tc>
                  <a:txBody>
                    <a:bodyPr/>
                    <a:lstStyle/>
                    <a:p>
                      <a:r>
                        <a:rPr lang="fr-FR" sz="1200">
                          <a:solidFill>
                            <a:schemeClr val="bg1"/>
                          </a:solidFill>
                        </a:rPr>
                        <a:t>Séquentielle et structurée</a:t>
                      </a:r>
                    </a:p>
                  </a:txBody>
                  <a:tcPr marL="62323" marR="62323" marT="31162" marB="31162" anchor="ctr">
                    <a:lnL>
                      <a:noFill/>
                    </a:lnL>
                    <a:lnR>
                      <a:noFill/>
                    </a:lnR>
                    <a:lnT>
                      <a:noFill/>
                    </a:lnT>
                    <a:lnB>
                      <a:noFill/>
                    </a:lnB>
                  </a:tcPr>
                </a:tc>
                <a:tc>
                  <a:txBody>
                    <a:bodyPr/>
                    <a:lstStyle/>
                    <a:p>
                      <a:r>
                        <a:rPr lang="fr-FR" sz="1200" dirty="0">
                          <a:solidFill>
                            <a:schemeClr val="bg1"/>
                          </a:solidFill>
                        </a:rPr>
                        <a:t>Modélisation orientée-objet</a:t>
                      </a:r>
                    </a:p>
                  </a:txBody>
                  <a:tcPr marL="62323" marR="62323" marT="31162" marB="31162" anchor="ctr">
                    <a:lnL>
                      <a:noFill/>
                    </a:lnL>
                    <a:lnR>
                      <a:noFill/>
                    </a:lnR>
                    <a:lnT>
                      <a:noFill/>
                    </a:lnT>
                    <a:lnB>
                      <a:noFill/>
                    </a:lnB>
                  </a:tcPr>
                </a:tc>
                <a:tc>
                  <a:txBody>
                    <a:bodyPr/>
                    <a:lstStyle/>
                    <a:p>
                      <a:r>
                        <a:rPr lang="fr-FR" sz="1200">
                          <a:solidFill>
                            <a:schemeClr val="bg1"/>
                          </a:solidFill>
                        </a:rPr>
                        <a:t>Itérative et incrémentale</a:t>
                      </a:r>
                    </a:p>
                  </a:txBody>
                  <a:tcPr marL="62323" marR="62323" marT="31162" marB="31162" anchor="ctr">
                    <a:lnL>
                      <a:noFill/>
                    </a:lnL>
                    <a:lnR>
                      <a:noFill/>
                    </a:lnR>
                    <a:lnT>
                      <a:noFill/>
                    </a:lnT>
                    <a:lnB>
                      <a:noFill/>
                    </a:lnB>
                  </a:tcPr>
                </a:tc>
              </a:tr>
              <a:tr h="405992">
                <a:tc>
                  <a:txBody>
                    <a:bodyPr/>
                    <a:lstStyle/>
                    <a:p>
                      <a:r>
                        <a:rPr lang="fr-FR" sz="1200" b="1">
                          <a:solidFill>
                            <a:schemeClr val="bg1"/>
                          </a:solidFill>
                        </a:rPr>
                        <a:t>Flexibilité</a:t>
                      </a:r>
                      <a:endParaRPr lang="fr-FR" sz="1200">
                        <a:solidFill>
                          <a:schemeClr val="bg1"/>
                        </a:solidFill>
                      </a:endParaRPr>
                    </a:p>
                  </a:txBody>
                  <a:tcPr marL="62323" marR="62323" marT="31162" marB="31162" anchor="ctr">
                    <a:lnL>
                      <a:noFill/>
                    </a:lnL>
                    <a:lnR>
                      <a:noFill/>
                    </a:lnR>
                    <a:lnT>
                      <a:noFill/>
                    </a:lnT>
                    <a:lnB>
                      <a:noFill/>
                    </a:lnB>
                  </a:tcPr>
                </a:tc>
                <a:tc>
                  <a:txBody>
                    <a:bodyPr/>
                    <a:lstStyle/>
                    <a:p>
                      <a:r>
                        <a:rPr lang="fr-FR" sz="1200" dirty="0">
                          <a:solidFill>
                            <a:schemeClr val="bg1"/>
                          </a:solidFill>
                        </a:rPr>
                        <a:t>Faible</a:t>
                      </a:r>
                    </a:p>
                  </a:txBody>
                  <a:tcPr marL="62323" marR="62323" marT="31162" marB="31162" anchor="ctr">
                    <a:lnL>
                      <a:noFill/>
                    </a:lnL>
                    <a:lnR>
                      <a:noFill/>
                    </a:lnR>
                    <a:lnT>
                      <a:noFill/>
                    </a:lnT>
                    <a:lnB>
                      <a:noFill/>
                    </a:lnB>
                  </a:tcPr>
                </a:tc>
                <a:tc>
                  <a:txBody>
                    <a:bodyPr/>
                    <a:lstStyle/>
                    <a:p>
                      <a:r>
                        <a:rPr lang="fr-FR" sz="1200">
                          <a:solidFill>
                            <a:schemeClr val="bg1"/>
                          </a:solidFill>
                        </a:rPr>
                        <a:t>Moyenne</a:t>
                      </a:r>
                    </a:p>
                  </a:txBody>
                  <a:tcPr marL="62323" marR="62323" marT="31162" marB="31162" anchor="ctr">
                    <a:lnL>
                      <a:noFill/>
                    </a:lnL>
                    <a:lnR>
                      <a:noFill/>
                    </a:lnR>
                    <a:lnT>
                      <a:noFill/>
                    </a:lnT>
                    <a:lnB>
                      <a:noFill/>
                    </a:lnB>
                  </a:tcPr>
                </a:tc>
                <a:tc>
                  <a:txBody>
                    <a:bodyPr/>
                    <a:lstStyle/>
                    <a:p>
                      <a:r>
                        <a:rPr lang="fr-FR" sz="1200">
                          <a:solidFill>
                            <a:schemeClr val="bg1"/>
                          </a:solidFill>
                        </a:rPr>
                        <a:t>Très élevée</a:t>
                      </a:r>
                    </a:p>
                  </a:txBody>
                  <a:tcPr marL="62323" marR="62323" marT="31162" marB="31162" anchor="ctr">
                    <a:lnL>
                      <a:noFill/>
                    </a:lnL>
                    <a:lnR>
                      <a:noFill/>
                    </a:lnR>
                    <a:lnT>
                      <a:noFill/>
                    </a:lnT>
                    <a:lnB>
                      <a:noFill/>
                    </a:lnB>
                  </a:tcPr>
                </a:tc>
              </a:tr>
              <a:tr h="710485">
                <a:tc>
                  <a:txBody>
                    <a:bodyPr/>
                    <a:lstStyle/>
                    <a:p>
                      <a:r>
                        <a:rPr lang="fr-FR" sz="1200" b="1">
                          <a:solidFill>
                            <a:schemeClr val="bg1"/>
                          </a:solidFill>
                        </a:rPr>
                        <a:t>Adaptation aux changements</a:t>
                      </a:r>
                      <a:endParaRPr lang="fr-FR" sz="1200">
                        <a:solidFill>
                          <a:schemeClr val="bg1"/>
                        </a:solidFill>
                      </a:endParaRPr>
                    </a:p>
                  </a:txBody>
                  <a:tcPr marL="62323" marR="62323" marT="31162" marB="31162" anchor="ctr">
                    <a:lnL>
                      <a:noFill/>
                    </a:lnL>
                    <a:lnR>
                      <a:noFill/>
                    </a:lnR>
                    <a:lnT>
                      <a:noFill/>
                    </a:lnT>
                    <a:lnB>
                      <a:noFill/>
                    </a:lnB>
                  </a:tcPr>
                </a:tc>
                <a:tc>
                  <a:txBody>
                    <a:bodyPr/>
                    <a:lstStyle/>
                    <a:p>
                      <a:r>
                        <a:rPr lang="fr-FR" sz="1200">
                          <a:solidFill>
                            <a:schemeClr val="bg1"/>
                          </a:solidFill>
                        </a:rPr>
                        <a:t>Difficile</a:t>
                      </a:r>
                    </a:p>
                  </a:txBody>
                  <a:tcPr marL="62323" marR="62323" marT="31162" marB="31162" anchor="ctr">
                    <a:lnL>
                      <a:noFill/>
                    </a:lnL>
                    <a:lnR>
                      <a:noFill/>
                    </a:lnR>
                    <a:lnT>
                      <a:noFill/>
                    </a:lnT>
                    <a:lnB>
                      <a:noFill/>
                    </a:lnB>
                  </a:tcPr>
                </a:tc>
                <a:tc>
                  <a:txBody>
                    <a:bodyPr/>
                    <a:lstStyle/>
                    <a:p>
                      <a:r>
                        <a:rPr lang="fr-FR" sz="1200">
                          <a:solidFill>
                            <a:schemeClr val="bg1"/>
                          </a:solidFill>
                        </a:rPr>
                        <a:t>Moyenne</a:t>
                      </a:r>
                    </a:p>
                  </a:txBody>
                  <a:tcPr marL="62323" marR="62323" marT="31162" marB="31162" anchor="ctr">
                    <a:lnL>
                      <a:noFill/>
                    </a:lnL>
                    <a:lnR>
                      <a:noFill/>
                    </a:lnR>
                    <a:lnT>
                      <a:noFill/>
                    </a:lnT>
                    <a:lnB>
                      <a:noFill/>
                    </a:lnB>
                  </a:tcPr>
                </a:tc>
                <a:tc>
                  <a:txBody>
                    <a:bodyPr/>
                    <a:lstStyle/>
                    <a:p>
                      <a:r>
                        <a:rPr lang="fr-FR" sz="1200">
                          <a:solidFill>
                            <a:schemeClr val="bg1"/>
                          </a:solidFill>
                        </a:rPr>
                        <a:t>Très rapide</a:t>
                      </a:r>
                    </a:p>
                  </a:txBody>
                  <a:tcPr marL="62323" marR="62323" marT="31162" marB="31162" anchor="ctr">
                    <a:lnL>
                      <a:noFill/>
                    </a:lnL>
                    <a:lnR>
                      <a:noFill/>
                    </a:lnR>
                    <a:lnT>
                      <a:noFill/>
                    </a:lnT>
                    <a:lnB>
                      <a:noFill/>
                    </a:lnB>
                  </a:tcPr>
                </a:tc>
              </a:tr>
              <a:tr h="1319474">
                <a:tc>
                  <a:txBody>
                    <a:bodyPr/>
                    <a:lstStyle/>
                    <a:p>
                      <a:r>
                        <a:rPr lang="fr-FR" sz="1200" b="1" dirty="0">
                          <a:solidFill>
                            <a:schemeClr val="bg1"/>
                          </a:solidFill>
                        </a:rPr>
                        <a:t>Utilisation</a:t>
                      </a:r>
                      <a:endParaRPr lang="fr-FR" sz="1200" dirty="0">
                        <a:solidFill>
                          <a:schemeClr val="bg1"/>
                        </a:solidFill>
                      </a:endParaRPr>
                    </a:p>
                  </a:txBody>
                  <a:tcPr marL="62323" marR="62323" marT="31162" marB="31162" anchor="ctr">
                    <a:lnL>
                      <a:noFill/>
                    </a:lnL>
                    <a:lnR>
                      <a:noFill/>
                    </a:lnR>
                    <a:lnT>
                      <a:noFill/>
                    </a:lnT>
                    <a:lnB>
                      <a:noFill/>
                    </a:lnB>
                  </a:tcPr>
                </a:tc>
                <a:tc>
                  <a:txBody>
                    <a:bodyPr/>
                    <a:lstStyle/>
                    <a:p>
                      <a:r>
                        <a:rPr lang="fr-FR" sz="1200" dirty="0">
                          <a:solidFill>
                            <a:schemeClr val="bg1"/>
                          </a:solidFill>
                        </a:rPr>
                        <a:t>Projets traditionnels avec peu de changements</a:t>
                      </a:r>
                    </a:p>
                  </a:txBody>
                  <a:tcPr marL="62323" marR="62323" marT="31162" marB="31162" anchor="ctr">
                    <a:lnL>
                      <a:noFill/>
                    </a:lnL>
                    <a:lnR>
                      <a:noFill/>
                    </a:lnR>
                    <a:lnT>
                      <a:noFill/>
                    </a:lnT>
                    <a:lnB>
                      <a:noFill/>
                    </a:lnB>
                  </a:tcPr>
                </a:tc>
                <a:tc>
                  <a:txBody>
                    <a:bodyPr/>
                    <a:lstStyle/>
                    <a:p>
                      <a:r>
                        <a:rPr lang="fr-FR" sz="1200">
                          <a:solidFill>
                            <a:schemeClr val="bg1"/>
                          </a:solidFill>
                        </a:rPr>
                        <a:t>Projets orientés-objet et systèmes complexes</a:t>
                      </a:r>
                    </a:p>
                  </a:txBody>
                  <a:tcPr marL="62323" marR="62323" marT="31162" marB="31162" anchor="ctr">
                    <a:lnL>
                      <a:noFill/>
                    </a:lnL>
                    <a:lnR>
                      <a:noFill/>
                    </a:lnR>
                    <a:lnT>
                      <a:noFill/>
                    </a:lnT>
                    <a:lnB>
                      <a:noFill/>
                    </a:lnB>
                  </a:tcPr>
                </a:tc>
                <a:tc>
                  <a:txBody>
                    <a:bodyPr/>
                    <a:lstStyle/>
                    <a:p>
                      <a:r>
                        <a:rPr lang="fr-FR" sz="1200">
                          <a:solidFill>
                            <a:schemeClr val="bg1"/>
                          </a:solidFill>
                        </a:rPr>
                        <a:t>Projets dynamiques et évolutifs</a:t>
                      </a:r>
                    </a:p>
                  </a:txBody>
                  <a:tcPr marL="62323" marR="62323" marT="31162" marB="31162" anchor="ctr">
                    <a:lnL>
                      <a:noFill/>
                    </a:lnL>
                    <a:lnR>
                      <a:noFill/>
                    </a:lnR>
                    <a:lnT>
                      <a:noFill/>
                    </a:lnT>
                    <a:lnB>
                      <a:noFill/>
                    </a:lnB>
                  </a:tcPr>
                </a:tc>
              </a:tr>
              <a:tr h="1014979">
                <a:tc>
                  <a:txBody>
                    <a:bodyPr/>
                    <a:lstStyle/>
                    <a:p>
                      <a:r>
                        <a:rPr lang="fr-FR" sz="1200" b="1">
                          <a:solidFill>
                            <a:schemeClr val="bg1"/>
                          </a:solidFill>
                        </a:rPr>
                        <a:t>Documentation</a:t>
                      </a:r>
                      <a:endParaRPr lang="fr-FR" sz="1200">
                        <a:solidFill>
                          <a:schemeClr val="bg1"/>
                        </a:solidFill>
                      </a:endParaRPr>
                    </a:p>
                  </a:txBody>
                  <a:tcPr marL="62323" marR="62323" marT="31162" marB="31162" anchor="ctr">
                    <a:lnL>
                      <a:noFill/>
                    </a:lnL>
                    <a:lnR>
                      <a:noFill/>
                    </a:lnR>
                    <a:lnT>
                      <a:noFill/>
                    </a:lnT>
                    <a:lnB>
                      <a:noFill/>
                    </a:lnB>
                  </a:tcPr>
                </a:tc>
                <a:tc>
                  <a:txBody>
                    <a:bodyPr/>
                    <a:lstStyle/>
                    <a:p>
                      <a:r>
                        <a:rPr lang="fr-FR" sz="1200">
                          <a:solidFill>
                            <a:schemeClr val="bg1"/>
                          </a:solidFill>
                        </a:rPr>
                        <a:t>Très détaillée</a:t>
                      </a:r>
                    </a:p>
                  </a:txBody>
                  <a:tcPr marL="62323" marR="62323" marT="31162" marB="31162" anchor="ctr">
                    <a:lnL>
                      <a:noFill/>
                    </a:lnL>
                    <a:lnR>
                      <a:noFill/>
                    </a:lnR>
                    <a:lnT>
                      <a:noFill/>
                    </a:lnT>
                    <a:lnB>
                      <a:noFill/>
                    </a:lnB>
                  </a:tcPr>
                </a:tc>
                <a:tc>
                  <a:txBody>
                    <a:bodyPr/>
                    <a:lstStyle/>
                    <a:p>
                      <a:r>
                        <a:rPr lang="fr-FR" sz="1200">
                          <a:solidFill>
                            <a:schemeClr val="bg1"/>
                          </a:solidFill>
                        </a:rPr>
                        <a:t>Détails graphiques et texte</a:t>
                      </a:r>
                    </a:p>
                  </a:txBody>
                  <a:tcPr marL="62323" marR="62323" marT="31162" marB="31162" anchor="ctr">
                    <a:lnL>
                      <a:noFill/>
                    </a:lnL>
                    <a:lnR>
                      <a:noFill/>
                    </a:lnR>
                    <a:lnT>
                      <a:noFill/>
                    </a:lnT>
                    <a:lnB>
                      <a:noFill/>
                    </a:lnB>
                  </a:tcPr>
                </a:tc>
                <a:tc>
                  <a:txBody>
                    <a:bodyPr/>
                    <a:lstStyle/>
                    <a:p>
                      <a:r>
                        <a:rPr lang="fr-FR" sz="1200">
                          <a:solidFill>
                            <a:schemeClr val="bg1"/>
                          </a:solidFill>
                        </a:rPr>
                        <a:t>Minimaliste mais efficace</a:t>
                      </a:r>
                    </a:p>
                  </a:txBody>
                  <a:tcPr marL="62323" marR="62323" marT="31162" marB="31162" anchor="ctr">
                    <a:lnL>
                      <a:noFill/>
                    </a:lnL>
                    <a:lnR>
                      <a:noFill/>
                    </a:lnR>
                    <a:lnT>
                      <a:noFill/>
                    </a:lnT>
                    <a:lnB>
                      <a:noFill/>
                    </a:lnB>
                  </a:tcPr>
                </a:tc>
              </a:tr>
              <a:tr h="1319474">
                <a:tc>
                  <a:txBody>
                    <a:bodyPr/>
                    <a:lstStyle/>
                    <a:p>
                      <a:r>
                        <a:rPr lang="fr-FR" sz="1200" b="1" dirty="0">
                          <a:solidFill>
                            <a:schemeClr val="bg1"/>
                          </a:solidFill>
                        </a:rPr>
                        <a:t>Exemples de projets</a:t>
                      </a:r>
                      <a:endParaRPr lang="fr-FR" sz="1200" dirty="0">
                        <a:solidFill>
                          <a:schemeClr val="bg1"/>
                        </a:solidFill>
                      </a:endParaRPr>
                    </a:p>
                  </a:txBody>
                  <a:tcPr marL="62323" marR="62323" marT="31162" marB="31162" anchor="ctr">
                    <a:lnL>
                      <a:noFill/>
                    </a:lnL>
                    <a:lnR>
                      <a:noFill/>
                    </a:lnR>
                    <a:lnT>
                      <a:noFill/>
                    </a:lnT>
                    <a:lnB>
                      <a:noFill/>
                    </a:lnB>
                  </a:tcPr>
                </a:tc>
                <a:tc>
                  <a:txBody>
                    <a:bodyPr/>
                    <a:lstStyle/>
                    <a:p>
                      <a:r>
                        <a:rPr lang="fr-FR" sz="1200" dirty="0">
                          <a:solidFill>
                            <a:schemeClr val="bg1"/>
                          </a:solidFill>
                        </a:rPr>
                        <a:t>Gestion RH, systèmes administratifs</a:t>
                      </a:r>
                    </a:p>
                  </a:txBody>
                  <a:tcPr marL="62323" marR="62323" marT="31162" marB="31162" anchor="ctr">
                    <a:lnL>
                      <a:noFill/>
                    </a:lnL>
                    <a:lnR>
                      <a:noFill/>
                    </a:lnR>
                    <a:lnT>
                      <a:noFill/>
                    </a:lnT>
                    <a:lnB>
                      <a:noFill/>
                    </a:lnB>
                  </a:tcPr>
                </a:tc>
                <a:tc>
                  <a:txBody>
                    <a:bodyPr/>
                    <a:lstStyle/>
                    <a:p>
                      <a:r>
                        <a:rPr lang="fr-FR" sz="1200" dirty="0">
                          <a:solidFill>
                            <a:schemeClr val="bg1"/>
                          </a:solidFill>
                        </a:rPr>
                        <a:t>Systèmes complexes, logiciels d’entreprise</a:t>
                      </a:r>
                    </a:p>
                  </a:txBody>
                  <a:tcPr marL="62323" marR="62323" marT="31162" marB="31162" anchor="ctr">
                    <a:lnL>
                      <a:noFill/>
                    </a:lnL>
                    <a:lnR>
                      <a:noFill/>
                    </a:lnR>
                    <a:lnT>
                      <a:noFill/>
                    </a:lnT>
                    <a:lnB>
                      <a:noFill/>
                    </a:lnB>
                  </a:tcPr>
                </a:tc>
                <a:tc>
                  <a:txBody>
                    <a:bodyPr/>
                    <a:lstStyle/>
                    <a:p>
                      <a:r>
                        <a:rPr lang="fr-FR" sz="1200" dirty="0">
                          <a:solidFill>
                            <a:schemeClr val="bg1"/>
                          </a:solidFill>
                        </a:rPr>
                        <a:t>Applications mobiles, logiciels </a:t>
                      </a:r>
                      <a:r>
                        <a:rPr lang="fr-FR" sz="1200" dirty="0" err="1">
                          <a:solidFill>
                            <a:schemeClr val="bg1"/>
                          </a:solidFill>
                        </a:rPr>
                        <a:t>SaaS</a:t>
                      </a:r>
                      <a:endParaRPr lang="fr-FR" sz="1200" dirty="0">
                        <a:solidFill>
                          <a:schemeClr val="bg1"/>
                        </a:solidFill>
                      </a:endParaRPr>
                    </a:p>
                  </a:txBody>
                  <a:tcPr marL="62323" marR="62323" marT="31162" marB="31162" anchor="ctr">
                    <a:lnL>
                      <a:noFill/>
                    </a:lnL>
                    <a:lnR>
                      <a:noFill/>
                    </a:lnR>
                    <a:lnT>
                      <a:noFill/>
                    </a:lnT>
                    <a:lnB>
                      <a:noFill/>
                    </a:lnB>
                  </a:tcPr>
                </a:tc>
              </a:tr>
            </a:tbl>
          </a:graphicData>
        </a:graphic>
      </p:graphicFrame>
      <p:sp>
        <p:nvSpPr>
          <p:cNvPr id="3" name="Rectangle 1"/>
          <p:cNvSpPr>
            <a:spLocks noChangeArrowheads="1"/>
          </p:cNvSpPr>
          <p:nvPr/>
        </p:nvSpPr>
        <p:spPr bwMode="auto">
          <a:xfrm>
            <a:off x="3531178" y="138895"/>
            <a:ext cx="57144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fr-FR" sz="2400" b="1" i="0" u="none" strike="noStrike" cap="none" normalizeH="0" baseline="0" dirty="0" smtClean="0">
                <a:ln>
                  <a:noFill/>
                </a:ln>
                <a:solidFill>
                  <a:schemeClr val="bg1"/>
                </a:solidFill>
                <a:effectLst/>
                <a:latin typeface="+mj-lt"/>
              </a:rPr>
              <a:t>II. Comparaison des Méthodes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4691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437" y="1283854"/>
            <a:ext cx="9097818" cy="3877985"/>
          </a:xfrm>
          <a:prstGeom prst="rect">
            <a:avLst/>
          </a:prstGeom>
        </p:spPr>
        <p:txBody>
          <a:bodyPr wrap="square">
            <a:spAutoFit/>
          </a:bodyPr>
          <a:lstStyle/>
          <a:p>
            <a:pPr algn="ctr"/>
            <a:r>
              <a:rPr lang="fr-FR" sz="2400" b="1" dirty="0" smtClean="0">
                <a:solidFill>
                  <a:schemeClr val="bg1"/>
                </a:solidFill>
              </a:rPr>
              <a:t>III. Méthode </a:t>
            </a:r>
            <a:r>
              <a:rPr lang="fr-FR" sz="2400" b="1" dirty="0">
                <a:solidFill>
                  <a:schemeClr val="bg1"/>
                </a:solidFill>
              </a:rPr>
              <a:t>de </a:t>
            </a:r>
            <a:r>
              <a:rPr lang="fr-FR" sz="2400" b="1" dirty="0" smtClean="0">
                <a:solidFill>
                  <a:schemeClr val="bg1"/>
                </a:solidFill>
              </a:rPr>
              <a:t>Présentation</a:t>
            </a:r>
          </a:p>
          <a:p>
            <a:pPr algn="ctr"/>
            <a:endParaRPr lang="fr-FR" sz="2400" b="1" dirty="0">
              <a:solidFill>
                <a:schemeClr val="bg1"/>
              </a:solidFill>
            </a:endParaRPr>
          </a:p>
          <a:p>
            <a:pPr>
              <a:buFont typeface="Arial" panose="020B0604020202020204" pitchFamily="34" charset="0"/>
              <a:buChar char="•"/>
            </a:pPr>
            <a:r>
              <a:rPr lang="fr-FR" b="1" dirty="0">
                <a:solidFill>
                  <a:schemeClr val="bg1"/>
                </a:solidFill>
              </a:rPr>
              <a:t>Démonstrations pratiques</a:t>
            </a:r>
            <a:r>
              <a:rPr lang="fr-FR" dirty="0">
                <a:solidFill>
                  <a:schemeClr val="bg1"/>
                </a:solidFill>
              </a:rPr>
              <a:t> :</a:t>
            </a:r>
          </a:p>
          <a:p>
            <a:pPr marL="742950" lvl="1" indent="-285750">
              <a:buFont typeface="Arial" panose="020B0604020202020204" pitchFamily="34" charset="0"/>
              <a:buChar char="•"/>
            </a:pPr>
            <a:r>
              <a:rPr lang="fr-FR" dirty="0">
                <a:solidFill>
                  <a:schemeClr val="bg1"/>
                </a:solidFill>
              </a:rPr>
              <a:t>Un exemple pour chaque méthode sera présenté à travers des schémas et des scénarios concrets pour illustrer leur fonctionnement.</a:t>
            </a:r>
          </a:p>
          <a:p>
            <a:pPr marL="742950" lvl="1" indent="-285750">
              <a:buFont typeface="Arial" panose="020B0604020202020204" pitchFamily="34" charset="0"/>
              <a:buChar char="•"/>
            </a:pPr>
            <a:r>
              <a:rPr lang="fr-FR" dirty="0">
                <a:solidFill>
                  <a:schemeClr val="bg1"/>
                </a:solidFill>
              </a:rPr>
              <a:t>Comparaison des diagrammes MCD/MCT pour MERISE, des diagrammes UML pour un projet orienté-objet, et de l'approche </a:t>
            </a:r>
            <a:r>
              <a:rPr lang="fr-FR" dirty="0" err="1">
                <a:solidFill>
                  <a:schemeClr val="bg1"/>
                </a:solidFill>
              </a:rPr>
              <a:t>Scrum</a:t>
            </a:r>
            <a:r>
              <a:rPr lang="fr-FR" dirty="0">
                <a:solidFill>
                  <a:schemeClr val="bg1"/>
                </a:solidFill>
              </a:rPr>
              <a:t> pour une méthode Agile</a:t>
            </a:r>
            <a:r>
              <a:rPr lang="fr-FR" dirty="0" smtClean="0">
                <a:solidFill>
                  <a:schemeClr val="bg1"/>
                </a:solidFill>
              </a:rPr>
              <a:t>.</a:t>
            </a:r>
          </a:p>
          <a:p>
            <a:pPr marL="742950" lvl="1" indent="-285750">
              <a:buFont typeface="Arial" panose="020B0604020202020204" pitchFamily="34" charset="0"/>
              <a:buChar char="•"/>
            </a:pPr>
            <a:endParaRPr lang="fr-FR" dirty="0">
              <a:solidFill>
                <a:schemeClr val="bg1"/>
              </a:solidFill>
            </a:endParaRPr>
          </a:p>
          <a:p>
            <a:pPr>
              <a:buFont typeface="Arial" panose="020B0604020202020204" pitchFamily="34" charset="0"/>
              <a:buChar char="•"/>
            </a:pPr>
            <a:r>
              <a:rPr lang="fr-FR" b="1" dirty="0">
                <a:solidFill>
                  <a:schemeClr val="bg1"/>
                </a:solidFill>
              </a:rPr>
              <a:t>Discussions interactives</a:t>
            </a:r>
            <a:r>
              <a:rPr lang="fr-FR" dirty="0">
                <a:solidFill>
                  <a:schemeClr val="bg1"/>
                </a:solidFill>
              </a:rPr>
              <a:t> :</a:t>
            </a:r>
          </a:p>
          <a:p>
            <a:pPr marL="742950" lvl="1" indent="-285750">
              <a:buFont typeface="Arial" panose="020B0604020202020204" pitchFamily="34" charset="0"/>
              <a:buChar char="•"/>
            </a:pPr>
            <a:r>
              <a:rPr lang="fr-FR" dirty="0">
                <a:solidFill>
                  <a:schemeClr val="bg1"/>
                </a:solidFill>
              </a:rPr>
              <a:t>Un espace sera ouvert pour permettre aux participants de poser des questions et de discuter des cas d’utilisation appropriés pour chaque méthode.</a:t>
            </a:r>
          </a:p>
        </p:txBody>
      </p:sp>
    </p:spTree>
    <p:extLst>
      <p:ext uri="{BB962C8B-B14F-4D97-AF65-F5344CB8AC3E}">
        <p14:creationId xmlns:p14="http://schemas.microsoft.com/office/powerpoint/2010/main" val="1533249391"/>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110</TotalTime>
  <Words>857</Words>
  <Application>Microsoft Office PowerPoint</Application>
  <PresentationFormat>Grand écran</PresentationFormat>
  <Paragraphs>121</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Century Gothic</vt:lpstr>
      <vt:lpstr>Wingdings</vt:lpstr>
      <vt:lpstr>Wingdings 3</vt:lpstr>
      <vt:lpstr>Secteur</vt:lpstr>
      <vt:lpstr>Comparaison des Méthodes de Conception de Systèmes d'Information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Comparaison des Méthodes de Conception de Systèmes d'Information</dc:title>
  <dc:creator>ZOZO</dc:creator>
  <cp:lastModifiedBy>ZOZO</cp:lastModifiedBy>
  <cp:revision>9</cp:revision>
  <dcterms:created xsi:type="dcterms:W3CDTF">2024-09-30T19:35:14Z</dcterms:created>
  <dcterms:modified xsi:type="dcterms:W3CDTF">2024-09-30T21:25:29Z</dcterms:modified>
</cp:coreProperties>
</file>