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Bold" charset="1" panose="00000000000000000000"/>
      <p:regular r:id="rId16"/>
    </p:embeddedFont>
    <p:embeddedFont>
      <p:font typeface="DM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6291263"/>
            <a:ext cx="6899584" cy="1015919"/>
            <a:chOff x="0" y="0"/>
            <a:chExt cx="1585812" cy="233501"/>
          </a:xfrm>
        </p:grpSpPr>
        <p:sp>
          <p:nvSpPr>
            <p:cNvPr name="Freeform 3" id="3"/>
            <p:cNvSpPr/>
            <p:nvPr/>
          </p:nvSpPr>
          <p:spPr>
            <a:xfrm flipH="false" flipV="false" rot="0">
              <a:off x="0" y="0"/>
              <a:ext cx="1585812" cy="233501"/>
            </a:xfrm>
            <a:custGeom>
              <a:avLst/>
              <a:gdLst/>
              <a:ahLst/>
              <a:cxnLst/>
              <a:rect r="r" b="b" t="t" l="l"/>
              <a:pathLst>
                <a:path h="233501" w="1585812">
                  <a:moveTo>
                    <a:pt x="105476" y="0"/>
                  </a:moveTo>
                  <a:lnTo>
                    <a:pt x="1480336" y="0"/>
                  </a:lnTo>
                  <a:cubicBezTo>
                    <a:pt x="1508310" y="0"/>
                    <a:pt x="1535139" y="11113"/>
                    <a:pt x="1554919" y="30893"/>
                  </a:cubicBezTo>
                  <a:cubicBezTo>
                    <a:pt x="1574700" y="50674"/>
                    <a:pt x="1585812" y="77502"/>
                    <a:pt x="1585812" y="105476"/>
                  </a:cubicBezTo>
                  <a:lnTo>
                    <a:pt x="1585812" y="128025"/>
                  </a:lnTo>
                  <a:cubicBezTo>
                    <a:pt x="1585812" y="155999"/>
                    <a:pt x="1574700" y="182827"/>
                    <a:pt x="1554919" y="202607"/>
                  </a:cubicBezTo>
                  <a:cubicBezTo>
                    <a:pt x="1535139" y="222388"/>
                    <a:pt x="1508310" y="233501"/>
                    <a:pt x="1480336" y="233501"/>
                  </a:cubicBezTo>
                  <a:lnTo>
                    <a:pt x="105476" y="233501"/>
                  </a:lnTo>
                  <a:cubicBezTo>
                    <a:pt x="77502" y="233501"/>
                    <a:pt x="50674" y="222388"/>
                    <a:pt x="30893" y="202607"/>
                  </a:cubicBezTo>
                  <a:cubicBezTo>
                    <a:pt x="11113" y="182827"/>
                    <a:pt x="0" y="155999"/>
                    <a:pt x="0" y="128025"/>
                  </a:cubicBezTo>
                  <a:lnTo>
                    <a:pt x="0" y="105476"/>
                  </a:lnTo>
                  <a:cubicBezTo>
                    <a:pt x="0" y="77502"/>
                    <a:pt x="11113" y="50674"/>
                    <a:pt x="30893" y="30893"/>
                  </a:cubicBezTo>
                  <a:cubicBezTo>
                    <a:pt x="50674" y="11113"/>
                    <a:pt x="77502" y="0"/>
                    <a:pt x="105476" y="0"/>
                  </a:cubicBezTo>
                  <a:close/>
                </a:path>
              </a:pathLst>
            </a:custGeom>
            <a:solidFill>
              <a:srgbClr val="3AB85C"/>
            </a:solidFill>
          </p:spPr>
        </p:sp>
        <p:sp>
          <p:nvSpPr>
            <p:cNvPr name="TextBox 4" id="4"/>
            <p:cNvSpPr txBox="true"/>
            <p:nvPr/>
          </p:nvSpPr>
          <p:spPr>
            <a:xfrm>
              <a:off x="0" y="-57150"/>
              <a:ext cx="1585812" cy="290651"/>
            </a:xfrm>
            <a:prstGeom prst="rect">
              <a:avLst/>
            </a:prstGeom>
          </p:spPr>
          <p:txBody>
            <a:bodyPr anchor="ctr" rtlCol="false" tIns="50800" lIns="50800" bIns="50800" rIns="50800"/>
            <a:lstStyle/>
            <a:p>
              <a:pPr algn="ctr">
                <a:lnSpc>
                  <a:spcPts val="3500"/>
                </a:lnSpc>
              </a:pPr>
              <a:r>
                <a:rPr lang="en-US" b="true" sz="2500">
                  <a:solidFill>
                    <a:srgbClr val="FFFFFF"/>
                  </a:solidFill>
                  <a:latin typeface="DM Sans Bold"/>
                  <a:ea typeface="DM Sans Bold"/>
                  <a:cs typeface="DM Sans Bold"/>
                  <a:sym typeface="DM Sans Bold"/>
                </a:rPr>
                <a:t>Exposé</a:t>
              </a:r>
            </a:p>
          </p:txBody>
        </p:sp>
      </p:grpSp>
      <p:sp>
        <p:nvSpPr>
          <p:cNvPr name="Freeform 5" id="5"/>
          <p:cNvSpPr/>
          <p:nvPr/>
        </p:nvSpPr>
        <p:spPr>
          <a:xfrm flipH="false" flipV="false" rot="0">
            <a:off x="11104408" y="1859891"/>
            <a:ext cx="6154892" cy="8427109"/>
          </a:xfrm>
          <a:custGeom>
            <a:avLst/>
            <a:gdLst/>
            <a:ahLst/>
            <a:cxnLst/>
            <a:rect r="r" b="b" t="t" l="l"/>
            <a:pathLst>
              <a:path h="8427109" w="6154892">
                <a:moveTo>
                  <a:pt x="0" y="0"/>
                </a:moveTo>
                <a:lnTo>
                  <a:pt x="6154892" y="0"/>
                </a:lnTo>
                <a:lnTo>
                  <a:pt x="6154892" y="8427109"/>
                </a:lnTo>
                <a:lnTo>
                  <a:pt x="0" y="8427109"/>
                </a:lnTo>
                <a:lnTo>
                  <a:pt x="0" y="0"/>
                </a:lnTo>
                <a:close/>
              </a:path>
            </a:pathLst>
          </a:custGeom>
          <a:blipFill>
            <a:blip r:embed="rId2">
              <a:extLst>
                <a:ext uri="{96DAC541-7B7A-43D3-8B79-37D633B846F1}">
                  <asvg:svgBlip xmlns:asvg="http://schemas.microsoft.com/office/drawing/2016/SVG/main" r:embed="rId3"/>
                </a:ext>
              </a:extLst>
            </a:blip>
            <a:stretch>
              <a:fillRect l="0" t="0" r="-168" b="-104253"/>
            </a:stretch>
          </a:blipFill>
        </p:spPr>
      </p:sp>
      <p:sp>
        <p:nvSpPr>
          <p:cNvPr name="Freeform 6" id="6"/>
          <p:cNvSpPr/>
          <p:nvPr/>
        </p:nvSpPr>
        <p:spPr>
          <a:xfrm flipH="false" flipV="false" rot="0">
            <a:off x="319844" y="215001"/>
            <a:ext cx="3592786" cy="1644890"/>
          </a:xfrm>
          <a:custGeom>
            <a:avLst/>
            <a:gdLst/>
            <a:ahLst/>
            <a:cxnLst/>
            <a:rect r="r" b="b" t="t" l="l"/>
            <a:pathLst>
              <a:path h="1644890" w="3592786">
                <a:moveTo>
                  <a:pt x="0" y="0"/>
                </a:moveTo>
                <a:lnTo>
                  <a:pt x="3592785" y="0"/>
                </a:lnTo>
                <a:lnTo>
                  <a:pt x="3592785" y="1644890"/>
                </a:lnTo>
                <a:lnTo>
                  <a:pt x="0" y="1644890"/>
                </a:lnTo>
                <a:lnTo>
                  <a:pt x="0" y="0"/>
                </a:lnTo>
                <a:close/>
              </a:path>
            </a:pathLst>
          </a:custGeom>
          <a:blipFill>
            <a:blip r:embed="rId4"/>
            <a:stretch>
              <a:fillRect l="0" t="0" r="0" b="0"/>
            </a:stretch>
          </a:blipFill>
        </p:spPr>
      </p:sp>
      <p:sp>
        <p:nvSpPr>
          <p:cNvPr name="TextBox 7" id="7"/>
          <p:cNvSpPr txBox="true"/>
          <p:nvPr/>
        </p:nvSpPr>
        <p:spPr>
          <a:xfrm rot="0">
            <a:off x="1028700" y="3873656"/>
            <a:ext cx="8997870" cy="1413521"/>
          </a:xfrm>
          <a:prstGeom prst="rect">
            <a:avLst/>
          </a:prstGeom>
        </p:spPr>
        <p:txBody>
          <a:bodyPr anchor="t" rtlCol="false" tIns="0" lIns="0" bIns="0" rIns="0">
            <a:spAutoFit/>
          </a:bodyPr>
          <a:lstStyle/>
          <a:p>
            <a:pPr algn="l">
              <a:lnSpc>
                <a:spcPts val="5400"/>
              </a:lnSpc>
            </a:pPr>
            <a:r>
              <a:rPr lang="en-US" b="true" sz="5400">
                <a:solidFill>
                  <a:srgbClr val="000000"/>
                </a:solidFill>
                <a:latin typeface="DM Sans Bold"/>
                <a:ea typeface="DM Sans Bold"/>
                <a:cs typeface="DM Sans Bold"/>
                <a:sym typeface="DM Sans Bold"/>
              </a:rPr>
              <a:t>LA NOTATION UML &amp; SES APPLICATIONS PRATIQUES</a:t>
            </a:r>
          </a:p>
        </p:txBody>
      </p:sp>
      <p:sp>
        <p:nvSpPr>
          <p:cNvPr name="TextBox 8" id="8"/>
          <p:cNvSpPr txBox="true"/>
          <p:nvPr/>
        </p:nvSpPr>
        <p:spPr>
          <a:xfrm rot="0">
            <a:off x="6494776" y="9210675"/>
            <a:ext cx="5298447" cy="405765"/>
          </a:xfrm>
          <a:prstGeom prst="rect">
            <a:avLst/>
          </a:prstGeom>
        </p:spPr>
        <p:txBody>
          <a:bodyPr anchor="t" rtlCol="false" tIns="0" lIns="0" bIns="0" rIns="0">
            <a:spAutoFit/>
          </a:bodyPr>
          <a:lstStyle/>
          <a:p>
            <a:pPr algn="l">
              <a:lnSpc>
                <a:spcPts val="3359"/>
              </a:lnSpc>
            </a:pPr>
            <a:r>
              <a:rPr lang="en-US" sz="2400">
                <a:solidFill>
                  <a:srgbClr val="000000"/>
                </a:solidFill>
                <a:latin typeface="DM Sans"/>
                <a:ea typeface="DM Sans"/>
                <a:cs typeface="DM Sans"/>
                <a:sym typeface="DM Sans"/>
              </a:rPr>
              <a:t>ERANOVE ACADEMY - 2024</a:t>
            </a:r>
          </a:p>
        </p:txBody>
      </p:sp>
      <p:sp>
        <p:nvSpPr>
          <p:cNvPr name="TextBox 9" id="9"/>
          <p:cNvSpPr txBox="true"/>
          <p:nvPr/>
        </p:nvSpPr>
        <p:spPr>
          <a:xfrm rot="0">
            <a:off x="11960853" y="802005"/>
            <a:ext cx="5298447"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ea typeface="DM Sans"/>
                <a:cs typeface="DM Sans"/>
                <a:sym typeface="DM Sans"/>
              </a:rPr>
              <a:t>SEPTEMBER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32947" y="4261940"/>
            <a:ext cx="9822105" cy="1582145"/>
          </a:xfrm>
          <a:prstGeom prst="rect">
            <a:avLst/>
          </a:prstGeom>
        </p:spPr>
        <p:txBody>
          <a:bodyPr anchor="t" rtlCol="false" tIns="0" lIns="0" bIns="0" rIns="0">
            <a:spAutoFit/>
          </a:bodyPr>
          <a:lstStyle/>
          <a:p>
            <a:pPr algn="ctr">
              <a:lnSpc>
                <a:spcPts val="12905"/>
              </a:lnSpc>
            </a:pPr>
            <a:r>
              <a:rPr lang="en-US" b="true" sz="9218">
                <a:solidFill>
                  <a:srgbClr val="100F0D"/>
                </a:solidFill>
                <a:latin typeface="DM Sans Bold"/>
                <a:ea typeface="DM Sans Bold"/>
                <a:cs typeface="DM Sans Bold"/>
                <a:sym typeface="DM Sans Bold"/>
              </a:rPr>
              <a:t>Merci !</a:t>
            </a:r>
          </a:p>
        </p:txBody>
      </p:sp>
      <p:sp>
        <p:nvSpPr>
          <p:cNvPr name="Freeform 3" id="3"/>
          <p:cNvSpPr/>
          <p:nvPr/>
        </p:nvSpPr>
        <p:spPr>
          <a:xfrm flipH="false" flipV="false" rot="0">
            <a:off x="11545866" y="4442915"/>
            <a:ext cx="1117031" cy="1117031"/>
          </a:xfrm>
          <a:custGeom>
            <a:avLst/>
            <a:gdLst/>
            <a:ahLst/>
            <a:cxnLst/>
            <a:rect r="r" b="b" t="t" l="l"/>
            <a:pathLst>
              <a:path h="1117031" w="1117031">
                <a:moveTo>
                  <a:pt x="0" y="0"/>
                </a:moveTo>
                <a:lnTo>
                  <a:pt x="1117032" y="0"/>
                </a:lnTo>
                <a:lnTo>
                  <a:pt x="1117032" y="1117032"/>
                </a:lnTo>
                <a:lnTo>
                  <a:pt x="0" y="11170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28014" y="2501547"/>
            <a:ext cx="15831286" cy="6684985"/>
          </a:xfrm>
          <a:prstGeom prst="rect">
            <a:avLst/>
          </a:prstGeom>
        </p:spPr>
        <p:txBody>
          <a:bodyPr anchor="t" rtlCol="false" tIns="0" lIns="0" bIns="0" rIns="0">
            <a:spAutoFit/>
          </a:bodyPr>
          <a:lstStyle/>
          <a:p>
            <a:pPr algn="just">
              <a:lnSpc>
                <a:spcPts val="4811"/>
              </a:lnSpc>
            </a:pPr>
            <a:r>
              <a:rPr lang="en-US" sz="3436">
                <a:solidFill>
                  <a:srgbClr val="000000"/>
                </a:solidFill>
                <a:latin typeface="DM Sans"/>
                <a:ea typeface="DM Sans"/>
                <a:cs typeface="DM Sans"/>
                <a:sym typeface="DM Sans"/>
              </a:rPr>
              <a:t>Face à la complexité croissante des systèmes d'information, de nouvelles méthodes ont émergé, notamment la programmation orientée objet (P.O.O.), qui a marqué une avancée majeure au cours des 15 dernières années. </a:t>
            </a:r>
          </a:p>
          <a:p>
            <a:pPr algn="ctr">
              <a:lnSpc>
                <a:spcPts val="4811"/>
              </a:lnSpc>
            </a:pPr>
          </a:p>
          <a:p>
            <a:pPr algn="just">
              <a:lnSpc>
                <a:spcPts val="4811"/>
              </a:lnSpc>
            </a:pPr>
            <a:r>
              <a:rPr lang="en-US" sz="3436">
                <a:solidFill>
                  <a:srgbClr val="000000"/>
                </a:solidFill>
                <a:latin typeface="DM Sans"/>
                <a:ea typeface="DM Sans"/>
                <a:cs typeface="DM Sans"/>
                <a:sym typeface="DM Sans"/>
              </a:rPr>
              <a:t>Les méthodes de modélisation classiques, comme MERISE, ont dû s'adapter pour répondre aux exigences de cette nouvelle approche. Plusieurs méthodes orientées objet, telles que Booch et OMT, ont vu le jour. </a:t>
            </a:r>
          </a:p>
          <a:p>
            <a:pPr algn="l">
              <a:lnSpc>
                <a:spcPts val="4811"/>
              </a:lnSpc>
            </a:pPr>
          </a:p>
          <a:p>
            <a:pPr algn="just">
              <a:lnSpc>
                <a:spcPts val="4811"/>
              </a:lnSpc>
            </a:pPr>
            <a:r>
              <a:rPr lang="en-US" sz="3436">
                <a:solidFill>
                  <a:srgbClr val="000000"/>
                </a:solidFill>
                <a:latin typeface="DM Sans"/>
                <a:ea typeface="DM Sans"/>
                <a:cs typeface="DM Sans"/>
                <a:sym typeface="DM Sans"/>
              </a:rPr>
              <a:t>Pour standardiser ces méthodes, l'Object Management Group (OMG) a créé UML (Unified Modified Language), une notation unifiée issue de la fusion de Booch, OMT et OOSE.</a:t>
            </a:r>
          </a:p>
        </p:txBody>
      </p:sp>
      <p:sp>
        <p:nvSpPr>
          <p:cNvPr name="TextBox 3" id="3"/>
          <p:cNvSpPr txBox="true"/>
          <p:nvPr/>
        </p:nvSpPr>
        <p:spPr>
          <a:xfrm rot="0">
            <a:off x="3521850" y="866775"/>
            <a:ext cx="11244300" cy="1377949"/>
          </a:xfrm>
          <a:prstGeom prst="rect">
            <a:avLst/>
          </a:prstGeom>
        </p:spPr>
        <p:txBody>
          <a:bodyPr anchor="t" rtlCol="false" tIns="0" lIns="0" bIns="0" rIns="0">
            <a:spAutoFit/>
          </a:bodyPr>
          <a:lstStyle/>
          <a:p>
            <a:pPr algn="ctr">
              <a:lnSpc>
                <a:spcPts val="11200"/>
              </a:lnSpc>
            </a:pPr>
            <a:r>
              <a:rPr lang="en-US" b="true" sz="8000">
                <a:solidFill>
                  <a:srgbClr val="100F0D"/>
                </a:solidFill>
                <a:latin typeface="DM Sans Bold"/>
                <a:ea typeface="DM Sans Bold"/>
                <a:cs typeface="DM Sans Bold"/>
                <a:sym typeface="DM Sans Bold"/>
              </a:rPr>
              <a:t>Introduction</a:t>
            </a:r>
          </a:p>
        </p:txBody>
      </p:sp>
      <p:sp>
        <p:nvSpPr>
          <p:cNvPr name="Freeform 4" id="4"/>
          <p:cNvSpPr/>
          <p:nvPr/>
        </p:nvSpPr>
        <p:spPr>
          <a:xfrm flipH="false" flipV="false" rot="0">
            <a:off x="197598" y="1291027"/>
            <a:ext cx="1121313" cy="3130570"/>
          </a:xfrm>
          <a:custGeom>
            <a:avLst/>
            <a:gdLst/>
            <a:ahLst/>
            <a:cxnLst/>
            <a:rect r="r" b="b" t="t" l="l"/>
            <a:pathLst>
              <a:path h="3130570" w="1121313">
                <a:moveTo>
                  <a:pt x="0" y="0"/>
                </a:moveTo>
                <a:lnTo>
                  <a:pt x="1121314" y="0"/>
                </a:lnTo>
                <a:lnTo>
                  <a:pt x="1121314" y="3130570"/>
                </a:lnTo>
                <a:lnTo>
                  <a:pt x="0" y="3130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97047" y="3877486"/>
            <a:ext cx="952669" cy="95266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grpSp>
        <p:nvGrpSpPr>
          <p:cNvPr name="Group 4" id="4"/>
          <p:cNvGrpSpPr/>
          <p:nvPr/>
        </p:nvGrpSpPr>
        <p:grpSpPr>
          <a:xfrm rot="0">
            <a:off x="8697047" y="5456845"/>
            <a:ext cx="952669" cy="95266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sp>
        <p:nvSpPr>
          <p:cNvPr name="Freeform 6" id="6"/>
          <p:cNvSpPr/>
          <p:nvPr/>
        </p:nvSpPr>
        <p:spPr>
          <a:xfrm flipH="false" flipV="false" rot="0">
            <a:off x="1578183" y="2140226"/>
            <a:ext cx="6148704" cy="5899913"/>
          </a:xfrm>
          <a:custGeom>
            <a:avLst/>
            <a:gdLst/>
            <a:ahLst/>
            <a:cxnLst/>
            <a:rect r="r" b="b" t="t" l="l"/>
            <a:pathLst>
              <a:path h="5899913" w="6148704">
                <a:moveTo>
                  <a:pt x="0" y="0"/>
                </a:moveTo>
                <a:lnTo>
                  <a:pt x="6148704" y="0"/>
                </a:lnTo>
                <a:lnTo>
                  <a:pt x="6148704" y="5899912"/>
                </a:lnTo>
                <a:lnTo>
                  <a:pt x="0" y="5899912"/>
                </a:lnTo>
                <a:lnTo>
                  <a:pt x="0" y="0"/>
                </a:lnTo>
                <a:close/>
              </a:path>
            </a:pathLst>
          </a:custGeom>
          <a:blipFill>
            <a:blip r:embed="rId2"/>
            <a:stretch>
              <a:fillRect l="0" t="0" r="0" b="0"/>
            </a:stretch>
          </a:blipFill>
        </p:spPr>
      </p:sp>
      <p:sp>
        <p:nvSpPr>
          <p:cNvPr name="TextBox 7" id="7"/>
          <p:cNvSpPr txBox="true"/>
          <p:nvPr/>
        </p:nvSpPr>
        <p:spPr>
          <a:xfrm rot="0">
            <a:off x="10444205" y="3678409"/>
            <a:ext cx="9036479" cy="924364"/>
          </a:xfrm>
          <a:prstGeom prst="rect">
            <a:avLst/>
          </a:prstGeom>
        </p:spPr>
        <p:txBody>
          <a:bodyPr anchor="t" rtlCol="false" tIns="0" lIns="0" bIns="0" rIns="0">
            <a:spAutoFit/>
          </a:bodyPr>
          <a:lstStyle/>
          <a:p>
            <a:pPr algn="l">
              <a:lnSpc>
                <a:spcPts val="8121"/>
              </a:lnSpc>
            </a:pPr>
            <a:r>
              <a:rPr lang="en-US" b="true" sz="4060">
                <a:solidFill>
                  <a:srgbClr val="000000"/>
                </a:solidFill>
                <a:latin typeface="DM Sans Bold"/>
                <a:ea typeface="DM Sans Bold"/>
                <a:cs typeface="DM Sans Bold"/>
                <a:sym typeface="DM Sans Bold"/>
              </a:rPr>
              <a:t>Qu'est-ce que l'UML ?</a:t>
            </a:r>
          </a:p>
        </p:txBody>
      </p:sp>
      <p:sp>
        <p:nvSpPr>
          <p:cNvPr name="TextBox 8" id="8"/>
          <p:cNvSpPr txBox="true"/>
          <p:nvPr/>
        </p:nvSpPr>
        <p:spPr>
          <a:xfrm rot="0">
            <a:off x="8836978" y="3865017"/>
            <a:ext cx="672806" cy="825206"/>
          </a:xfrm>
          <a:prstGeom prst="rect">
            <a:avLst/>
          </a:prstGeom>
        </p:spPr>
        <p:txBody>
          <a:bodyPr anchor="t" rtlCol="false" tIns="0" lIns="0" bIns="0" rIns="0">
            <a:spAutoFit/>
          </a:bodyPr>
          <a:lstStyle/>
          <a:p>
            <a:pPr algn="ctr">
              <a:lnSpc>
                <a:spcPts val="6974"/>
              </a:lnSpc>
            </a:pPr>
            <a:r>
              <a:rPr lang="en-US" b="true" sz="4442">
                <a:solidFill>
                  <a:srgbClr val="000000"/>
                </a:solidFill>
                <a:latin typeface="DM Sans Bold"/>
                <a:ea typeface="DM Sans Bold"/>
                <a:cs typeface="DM Sans Bold"/>
                <a:sym typeface="DM Sans Bold"/>
              </a:rPr>
              <a:t>1</a:t>
            </a:r>
          </a:p>
        </p:txBody>
      </p:sp>
      <p:sp>
        <p:nvSpPr>
          <p:cNvPr name="TextBox 9" id="9"/>
          <p:cNvSpPr txBox="true"/>
          <p:nvPr/>
        </p:nvSpPr>
        <p:spPr>
          <a:xfrm rot="0">
            <a:off x="10444205" y="5260517"/>
            <a:ext cx="9036479" cy="924364"/>
          </a:xfrm>
          <a:prstGeom prst="rect">
            <a:avLst/>
          </a:prstGeom>
        </p:spPr>
        <p:txBody>
          <a:bodyPr anchor="t" rtlCol="false" tIns="0" lIns="0" bIns="0" rIns="0">
            <a:spAutoFit/>
          </a:bodyPr>
          <a:lstStyle/>
          <a:p>
            <a:pPr algn="l" marL="0" indent="0" lvl="1">
              <a:lnSpc>
                <a:spcPts val="8121"/>
              </a:lnSpc>
              <a:spcBef>
                <a:spcPct val="0"/>
              </a:spcBef>
            </a:pPr>
            <a:r>
              <a:rPr lang="en-US" b="true" sz="4060">
                <a:solidFill>
                  <a:srgbClr val="000000"/>
                </a:solidFill>
                <a:latin typeface="DM Sans Bold"/>
                <a:ea typeface="DM Sans Bold"/>
                <a:cs typeface="DM Sans Bold"/>
                <a:sym typeface="DM Sans Bold"/>
              </a:rPr>
              <a:t>Pourquoi utiliser l'UML ?</a:t>
            </a:r>
          </a:p>
        </p:txBody>
      </p:sp>
      <p:sp>
        <p:nvSpPr>
          <p:cNvPr name="TextBox 10" id="10"/>
          <p:cNvSpPr txBox="true"/>
          <p:nvPr/>
        </p:nvSpPr>
        <p:spPr>
          <a:xfrm rot="0">
            <a:off x="8836978" y="5444377"/>
            <a:ext cx="672806" cy="825206"/>
          </a:xfrm>
          <a:prstGeom prst="rect">
            <a:avLst/>
          </a:prstGeom>
        </p:spPr>
        <p:txBody>
          <a:bodyPr anchor="t" rtlCol="false" tIns="0" lIns="0" bIns="0" rIns="0">
            <a:spAutoFit/>
          </a:bodyPr>
          <a:lstStyle/>
          <a:p>
            <a:pPr algn="ctr" marL="0" indent="0" lvl="1">
              <a:lnSpc>
                <a:spcPts val="6974"/>
              </a:lnSpc>
              <a:spcBef>
                <a:spcPct val="0"/>
              </a:spcBef>
            </a:pPr>
            <a:r>
              <a:rPr lang="en-US" b="true" sz="4442" u="none">
                <a:solidFill>
                  <a:srgbClr val="000000"/>
                </a:solidFill>
                <a:latin typeface="DM Sans Bold"/>
                <a:ea typeface="DM Sans Bold"/>
                <a:cs typeface="DM Sans Bold"/>
                <a:sym typeface="DM Sans Bold"/>
              </a:rPr>
              <a:t>2</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4350" y="2181072"/>
            <a:ext cx="8804463" cy="2393950"/>
          </a:xfrm>
          <a:prstGeom prst="rect">
            <a:avLst/>
          </a:prstGeom>
        </p:spPr>
        <p:txBody>
          <a:bodyPr anchor="t" rtlCol="false" tIns="0" lIns="0" bIns="0" rIns="0">
            <a:spAutoFit/>
          </a:bodyPr>
          <a:lstStyle/>
          <a:p>
            <a:pPr algn="l">
              <a:lnSpc>
                <a:spcPts val="3199"/>
              </a:lnSpc>
            </a:pPr>
          </a:p>
          <a:p>
            <a:pPr algn="just">
              <a:lnSpc>
                <a:spcPts val="3199"/>
              </a:lnSpc>
            </a:pPr>
            <a:r>
              <a:rPr lang="en-US" b="true" sz="2499">
                <a:solidFill>
                  <a:srgbClr val="000000"/>
                </a:solidFill>
                <a:latin typeface="DM Sans Bold"/>
                <a:ea typeface="DM Sans Bold"/>
                <a:cs typeface="DM Sans Bold"/>
                <a:sym typeface="DM Sans Bold"/>
              </a:rPr>
              <a:t>L'UML, ou Unified Modeling Language, est un langage standardisé qui utilise des diagrammes pour représenter visuellement la structure et le comportement d'un système informatique. C'est un peu comme un plan architectural pour un logiciel.</a:t>
            </a:r>
          </a:p>
        </p:txBody>
      </p:sp>
      <p:sp>
        <p:nvSpPr>
          <p:cNvPr name="TextBox 3" id="3"/>
          <p:cNvSpPr txBox="true"/>
          <p:nvPr/>
        </p:nvSpPr>
        <p:spPr>
          <a:xfrm rot="0">
            <a:off x="750567" y="1762404"/>
            <a:ext cx="7014250" cy="547370"/>
          </a:xfrm>
          <a:prstGeom prst="rect">
            <a:avLst/>
          </a:prstGeom>
        </p:spPr>
        <p:txBody>
          <a:bodyPr anchor="t" rtlCol="false" tIns="0" lIns="0" bIns="0" rIns="0">
            <a:spAutoFit/>
          </a:bodyPr>
          <a:lstStyle/>
          <a:p>
            <a:pPr algn="ctr">
              <a:lnSpc>
                <a:spcPts val="4480"/>
              </a:lnSpc>
            </a:pPr>
            <a:r>
              <a:rPr lang="en-US" b="true" sz="3200">
                <a:solidFill>
                  <a:srgbClr val="100F0D"/>
                </a:solidFill>
                <a:latin typeface="DM Sans Bold"/>
                <a:ea typeface="DM Sans Bold"/>
                <a:cs typeface="DM Sans Bold"/>
                <a:sym typeface="DM Sans Bold"/>
              </a:rPr>
              <a:t>Qu'est-ce que la Notation UML ?</a:t>
            </a:r>
          </a:p>
        </p:txBody>
      </p:sp>
      <p:sp>
        <p:nvSpPr>
          <p:cNvPr name="TextBox 4" id="4"/>
          <p:cNvSpPr txBox="true"/>
          <p:nvPr/>
        </p:nvSpPr>
        <p:spPr>
          <a:xfrm rot="0">
            <a:off x="9464568" y="2390245"/>
            <a:ext cx="8510455" cy="6810375"/>
          </a:xfrm>
          <a:prstGeom prst="rect">
            <a:avLst/>
          </a:prstGeom>
        </p:spPr>
        <p:txBody>
          <a:bodyPr anchor="t" rtlCol="false" tIns="0" lIns="0" bIns="0" rIns="0">
            <a:spAutoFit/>
          </a:bodyPr>
          <a:lstStyle/>
          <a:p>
            <a:pPr algn="ctr">
              <a:lnSpc>
                <a:spcPts val="3839"/>
              </a:lnSpc>
              <a:spcBef>
                <a:spcPct val="0"/>
              </a:spcBef>
            </a:pPr>
            <a:r>
              <a:rPr lang="en-US" b="true" sz="3199">
                <a:solidFill>
                  <a:srgbClr val="000000"/>
                </a:solidFill>
                <a:latin typeface="DM Sans Bold"/>
                <a:ea typeface="DM Sans Bold"/>
                <a:cs typeface="DM Sans Bold"/>
                <a:sym typeface="DM Sans Bold"/>
              </a:rPr>
              <a:t>Pourquoi modéliser ?</a:t>
            </a:r>
          </a:p>
          <a:p>
            <a:pPr algn="ctr">
              <a:lnSpc>
                <a:spcPts val="2999"/>
              </a:lnSpc>
              <a:spcBef>
                <a:spcPct val="0"/>
              </a:spcBef>
            </a:pPr>
          </a:p>
          <a:p>
            <a:pPr algn="l" marL="539743" indent="-269871" lvl="1">
              <a:lnSpc>
                <a:spcPts val="2999"/>
              </a:lnSpc>
              <a:buFont typeface="Arial"/>
              <a:buChar char="•"/>
            </a:pPr>
            <a:r>
              <a:rPr lang="en-US" b="true" sz="2499">
                <a:solidFill>
                  <a:srgbClr val="000000"/>
                </a:solidFill>
                <a:latin typeface="DM Sans Bold"/>
                <a:ea typeface="DM Sans Bold"/>
                <a:cs typeface="DM Sans Bold"/>
                <a:sym typeface="DM Sans Bold"/>
              </a:rPr>
              <a:t>Comprendre la complexité : Les systèmes logiciels peuvent être très complexes. L'UML permet de décomposer ces systèmes en éléments plus simples et de visualiser les relations entre ces éléments.</a:t>
            </a:r>
          </a:p>
          <a:p>
            <a:pPr algn="l">
              <a:lnSpc>
                <a:spcPts val="2999"/>
              </a:lnSpc>
            </a:pPr>
          </a:p>
          <a:p>
            <a:pPr algn="just" marL="539743" indent="-269871" lvl="1">
              <a:lnSpc>
                <a:spcPts val="2999"/>
              </a:lnSpc>
              <a:buFont typeface="Arial"/>
              <a:buChar char="•"/>
            </a:pPr>
            <a:r>
              <a:rPr lang="en-US" b="true" sz="2499">
                <a:solidFill>
                  <a:srgbClr val="000000"/>
                </a:solidFill>
                <a:latin typeface="DM Sans Bold"/>
                <a:ea typeface="DM Sans Bold"/>
                <a:cs typeface="DM Sans Bold"/>
                <a:sym typeface="DM Sans Bold"/>
              </a:rPr>
              <a:t>Communiquer efficacement: L'UML offre un langage commun à toutes les parties prenantes d'un projet (développeurs, chefs de projet, clients), facilitant ainsi la communication et la collaboration.</a:t>
            </a:r>
          </a:p>
          <a:p>
            <a:pPr algn="just">
              <a:lnSpc>
                <a:spcPts val="2999"/>
              </a:lnSpc>
            </a:pPr>
          </a:p>
          <a:p>
            <a:pPr algn="just" marL="539743" indent="-269871" lvl="1">
              <a:lnSpc>
                <a:spcPts val="2999"/>
              </a:lnSpc>
              <a:spcBef>
                <a:spcPct val="0"/>
              </a:spcBef>
              <a:buFont typeface="Arial"/>
              <a:buChar char="•"/>
            </a:pPr>
            <a:r>
              <a:rPr lang="en-US" b="true" sz="2499">
                <a:solidFill>
                  <a:srgbClr val="000000"/>
                </a:solidFill>
                <a:latin typeface="DM Sans Bold"/>
                <a:ea typeface="DM Sans Bold"/>
                <a:cs typeface="DM Sans Bold"/>
                <a:sym typeface="DM Sans Bold"/>
              </a:rPr>
              <a:t>Détecter les erreurs en amont : </a:t>
            </a:r>
            <a:r>
              <a:rPr lang="en-US" b="true" sz="2499">
                <a:solidFill>
                  <a:srgbClr val="000000"/>
                </a:solidFill>
                <a:latin typeface="DM Sans Bold"/>
                <a:ea typeface="DM Sans Bold"/>
                <a:cs typeface="DM Sans Bold"/>
                <a:sym typeface="DM Sans Bold"/>
              </a:rPr>
              <a:t>En modélisant un système avant de le développer, on peut identifier et corriger les erreurs potentielles plus tôt dans le cycle de développement, ce qui réduit les coûts et les délais.</a:t>
            </a:r>
          </a:p>
        </p:txBody>
      </p:sp>
      <p:sp>
        <p:nvSpPr>
          <p:cNvPr name="TextBox 5" id="5"/>
          <p:cNvSpPr txBox="true"/>
          <p:nvPr/>
        </p:nvSpPr>
        <p:spPr>
          <a:xfrm rot="0">
            <a:off x="381898" y="4905442"/>
            <a:ext cx="6657763" cy="2117498"/>
          </a:xfrm>
          <a:prstGeom prst="rect">
            <a:avLst/>
          </a:prstGeom>
        </p:spPr>
        <p:txBody>
          <a:bodyPr anchor="t" rtlCol="false" tIns="0" lIns="0" bIns="0" rIns="0">
            <a:spAutoFit/>
          </a:bodyPr>
          <a:lstStyle/>
          <a:p>
            <a:pPr algn="l">
              <a:lnSpc>
                <a:spcPts val="3485"/>
              </a:lnSpc>
              <a:spcBef>
                <a:spcPct val="0"/>
              </a:spcBef>
            </a:pPr>
            <a:r>
              <a:rPr lang="en-US" b="true" sz="2904">
                <a:solidFill>
                  <a:srgbClr val="000000"/>
                </a:solidFill>
                <a:latin typeface="DM Sans Bold"/>
                <a:ea typeface="DM Sans Bold"/>
                <a:cs typeface="DM Sans Bold"/>
                <a:sym typeface="DM Sans Bold"/>
              </a:rPr>
              <a:t>Les principaux avantages de l'</a:t>
            </a:r>
            <a:r>
              <a:rPr lang="en-US" b="true" sz="2904">
                <a:solidFill>
                  <a:srgbClr val="000000"/>
                </a:solidFill>
                <a:latin typeface="DM Sans Bold"/>
                <a:ea typeface="DM Sans Bold"/>
                <a:cs typeface="DM Sans Bold"/>
                <a:sym typeface="DM Sans Bold"/>
              </a:rPr>
              <a:t>UML :</a:t>
            </a:r>
          </a:p>
          <a:p>
            <a:pPr algn="l">
              <a:lnSpc>
                <a:spcPts val="2723"/>
              </a:lnSpc>
              <a:spcBef>
                <a:spcPct val="0"/>
              </a:spcBef>
            </a:pPr>
          </a:p>
          <a:p>
            <a:pPr algn="l" marL="489958" indent="-244979" lvl="1">
              <a:lnSpc>
                <a:spcPts val="2723"/>
              </a:lnSpc>
              <a:buFont typeface="Arial"/>
              <a:buChar char="•"/>
            </a:pPr>
            <a:r>
              <a:rPr lang="en-US" b="true" sz="2269">
                <a:solidFill>
                  <a:srgbClr val="000000"/>
                </a:solidFill>
                <a:latin typeface="DM Sans Bold"/>
                <a:ea typeface="DM Sans Bold"/>
                <a:cs typeface="DM Sans Bold"/>
                <a:sym typeface="DM Sans Bold"/>
              </a:rPr>
              <a:t>Amélioration de la qualité</a:t>
            </a:r>
          </a:p>
          <a:p>
            <a:pPr algn="l" marL="489958" indent="-244979" lvl="1">
              <a:lnSpc>
                <a:spcPts val="2723"/>
              </a:lnSpc>
              <a:buFont typeface="Arial"/>
              <a:buChar char="•"/>
            </a:pPr>
            <a:r>
              <a:rPr lang="en-US" b="true" sz="2269">
                <a:solidFill>
                  <a:srgbClr val="000000"/>
                </a:solidFill>
                <a:latin typeface="DM Sans Bold"/>
                <a:ea typeface="DM Sans Bold"/>
                <a:cs typeface="DM Sans Bold"/>
                <a:sym typeface="DM Sans Bold"/>
              </a:rPr>
              <a:t>Réduction des coûts</a:t>
            </a:r>
          </a:p>
          <a:p>
            <a:pPr algn="l" marL="489958" indent="-244979" lvl="1">
              <a:lnSpc>
                <a:spcPts val="2723"/>
              </a:lnSpc>
              <a:buFont typeface="Arial"/>
              <a:buChar char="•"/>
            </a:pPr>
            <a:r>
              <a:rPr lang="en-US" b="true" sz="2269">
                <a:solidFill>
                  <a:srgbClr val="000000"/>
                </a:solidFill>
                <a:latin typeface="DM Sans Bold"/>
                <a:ea typeface="DM Sans Bold"/>
                <a:cs typeface="DM Sans Bold"/>
                <a:sym typeface="DM Sans Bold"/>
              </a:rPr>
              <a:t>Facilitation de la maintenance</a:t>
            </a:r>
          </a:p>
          <a:p>
            <a:pPr algn="l" marL="489958" indent="-244979" lvl="1">
              <a:lnSpc>
                <a:spcPts val="2723"/>
              </a:lnSpc>
              <a:buFont typeface="Arial"/>
              <a:buChar char="•"/>
            </a:pPr>
            <a:r>
              <a:rPr lang="en-US" b="true" sz="2269">
                <a:solidFill>
                  <a:srgbClr val="000000"/>
                </a:solidFill>
                <a:latin typeface="DM Sans Bold"/>
                <a:ea typeface="DM Sans Bold"/>
                <a:cs typeface="DM Sans Bold"/>
                <a:sym typeface="DM Sans Bold"/>
              </a:rPr>
              <a:t>Amélioration de la collaboration</a:t>
            </a:r>
          </a:p>
        </p:txBody>
      </p:sp>
      <p:grpSp>
        <p:nvGrpSpPr>
          <p:cNvPr name="Group 6" id="6"/>
          <p:cNvGrpSpPr/>
          <p:nvPr/>
        </p:nvGrpSpPr>
        <p:grpSpPr>
          <a:xfrm rot="0">
            <a:off x="179876" y="1730821"/>
            <a:ext cx="668948" cy="668948"/>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sp>
        <p:nvSpPr>
          <p:cNvPr name="TextBox 8" id="8"/>
          <p:cNvSpPr txBox="true"/>
          <p:nvPr/>
        </p:nvSpPr>
        <p:spPr>
          <a:xfrm rot="0">
            <a:off x="278133" y="1714779"/>
            <a:ext cx="472433" cy="586733"/>
          </a:xfrm>
          <a:prstGeom prst="rect">
            <a:avLst/>
          </a:prstGeom>
        </p:spPr>
        <p:txBody>
          <a:bodyPr anchor="t" rtlCol="false" tIns="0" lIns="0" bIns="0" rIns="0">
            <a:spAutoFit/>
          </a:bodyPr>
          <a:lstStyle/>
          <a:p>
            <a:pPr algn="ctr">
              <a:lnSpc>
                <a:spcPts val="4897"/>
              </a:lnSpc>
            </a:pPr>
            <a:r>
              <a:rPr lang="en-US" b="true" sz="3119">
                <a:solidFill>
                  <a:srgbClr val="000000"/>
                </a:solidFill>
                <a:latin typeface="DM Sans Bold"/>
                <a:ea typeface="DM Sans Bold"/>
                <a:cs typeface="DM Sans Bold"/>
                <a:sym typeface="DM Sans Bold"/>
              </a:rPr>
              <a:t>1</a:t>
            </a:r>
          </a:p>
        </p:txBody>
      </p:sp>
      <p:grpSp>
        <p:nvGrpSpPr>
          <p:cNvPr name="Group 9" id="9"/>
          <p:cNvGrpSpPr/>
          <p:nvPr/>
        </p:nvGrpSpPr>
        <p:grpSpPr>
          <a:xfrm rot="0">
            <a:off x="10663513" y="2342620"/>
            <a:ext cx="668948" cy="66894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sp>
        <p:nvSpPr>
          <p:cNvPr name="TextBox 11" id="11"/>
          <p:cNvSpPr txBox="true"/>
          <p:nvPr/>
        </p:nvSpPr>
        <p:spPr>
          <a:xfrm rot="0">
            <a:off x="10761770" y="2326577"/>
            <a:ext cx="472433" cy="586733"/>
          </a:xfrm>
          <a:prstGeom prst="rect">
            <a:avLst/>
          </a:prstGeom>
        </p:spPr>
        <p:txBody>
          <a:bodyPr anchor="t" rtlCol="false" tIns="0" lIns="0" bIns="0" rIns="0">
            <a:spAutoFit/>
          </a:bodyPr>
          <a:lstStyle/>
          <a:p>
            <a:pPr algn="ctr">
              <a:lnSpc>
                <a:spcPts val="4897"/>
              </a:lnSpc>
            </a:pPr>
            <a:r>
              <a:rPr lang="en-US" b="true" sz="3119">
                <a:solidFill>
                  <a:srgbClr val="000000"/>
                </a:solidFill>
                <a:latin typeface="DM Sans Bold"/>
                <a:ea typeface="DM Sans Bold"/>
                <a:cs typeface="DM Sans Bold"/>
                <a:sym typeface="DM Sans Bold"/>
              </a:rPr>
              <a:t>2</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22289" y="1804646"/>
            <a:ext cx="13843422" cy="1676400"/>
          </a:xfrm>
          <a:prstGeom prst="rect">
            <a:avLst/>
          </a:prstGeom>
        </p:spPr>
        <p:txBody>
          <a:bodyPr anchor="t" rtlCol="false" tIns="0" lIns="0" bIns="0" rIns="0">
            <a:spAutoFit/>
          </a:bodyPr>
          <a:lstStyle/>
          <a:p>
            <a:pPr algn="ctr" marL="0" indent="0" lvl="0">
              <a:lnSpc>
                <a:spcPts val="6600"/>
              </a:lnSpc>
              <a:spcBef>
                <a:spcPct val="0"/>
              </a:spcBef>
            </a:pPr>
            <a:r>
              <a:rPr lang="en-US" b="true" sz="5500">
                <a:solidFill>
                  <a:srgbClr val="000000"/>
                </a:solidFill>
                <a:latin typeface="DM Sans Bold"/>
                <a:ea typeface="DM Sans Bold"/>
                <a:cs typeface="DM Sans Bold"/>
                <a:sym typeface="DM Sans Bold"/>
              </a:rPr>
              <a:t>Les Principaux Types de Diagrammes UML</a:t>
            </a:r>
          </a:p>
        </p:txBody>
      </p:sp>
      <p:sp>
        <p:nvSpPr>
          <p:cNvPr name="TextBox 3" id="3"/>
          <p:cNvSpPr txBox="true"/>
          <p:nvPr/>
        </p:nvSpPr>
        <p:spPr>
          <a:xfrm rot="0">
            <a:off x="1802485" y="5935121"/>
            <a:ext cx="3868263" cy="930625"/>
          </a:xfrm>
          <a:prstGeom prst="rect">
            <a:avLst/>
          </a:prstGeom>
        </p:spPr>
        <p:txBody>
          <a:bodyPr anchor="t" rtlCol="false" tIns="0" lIns="0" bIns="0" rIns="0">
            <a:spAutoFit/>
          </a:bodyPr>
          <a:lstStyle/>
          <a:p>
            <a:pPr algn="ctr">
              <a:lnSpc>
                <a:spcPts val="3646"/>
              </a:lnSpc>
            </a:pPr>
            <a:r>
              <a:rPr lang="en-US" b="true" sz="3315">
                <a:solidFill>
                  <a:srgbClr val="000000"/>
                </a:solidFill>
                <a:latin typeface="DM Sans Bold"/>
                <a:ea typeface="DM Sans Bold"/>
                <a:cs typeface="DM Sans Bold"/>
                <a:sym typeface="DM Sans Bold"/>
              </a:rPr>
              <a:t>Diagramme de classes</a:t>
            </a:r>
          </a:p>
        </p:txBody>
      </p:sp>
      <p:sp>
        <p:nvSpPr>
          <p:cNvPr name="TextBox 4" id="4"/>
          <p:cNvSpPr txBox="true"/>
          <p:nvPr/>
        </p:nvSpPr>
        <p:spPr>
          <a:xfrm rot="0">
            <a:off x="5670747" y="5935121"/>
            <a:ext cx="3868263" cy="930625"/>
          </a:xfrm>
          <a:prstGeom prst="rect">
            <a:avLst/>
          </a:prstGeom>
        </p:spPr>
        <p:txBody>
          <a:bodyPr anchor="t" rtlCol="false" tIns="0" lIns="0" bIns="0" rIns="0">
            <a:spAutoFit/>
          </a:bodyPr>
          <a:lstStyle/>
          <a:p>
            <a:pPr algn="ctr" marL="0" indent="0" lvl="0">
              <a:lnSpc>
                <a:spcPts val="3646"/>
              </a:lnSpc>
              <a:spcBef>
                <a:spcPct val="0"/>
              </a:spcBef>
            </a:pPr>
            <a:r>
              <a:rPr lang="en-US" b="true" sz="3315">
                <a:solidFill>
                  <a:srgbClr val="000000"/>
                </a:solidFill>
                <a:latin typeface="DM Sans Bold"/>
                <a:ea typeface="DM Sans Bold"/>
                <a:cs typeface="DM Sans Bold"/>
                <a:sym typeface="DM Sans Bold"/>
              </a:rPr>
              <a:t>Diagramme de séquence</a:t>
            </a:r>
          </a:p>
        </p:txBody>
      </p:sp>
      <p:sp>
        <p:nvSpPr>
          <p:cNvPr name="TextBox 5" id="5"/>
          <p:cNvSpPr txBox="true"/>
          <p:nvPr/>
        </p:nvSpPr>
        <p:spPr>
          <a:xfrm rot="0">
            <a:off x="9172278" y="5935121"/>
            <a:ext cx="3868263" cy="930625"/>
          </a:xfrm>
          <a:prstGeom prst="rect">
            <a:avLst/>
          </a:prstGeom>
        </p:spPr>
        <p:txBody>
          <a:bodyPr anchor="t" rtlCol="false" tIns="0" lIns="0" bIns="0" rIns="0">
            <a:spAutoFit/>
          </a:bodyPr>
          <a:lstStyle/>
          <a:p>
            <a:pPr algn="ctr" marL="0" indent="0" lvl="0">
              <a:lnSpc>
                <a:spcPts val="3646"/>
              </a:lnSpc>
              <a:spcBef>
                <a:spcPct val="0"/>
              </a:spcBef>
            </a:pPr>
            <a:r>
              <a:rPr lang="en-US" b="true" sz="3315">
                <a:solidFill>
                  <a:srgbClr val="000000"/>
                </a:solidFill>
                <a:latin typeface="DM Sans Bold"/>
                <a:ea typeface="DM Sans Bold"/>
                <a:cs typeface="DM Sans Bold"/>
                <a:sym typeface="DM Sans Bold"/>
              </a:rPr>
              <a:t>Diagramme d'activités</a:t>
            </a:r>
          </a:p>
        </p:txBody>
      </p:sp>
      <p:grpSp>
        <p:nvGrpSpPr>
          <p:cNvPr name="Group 6" id="6"/>
          <p:cNvGrpSpPr/>
          <p:nvPr/>
        </p:nvGrpSpPr>
        <p:grpSpPr>
          <a:xfrm rot="0">
            <a:off x="6944007" y="4277223"/>
            <a:ext cx="1046667" cy="1046667"/>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sp>
        <p:nvSpPr>
          <p:cNvPr name="TextBox 8" id="8"/>
          <p:cNvSpPr txBox="true"/>
          <p:nvPr/>
        </p:nvSpPr>
        <p:spPr>
          <a:xfrm rot="0">
            <a:off x="6944007" y="4202082"/>
            <a:ext cx="1046667" cy="1006448"/>
          </a:xfrm>
          <a:prstGeom prst="rect">
            <a:avLst/>
          </a:prstGeom>
        </p:spPr>
        <p:txBody>
          <a:bodyPr anchor="t" rtlCol="false" tIns="0" lIns="0" bIns="0" rIns="0">
            <a:spAutoFit/>
          </a:bodyPr>
          <a:lstStyle/>
          <a:p>
            <a:pPr algn="ctr" marL="0" indent="0" lvl="1">
              <a:lnSpc>
                <a:spcPts val="8486"/>
              </a:lnSpc>
              <a:spcBef>
                <a:spcPct val="0"/>
              </a:spcBef>
            </a:pPr>
            <a:r>
              <a:rPr lang="en-US" b="true" sz="5405">
                <a:solidFill>
                  <a:srgbClr val="100F0D"/>
                </a:solidFill>
                <a:latin typeface="DM Sans Bold"/>
                <a:ea typeface="DM Sans Bold"/>
                <a:cs typeface="DM Sans Bold"/>
                <a:sym typeface="DM Sans Bold"/>
              </a:rPr>
              <a:t>2</a:t>
            </a:r>
          </a:p>
        </p:txBody>
      </p:sp>
      <p:grpSp>
        <p:nvGrpSpPr>
          <p:cNvPr name="Group 9" id="9"/>
          <p:cNvGrpSpPr/>
          <p:nvPr/>
        </p:nvGrpSpPr>
        <p:grpSpPr>
          <a:xfrm rot="0">
            <a:off x="10526520" y="4277223"/>
            <a:ext cx="1046667" cy="1046667"/>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sp>
        <p:nvSpPr>
          <p:cNvPr name="TextBox 11" id="11"/>
          <p:cNvSpPr txBox="true"/>
          <p:nvPr/>
        </p:nvSpPr>
        <p:spPr>
          <a:xfrm rot="0">
            <a:off x="10526520" y="4202082"/>
            <a:ext cx="1046667" cy="1006448"/>
          </a:xfrm>
          <a:prstGeom prst="rect">
            <a:avLst/>
          </a:prstGeom>
        </p:spPr>
        <p:txBody>
          <a:bodyPr anchor="t" rtlCol="false" tIns="0" lIns="0" bIns="0" rIns="0">
            <a:spAutoFit/>
          </a:bodyPr>
          <a:lstStyle/>
          <a:p>
            <a:pPr algn="ctr" marL="0" indent="0" lvl="1">
              <a:lnSpc>
                <a:spcPts val="8486"/>
              </a:lnSpc>
              <a:spcBef>
                <a:spcPct val="0"/>
              </a:spcBef>
            </a:pPr>
            <a:r>
              <a:rPr lang="en-US" b="true" sz="5405">
                <a:solidFill>
                  <a:srgbClr val="100F0D"/>
                </a:solidFill>
                <a:latin typeface="DM Sans Bold"/>
                <a:ea typeface="DM Sans Bold"/>
                <a:cs typeface="DM Sans Bold"/>
                <a:sym typeface="DM Sans Bold"/>
              </a:rPr>
              <a:t>3</a:t>
            </a:r>
          </a:p>
        </p:txBody>
      </p:sp>
      <p:grpSp>
        <p:nvGrpSpPr>
          <p:cNvPr name="Group 12" id="12"/>
          <p:cNvGrpSpPr/>
          <p:nvPr/>
        </p:nvGrpSpPr>
        <p:grpSpPr>
          <a:xfrm rot="0">
            <a:off x="14028050" y="4277223"/>
            <a:ext cx="1046667" cy="1046667"/>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sp>
        <p:nvSpPr>
          <p:cNvPr name="TextBox 14" id="14"/>
          <p:cNvSpPr txBox="true"/>
          <p:nvPr/>
        </p:nvSpPr>
        <p:spPr>
          <a:xfrm rot="0">
            <a:off x="14028050" y="4202082"/>
            <a:ext cx="1046667" cy="1006448"/>
          </a:xfrm>
          <a:prstGeom prst="rect">
            <a:avLst/>
          </a:prstGeom>
        </p:spPr>
        <p:txBody>
          <a:bodyPr anchor="t" rtlCol="false" tIns="0" lIns="0" bIns="0" rIns="0">
            <a:spAutoFit/>
          </a:bodyPr>
          <a:lstStyle/>
          <a:p>
            <a:pPr algn="ctr" marL="0" indent="0" lvl="1">
              <a:lnSpc>
                <a:spcPts val="8486"/>
              </a:lnSpc>
              <a:spcBef>
                <a:spcPct val="0"/>
              </a:spcBef>
            </a:pPr>
            <a:r>
              <a:rPr lang="en-US" b="true" sz="5405">
                <a:solidFill>
                  <a:srgbClr val="100F0D"/>
                </a:solidFill>
                <a:latin typeface="DM Sans Bold"/>
                <a:ea typeface="DM Sans Bold"/>
                <a:cs typeface="DM Sans Bold"/>
                <a:sym typeface="DM Sans Bold"/>
              </a:rPr>
              <a:t>4</a:t>
            </a:r>
          </a:p>
        </p:txBody>
      </p:sp>
      <p:sp>
        <p:nvSpPr>
          <p:cNvPr name="TextBox 15" id="15"/>
          <p:cNvSpPr txBox="true"/>
          <p:nvPr/>
        </p:nvSpPr>
        <p:spPr>
          <a:xfrm rot="0">
            <a:off x="12617253" y="5935121"/>
            <a:ext cx="3868263" cy="930625"/>
          </a:xfrm>
          <a:prstGeom prst="rect">
            <a:avLst/>
          </a:prstGeom>
        </p:spPr>
        <p:txBody>
          <a:bodyPr anchor="t" rtlCol="false" tIns="0" lIns="0" bIns="0" rIns="0">
            <a:spAutoFit/>
          </a:bodyPr>
          <a:lstStyle/>
          <a:p>
            <a:pPr algn="ctr" marL="0" indent="0" lvl="0">
              <a:lnSpc>
                <a:spcPts val="3646"/>
              </a:lnSpc>
              <a:spcBef>
                <a:spcPct val="0"/>
              </a:spcBef>
            </a:pPr>
            <a:r>
              <a:rPr lang="en-US" b="true" sz="3315">
                <a:solidFill>
                  <a:srgbClr val="000000"/>
                </a:solidFill>
                <a:latin typeface="DM Sans Bold"/>
                <a:ea typeface="DM Sans Bold"/>
                <a:cs typeface="DM Sans Bold"/>
                <a:sym typeface="DM Sans Bold"/>
              </a:rPr>
              <a:t>Autres Diagrammes</a:t>
            </a:r>
          </a:p>
        </p:txBody>
      </p:sp>
      <p:grpSp>
        <p:nvGrpSpPr>
          <p:cNvPr name="Group 16" id="16"/>
          <p:cNvGrpSpPr/>
          <p:nvPr/>
        </p:nvGrpSpPr>
        <p:grpSpPr>
          <a:xfrm rot="0">
            <a:off x="2904294" y="4274008"/>
            <a:ext cx="1046667" cy="1046667"/>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7DF8E"/>
            </a:solidFill>
          </p:spPr>
        </p:sp>
      </p:grpSp>
      <p:sp>
        <p:nvSpPr>
          <p:cNvPr name="TextBox 18" id="18"/>
          <p:cNvSpPr txBox="true"/>
          <p:nvPr/>
        </p:nvSpPr>
        <p:spPr>
          <a:xfrm rot="0">
            <a:off x="2904294" y="4198867"/>
            <a:ext cx="1046667" cy="1006448"/>
          </a:xfrm>
          <a:prstGeom prst="rect">
            <a:avLst/>
          </a:prstGeom>
        </p:spPr>
        <p:txBody>
          <a:bodyPr anchor="t" rtlCol="false" tIns="0" lIns="0" bIns="0" rIns="0">
            <a:spAutoFit/>
          </a:bodyPr>
          <a:lstStyle/>
          <a:p>
            <a:pPr algn="ctr" marL="0" indent="0" lvl="1">
              <a:lnSpc>
                <a:spcPts val="8486"/>
              </a:lnSpc>
              <a:spcBef>
                <a:spcPct val="0"/>
              </a:spcBef>
            </a:pPr>
            <a:r>
              <a:rPr lang="en-US" b="true" sz="5405" u="none">
                <a:solidFill>
                  <a:srgbClr val="100F0D"/>
                </a:solidFill>
                <a:latin typeface="DM Sans Bold"/>
                <a:ea typeface="DM Sans Bold"/>
                <a:cs typeface="DM Sans Bold"/>
                <a:sym typeface="DM Sans Bold"/>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29995" y="3793928"/>
            <a:ext cx="9971414" cy="3832461"/>
          </a:xfrm>
          <a:custGeom>
            <a:avLst/>
            <a:gdLst/>
            <a:ahLst/>
            <a:cxnLst/>
            <a:rect r="r" b="b" t="t" l="l"/>
            <a:pathLst>
              <a:path h="3832461" w="9971414">
                <a:moveTo>
                  <a:pt x="0" y="0"/>
                </a:moveTo>
                <a:lnTo>
                  <a:pt x="9971414" y="0"/>
                </a:lnTo>
                <a:lnTo>
                  <a:pt x="9971414" y="3832461"/>
                </a:lnTo>
                <a:lnTo>
                  <a:pt x="0" y="3832461"/>
                </a:lnTo>
                <a:lnTo>
                  <a:pt x="0" y="0"/>
                </a:lnTo>
                <a:close/>
              </a:path>
            </a:pathLst>
          </a:custGeom>
          <a:blipFill>
            <a:blip r:embed="rId2"/>
            <a:stretch>
              <a:fillRect l="0" t="0" r="0" b="0"/>
            </a:stretch>
          </a:blipFill>
        </p:spPr>
      </p:sp>
      <p:sp>
        <p:nvSpPr>
          <p:cNvPr name="TextBox 3" id="3"/>
          <p:cNvSpPr txBox="true"/>
          <p:nvPr/>
        </p:nvSpPr>
        <p:spPr>
          <a:xfrm rot="0">
            <a:off x="800100" y="990488"/>
            <a:ext cx="10108391" cy="9125585"/>
          </a:xfrm>
          <a:prstGeom prst="rect">
            <a:avLst/>
          </a:prstGeom>
        </p:spPr>
        <p:txBody>
          <a:bodyPr anchor="t" rtlCol="false" tIns="0" lIns="0" bIns="0" rIns="0">
            <a:spAutoFit/>
          </a:bodyPr>
          <a:lstStyle/>
          <a:p>
            <a:pPr algn="just">
              <a:lnSpc>
                <a:spcPts val="3640"/>
              </a:lnSpc>
            </a:pPr>
            <a:r>
              <a:rPr lang="en-US" sz="2600" b="true">
                <a:solidFill>
                  <a:srgbClr val="000000"/>
                </a:solidFill>
                <a:latin typeface="DM Sans Bold"/>
                <a:ea typeface="DM Sans Bold"/>
                <a:cs typeface="DM Sans Bold"/>
                <a:sym typeface="DM Sans Bold"/>
              </a:rPr>
              <a:t>Qu'est-ce que c'est ?</a:t>
            </a:r>
          </a:p>
          <a:p>
            <a:pPr algn="l" marL="561342" indent="-280671" lvl="1">
              <a:lnSpc>
                <a:spcPts val="3640"/>
              </a:lnSpc>
              <a:buFont typeface="Arial"/>
              <a:buChar char="•"/>
            </a:pPr>
            <a:r>
              <a:rPr lang="en-US" sz="2600">
                <a:solidFill>
                  <a:srgbClr val="000000"/>
                </a:solidFill>
                <a:latin typeface="DM Sans"/>
                <a:ea typeface="DM Sans"/>
                <a:cs typeface="DM Sans"/>
                <a:sym typeface="DM Sans"/>
              </a:rPr>
              <a:t>Représentation graphique de la structure statique d'un système.</a:t>
            </a:r>
          </a:p>
          <a:p>
            <a:pPr algn="l" marL="561342" indent="-280671" lvl="1">
              <a:lnSpc>
                <a:spcPts val="3640"/>
              </a:lnSpc>
              <a:buFont typeface="Arial"/>
              <a:buChar char="•"/>
            </a:pPr>
            <a:r>
              <a:rPr lang="en-US" sz="2600">
                <a:solidFill>
                  <a:srgbClr val="000000"/>
                </a:solidFill>
                <a:latin typeface="DM Sans"/>
                <a:ea typeface="DM Sans"/>
                <a:cs typeface="DM Sans"/>
                <a:sym typeface="DM Sans"/>
              </a:rPr>
              <a:t>Montre les classes, leurs attributs (caractéristiques) et leurs opérations (comportements).</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Les relations entre les classes sont aussi représentées.</a:t>
            </a:r>
          </a:p>
          <a:p>
            <a:pPr algn="just">
              <a:lnSpc>
                <a:spcPts val="3640"/>
              </a:lnSpc>
            </a:pPr>
          </a:p>
          <a:p>
            <a:pPr algn="just">
              <a:lnSpc>
                <a:spcPts val="3640"/>
              </a:lnSpc>
            </a:pPr>
            <a:r>
              <a:rPr lang="en-US" sz="2600" b="true">
                <a:solidFill>
                  <a:srgbClr val="000000"/>
                </a:solidFill>
                <a:latin typeface="DM Sans Bold"/>
                <a:ea typeface="DM Sans Bold"/>
                <a:cs typeface="DM Sans Bold"/>
                <a:sym typeface="DM Sans Bold"/>
              </a:rPr>
              <a:t>À quoi ça sert ?</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Modéliser la structure interne du système.</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Identifier les objets et leurs interactions.</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Servir de base à la conception du code.</a:t>
            </a:r>
          </a:p>
          <a:p>
            <a:pPr algn="just">
              <a:lnSpc>
                <a:spcPts val="3640"/>
              </a:lnSpc>
            </a:pPr>
          </a:p>
          <a:p>
            <a:pPr algn="just">
              <a:lnSpc>
                <a:spcPts val="3640"/>
              </a:lnSpc>
            </a:pPr>
            <a:r>
              <a:rPr lang="en-US" sz="2600" b="true">
                <a:solidFill>
                  <a:srgbClr val="000000"/>
                </a:solidFill>
                <a:latin typeface="DM Sans Bold"/>
                <a:ea typeface="DM Sans Bold"/>
                <a:cs typeface="DM Sans Bold"/>
                <a:sym typeface="DM Sans Bold"/>
              </a:rPr>
              <a:t>Éléments clés: </a:t>
            </a:r>
          </a:p>
          <a:p>
            <a:pPr algn="l"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Classe</a:t>
            </a:r>
            <a:r>
              <a:rPr lang="en-US" sz="2600">
                <a:solidFill>
                  <a:srgbClr val="000000"/>
                </a:solidFill>
                <a:latin typeface="DM Sans"/>
                <a:ea typeface="DM Sans"/>
                <a:cs typeface="DM Sans"/>
                <a:sym typeface="DM Sans"/>
              </a:rPr>
              <a:t>: Un modèle d'objet avec des attributs et des opérations.</a:t>
            </a:r>
          </a:p>
          <a:p>
            <a:pPr algn="just"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Attribut</a:t>
            </a:r>
            <a:r>
              <a:rPr lang="en-US" sz="2600">
                <a:solidFill>
                  <a:srgbClr val="000000"/>
                </a:solidFill>
                <a:latin typeface="DM Sans"/>
                <a:ea typeface="DM Sans"/>
                <a:cs typeface="DM Sans"/>
                <a:sym typeface="DM Sans"/>
              </a:rPr>
              <a:t>: Propriété d'une classe.</a:t>
            </a:r>
          </a:p>
          <a:p>
            <a:pPr algn="just"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Opération</a:t>
            </a:r>
            <a:r>
              <a:rPr lang="en-US" sz="2600">
                <a:solidFill>
                  <a:srgbClr val="000000"/>
                </a:solidFill>
                <a:latin typeface="DM Sans"/>
                <a:ea typeface="DM Sans"/>
                <a:cs typeface="DM Sans"/>
                <a:sym typeface="DM Sans"/>
              </a:rPr>
              <a:t>: Action qu'une classe peut effectuer.</a:t>
            </a:r>
          </a:p>
          <a:p>
            <a:pPr algn="l"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Relations</a:t>
            </a:r>
            <a:r>
              <a:rPr lang="en-US" sz="2600">
                <a:solidFill>
                  <a:srgbClr val="000000"/>
                </a:solidFill>
                <a:latin typeface="DM Sans"/>
                <a:ea typeface="DM Sans"/>
                <a:cs typeface="DM Sans"/>
                <a:sym typeface="DM Sans"/>
              </a:rPr>
              <a:t>: Association, généralisation, agrégation, composition.</a:t>
            </a:r>
          </a:p>
          <a:p>
            <a:pPr algn="just">
              <a:lnSpc>
                <a:spcPts val="3640"/>
              </a:lnSpc>
            </a:pPr>
          </a:p>
        </p:txBody>
      </p:sp>
      <p:sp>
        <p:nvSpPr>
          <p:cNvPr name="TextBox 4" id="4"/>
          <p:cNvSpPr txBox="true"/>
          <p:nvPr/>
        </p:nvSpPr>
        <p:spPr>
          <a:xfrm rot="0">
            <a:off x="488180" y="-95250"/>
            <a:ext cx="16046645" cy="821049"/>
          </a:xfrm>
          <a:prstGeom prst="rect">
            <a:avLst/>
          </a:prstGeom>
        </p:spPr>
        <p:txBody>
          <a:bodyPr anchor="t" rtlCol="false" tIns="0" lIns="0" bIns="0" rIns="0">
            <a:spAutoFit/>
          </a:bodyPr>
          <a:lstStyle/>
          <a:p>
            <a:pPr algn="l">
              <a:lnSpc>
                <a:spcPts val="6720"/>
              </a:lnSpc>
            </a:pPr>
            <a:r>
              <a:rPr lang="en-US" b="true" sz="4800">
                <a:solidFill>
                  <a:srgbClr val="100F0D"/>
                </a:solidFill>
                <a:latin typeface="DM Sans Bold"/>
                <a:ea typeface="DM Sans Bold"/>
                <a:cs typeface="DM Sans Bold"/>
                <a:sym typeface="DM Sans Bold"/>
              </a:rPr>
              <a:t>Diagramme de classe : La Structure de Votre Système</a:t>
            </a:r>
          </a:p>
        </p:txBody>
      </p:sp>
      <p:sp>
        <p:nvSpPr>
          <p:cNvPr name="TextBox 5" id="5"/>
          <p:cNvSpPr txBox="true"/>
          <p:nvPr/>
        </p:nvSpPr>
        <p:spPr>
          <a:xfrm rot="0">
            <a:off x="10514734" y="7702589"/>
            <a:ext cx="7369016" cy="257175"/>
          </a:xfrm>
          <a:prstGeom prst="rect">
            <a:avLst/>
          </a:prstGeom>
        </p:spPr>
        <p:txBody>
          <a:bodyPr anchor="t" rtlCol="false" tIns="0" lIns="0" bIns="0" rIns="0">
            <a:spAutoFit/>
          </a:bodyPr>
          <a:lstStyle/>
          <a:p>
            <a:pPr algn="ctr">
              <a:lnSpc>
                <a:spcPts val="2039"/>
              </a:lnSpc>
              <a:spcBef>
                <a:spcPct val="0"/>
              </a:spcBef>
            </a:pPr>
            <a:r>
              <a:rPr lang="en-US" b="true" sz="1699">
                <a:solidFill>
                  <a:srgbClr val="000000"/>
                </a:solidFill>
                <a:latin typeface="DM Sans Bold"/>
                <a:ea typeface="DM Sans Bold"/>
                <a:cs typeface="DM Sans Bold"/>
                <a:sym typeface="DM Sans Bold"/>
              </a:rPr>
              <a:t>fig. 2 : Exemple de Diagramme de classe pour la gestion de commande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29656" y="1414350"/>
            <a:ext cx="8479356" cy="6606093"/>
          </a:xfrm>
          <a:custGeom>
            <a:avLst/>
            <a:gdLst/>
            <a:ahLst/>
            <a:cxnLst/>
            <a:rect r="r" b="b" t="t" l="l"/>
            <a:pathLst>
              <a:path h="6606093" w="8479356">
                <a:moveTo>
                  <a:pt x="0" y="0"/>
                </a:moveTo>
                <a:lnTo>
                  <a:pt x="8479357" y="0"/>
                </a:lnTo>
                <a:lnTo>
                  <a:pt x="8479357" y="6606093"/>
                </a:lnTo>
                <a:lnTo>
                  <a:pt x="0" y="6606093"/>
                </a:lnTo>
                <a:lnTo>
                  <a:pt x="0" y="0"/>
                </a:lnTo>
                <a:close/>
              </a:path>
            </a:pathLst>
          </a:custGeom>
          <a:blipFill>
            <a:blip r:embed="rId2"/>
            <a:stretch>
              <a:fillRect l="-92288" t="-53830" r="-2188" b="0"/>
            </a:stretch>
          </a:blipFill>
        </p:spPr>
      </p:sp>
      <p:sp>
        <p:nvSpPr>
          <p:cNvPr name="TextBox 3" id="3"/>
          <p:cNvSpPr txBox="true"/>
          <p:nvPr/>
        </p:nvSpPr>
        <p:spPr>
          <a:xfrm rot="0">
            <a:off x="520968" y="1366725"/>
            <a:ext cx="9108688" cy="7296785"/>
          </a:xfrm>
          <a:prstGeom prst="rect">
            <a:avLst/>
          </a:prstGeom>
        </p:spPr>
        <p:txBody>
          <a:bodyPr anchor="t" rtlCol="false" tIns="0" lIns="0" bIns="0" rIns="0">
            <a:spAutoFit/>
          </a:bodyPr>
          <a:lstStyle/>
          <a:p>
            <a:pPr algn="l">
              <a:lnSpc>
                <a:spcPts val="3640"/>
              </a:lnSpc>
            </a:pPr>
            <a:r>
              <a:rPr lang="en-US" sz="2600" b="true">
                <a:solidFill>
                  <a:srgbClr val="000000"/>
                </a:solidFill>
                <a:latin typeface="DM Sans Bold"/>
                <a:ea typeface="DM Sans Bold"/>
                <a:cs typeface="DM Sans Bold"/>
                <a:sym typeface="DM Sans Bold"/>
              </a:rPr>
              <a:t>Qu'est-ce que c'est ?</a:t>
            </a:r>
          </a:p>
          <a:p>
            <a:pPr algn="l" marL="561342" indent="-280671" lvl="1">
              <a:lnSpc>
                <a:spcPts val="3640"/>
              </a:lnSpc>
              <a:buFont typeface="Arial"/>
              <a:buChar char="•"/>
            </a:pPr>
            <a:r>
              <a:rPr lang="en-US" sz="2600">
                <a:solidFill>
                  <a:srgbClr val="000000"/>
                </a:solidFill>
                <a:latin typeface="DM Sans"/>
                <a:ea typeface="DM Sans"/>
                <a:cs typeface="DM Sans"/>
                <a:sym typeface="DM Sans"/>
              </a:rPr>
              <a:t>Représentation graphique de l'interaction entre différents objets au cours du temps.</a:t>
            </a:r>
          </a:p>
          <a:p>
            <a:pPr algn="l" marL="561342" indent="-280671" lvl="1">
              <a:lnSpc>
                <a:spcPts val="3640"/>
              </a:lnSpc>
              <a:buFont typeface="Arial"/>
              <a:buChar char="•"/>
            </a:pPr>
            <a:r>
              <a:rPr lang="en-US" sz="2600">
                <a:solidFill>
                  <a:srgbClr val="000000"/>
                </a:solidFill>
                <a:latin typeface="DM Sans"/>
                <a:ea typeface="DM Sans"/>
                <a:cs typeface="DM Sans"/>
                <a:sym typeface="DM Sans"/>
              </a:rPr>
              <a:t>Montre l'ordre chronologique des messages échangés.</a:t>
            </a:r>
          </a:p>
          <a:p>
            <a:pPr algn="l">
              <a:lnSpc>
                <a:spcPts val="3640"/>
              </a:lnSpc>
            </a:pPr>
          </a:p>
          <a:p>
            <a:pPr algn="l">
              <a:lnSpc>
                <a:spcPts val="3640"/>
              </a:lnSpc>
            </a:pPr>
            <a:r>
              <a:rPr lang="en-US" sz="2600" b="true">
                <a:solidFill>
                  <a:srgbClr val="000000"/>
                </a:solidFill>
                <a:latin typeface="DM Sans Bold"/>
                <a:ea typeface="DM Sans Bold"/>
                <a:cs typeface="DM Sans Bold"/>
                <a:sym typeface="DM Sans Bold"/>
              </a:rPr>
              <a:t>À quoi ça sert ?</a:t>
            </a:r>
          </a:p>
          <a:p>
            <a:pPr algn="l" marL="561342" indent="-280671" lvl="1">
              <a:lnSpc>
                <a:spcPts val="3640"/>
              </a:lnSpc>
              <a:buFont typeface="Arial"/>
              <a:buChar char="•"/>
            </a:pPr>
            <a:r>
              <a:rPr lang="en-US" sz="2600">
                <a:solidFill>
                  <a:srgbClr val="000000"/>
                </a:solidFill>
                <a:latin typeface="DM Sans"/>
                <a:ea typeface="DM Sans"/>
                <a:cs typeface="DM Sans"/>
                <a:sym typeface="DM Sans"/>
              </a:rPr>
              <a:t>Visualiser le déroulement d'un scénario.</a:t>
            </a:r>
          </a:p>
          <a:p>
            <a:pPr algn="l" marL="561342" indent="-280671" lvl="1">
              <a:lnSpc>
                <a:spcPts val="3640"/>
              </a:lnSpc>
              <a:buFont typeface="Arial"/>
              <a:buChar char="•"/>
            </a:pPr>
            <a:r>
              <a:rPr lang="en-US" sz="2600">
                <a:solidFill>
                  <a:srgbClr val="000000"/>
                </a:solidFill>
                <a:latin typeface="DM Sans"/>
                <a:ea typeface="DM Sans"/>
                <a:cs typeface="DM Sans"/>
                <a:sym typeface="DM Sans"/>
              </a:rPr>
              <a:t>Analyser les</a:t>
            </a:r>
            <a:r>
              <a:rPr lang="en-US" sz="2600">
                <a:solidFill>
                  <a:srgbClr val="000000"/>
                </a:solidFill>
                <a:latin typeface="DM Sans"/>
                <a:ea typeface="DM Sans"/>
                <a:cs typeface="DM Sans"/>
                <a:sym typeface="DM Sans"/>
              </a:rPr>
              <a:t> f</a:t>
            </a:r>
            <a:r>
              <a:rPr lang="en-US" sz="2600">
                <a:solidFill>
                  <a:srgbClr val="000000"/>
                </a:solidFill>
                <a:latin typeface="DM Sans"/>
                <a:ea typeface="DM Sans"/>
                <a:cs typeface="DM Sans"/>
                <a:sym typeface="DM Sans"/>
              </a:rPr>
              <a:t>l</a:t>
            </a:r>
            <a:r>
              <a:rPr lang="en-US" sz="2600">
                <a:solidFill>
                  <a:srgbClr val="000000"/>
                </a:solidFill>
                <a:latin typeface="DM Sans"/>
                <a:ea typeface="DM Sans"/>
                <a:cs typeface="DM Sans"/>
                <a:sym typeface="DM Sans"/>
              </a:rPr>
              <a:t>u</a:t>
            </a:r>
            <a:r>
              <a:rPr lang="en-US" sz="2600">
                <a:solidFill>
                  <a:srgbClr val="000000"/>
                </a:solidFill>
                <a:latin typeface="DM Sans"/>
                <a:ea typeface="DM Sans"/>
                <a:cs typeface="DM Sans"/>
                <a:sym typeface="DM Sans"/>
              </a:rPr>
              <a:t>x de contrôle.</a:t>
            </a:r>
          </a:p>
          <a:p>
            <a:pPr algn="l" marL="561342" indent="-280671" lvl="1">
              <a:lnSpc>
                <a:spcPts val="3640"/>
              </a:lnSpc>
              <a:buFont typeface="Arial"/>
              <a:buChar char="•"/>
            </a:pPr>
            <a:r>
              <a:rPr lang="en-US" sz="2600">
                <a:solidFill>
                  <a:srgbClr val="000000"/>
                </a:solidFill>
                <a:latin typeface="DM Sans"/>
                <a:ea typeface="DM Sans"/>
                <a:cs typeface="DM Sans"/>
                <a:sym typeface="DM Sans"/>
              </a:rPr>
              <a:t>Identifier les problèmes de coordination.</a:t>
            </a:r>
          </a:p>
          <a:p>
            <a:pPr algn="l">
              <a:lnSpc>
                <a:spcPts val="3640"/>
              </a:lnSpc>
            </a:pPr>
          </a:p>
          <a:p>
            <a:pPr algn="l">
              <a:lnSpc>
                <a:spcPts val="3640"/>
              </a:lnSpc>
            </a:pPr>
            <a:r>
              <a:rPr lang="en-US" sz="2600" b="true">
                <a:solidFill>
                  <a:srgbClr val="000000"/>
                </a:solidFill>
                <a:latin typeface="DM Sans Bold"/>
                <a:ea typeface="DM Sans Bold"/>
                <a:cs typeface="DM Sans Bold"/>
                <a:sym typeface="DM Sans Bold"/>
              </a:rPr>
              <a:t>Éléme</a:t>
            </a:r>
            <a:r>
              <a:rPr lang="en-US" sz="2600" b="true">
                <a:solidFill>
                  <a:srgbClr val="000000"/>
                </a:solidFill>
                <a:latin typeface="DM Sans Bold"/>
                <a:ea typeface="DM Sans Bold"/>
                <a:cs typeface="DM Sans Bold"/>
                <a:sym typeface="DM Sans Bold"/>
              </a:rPr>
              <a:t>nts clés: </a:t>
            </a:r>
          </a:p>
          <a:p>
            <a:pPr algn="l"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Objet</a:t>
            </a:r>
            <a:r>
              <a:rPr lang="en-US" sz="2600">
                <a:solidFill>
                  <a:srgbClr val="000000"/>
                </a:solidFill>
                <a:latin typeface="DM Sans"/>
                <a:ea typeface="DM Sans"/>
                <a:cs typeface="DM Sans"/>
                <a:sym typeface="DM Sans"/>
              </a:rPr>
              <a:t>:</a:t>
            </a:r>
            <a:r>
              <a:rPr lang="en-US" sz="2600">
                <a:solidFill>
                  <a:srgbClr val="000000"/>
                </a:solidFill>
                <a:latin typeface="DM Sans"/>
                <a:ea typeface="DM Sans"/>
                <a:cs typeface="DM Sans"/>
                <a:sym typeface="DM Sans"/>
              </a:rPr>
              <a:t> </a:t>
            </a:r>
            <a:r>
              <a:rPr lang="en-US" sz="2600">
                <a:solidFill>
                  <a:srgbClr val="000000"/>
                </a:solidFill>
                <a:latin typeface="DM Sans"/>
                <a:ea typeface="DM Sans"/>
                <a:cs typeface="DM Sans"/>
                <a:sym typeface="DM Sans"/>
              </a:rPr>
              <a:t>Rep</a:t>
            </a:r>
            <a:r>
              <a:rPr lang="en-US" sz="2600">
                <a:solidFill>
                  <a:srgbClr val="000000"/>
                </a:solidFill>
                <a:latin typeface="DM Sans"/>
                <a:ea typeface="DM Sans"/>
                <a:cs typeface="DM Sans"/>
                <a:sym typeface="DM Sans"/>
              </a:rPr>
              <a:t>r</a:t>
            </a:r>
            <a:r>
              <a:rPr lang="en-US" sz="2600">
                <a:solidFill>
                  <a:srgbClr val="000000"/>
                </a:solidFill>
                <a:latin typeface="DM Sans"/>
                <a:ea typeface="DM Sans"/>
                <a:cs typeface="DM Sans"/>
                <a:sym typeface="DM Sans"/>
              </a:rPr>
              <a:t>és</a:t>
            </a:r>
            <a:r>
              <a:rPr lang="en-US" sz="2600">
                <a:solidFill>
                  <a:srgbClr val="000000"/>
                </a:solidFill>
                <a:latin typeface="DM Sans"/>
                <a:ea typeface="DM Sans"/>
                <a:cs typeface="DM Sans"/>
                <a:sym typeface="DM Sans"/>
              </a:rPr>
              <a:t>e</a:t>
            </a:r>
            <a:r>
              <a:rPr lang="en-US" sz="2600">
                <a:solidFill>
                  <a:srgbClr val="000000"/>
                </a:solidFill>
                <a:latin typeface="DM Sans"/>
                <a:ea typeface="DM Sans"/>
                <a:cs typeface="DM Sans"/>
                <a:sym typeface="DM Sans"/>
              </a:rPr>
              <a:t>nté par une ligne de vie verticale.</a:t>
            </a:r>
          </a:p>
          <a:p>
            <a:pPr algn="l"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M</a:t>
            </a:r>
            <a:r>
              <a:rPr lang="en-US" b="true" sz="2600">
                <a:solidFill>
                  <a:srgbClr val="000000"/>
                </a:solidFill>
                <a:latin typeface="DM Sans Bold"/>
                <a:ea typeface="DM Sans Bold"/>
                <a:cs typeface="DM Sans Bold"/>
                <a:sym typeface="DM Sans Bold"/>
              </a:rPr>
              <a:t>essage</a:t>
            </a:r>
            <a:r>
              <a:rPr lang="en-US" sz="2600">
                <a:solidFill>
                  <a:srgbClr val="000000"/>
                </a:solidFill>
                <a:latin typeface="DM Sans"/>
                <a:ea typeface="DM Sans"/>
                <a:cs typeface="DM Sans"/>
                <a:sym typeface="DM Sans"/>
              </a:rPr>
              <a:t>:</a:t>
            </a:r>
            <a:r>
              <a:rPr lang="en-US" sz="2600">
                <a:solidFill>
                  <a:srgbClr val="000000"/>
                </a:solidFill>
                <a:latin typeface="DM Sans"/>
                <a:ea typeface="DM Sans"/>
                <a:cs typeface="DM Sans"/>
                <a:sym typeface="DM Sans"/>
              </a:rPr>
              <a:t> </a:t>
            </a:r>
            <a:r>
              <a:rPr lang="en-US" sz="2600">
                <a:solidFill>
                  <a:srgbClr val="000000"/>
                </a:solidFill>
                <a:latin typeface="DM Sans"/>
                <a:ea typeface="DM Sans"/>
                <a:cs typeface="DM Sans"/>
                <a:sym typeface="DM Sans"/>
              </a:rPr>
              <a:t>Intera</a:t>
            </a:r>
            <a:r>
              <a:rPr lang="en-US" sz="2600">
                <a:solidFill>
                  <a:srgbClr val="000000"/>
                </a:solidFill>
                <a:latin typeface="DM Sans"/>
                <a:ea typeface="DM Sans"/>
                <a:cs typeface="DM Sans"/>
                <a:sym typeface="DM Sans"/>
              </a:rPr>
              <a:t>c</a:t>
            </a:r>
            <a:r>
              <a:rPr lang="en-US" sz="2600">
                <a:solidFill>
                  <a:srgbClr val="000000"/>
                </a:solidFill>
                <a:latin typeface="DM Sans"/>
                <a:ea typeface="DM Sans"/>
                <a:cs typeface="DM Sans"/>
                <a:sym typeface="DM Sans"/>
              </a:rPr>
              <a:t>ti</a:t>
            </a:r>
            <a:r>
              <a:rPr lang="en-US" sz="2600">
                <a:solidFill>
                  <a:srgbClr val="000000"/>
                </a:solidFill>
                <a:latin typeface="DM Sans"/>
                <a:ea typeface="DM Sans"/>
                <a:cs typeface="DM Sans"/>
                <a:sym typeface="DM Sans"/>
              </a:rPr>
              <a:t>on</a:t>
            </a:r>
            <a:r>
              <a:rPr lang="en-US" sz="2600">
                <a:solidFill>
                  <a:srgbClr val="000000"/>
                </a:solidFill>
                <a:latin typeface="DM Sans"/>
                <a:ea typeface="DM Sans"/>
                <a:cs typeface="DM Sans"/>
                <a:sym typeface="DM Sans"/>
              </a:rPr>
              <a:t> </a:t>
            </a:r>
            <a:r>
              <a:rPr lang="en-US" sz="2600">
                <a:solidFill>
                  <a:srgbClr val="000000"/>
                </a:solidFill>
                <a:latin typeface="DM Sans"/>
                <a:ea typeface="DM Sans"/>
                <a:cs typeface="DM Sans"/>
                <a:sym typeface="DM Sans"/>
              </a:rPr>
              <a:t>ent</a:t>
            </a:r>
            <a:r>
              <a:rPr lang="en-US" sz="2600">
                <a:solidFill>
                  <a:srgbClr val="000000"/>
                </a:solidFill>
                <a:latin typeface="DM Sans"/>
                <a:ea typeface="DM Sans"/>
                <a:cs typeface="DM Sans"/>
                <a:sym typeface="DM Sans"/>
              </a:rPr>
              <a:t>re deux objets, représenté par une flèche.</a:t>
            </a:r>
          </a:p>
          <a:p>
            <a:pPr algn="l"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Ligne de vie:</a:t>
            </a:r>
            <a:r>
              <a:rPr lang="en-US" sz="2600">
                <a:solidFill>
                  <a:srgbClr val="000000"/>
                </a:solidFill>
                <a:latin typeface="DM Sans"/>
                <a:ea typeface="DM Sans"/>
                <a:cs typeface="DM Sans"/>
                <a:sym typeface="DM Sans"/>
              </a:rPr>
              <a:t> Représente l'existence d'un objet au cours du temps.</a:t>
            </a:r>
          </a:p>
        </p:txBody>
      </p:sp>
      <p:sp>
        <p:nvSpPr>
          <p:cNvPr name="TextBox 4" id="4"/>
          <p:cNvSpPr txBox="true"/>
          <p:nvPr/>
        </p:nvSpPr>
        <p:spPr>
          <a:xfrm rot="0">
            <a:off x="520968" y="280987"/>
            <a:ext cx="15267695" cy="821049"/>
          </a:xfrm>
          <a:prstGeom prst="rect">
            <a:avLst/>
          </a:prstGeom>
        </p:spPr>
        <p:txBody>
          <a:bodyPr anchor="t" rtlCol="false" tIns="0" lIns="0" bIns="0" rIns="0">
            <a:spAutoFit/>
          </a:bodyPr>
          <a:lstStyle/>
          <a:p>
            <a:pPr algn="l">
              <a:lnSpc>
                <a:spcPts val="6720"/>
              </a:lnSpc>
            </a:pPr>
            <a:r>
              <a:rPr lang="en-US" b="true" sz="4800">
                <a:solidFill>
                  <a:srgbClr val="100F0D"/>
                </a:solidFill>
                <a:latin typeface="DM Sans Bold"/>
                <a:ea typeface="DM Sans Bold"/>
                <a:cs typeface="DM Sans Bold"/>
                <a:sym typeface="DM Sans Bold"/>
              </a:rPr>
              <a:t>Diagramme de séquence : L'Ordre des Événements</a:t>
            </a:r>
          </a:p>
        </p:txBody>
      </p:sp>
      <p:sp>
        <p:nvSpPr>
          <p:cNvPr name="TextBox 5" id="5"/>
          <p:cNvSpPr txBox="true"/>
          <p:nvPr/>
        </p:nvSpPr>
        <p:spPr>
          <a:xfrm rot="0">
            <a:off x="11681725" y="8144281"/>
            <a:ext cx="4549378" cy="771525"/>
          </a:xfrm>
          <a:prstGeom prst="rect">
            <a:avLst/>
          </a:prstGeom>
        </p:spPr>
        <p:txBody>
          <a:bodyPr anchor="t" rtlCol="false" tIns="0" lIns="0" bIns="0" rIns="0">
            <a:spAutoFit/>
          </a:bodyPr>
          <a:lstStyle/>
          <a:p>
            <a:pPr algn="just">
              <a:lnSpc>
                <a:spcPts val="2039"/>
              </a:lnSpc>
            </a:pPr>
            <a:r>
              <a:rPr lang="en-US" sz="1699" b="true">
                <a:solidFill>
                  <a:srgbClr val="000000"/>
                </a:solidFill>
                <a:latin typeface="DM Sans Bold"/>
                <a:ea typeface="DM Sans Bold"/>
                <a:cs typeface="DM Sans Bold"/>
                <a:sym typeface="DM Sans Bold"/>
              </a:rPr>
              <a:t>fig. 3 : Exemple de Diagramme de séquence</a:t>
            </a:r>
          </a:p>
          <a:p>
            <a:pPr algn="just">
              <a:lnSpc>
                <a:spcPts val="2039"/>
              </a:lnSpc>
            </a:pPr>
            <a:r>
              <a:rPr lang="en-US" sz="1699" b="true">
                <a:solidFill>
                  <a:srgbClr val="000000"/>
                </a:solidFill>
                <a:latin typeface="DM Sans Bold"/>
                <a:ea typeface="DM Sans Bold"/>
                <a:cs typeface="DM Sans Bold"/>
                <a:sym typeface="DM Sans Bold"/>
              </a:rPr>
              <a:t>qui représente les interactions entre objets</a:t>
            </a:r>
          </a:p>
          <a:p>
            <a:pPr algn="just">
              <a:lnSpc>
                <a:spcPts val="2039"/>
              </a:lnSpc>
              <a:spcBef>
                <a:spcPct val="0"/>
              </a:spcBef>
            </a:pPr>
            <a:r>
              <a:rPr lang="en-US" b="true" sz="1699">
                <a:solidFill>
                  <a:srgbClr val="000000"/>
                </a:solidFill>
                <a:latin typeface="DM Sans Bold"/>
                <a:ea typeface="DM Sans Bold"/>
                <a:cs typeface="DM Sans Bold"/>
                <a:sym typeface="DM Sans Bold"/>
              </a:rPr>
              <a:t> dans un processus de réservation en ligne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00" y="980910"/>
            <a:ext cx="7539903" cy="7934578"/>
          </a:xfrm>
          <a:custGeom>
            <a:avLst/>
            <a:gdLst/>
            <a:ahLst/>
            <a:cxnLst/>
            <a:rect r="r" b="b" t="t" l="l"/>
            <a:pathLst>
              <a:path h="7934578" w="7539903">
                <a:moveTo>
                  <a:pt x="0" y="0"/>
                </a:moveTo>
                <a:lnTo>
                  <a:pt x="7539903" y="0"/>
                </a:lnTo>
                <a:lnTo>
                  <a:pt x="7539903" y="7934578"/>
                </a:lnTo>
                <a:lnTo>
                  <a:pt x="0" y="7934578"/>
                </a:lnTo>
                <a:lnTo>
                  <a:pt x="0" y="0"/>
                </a:lnTo>
                <a:close/>
              </a:path>
            </a:pathLst>
          </a:custGeom>
          <a:blipFill>
            <a:blip r:embed="rId2"/>
            <a:stretch>
              <a:fillRect l="-83492" t="-8282" r="-101384" b="0"/>
            </a:stretch>
          </a:blipFill>
        </p:spPr>
      </p:sp>
      <p:sp>
        <p:nvSpPr>
          <p:cNvPr name="TextBox 3" id="3"/>
          <p:cNvSpPr txBox="true"/>
          <p:nvPr/>
        </p:nvSpPr>
        <p:spPr>
          <a:xfrm rot="0">
            <a:off x="7539903" y="1316768"/>
            <a:ext cx="10929072" cy="7296785"/>
          </a:xfrm>
          <a:prstGeom prst="rect">
            <a:avLst/>
          </a:prstGeom>
        </p:spPr>
        <p:txBody>
          <a:bodyPr anchor="t" rtlCol="false" tIns="0" lIns="0" bIns="0" rIns="0">
            <a:spAutoFit/>
          </a:bodyPr>
          <a:lstStyle/>
          <a:p>
            <a:pPr algn="just">
              <a:lnSpc>
                <a:spcPts val="3640"/>
              </a:lnSpc>
            </a:pPr>
            <a:r>
              <a:rPr lang="en-US" sz="2600" b="true">
                <a:solidFill>
                  <a:srgbClr val="000000"/>
                </a:solidFill>
                <a:latin typeface="DM Sans Bold"/>
                <a:ea typeface="DM Sans Bold"/>
                <a:cs typeface="DM Sans Bold"/>
                <a:sym typeface="DM Sans Bold"/>
              </a:rPr>
              <a:t>Qu'est-ce que c'est ?</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Représentation graphique du déroulement d'un processus.</a:t>
            </a:r>
          </a:p>
          <a:p>
            <a:pPr algn="l" marL="561342" indent="-280671" lvl="1">
              <a:lnSpc>
                <a:spcPts val="3640"/>
              </a:lnSpc>
              <a:buFont typeface="Arial"/>
              <a:buChar char="•"/>
            </a:pPr>
            <a:r>
              <a:rPr lang="en-US" sz="2600">
                <a:solidFill>
                  <a:srgbClr val="000000"/>
                </a:solidFill>
                <a:latin typeface="DM Sans"/>
                <a:ea typeface="DM Sans"/>
                <a:cs typeface="DM Sans"/>
                <a:sym typeface="DM Sans"/>
              </a:rPr>
              <a:t>Montre les différentes étapes d'un processus et les conditions qui régissent le passage d'une étape à l'autre.</a:t>
            </a:r>
          </a:p>
          <a:p>
            <a:pPr algn="just">
              <a:lnSpc>
                <a:spcPts val="3640"/>
              </a:lnSpc>
            </a:pPr>
          </a:p>
          <a:p>
            <a:pPr algn="just">
              <a:lnSpc>
                <a:spcPts val="3640"/>
              </a:lnSpc>
            </a:pPr>
            <a:r>
              <a:rPr lang="en-US" sz="2600" b="true">
                <a:solidFill>
                  <a:srgbClr val="000000"/>
                </a:solidFill>
                <a:latin typeface="DM Sans Bold"/>
                <a:ea typeface="DM Sans Bold"/>
                <a:cs typeface="DM Sans Bold"/>
                <a:sym typeface="DM Sans Bold"/>
              </a:rPr>
              <a:t>À quoi ça sert ?</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Modéliser les flux de travail.</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Analyser les processus métier.</a:t>
            </a:r>
          </a:p>
          <a:p>
            <a:pPr algn="just" marL="561342" indent="-280671" lvl="1">
              <a:lnSpc>
                <a:spcPts val="3640"/>
              </a:lnSpc>
              <a:buFont typeface="Arial"/>
              <a:buChar char="•"/>
            </a:pPr>
            <a:r>
              <a:rPr lang="en-US" sz="2600">
                <a:solidFill>
                  <a:srgbClr val="000000"/>
                </a:solidFill>
                <a:latin typeface="DM Sans"/>
                <a:ea typeface="DM Sans"/>
                <a:cs typeface="DM Sans"/>
                <a:sym typeface="DM Sans"/>
              </a:rPr>
              <a:t>Identifier les goulets d'étranglement.</a:t>
            </a:r>
          </a:p>
          <a:p>
            <a:pPr algn="just">
              <a:lnSpc>
                <a:spcPts val="3640"/>
              </a:lnSpc>
            </a:pPr>
          </a:p>
          <a:p>
            <a:pPr algn="just">
              <a:lnSpc>
                <a:spcPts val="3640"/>
              </a:lnSpc>
            </a:pPr>
            <a:r>
              <a:rPr lang="en-US" sz="2600" b="true">
                <a:solidFill>
                  <a:srgbClr val="000000"/>
                </a:solidFill>
                <a:latin typeface="DM Sans Bold"/>
                <a:ea typeface="DM Sans Bold"/>
                <a:cs typeface="DM Sans Bold"/>
                <a:sym typeface="DM Sans Bold"/>
              </a:rPr>
              <a:t>Éléments clés: </a:t>
            </a:r>
          </a:p>
          <a:p>
            <a:pPr algn="just"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Activité</a:t>
            </a:r>
            <a:r>
              <a:rPr lang="en-US" sz="2600">
                <a:solidFill>
                  <a:srgbClr val="000000"/>
                </a:solidFill>
                <a:latin typeface="DM Sans"/>
                <a:ea typeface="DM Sans"/>
                <a:cs typeface="DM Sans"/>
                <a:sym typeface="DM Sans"/>
              </a:rPr>
              <a:t>: Tâche à accomplir.</a:t>
            </a:r>
          </a:p>
          <a:p>
            <a:pPr algn="just"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Flèche</a:t>
            </a:r>
            <a:r>
              <a:rPr lang="en-US" sz="2600">
                <a:solidFill>
                  <a:srgbClr val="000000"/>
                </a:solidFill>
                <a:latin typeface="DM Sans"/>
                <a:ea typeface="DM Sans"/>
                <a:cs typeface="DM Sans"/>
                <a:sym typeface="DM Sans"/>
              </a:rPr>
              <a:t>: Indique le flux de contrôle.</a:t>
            </a:r>
          </a:p>
          <a:p>
            <a:pPr algn="just"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Décision</a:t>
            </a:r>
            <a:r>
              <a:rPr lang="en-US" sz="2600">
                <a:solidFill>
                  <a:srgbClr val="000000"/>
                </a:solidFill>
                <a:latin typeface="DM Sans"/>
                <a:ea typeface="DM Sans"/>
                <a:cs typeface="DM Sans"/>
                <a:sym typeface="DM Sans"/>
              </a:rPr>
              <a:t>: Point de branchement conditionnel.</a:t>
            </a:r>
          </a:p>
          <a:p>
            <a:pPr algn="just" marL="561342" indent="-280671" lvl="1">
              <a:lnSpc>
                <a:spcPts val="3640"/>
              </a:lnSpc>
              <a:buFont typeface="Arial"/>
              <a:buChar char="•"/>
            </a:pPr>
            <a:r>
              <a:rPr lang="en-US" b="true" sz="2600">
                <a:solidFill>
                  <a:srgbClr val="000000"/>
                </a:solidFill>
                <a:latin typeface="DM Sans Bold"/>
                <a:ea typeface="DM Sans Bold"/>
                <a:cs typeface="DM Sans Bold"/>
                <a:sym typeface="DM Sans Bold"/>
              </a:rPr>
              <a:t>État initial et final</a:t>
            </a:r>
            <a:r>
              <a:rPr lang="en-US" sz="2600">
                <a:solidFill>
                  <a:srgbClr val="000000"/>
                </a:solidFill>
                <a:latin typeface="DM Sans"/>
                <a:ea typeface="DM Sans"/>
                <a:cs typeface="DM Sans"/>
                <a:sym typeface="DM Sans"/>
              </a:rPr>
              <a:t>: Démarrage et fin du processus.</a:t>
            </a:r>
          </a:p>
          <a:p>
            <a:pPr algn="just">
              <a:lnSpc>
                <a:spcPts val="3640"/>
              </a:lnSpc>
            </a:pPr>
          </a:p>
        </p:txBody>
      </p:sp>
      <p:sp>
        <p:nvSpPr>
          <p:cNvPr name="TextBox 4" id="4"/>
          <p:cNvSpPr txBox="true"/>
          <p:nvPr/>
        </p:nvSpPr>
        <p:spPr>
          <a:xfrm rot="0">
            <a:off x="541685" y="159855"/>
            <a:ext cx="13540131" cy="821055"/>
          </a:xfrm>
          <a:prstGeom prst="rect">
            <a:avLst/>
          </a:prstGeom>
        </p:spPr>
        <p:txBody>
          <a:bodyPr anchor="t" rtlCol="false" tIns="0" lIns="0" bIns="0" rIns="0">
            <a:spAutoFit/>
          </a:bodyPr>
          <a:lstStyle/>
          <a:p>
            <a:pPr algn="ctr">
              <a:lnSpc>
                <a:spcPts val="6719"/>
              </a:lnSpc>
            </a:pPr>
            <a:r>
              <a:rPr lang="en-US" b="true" sz="4800">
                <a:solidFill>
                  <a:srgbClr val="100F0D"/>
                </a:solidFill>
                <a:latin typeface="DM Sans Bold"/>
                <a:ea typeface="DM Sans Bold"/>
                <a:cs typeface="DM Sans Bold"/>
                <a:sym typeface="DM Sans Bold"/>
              </a:rPr>
              <a:t>Diagramme d’activité : Le Flux des Processus</a:t>
            </a:r>
          </a:p>
        </p:txBody>
      </p:sp>
      <p:sp>
        <p:nvSpPr>
          <p:cNvPr name="TextBox 5" id="5"/>
          <p:cNvSpPr txBox="true"/>
          <p:nvPr/>
        </p:nvSpPr>
        <p:spPr>
          <a:xfrm rot="0">
            <a:off x="1679392" y="8867863"/>
            <a:ext cx="4181118" cy="514350"/>
          </a:xfrm>
          <a:prstGeom prst="rect">
            <a:avLst/>
          </a:prstGeom>
        </p:spPr>
        <p:txBody>
          <a:bodyPr anchor="t" rtlCol="false" tIns="0" lIns="0" bIns="0" rIns="0">
            <a:spAutoFit/>
          </a:bodyPr>
          <a:lstStyle/>
          <a:p>
            <a:pPr algn="ctr">
              <a:lnSpc>
                <a:spcPts val="2039"/>
              </a:lnSpc>
            </a:pPr>
            <a:r>
              <a:rPr lang="en-US" sz="1699" b="true">
                <a:solidFill>
                  <a:srgbClr val="000000"/>
                </a:solidFill>
                <a:latin typeface="DM Sans Bold"/>
                <a:ea typeface="DM Sans Bold"/>
                <a:cs typeface="DM Sans Bold"/>
                <a:sym typeface="DM Sans Bold"/>
              </a:rPr>
              <a:t>fig. 4 : Exemple de Diagramme d’activité</a:t>
            </a:r>
          </a:p>
          <a:p>
            <a:pPr algn="ctr">
              <a:lnSpc>
                <a:spcPts val="2039"/>
              </a:lnSpc>
              <a:spcBef>
                <a:spcPct val="0"/>
              </a:spcBef>
            </a:pPr>
            <a:r>
              <a:rPr lang="en-US" b="true" sz="1699">
                <a:solidFill>
                  <a:srgbClr val="000000"/>
                </a:solidFill>
                <a:latin typeface="DM Sans Bold"/>
                <a:ea typeface="DM Sans Bold"/>
                <a:cs typeface="DM Sans Bold"/>
                <a:sym typeface="DM Sans Bold"/>
              </a:rPr>
              <a:t>décrivant le processus d’achat en ligne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1363" y="255990"/>
            <a:ext cx="16444000" cy="629914"/>
          </a:xfrm>
          <a:prstGeom prst="rect">
            <a:avLst/>
          </a:prstGeom>
        </p:spPr>
        <p:txBody>
          <a:bodyPr anchor="t" rtlCol="false" tIns="0" lIns="0" bIns="0" rIns="0">
            <a:spAutoFit/>
          </a:bodyPr>
          <a:lstStyle/>
          <a:p>
            <a:pPr algn="l">
              <a:lnSpc>
                <a:spcPts val="5180"/>
              </a:lnSpc>
            </a:pPr>
            <a:r>
              <a:rPr lang="en-US" b="true" sz="3700">
                <a:solidFill>
                  <a:srgbClr val="100F0D"/>
                </a:solidFill>
                <a:latin typeface="DM Sans Bold"/>
                <a:ea typeface="DM Sans Bold"/>
                <a:cs typeface="DM Sans Bold"/>
                <a:sym typeface="DM Sans Bold"/>
              </a:rPr>
              <a:t>Autres diagrammes (Diagrammes de structure statiques &amp; dynamiques</a:t>
            </a:r>
          </a:p>
        </p:txBody>
      </p:sp>
      <p:sp>
        <p:nvSpPr>
          <p:cNvPr name="TextBox 3" id="3"/>
          <p:cNvSpPr txBox="true"/>
          <p:nvPr/>
        </p:nvSpPr>
        <p:spPr>
          <a:xfrm rot="0">
            <a:off x="712231" y="1203580"/>
            <a:ext cx="16941165" cy="8397620"/>
          </a:xfrm>
          <a:prstGeom prst="rect">
            <a:avLst/>
          </a:prstGeom>
        </p:spPr>
        <p:txBody>
          <a:bodyPr anchor="t" rtlCol="false" tIns="0" lIns="0" bIns="0" rIns="0">
            <a:spAutoFit/>
          </a:bodyPr>
          <a:lstStyle/>
          <a:p>
            <a:pPr algn="l">
              <a:lnSpc>
                <a:spcPts val="3933"/>
              </a:lnSpc>
              <a:spcBef>
                <a:spcPct val="0"/>
              </a:spcBef>
            </a:pPr>
            <a:r>
              <a:rPr lang="en-US" b="true" sz="2505">
                <a:solidFill>
                  <a:srgbClr val="100F0D"/>
                </a:solidFill>
                <a:latin typeface="DM Sans Bold"/>
                <a:ea typeface="DM Sans Bold"/>
                <a:cs typeface="DM Sans Bold"/>
                <a:sym typeface="DM Sans Bold"/>
              </a:rPr>
              <a:t>Diagrammes de structure (statiques)</a:t>
            </a:r>
          </a:p>
          <a:p>
            <a:pPr algn="l">
              <a:lnSpc>
                <a:spcPts val="3933"/>
              </a:lnSpc>
            </a:pP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d'objets: Montre une instance d'un diagramme de classes à un moment donné.</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composants: Représente la structure physique d'un système.</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déploiement: Montre la configuration matérielle et le déploiement des logiciels.</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paquetages: Organise les éléments d'un modèle en groupes logiques.</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structure composite: Montre la structure interne d'une classe ou d'un composant.</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profil: Permet d'étendre le métamodèle UML.</a:t>
            </a:r>
          </a:p>
          <a:p>
            <a:pPr algn="l">
              <a:lnSpc>
                <a:spcPts val="3933"/>
              </a:lnSpc>
            </a:pPr>
          </a:p>
          <a:p>
            <a:pPr algn="l">
              <a:lnSpc>
                <a:spcPts val="3933"/>
              </a:lnSpc>
            </a:pPr>
            <a:r>
              <a:rPr lang="en-US" b="true" sz="2505">
                <a:solidFill>
                  <a:srgbClr val="100F0D"/>
                </a:solidFill>
                <a:latin typeface="DM Sans Bold"/>
                <a:ea typeface="DM Sans Bold"/>
                <a:cs typeface="DM Sans Bold"/>
                <a:sym typeface="DM Sans Bold"/>
              </a:rPr>
              <a:t>Diagrammes de comportement (dynamiques)</a:t>
            </a:r>
          </a:p>
          <a:p>
            <a:pPr algn="l">
              <a:lnSpc>
                <a:spcPts val="3933"/>
              </a:lnSpc>
            </a:pP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cas d'utilisation: Représente les interactions entre un système et ses utilisateurs.</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d'état: Montre les différents états d'un objet et les transitions entre ces états.</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communication: Variante du diagramme de séquence, met l'accent sur les liens structurels.</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temps: Montre les changements d'état d'un objet au cours du temps.</a:t>
            </a:r>
          </a:p>
          <a:p>
            <a:pPr algn="l" marL="540923" indent="-270462" lvl="1">
              <a:lnSpc>
                <a:spcPts val="3933"/>
              </a:lnSpc>
              <a:buFont typeface="Arial"/>
              <a:buChar char="•"/>
            </a:pPr>
            <a:r>
              <a:rPr lang="en-US" b="true" sz="2505">
                <a:solidFill>
                  <a:srgbClr val="100F0D"/>
                </a:solidFill>
                <a:latin typeface="DM Sans Bold"/>
                <a:ea typeface="DM Sans Bold"/>
                <a:cs typeface="DM Sans Bold"/>
                <a:sym typeface="DM Sans Bold"/>
              </a:rPr>
              <a:t>Diagramme de vue d'ensemble des interactions: Représente une vue globale d'un ensemble d'interactions.</a:t>
            </a:r>
          </a:p>
          <a:p>
            <a:pPr algn="l">
              <a:lnSpc>
                <a:spcPts val="393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DAGSR6619XA</dc:identifier>
  <dcterms:modified xsi:type="dcterms:W3CDTF">2011-08-01T06:04:30Z</dcterms:modified>
  <cp:revision>1</cp:revision>
  <dc:title>ERANOVE ACADEMY</dc:title>
</cp:coreProperties>
</file>