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256" r:id="rId2"/>
    <p:sldId id="283" r:id="rId3"/>
    <p:sldId id="271" r:id="rId4"/>
    <p:sldId id="279" r:id="rId5"/>
    <p:sldId id="281" r:id="rId6"/>
    <p:sldId id="284" r:id="rId7"/>
    <p:sldId id="285" r:id="rId8"/>
    <p:sldId id="257" r:id="rId9"/>
    <p:sldId id="280" r:id="rId10"/>
    <p:sldId id="286" r:id="rId11"/>
    <p:sldId id="287" r:id="rId12"/>
    <p:sldId id="288" r:id="rId13"/>
    <p:sldId id="276" r:id="rId14"/>
    <p:sldId id="282" r:id="rId1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4726"/>
    <a:srgbClr val="404040"/>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8" autoAdjust="0"/>
    <p:restoredTop sz="94241" autoAdjust="0"/>
  </p:normalViewPr>
  <p:slideViewPr>
    <p:cSldViewPr snapToGrid="0">
      <p:cViewPr varScale="1">
        <p:scale>
          <a:sx n="81" d="100"/>
          <a:sy n="81" d="100"/>
        </p:scale>
        <p:origin x="108" y="8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A10B748-EA40-4668-98E8-E24129A8E968}" type="datetime1">
              <a:rPr lang="fr-FR" smtClean="0"/>
              <a:t>30/09/2024</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0F4E9AA-8B68-4026-826F-95F859DBBF5A}" type="datetime1">
              <a:rPr lang="fr-FR" noProof="0" smtClean="0"/>
              <a:t>30/09/2024</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0" smtClean="0"/>
              <a:t>‹N°›</a:t>
            </a:fld>
            <a:endParaRPr lang="fr-FR"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10</a:t>
            </a:fld>
            <a:endParaRPr lang="fr-FR"/>
          </a:p>
        </p:txBody>
      </p:sp>
    </p:spTree>
    <p:extLst>
      <p:ext uri="{BB962C8B-B14F-4D97-AF65-F5344CB8AC3E}">
        <p14:creationId xmlns:p14="http://schemas.microsoft.com/office/powerpoint/2010/main" val="79274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11</a:t>
            </a:fld>
            <a:endParaRPr lang="fr-FR"/>
          </a:p>
        </p:txBody>
      </p:sp>
    </p:spTree>
    <p:extLst>
      <p:ext uri="{BB962C8B-B14F-4D97-AF65-F5344CB8AC3E}">
        <p14:creationId xmlns:p14="http://schemas.microsoft.com/office/powerpoint/2010/main" val="230523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12</a:t>
            </a:fld>
            <a:endParaRPr lang="fr-FR"/>
          </a:p>
        </p:txBody>
      </p:sp>
    </p:spTree>
    <p:extLst>
      <p:ext uri="{BB962C8B-B14F-4D97-AF65-F5344CB8AC3E}">
        <p14:creationId xmlns:p14="http://schemas.microsoft.com/office/powerpoint/2010/main" val="1820403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13</a:t>
            </a:fld>
            <a:endParaRPr lang="fr-FR"/>
          </a:p>
        </p:txBody>
      </p:sp>
    </p:spTree>
    <p:extLst>
      <p:ext uri="{BB962C8B-B14F-4D97-AF65-F5344CB8AC3E}">
        <p14:creationId xmlns:p14="http://schemas.microsoft.com/office/powerpoint/2010/main" val="2677942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14</a:t>
            </a:fld>
            <a:endParaRPr lang="fr-FR"/>
          </a:p>
        </p:txBody>
      </p:sp>
    </p:spTree>
    <p:extLst>
      <p:ext uri="{BB962C8B-B14F-4D97-AF65-F5344CB8AC3E}">
        <p14:creationId xmlns:p14="http://schemas.microsoft.com/office/powerpoint/2010/main" val="3421780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2</a:t>
            </a:fld>
            <a:endParaRPr lang="fr-FR"/>
          </a:p>
        </p:txBody>
      </p:sp>
    </p:spTree>
    <p:extLst>
      <p:ext uri="{BB962C8B-B14F-4D97-AF65-F5344CB8AC3E}">
        <p14:creationId xmlns:p14="http://schemas.microsoft.com/office/powerpoint/2010/main" val="44736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3</a:t>
            </a:fld>
            <a:endParaRPr lang="fr-FR"/>
          </a:p>
        </p:txBody>
      </p:sp>
    </p:spTree>
    <p:extLst>
      <p:ext uri="{BB962C8B-B14F-4D97-AF65-F5344CB8AC3E}">
        <p14:creationId xmlns:p14="http://schemas.microsoft.com/office/powerpoint/2010/main" val="447365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4</a:t>
            </a:fld>
            <a:endParaRPr lang="fr-FR"/>
          </a:p>
        </p:txBody>
      </p:sp>
    </p:spTree>
    <p:extLst>
      <p:ext uri="{BB962C8B-B14F-4D97-AF65-F5344CB8AC3E}">
        <p14:creationId xmlns:p14="http://schemas.microsoft.com/office/powerpoint/2010/main" val="1886281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5</a:t>
            </a:fld>
            <a:endParaRPr lang="fr-FR"/>
          </a:p>
        </p:txBody>
      </p:sp>
    </p:spTree>
    <p:extLst>
      <p:ext uri="{BB962C8B-B14F-4D97-AF65-F5344CB8AC3E}">
        <p14:creationId xmlns:p14="http://schemas.microsoft.com/office/powerpoint/2010/main" val="3744410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6</a:t>
            </a:fld>
            <a:endParaRPr lang="fr-FR"/>
          </a:p>
        </p:txBody>
      </p:sp>
    </p:spTree>
    <p:extLst>
      <p:ext uri="{BB962C8B-B14F-4D97-AF65-F5344CB8AC3E}">
        <p14:creationId xmlns:p14="http://schemas.microsoft.com/office/powerpoint/2010/main" val="4182785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7</a:t>
            </a:fld>
            <a:endParaRPr lang="fr-FR"/>
          </a:p>
        </p:txBody>
      </p:sp>
    </p:spTree>
    <p:extLst>
      <p:ext uri="{BB962C8B-B14F-4D97-AF65-F5344CB8AC3E}">
        <p14:creationId xmlns:p14="http://schemas.microsoft.com/office/powerpoint/2010/main" val="1268538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DF61EA0F-A667-4B49-8422-0062BC55E249}" type="slidenum">
              <a:rPr lang="fr-FR" smtClean="0"/>
              <a:t>8</a:t>
            </a:fld>
            <a:endParaRPr lang="fr-FR"/>
          </a:p>
        </p:txBody>
      </p:sp>
    </p:spTree>
    <p:extLst>
      <p:ext uri="{BB962C8B-B14F-4D97-AF65-F5344CB8AC3E}">
        <p14:creationId xmlns:p14="http://schemas.microsoft.com/office/powerpoint/2010/main" val="303423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smtClean="0"/>
              <a:t>9</a:t>
            </a:fld>
            <a:endParaRPr lang="fr-FR"/>
          </a:p>
        </p:txBody>
      </p:sp>
    </p:spTree>
    <p:extLst>
      <p:ext uri="{BB962C8B-B14F-4D97-AF65-F5344CB8AC3E}">
        <p14:creationId xmlns:p14="http://schemas.microsoft.com/office/powerpoint/2010/main" val="1997263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p>
        </p:txBody>
      </p:sp>
      <p:sp>
        <p:nvSpPr>
          <p:cNvPr id="3" name="Espace réservé du contenu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ED73AFFA-A6F2-4B06-B935-9E8D85E79903}" type="datetime1">
              <a:rPr lang="fr-FR" noProof="0" smtClean="0"/>
              <a:t>30/09/2024</a:t>
            </a:fld>
            <a:endParaRPr lang="fr-FR" noProof="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p>
        </p:txBody>
      </p:sp>
      <p:sp>
        <p:nvSpPr>
          <p:cNvPr id="7" name="Espace réservé du contenu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61B589D6-0A3B-49A2-A2F1-A1288C62EC4C}" type="datetime1">
              <a:rPr lang="fr-FR" noProof="0" smtClean="0"/>
              <a:t>30/09/2024</a:t>
            </a:fld>
            <a:endParaRPr lang="fr-FR" noProof="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38200" y="1164324"/>
            <a:ext cx="10515600" cy="1887634"/>
          </a:xfrm>
        </p:spPr>
        <p:txBody>
          <a:bodyPr rtlCol="0" anchor="ctr" anchorCtr="0">
            <a:normAutofit fontScale="90000"/>
          </a:bodyPr>
          <a:lstStyle/>
          <a:p>
            <a:pPr rtl="0"/>
            <a:r>
              <a:rPr lang="fr-FR" sz="4800" dirty="0">
                <a:solidFill>
                  <a:schemeClr val="bg1"/>
                </a:solidFill>
              </a:rPr>
              <a:t>L'Impact de la Conception Agile sur le Développement de Système d'Information</a:t>
            </a:r>
          </a:p>
        </p:txBody>
      </p:sp>
      <p:sp>
        <p:nvSpPr>
          <p:cNvPr id="3" name="Sous-titre 2"/>
          <p:cNvSpPr>
            <a:spLocks noGrp="1"/>
          </p:cNvSpPr>
          <p:nvPr>
            <p:ph type="subTitle" idx="4294967295"/>
          </p:nvPr>
        </p:nvSpPr>
        <p:spPr>
          <a:xfrm>
            <a:off x="855620" y="3146858"/>
            <a:ext cx="9582736" cy="495895"/>
          </a:xfrm>
        </p:spPr>
        <p:txBody>
          <a:bodyPr rtlCol="0">
            <a:normAutofit/>
          </a:bodyPr>
          <a:lstStyle/>
          <a:p>
            <a:pPr marL="0" indent="0" rtl="0">
              <a:lnSpc>
                <a:spcPct val="120000"/>
              </a:lnSpc>
              <a:buNone/>
            </a:pPr>
            <a:r>
              <a:rPr lang="fr-FR" sz="2400" dirty="0">
                <a:solidFill>
                  <a:schemeClr val="bg1"/>
                </a:solidFill>
                <a:latin typeface="+mj-lt"/>
              </a:rPr>
              <a:t>TANA FRANCK DONALD [GROUPE 4]</a:t>
            </a:r>
          </a:p>
        </p:txBody>
      </p:sp>
      <p:pic>
        <p:nvPicPr>
          <p:cNvPr id="5" name="Image 4">
            <a:extLst>
              <a:ext uri="{FF2B5EF4-FFF2-40B4-BE49-F238E27FC236}">
                <a16:creationId xmlns:a16="http://schemas.microsoft.com/office/drawing/2014/main" id="{91F04E2F-5AE6-4143-BA5E-EECABD6A1A9E}"/>
              </a:ext>
            </a:extLst>
          </p:cNvPr>
          <p:cNvPicPr>
            <a:picLocks noChangeAspect="1"/>
          </p:cNvPicPr>
          <p:nvPr/>
        </p:nvPicPr>
        <p:blipFill>
          <a:blip r:embed="rId3"/>
          <a:stretch>
            <a:fillRect/>
          </a:stretch>
        </p:blipFill>
        <p:spPr>
          <a:xfrm>
            <a:off x="9131300" y="5238668"/>
            <a:ext cx="2628900" cy="1203085"/>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normAutofit fontScale="90000"/>
          </a:bodyPr>
          <a:lstStyle/>
          <a:p>
            <a:pPr>
              <a:lnSpc>
                <a:spcPct val="200000"/>
              </a:lnSpc>
            </a:pPr>
            <a:r>
              <a:rPr lang="fr-FR" dirty="0"/>
              <a:t>IV. LES AVANTAGES DE LA MÉTHODE AGILE</a:t>
            </a:r>
          </a:p>
        </p:txBody>
      </p:sp>
      <p:grpSp>
        <p:nvGrpSpPr>
          <p:cNvPr id="13" name="Groupe 12" descr="Petit cercle contenant le chiffre 1 pour indiquer la première étape"/>
          <p:cNvGrpSpPr/>
          <p:nvPr/>
        </p:nvGrpSpPr>
        <p:grpSpPr bwMode="blackWhite">
          <a:xfrm>
            <a:off x="558723" y="1526107"/>
            <a:ext cx="558179" cy="409838"/>
            <a:chOff x="6953426" y="711274"/>
            <a:chExt cx="558179" cy="409838"/>
          </a:xfrm>
        </p:grpSpPr>
        <p:sp>
          <p:nvSpPr>
            <p:cNvPr id="14" name="Ovale 13"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Zone de texte 14" descr="Chiffre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4</a:t>
              </a:r>
            </a:p>
          </p:txBody>
        </p:sp>
      </p:grpSp>
      <p:sp>
        <p:nvSpPr>
          <p:cNvPr id="16" name="Espace réservé du contenu 17"/>
          <p:cNvSpPr txBox="1">
            <a:spLocks/>
          </p:cNvSpPr>
          <p:nvPr/>
        </p:nvSpPr>
        <p:spPr>
          <a:xfrm>
            <a:off x="1066038" y="1566300"/>
            <a:ext cx="10856787" cy="13164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300" b="1" u="sng" dirty="0">
                <a:solidFill>
                  <a:prstClr val="black">
                    <a:lumMod val="75000"/>
                    <a:lumOff val="25000"/>
                  </a:prstClr>
                </a:solidFill>
                <a:latin typeface="Segoe UI (Corps)"/>
                <a:cs typeface="Segoe UI" panose="020B0502040204020203" pitchFamily="34" charset="0"/>
              </a:rPr>
              <a:t>Réduction des Risques </a:t>
            </a:r>
            <a:r>
              <a:rPr lang="fr-FR" sz="1300" dirty="0">
                <a:solidFill>
                  <a:prstClr val="black">
                    <a:lumMod val="75000"/>
                    <a:lumOff val="25000"/>
                  </a:prstClr>
                </a:solidFill>
                <a:latin typeface="Segoe UI" panose="020B0502040204020203" pitchFamily="34" charset="0"/>
                <a:cs typeface="Segoe UI" panose="020B0502040204020203" pitchFamily="34" charset="0"/>
              </a:rPr>
              <a:t>En Agile, les risques sont réduits grâce à la livraison régulière de produits fonctionnels et à la capacité à réagir rapidement aux imprévus. En évaluant le travail à la fin de chaque sprint ou itération, les équipes peuvent ajuster leurs priorités et résoudre les problèmes avant qu'ils ne prennent trop d'ampleur. Cela rend le projet plus résilient face aux incertitudes, qu'il s'agisse de changements technologiques, d'évolutions de marché ou de nouvelles contraintes.</a:t>
            </a:r>
          </a:p>
        </p:txBody>
      </p:sp>
      <p:grpSp>
        <p:nvGrpSpPr>
          <p:cNvPr id="31" name="Groupe 30" descr="Petit cercle contenant le chiffre 1 pour indiquer la première étape">
            <a:extLst>
              <a:ext uri="{FF2B5EF4-FFF2-40B4-BE49-F238E27FC236}">
                <a16:creationId xmlns:a16="http://schemas.microsoft.com/office/drawing/2014/main" id="{000BFEFE-602F-4806-BDB1-1E24C630FA68}"/>
              </a:ext>
            </a:extLst>
          </p:cNvPr>
          <p:cNvGrpSpPr/>
          <p:nvPr/>
        </p:nvGrpSpPr>
        <p:grpSpPr bwMode="blackWhite">
          <a:xfrm>
            <a:off x="521207" y="2837595"/>
            <a:ext cx="558179" cy="409838"/>
            <a:chOff x="6953426" y="711274"/>
            <a:chExt cx="558179" cy="409838"/>
          </a:xfrm>
        </p:grpSpPr>
        <p:sp>
          <p:nvSpPr>
            <p:cNvPr id="32" name="Ovale 13" descr="Petit cercle">
              <a:extLst>
                <a:ext uri="{FF2B5EF4-FFF2-40B4-BE49-F238E27FC236}">
                  <a16:creationId xmlns:a16="http://schemas.microsoft.com/office/drawing/2014/main" id="{AA163055-BDA2-443A-A170-4E930565CFF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3" name="Zone de texte 14" descr="Chiffre 1">
              <a:extLst>
                <a:ext uri="{FF2B5EF4-FFF2-40B4-BE49-F238E27FC236}">
                  <a16:creationId xmlns:a16="http://schemas.microsoft.com/office/drawing/2014/main" id="{A018F8B4-A330-4595-83BC-EF23C3973B0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5</a:t>
              </a:r>
            </a:p>
          </p:txBody>
        </p:sp>
      </p:grpSp>
      <p:sp>
        <p:nvSpPr>
          <p:cNvPr id="34" name="Espace réservé du contenu 17">
            <a:extLst>
              <a:ext uri="{FF2B5EF4-FFF2-40B4-BE49-F238E27FC236}">
                <a16:creationId xmlns:a16="http://schemas.microsoft.com/office/drawing/2014/main" id="{93733E76-B024-48DB-86FE-E55F834F7E50}"/>
              </a:ext>
            </a:extLst>
          </p:cNvPr>
          <p:cNvSpPr txBox="1">
            <a:spLocks/>
          </p:cNvSpPr>
          <p:nvPr/>
        </p:nvSpPr>
        <p:spPr>
          <a:xfrm>
            <a:off x="1028522" y="2877787"/>
            <a:ext cx="10856787" cy="181894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Bef>
                <a:spcPts val="600"/>
              </a:spcBef>
              <a:spcAft>
                <a:spcPts val="600"/>
              </a:spcAft>
              <a:buNone/>
            </a:pPr>
            <a:r>
              <a:rPr lang="fr-FR" sz="1300" b="1" u="sng" dirty="0">
                <a:solidFill>
                  <a:prstClr val="black">
                    <a:lumMod val="75000"/>
                    <a:lumOff val="25000"/>
                  </a:prstClr>
                </a:solidFill>
                <a:latin typeface="Segoe UI (Corps)"/>
                <a:cs typeface="Segoe UI" panose="020B0502040204020203" pitchFamily="34" charset="0"/>
              </a:rPr>
              <a:t>Amélioration Continue et Qualité du Produit  </a:t>
            </a:r>
            <a:r>
              <a:rPr lang="fr-FR" sz="1300" dirty="0">
                <a:solidFill>
                  <a:prstClr val="black">
                    <a:lumMod val="75000"/>
                    <a:lumOff val="25000"/>
                  </a:prstClr>
                </a:solidFill>
                <a:latin typeface="Segoe UI" panose="020B0502040204020203" pitchFamily="34" charset="0"/>
                <a:cs typeface="Segoe UI" panose="020B0502040204020203" pitchFamily="34" charset="0"/>
              </a:rPr>
              <a:t>Agile favorise une amélioration continue à travers les rétrospectives régulières, qui permettent aux équipes de réfléchir à leur processus et d'identifier des moyens de s'améliorer. De plus, des pratiques comme les tests automatisés et l'intégration continue garantissent que chaque fonctionnalité développée est régulièrement vérifiée et que la qualité du produit reste élevée.</a:t>
            </a:r>
          </a:p>
          <a:p>
            <a:pPr marL="0" indent="0" rtl="0">
              <a:spcBef>
                <a:spcPts val="600"/>
              </a:spcBef>
              <a:spcAft>
                <a:spcPts val="600"/>
              </a:spcAft>
              <a:buNone/>
            </a:pPr>
            <a:r>
              <a:rPr lang="fr-FR" sz="1300" dirty="0">
                <a:solidFill>
                  <a:prstClr val="black">
                    <a:lumMod val="75000"/>
                    <a:lumOff val="25000"/>
                  </a:prstClr>
                </a:solidFill>
                <a:latin typeface="Segoe UI" panose="020B0502040204020203" pitchFamily="34" charset="0"/>
                <a:cs typeface="Segoe UI" panose="020B0502040204020203" pitchFamily="34" charset="0"/>
              </a:rPr>
              <a:t>En intégrant le feedback des utilisateurs à chaque itération, l'équipe Agile s'assure également que le produit répond précisément aux besoins des utilisateurs, en améliorant progressivement la qualité fonctionnelle et technique. Cela se traduit souvent par une meilleure satisfaction utilisateur et un produit plus en phase avec les attentes du marché.</a:t>
            </a:r>
          </a:p>
        </p:txBody>
      </p:sp>
      <p:grpSp>
        <p:nvGrpSpPr>
          <p:cNvPr id="35" name="Groupe 34" descr="Petit cercle contenant le chiffre 1 pour indiquer la première étape">
            <a:extLst>
              <a:ext uri="{FF2B5EF4-FFF2-40B4-BE49-F238E27FC236}">
                <a16:creationId xmlns:a16="http://schemas.microsoft.com/office/drawing/2014/main" id="{D5B024F9-920E-44D3-8346-7D390CA36324}"/>
              </a:ext>
            </a:extLst>
          </p:cNvPr>
          <p:cNvGrpSpPr/>
          <p:nvPr/>
        </p:nvGrpSpPr>
        <p:grpSpPr bwMode="blackWhite">
          <a:xfrm>
            <a:off x="521207" y="4857994"/>
            <a:ext cx="558179" cy="409838"/>
            <a:chOff x="6953426" y="711274"/>
            <a:chExt cx="558179" cy="409838"/>
          </a:xfrm>
        </p:grpSpPr>
        <p:sp>
          <p:nvSpPr>
            <p:cNvPr id="36" name="Ovale 13" descr="Petit cercle">
              <a:extLst>
                <a:ext uri="{FF2B5EF4-FFF2-40B4-BE49-F238E27FC236}">
                  <a16:creationId xmlns:a16="http://schemas.microsoft.com/office/drawing/2014/main" id="{706A86F0-ADFF-4E09-B5AD-815A947CE50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7" name="Zone de texte 14" descr="Chiffre 1">
              <a:extLst>
                <a:ext uri="{FF2B5EF4-FFF2-40B4-BE49-F238E27FC236}">
                  <a16:creationId xmlns:a16="http://schemas.microsoft.com/office/drawing/2014/main" id="{6E6EA741-D03A-4C7F-8F2A-86CC8AFA902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6</a:t>
              </a:r>
            </a:p>
          </p:txBody>
        </p:sp>
      </p:grpSp>
      <p:sp>
        <p:nvSpPr>
          <p:cNvPr id="38" name="Espace réservé du contenu 17">
            <a:extLst>
              <a:ext uri="{FF2B5EF4-FFF2-40B4-BE49-F238E27FC236}">
                <a16:creationId xmlns:a16="http://schemas.microsoft.com/office/drawing/2014/main" id="{A6D38D69-E2FC-416B-9ECD-396EEF0FEDCF}"/>
              </a:ext>
            </a:extLst>
          </p:cNvPr>
          <p:cNvSpPr txBox="1">
            <a:spLocks/>
          </p:cNvSpPr>
          <p:nvPr/>
        </p:nvSpPr>
        <p:spPr>
          <a:xfrm>
            <a:off x="1028522" y="4898187"/>
            <a:ext cx="10856787" cy="9654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300" b="1" u="sng" dirty="0">
                <a:solidFill>
                  <a:prstClr val="black">
                    <a:lumMod val="75000"/>
                    <a:lumOff val="25000"/>
                  </a:prstClr>
                </a:solidFill>
                <a:latin typeface="Segoe UI (Corps)"/>
                <a:cs typeface="Segoe UI" panose="020B0502040204020203" pitchFamily="34" charset="0"/>
              </a:rPr>
              <a:t>Motivation et Autonomie des Équipes </a:t>
            </a:r>
            <a:r>
              <a:rPr lang="fr-FR" sz="1300" dirty="0">
                <a:solidFill>
                  <a:prstClr val="black">
                    <a:lumMod val="75000"/>
                    <a:lumOff val="25000"/>
                  </a:prstClr>
                </a:solidFill>
                <a:latin typeface="Segoe UI" panose="020B0502040204020203" pitchFamily="34" charset="0"/>
                <a:cs typeface="Segoe UI" panose="020B0502040204020203" pitchFamily="34" charset="0"/>
              </a:rPr>
              <a:t>Les équipes qui adoptent la méthode Agile bénéficient généralement d'un haut niveau de motivation et d'autonomie. Elles sont encouragées à s'</a:t>
            </a:r>
            <a:r>
              <a:rPr lang="fr-FR" sz="1300" dirty="0" err="1">
                <a:solidFill>
                  <a:prstClr val="black">
                    <a:lumMod val="75000"/>
                    <a:lumOff val="25000"/>
                  </a:prstClr>
                </a:solidFill>
                <a:latin typeface="Segoe UI" panose="020B0502040204020203" pitchFamily="34" charset="0"/>
                <a:cs typeface="Segoe UI" panose="020B0502040204020203" pitchFamily="34" charset="0"/>
              </a:rPr>
              <a:t>auto-organiser</a:t>
            </a:r>
            <a:r>
              <a:rPr lang="fr-FR" sz="1300" dirty="0">
                <a:solidFill>
                  <a:prstClr val="black">
                    <a:lumMod val="75000"/>
                    <a:lumOff val="25000"/>
                  </a:prstClr>
                </a:solidFill>
                <a:latin typeface="Segoe UI" panose="020B0502040204020203" pitchFamily="34" charset="0"/>
                <a:cs typeface="Segoe UI" panose="020B0502040204020203" pitchFamily="34" charset="0"/>
              </a:rPr>
              <a:t>, à prendre des décisions et à résoudre les problèmes de manière indépendante. Cette responsabilisation améliore l'engagement et favorise un environnement de travail plus dynamique et plus créatif.</a:t>
            </a:r>
          </a:p>
        </p:txBody>
      </p:sp>
    </p:spTree>
    <p:extLst>
      <p:ext uri="{BB962C8B-B14F-4D97-AF65-F5344CB8AC3E}">
        <p14:creationId xmlns:p14="http://schemas.microsoft.com/office/powerpoint/2010/main" val="239219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normAutofit fontScale="90000"/>
          </a:bodyPr>
          <a:lstStyle/>
          <a:p>
            <a:pPr>
              <a:lnSpc>
                <a:spcPct val="200000"/>
              </a:lnSpc>
            </a:pPr>
            <a:r>
              <a:rPr lang="fr-FR" dirty="0"/>
              <a:t>V. LES LIMITES ET DÉFIS DE L’AGILE</a:t>
            </a:r>
          </a:p>
        </p:txBody>
      </p:sp>
      <p:grpSp>
        <p:nvGrpSpPr>
          <p:cNvPr id="13" name="Groupe 12" descr="Petit cercle contenant le chiffre 1 pour indiquer la première étape"/>
          <p:cNvGrpSpPr/>
          <p:nvPr/>
        </p:nvGrpSpPr>
        <p:grpSpPr bwMode="blackWhite">
          <a:xfrm>
            <a:off x="558723" y="2191114"/>
            <a:ext cx="558179" cy="409838"/>
            <a:chOff x="6953426" y="711274"/>
            <a:chExt cx="558179" cy="409838"/>
          </a:xfrm>
        </p:grpSpPr>
        <p:sp>
          <p:nvSpPr>
            <p:cNvPr id="14" name="Ovale 13"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Zone de texte 14" descr="Chiffre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1</a:t>
              </a:r>
            </a:p>
          </p:txBody>
        </p:sp>
      </p:grpSp>
      <p:sp>
        <p:nvSpPr>
          <p:cNvPr id="16" name="Espace réservé du contenu 17"/>
          <p:cNvSpPr txBox="1">
            <a:spLocks/>
          </p:cNvSpPr>
          <p:nvPr/>
        </p:nvSpPr>
        <p:spPr>
          <a:xfrm>
            <a:off x="1066038" y="2231307"/>
            <a:ext cx="10856787" cy="13164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300" b="1" u="sng" dirty="0">
                <a:solidFill>
                  <a:prstClr val="black">
                    <a:lumMod val="75000"/>
                    <a:lumOff val="25000"/>
                  </a:prstClr>
                </a:solidFill>
                <a:latin typeface="Segoe UI (Corps)"/>
                <a:cs typeface="Segoe UI" panose="020B0502040204020203" pitchFamily="34" charset="0"/>
              </a:rPr>
              <a:t>Difficulté d'Adoption à Grande Échelle </a:t>
            </a:r>
            <a:r>
              <a:rPr lang="fr-FR" sz="1300" dirty="0">
                <a:solidFill>
                  <a:prstClr val="black">
                    <a:lumMod val="75000"/>
                    <a:lumOff val="25000"/>
                  </a:prstClr>
                </a:solidFill>
                <a:latin typeface="Segoe UI" panose="020B0502040204020203" pitchFamily="34" charset="0"/>
                <a:cs typeface="Segoe UI" panose="020B0502040204020203" pitchFamily="34" charset="0"/>
              </a:rPr>
              <a:t>L’une des principales limites de l’Agile est sa difficulté à être mise en œuvre dans de grands projets complexes ou dans des grandes organisations. Agile fonctionne bien avec de petites équipes autonomes, mais lorsqu'il s'agit de projets de grande envergure, la coordination entre plusieurs équipes peut devenir difficile. La méthodologie Scrum et d'autres approches Agile ne prévoient pas toujours des mécanismes bien définis pour gérer des projets à grande échelle, ce qui peut entraîner des problèmes de communication et de synchronisation.</a:t>
            </a:r>
          </a:p>
        </p:txBody>
      </p:sp>
      <p:grpSp>
        <p:nvGrpSpPr>
          <p:cNvPr id="31" name="Groupe 30" descr="Petit cercle contenant le chiffre 1 pour indiquer la première étape">
            <a:extLst>
              <a:ext uri="{FF2B5EF4-FFF2-40B4-BE49-F238E27FC236}">
                <a16:creationId xmlns:a16="http://schemas.microsoft.com/office/drawing/2014/main" id="{000BFEFE-602F-4806-BDB1-1E24C630FA68}"/>
              </a:ext>
            </a:extLst>
          </p:cNvPr>
          <p:cNvGrpSpPr/>
          <p:nvPr/>
        </p:nvGrpSpPr>
        <p:grpSpPr bwMode="blackWhite">
          <a:xfrm>
            <a:off x="521207" y="3526349"/>
            <a:ext cx="558179" cy="409838"/>
            <a:chOff x="6953426" y="711274"/>
            <a:chExt cx="558179" cy="409838"/>
          </a:xfrm>
        </p:grpSpPr>
        <p:sp>
          <p:nvSpPr>
            <p:cNvPr id="32" name="Ovale 13" descr="Petit cercle">
              <a:extLst>
                <a:ext uri="{FF2B5EF4-FFF2-40B4-BE49-F238E27FC236}">
                  <a16:creationId xmlns:a16="http://schemas.microsoft.com/office/drawing/2014/main" id="{AA163055-BDA2-443A-A170-4E930565CFF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3" name="Zone de texte 14" descr="Chiffre 1">
              <a:extLst>
                <a:ext uri="{FF2B5EF4-FFF2-40B4-BE49-F238E27FC236}">
                  <a16:creationId xmlns:a16="http://schemas.microsoft.com/office/drawing/2014/main" id="{A018F8B4-A330-4595-83BC-EF23C3973B0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2</a:t>
              </a:r>
            </a:p>
          </p:txBody>
        </p:sp>
      </p:grpSp>
      <p:sp>
        <p:nvSpPr>
          <p:cNvPr id="34" name="Espace réservé du contenu 17">
            <a:extLst>
              <a:ext uri="{FF2B5EF4-FFF2-40B4-BE49-F238E27FC236}">
                <a16:creationId xmlns:a16="http://schemas.microsoft.com/office/drawing/2014/main" id="{93733E76-B024-48DB-86FE-E55F834F7E50}"/>
              </a:ext>
            </a:extLst>
          </p:cNvPr>
          <p:cNvSpPr txBox="1">
            <a:spLocks/>
          </p:cNvSpPr>
          <p:nvPr/>
        </p:nvSpPr>
        <p:spPr>
          <a:xfrm>
            <a:off x="1028522" y="3566542"/>
            <a:ext cx="10856787" cy="9836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Bef>
                <a:spcPts val="600"/>
              </a:spcBef>
              <a:spcAft>
                <a:spcPts val="600"/>
              </a:spcAft>
              <a:buNone/>
            </a:pPr>
            <a:r>
              <a:rPr lang="fr-FR" sz="1300" b="1" u="sng" dirty="0">
                <a:solidFill>
                  <a:prstClr val="black">
                    <a:lumMod val="75000"/>
                    <a:lumOff val="25000"/>
                  </a:prstClr>
                </a:solidFill>
                <a:latin typeface="Segoe UI (Corps)"/>
                <a:cs typeface="Segoe UI" panose="020B0502040204020203" pitchFamily="34" charset="0"/>
              </a:rPr>
              <a:t>Manque de Documentation </a:t>
            </a:r>
            <a:r>
              <a:rPr lang="fr-FR" sz="1300" dirty="0">
                <a:solidFill>
                  <a:prstClr val="black">
                    <a:lumMod val="75000"/>
                    <a:lumOff val="25000"/>
                  </a:prstClr>
                </a:solidFill>
                <a:latin typeface="Segoe UI" panose="020B0502040204020203" pitchFamily="34" charset="0"/>
                <a:cs typeface="Segoe UI" panose="020B0502040204020203" pitchFamily="34" charset="0"/>
              </a:rPr>
              <a:t>L’un des principes de l’Agile est de se concentrer sur la livraison rapide de logiciels fonctionnels plutôt que sur la création d’une documentation exhaustive. Bien que cela accélère le processus de développement, cela peut également entraîner des lacunes en termes de documentation, surtout si le projet change souvent d’équipe ou doit être maintenu sur le long terme.</a:t>
            </a:r>
          </a:p>
        </p:txBody>
      </p:sp>
      <p:grpSp>
        <p:nvGrpSpPr>
          <p:cNvPr id="35" name="Groupe 34" descr="Petit cercle contenant le chiffre 1 pour indiquer la première étape">
            <a:extLst>
              <a:ext uri="{FF2B5EF4-FFF2-40B4-BE49-F238E27FC236}">
                <a16:creationId xmlns:a16="http://schemas.microsoft.com/office/drawing/2014/main" id="{D5B024F9-920E-44D3-8346-7D390CA36324}"/>
              </a:ext>
            </a:extLst>
          </p:cNvPr>
          <p:cNvGrpSpPr/>
          <p:nvPr/>
        </p:nvGrpSpPr>
        <p:grpSpPr bwMode="blackWhite">
          <a:xfrm>
            <a:off x="521207" y="4525468"/>
            <a:ext cx="558179" cy="409838"/>
            <a:chOff x="6953426" y="711274"/>
            <a:chExt cx="558179" cy="409838"/>
          </a:xfrm>
        </p:grpSpPr>
        <p:sp>
          <p:nvSpPr>
            <p:cNvPr id="36" name="Ovale 13" descr="Petit cercle">
              <a:extLst>
                <a:ext uri="{FF2B5EF4-FFF2-40B4-BE49-F238E27FC236}">
                  <a16:creationId xmlns:a16="http://schemas.microsoft.com/office/drawing/2014/main" id="{706A86F0-ADFF-4E09-B5AD-815A947CE50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7" name="Zone de texte 14" descr="Chiffre 1">
              <a:extLst>
                <a:ext uri="{FF2B5EF4-FFF2-40B4-BE49-F238E27FC236}">
                  <a16:creationId xmlns:a16="http://schemas.microsoft.com/office/drawing/2014/main" id="{6E6EA741-D03A-4C7F-8F2A-86CC8AFA902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3</a:t>
              </a:r>
            </a:p>
          </p:txBody>
        </p:sp>
      </p:grpSp>
      <p:sp>
        <p:nvSpPr>
          <p:cNvPr id="38" name="Espace réservé du contenu 17">
            <a:extLst>
              <a:ext uri="{FF2B5EF4-FFF2-40B4-BE49-F238E27FC236}">
                <a16:creationId xmlns:a16="http://schemas.microsoft.com/office/drawing/2014/main" id="{A6D38D69-E2FC-416B-9ECD-396EEF0FEDCF}"/>
              </a:ext>
            </a:extLst>
          </p:cNvPr>
          <p:cNvSpPr txBox="1">
            <a:spLocks/>
          </p:cNvSpPr>
          <p:nvPr/>
        </p:nvSpPr>
        <p:spPr>
          <a:xfrm>
            <a:off x="1028522" y="4565661"/>
            <a:ext cx="10856787" cy="892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300" b="1" u="sng" dirty="0">
                <a:solidFill>
                  <a:prstClr val="black">
                    <a:lumMod val="75000"/>
                    <a:lumOff val="25000"/>
                  </a:prstClr>
                </a:solidFill>
                <a:latin typeface="Segoe UI (Corps)"/>
                <a:cs typeface="Segoe UI" panose="020B0502040204020203" pitchFamily="34" charset="0"/>
              </a:rPr>
              <a:t>Dérive du Projet (Scope </a:t>
            </a:r>
            <a:r>
              <a:rPr lang="fr-FR" sz="1300" b="1" u="sng" dirty="0" err="1">
                <a:solidFill>
                  <a:prstClr val="black">
                    <a:lumMod val="75000"/>
                    <a:lumOff val="25000"/>
                  </a:prstClr>
                </a:solidFill>
                <a:latin typeface="Segoe UI (Corps)"/>
                <a:cs typeface="Segoe UI" panose="020B0502040204020203" pitchFamily="34" charset="0"/>
              </a:rPr>
              <a:t>Creep</a:t>
            </a:r>
            <a:r>
              <a:rPr lang="fr-FR" sz="1300" b="1" u="sng" dirty="0">
                <a:solidFill>
                  <a:prstClr val="black">
                    <a:lumMod val="75000"/>
                    <a:lumOff val="25000"/>
                  </a:prstClr>
                </a:solidFill>
                <a:latin typeface="Segoe UI (Corps)"/>
                <a:cs typeface="Segoe UI" panose="020B0502040204020203" pitchFamily="34" charset="0"/>
              </a:rPr>
              <a:t>) </a:t>
            </a:r>
            <a:r>
              <a:rPr lang="fr-FR" sz="1300" dirty="0">
                <a:solidFill>
                  <a:prstClr val="black">
                    <a:lumMod val="75000"/>
                    <a:lumOff val="25000"/>
                  </a:prstClr>
                </a:solidFill>
                <a:latin typeface="Segoe UI" panose="020B0502040204020203" pitchFamily="34" charset="0"/>
                <a:cs typeface="Segoe UI" panose="020B0502040204020203" pitchFamily="34" charset="0"/>
              </a:rPr>
              <a:t>En raison de la flexibilité d’Agile et de la capacité à intégrer des changements en cours de route, il est facile de dévier des objectifs initiaux du projet. Cette dérive, appelée scope </a:t>
            </a:r>
            <a:r>
              <a:rPr lang="fr-FR" sz="1300" dirty="0" err="1">
                <a:solidFill>
                  <a:prstClr val="black">
                    <a:lumMod val="75000"/>
                    <a:lumOff val="25000"/>
                  </a:prstClr>
                </a:solidFill>
                <a:latin typeface="Segoe UI" panose="020B0502040204020203" pitchFamily="34" charset="0"/>
                <a:cs typeface="Segoe UI" panose="020B0502040204020203" pitchFamily="34" charset="0"/>
              </a:rPr>
              <a:t>creep</a:t>
            </a:r>
            <a:r>
              <a:rPr lang="fr-FR" sz="1300" dirty="0">
                <a:solidFill>
                  <a:prstClr val="black">
                    <a:lumMod val="75000"/>
                    <a:lumOff val="25000"/>
                  </a:prstClr>
                </a:solidFill>
                <a:latin typeface="Segoe UI" panose="020B0502040204020203" pitchFamily="34" charset="0"/>
                <a:cs typeface="Segoe UI" panose="020B0502040204020203" pitchFamily="34" charset="0"/>
              </a:rPr>
              <a:t>, survient lorsque de nouvelles fonctionnalités ou modifications sont constamment ajoutées, ce qui peut entraîner un dépassement des délais ou des coûts prévus.</a:t>
            </a:r>
          </a:p>
        </p:txBody>
      </p:sp>
      <p:grpSp>
        <p:nvGrpSpPr>
          <p:cNvPr id="17" name="Groupe 16" descr="Petit cercle contenant le chiffre 1 pour indiquer la première étape">
            <a:extLst>
              <a:ext uri="{FF2B5EF4-FFF2-40B4-BE49-F238E27FC236}">
                <a16:creationId xmlns:a16="http://schemas.microsoft.com/office/drawing/2014/main" id="{E9343C57-313D-4AA8-9183-60216347E902}"/>
              </a:ext>
            </a:extLst>
          </p:cNvPr>
          <p:cNvGrpSpPr/>
          <p:nvPr/>
        </p:nvGrpSpPr>
        <p:grpSpPr bwMode="blackWhite">
          <a:xfrm>
            <a:off x="495373" y="5533028"/>
            <a:ext cx="558179" cy="409838"/>
            <a:chOff x="6953426" y="711274"/>
            <a:chExt cx="558179" cy="409838"/>
          </a:xfrm>
        </p:grpSpPr>
        <p:sp>
          <p:nvSpPr>
            <p:cNvPr id="18" name="Ovale 13" descr="Petit cercle">
              <a:extLst>
                <a:ext uri="{FF2B5EF4-FFF2-40B4-BE49-F238E27FC236}">
                  <a16:creationId xmlns:a16="http://schemas.microsoft.com/office/drawing/2014/main" id="{9425465F-DFC0-4925-BC0F-7F1AAFEB67B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9" name="Zone de texte 14" descr="Chiffre 1">
              <a:extLst>
                <a:ext uri="{FF2B5EF4-FFF2-40B4-BE49-F238E27FC236}">
                  <a16:creationId xmlns:a16="http://schemas.microsoft.com/office/drawing/2014/main" id="{C04CE999-C5DA-4ACF-9E81-299C8C26DA9A}"/>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4</a:t>
              </a:r>
            </a:p>
          </p:txBody>
        </p:sp>
      </p:grpSp>
      <p:sp>
        <p:nvSpPr>
          <p:cNvPr id="20" name="Espace réservé du contenu 17">
            <a:extLst>
              <a:ext uri="{FF2B5EF4-FFF2-40B4-BE49-F238E27FC236}">
                <a16:creationId xmlns:a16="http://schemas.microsoft.com/office/drawing/2014/main" id="{733193CE-01D2-4CE0-B7C9-3D9690BA3BFC}"/>
              </a:ext>
            </a:extLst>
          </p:cNvPr>
          <p:cNvSpPr txBox="1">
            <a:spLocks/>
          </p:cNvSpPr>
          <p:nvPr/>
        </p:nvSpPr>
        <p:spPr>
          <a:xfrm>
            <a:off x="1002688" y="5573221"/>
            <a:ext cx="10856787" cy="10345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300" b="1" u="sng" dirty="0">
                <a:solidFill>
                  <a:prstClr val="black">
                    <a:lumMod val="75000"/>
                    <a:lumOff val="25000"/>
                  </a:prstClr>
                </a:solidFill>
                <a:latin typeface="Segoe UI (Corps)"/>
                <a:cs typeface="Segoe UI" panose="020B0502040204020203" pitchFamily="34" charset="0"/>
              </a:rPr>
              <a:t>Manque de Prévisibilité </a:t>
            </a:r>
            <a:r>
              <a:rPr lang="fr-FR" sz="1300" dirty="0">
                <a:solidFill>
                  <a:prstClr val="black">
                    <a:lumMod val="75000"/>
                    <a:lumOff val="25000"/>
                  </a:prstClr>
                </a:solidFill>
                <a:latin typeface="Segoe UI" panose="020B0502040204020203" pitchFamily="34" charset="0"/>
                <a:cs typeface="Segoe UI" panose="020B0502040204020203" pitchFamily="34" charset="0"/>
              </a:rPr>
              <a:t>Les méthodes agiles, en particulier Scrum, reposent sur des cycles courts et une approche itérative. Bien que cela améliore la flexibilité, cela peut poser problème pour les projets nécessitant une planification détaillée à long terme. Les équipes agiles ont du mal à fournir des estimations précises de la durée et des coûts, car les priorités peuvent changer à chaque itération. Cela peut compliquer la gestion des attentes des parties prenantes ou des clients qui ont besoin de prévisions claires pour planifier leurs activités.</a:t>
            </a:r>
          </a:p>
        </p:txBody>
      </p:sp>
      <p:sp>
        <p:nvSpPr>
          <p:cNvPr id="21" name="Espace réservé du contenu 17">
            <a:extLst>
              <a:ext uri="{FF2B5EF4-FFF2-40B4-BE49-F238E27FC236}">
                <a16:creationId xmlns:a16="http://schemas.microsoft.com/office/drawing/2014/main" id="{3DB3B250-B4C5-4CA7-B90D-14B5ED0A5C09}"/>
              </a:ext>
            </a:extLst>
          </p:cNvPr>
          <p:cNvSpPr txBox="1">
            <a:spLocks/>
          </p:cNvSpPr>
          <p:nvPr/>
        </p:nvSpPr>
        <p:spPr>
          <a:xfrm>
            <a:off x="541608" y="1455491"/>
            <a:ext cx="11262461" cy="47114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300" dirty="0"/>
              <a:t>Bien que la méthode Agile offre de nombreux avantages, elle présente également certaines limites et défis. Son adoption nécessite une adaptation organisationnelle et culturelle, ainsi que la gestion de plusieurs contraintes. Voici les principales limites et défis associés à la méthode Agile.</a:t>
            </a:r>
          </a:p>
        </p:txBody>
      </p:sp>
    </p:spTree>
    <p:extLst>
      <p:ext uri="{BB962C8B-B14F-4D97-AF65-F5344CB8AC3E}">
        <p14:creationId xmlns:p14="http://schemas.microsoft.com/office/powerpoint/2010/main" val="283024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e 12" descr="Petit cercle contenant le chiffre 1 pour indiquer la première étape"/>
          <p:cNvGrpSpPr/>
          <p:nvPr/>
        </p:nvGrpSpPr>
        <p:grpSpPr bwMode="blackWhite">
          <a:xfrm>
            <a:off x="558723" y="2262364"/>
            <a:ext cx="558179" cy="409838"/>
            <a:chOff x="6953426" y="711274"/>
            <a:chExt cx="558179" cy="409838"/>
          </a:xfrm>
        </p:grpSpPr>
        <p:sp>
          <p:nvSpPr>
            <p:cNvPr id="14" name="Ovale 13"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Zone de texte 14" descr="Chiffre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1</a:t>
              </a:r>
            </a:p>
          </p:txBody>
        </p:sp>
      </p:grpSp>
      <p:sp>
        <p:nvSpPr>
          <p:cNvPr id="16" name="Espace réservé du contenu 17"/>
          <p:cNvSpPr txBox="1">
            <a:spLocks/>
          </p:cNvSpPr>
          <p:nvPr/>
        </p:nvSpPr>
        <p:spPr>
          <a:xfrm>
            <a:off x="1066038" y="2302557"/>
            <a:ext cx="10856787" cy="13164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300" b="1" u="sng" dirty="0">
                <a:solidFill>
                  <a:prstClr val="black">
                    <a:lumMod val="75000"/>
                    <a:lumOff val="25000"/>
                  </a:prstClr>
                </a:solidFill>
                <a:latin typeface="Segoe UI (Corps)"/>
                <a:cs typeface="Segoe UI" panose="020B0502040204020203" pitchFamily="34" charset="0"/>
              </a:rPr>
              <a:t>Flexibilité et Adaptabilité </a:t>
            </a:r>
            <a:r>
              <a:rPr lang="fr-FR" sz="1300" b="1" dirty="0">
                <a:solidFill>
                  <a:prstClr val="black">
                    <a:lumMod val="75000"/>
                    <a:lumOff val="25000"/>
                  </a:prstClr>
                </a:solidFill>
                <a:latin typeface="Segoe UI (Corps)"/>
                <a:cs typeface="Segoe UI" panose="020B0502040204020203" pitchFamily="34" charset="0"/>
              </a:rPr>
              <a:t> </a:t>
            </a:r>
            <a:r>
              <a:rPr lang="fr-FR" sz="1300" dirty="0">
                <a:solidFill>
                  <a:prstClr val="black">
                    <a:lumMod val="75000"/>
                    <a:lumOff val="25000"/>
                  </a:prstClr>
                </a:solidFill>
                <a:latin typeface="Segoe UI" panose="020B0502040204020203" pitchFamily="34" charset="0"/>
                <a:cs typeface="Segoe UI" panose="020B0502040204020203" pitchFamily="34" charset="0"/>
              </a:rPr>
              <a:t>Dans Agile, si un client décide de modifier une fonctionnalité en cours de développement, il peut le faire au prochain sprint. En revanche, avec la méthode </a:t>
            </a:r>
            <a:r>
              <a:rPr lang="fr-FR" sz="1300" dirty="0" err="1">
                <a:solidFill>
                  <a:prstClr val="black">
                    <a:lumMod val="75000"/>
                    <a:lumOff val="25000"/>
                  </a:prstClr>
                </a:solidFill>
                <a:latin typeface="Segoe UI" panose="020B0502040204020203" pitchFamily="34" charset="0"/>
                <a:cs typeface="Segoe UI" panose="020B0502040204020203" pitchFamily="34" charset="0"/>
              </a:rPr>
              <a:t>Waterfall</a:t>
            </a:r>
            <a:r>
              <a:rPr lang="fr-FR" sz="1300" dirty="0">
                <a:solidFill>
                  <a:prstClr val="black">
                    <a:lumMod val="75000"/>
                    <a:lumOff val="25000"/>
                  </a:prstClr>
                </a:solidFill>
                <a:latin typeface="Segoe UI" panose="020B0502040204020203" pitchFamily="34" charset="0"/>
                <a:cs typeface="Segoe UI" panose="020B0502040204020203" pitchFamily="34" charset="0"/>
              </a:rPr>
              <a:t>, ce changement pourrait impliquer de reprendre plusieurs étapes précédentes, augmentant ainsi les délais et les coûts.</a:t>
            </a:r>
          </a:p>
        </p:txBody>
      </p:sp>
      <p:grpSp>
        <p:nvGrpSpPr>
          <p:cNvPr id="31" name="Groupe 30" descr="Petit cercle contenant le chiffre 1 pour indiquer la première étape">
            <a:extLst>
              <a:ext uri="{FF2B5EF4-FFF2-40B4-BE49-F238E27FC236}">
                <a16:creationId xmlns:a16="http://schemas.microsoft.com/office/drawing/2014/main" id="{000BFEFE-602F-4806-BDB1-1E24C630FA68}"/>
              </a:ext>
            </a:extLst>
          </p:cNvPr>
          <p:cNvGrpSpPr/>
          <p:nvPr/>
        </p:nvGrpSpPr>
        <p:grpSpPr bwMode="blackWhite">
          <a:xfrm>
            <a:off x="521207" y="3146340"/>
            <a:ext cx="558179" cy="409838"/>
            <a:chOff x="6953426" y="711274"/>
            <a:chExt cx="558179" cy="409838"/>
          </a:xfrm>
        </p:grpSpPr>
        <p:sp>
          <p:nvSpPr>
            <p:cNvPr id="32" name="Ovale 13" descr="Petit cercle">
              <a:extLst>
                <a:ext uri="{FF2B5EF4-FFF2-40B4-BE49-F238E27FC236}">
                  <a16:creationId xmlns:a16="http://schemas.microsoft.com/office/drawing/2014/main" id="{AA163055-BDA2-443A-A170-4E930565CFF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3" name="Zone de texte 14" descr="Chiffre 1">
              <a:extLst>
                <a:ext uri="{FF2B5EF4-FFF2-40B4-BE49-F238E27FC236}">
                  <a16:creationId xmlns:a16="http://schemas.microsoft.com/office/drawing/2014/main" id="{A018F8B4-A330-4595-83BC-EF23C3973B0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2</a:t>
              </a:r>
            </a:p>
          </p:txBody>
        </p:sp>
      </p:grpSp>
      <p:sp>
        <p:nvSpPr>
          <p:cNvPr id="34" name="Espace réservé du contenu 17">
            <a:extLst>
              <a:ext uri="{FF2B5EF4-FFF2-40B4-BE49-F238E27FC236}">
                <a16:creationId xmlns:a16="http://schemas.microsoft.com/office/drawing/2014/main" id="{93733E76-B024-48DB-86FE-E55F834F7E50}"/>
              </a:ext>
            </a:extLst>
          </p:cNvPr>
          <p:cNvSpPr txBox="1">
            <a:spLocks/>
          </p:cNvSpPr>
          <p:nvPr/>
        </p:nvSpPr>
        <p:spPr>
          <a:xfrm>
            <a:off x="1028522" y="3186533"/>
            <a:ext cx="10856787" cy="9836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Bef>
                <a:spcPts val="600"/>
              </a:spcBef>
              <a:spcAft>
                <a:spcPts val="600"/>
              </a:spcAft>
              <a:buNone/>
            </a:pPr>
            <a:r>
              <a:rPr lang="fr-FR" sz="1300" b="1" u="sng" dirty="0">
                <a:solidFill>
                  <a:prstClr val="black">
                    <a:lumMod val="75000"/>
                    <a:lumOff val="25000"/>
                  </a:prstClr>
                </a:solidFill>
                <a:latin typeface="Segoe UI (Corps)"/>
                <a:cs typeface="Segoe UI" panose="020B0502040204020203" pitchFamily="34" charset="0"/>
              </a:rPr>
              <a:t>Structure et Processus </a:t>
            </a:r>
            <a:r>
              <a:rPr lang="fr-FR" sz="1300" dirty="0">
                <a:solidFill>
                  <a:prstClr val="black">
                    <a:lumMod val="75000"/>
                    <a:lumOff val="25000"/>
                  </a:prstClr>
                </a:solidFill>
                <a:latin typeface="Segoe UI" panose="020B0502040204020203" pitchFamily="34" charset="0"/>
                <a:cs typeface="Segoe UI" panose="020B0502040204020203" pitchFamily="34" charset="0"/>
              </a:rPr>
              <a:t>Dans un projet Agile, les développeurs livrent des versions fonctionnelles du produit à chaque sprint, alors qu'en </a:t>
            </a:r>
            <a:r>
              <a:rPr lang="fr-FR" sz="1300" dirty="0" err="1">
                <a:solidFill>
                  <a:prstClr val="black">
                    <a:lumMod val="75000"/>
                    <a:lumOff val="25000"/>
                  </a:prstClr>
                </a:solidFill>
                <a:latin typeface="Segoe UI" panose="020B0502040204020203" pitchFamily="34" charset="0"/>
                <a:cs typeface="Segoe UI" panose="020B0502040204020203" pitchFamily="34" charset="0"/>
              </a:rPr>
              <a:t>Waterfall</a:t>
            </a:r>
            <a:r>
              <a:rPr lang="fr-FR" sz="1300" dirty="0">
                <a:solidFill>
                  <a:prstClr val="black">
                    <a:lumMod val="75000"/>
                    <a:lumOff val="25000"/>
                  </a:prstClr>
                </a:solidFill>
                <a:latin typeface="Segoe UI" panose="020B0502040204020203" pitchFamily="34" charset="0"/>
                <a:cs typeface="Segoe UI" panose="020B0502040204020203" pitchFamily="34" charset="0"/>
              </a:rPr>
              <a:t>, le produit est livré en une seule fois, après la fin de toutes les phases de développement et de test.</a:t>
            </a:r>
          </a:p>
        </p:txBody>
      </p:sp>
      <p:grpSp>
        <p:nvGrpSpPr>
          <p:cNvPr id="35" name="Groupe 34" descr="Petit cercle contenant le chiffre 1 pour indiquer la première étape">
            <a:extLst>
              <a:ext uri="{FF2B5EF4-FFF2-40B4-BE49-F238E27FC236}">
                <a16:creationId xmlns:a16="http://schemas.microsoft.com/office/drawing/2014/main" id="{D5B024F9-920E-44D3-8346-7D390CA36324}"/>
              </a:ext>
            </a:extLst>
          </p:cNvPr>
          <p:cNvGrpSpPr/>
          <p:nvPr/>
        </p:nvGrpSpPr>
        <p:grpSpPr bwMode="blackWhite">
          <a:xfrm>
            <a:off x="521207" y="3896074"/>
            <a:ext cx="558179" cy="409838"/>
            <a:chOff x="6953426" y="711274"/>
            <a:chExt cx="558179" cy="409838"/>
          </a:xfrm>
        </p:grpSpPr>
        <p:sp>
          <p:nvSpPr>
            <p:cNvPr id="36" name="Ovale 13" descr="Petit cercle">
              <a:extLst>
                <a:ext uri="{FF2B5EF4-FFF2-40B4-BE49-F238E27FC236}">
                  <a16:creationId xmlns:a16="http://schemas.microsoft.com/office/drawing/2014/main" id="{706A86F0-ADFF-4E09-B5AD-815A947CE50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7" name="Zone de texte 14" descr="Chiffre 1">
              <a:extLst>
                <a:ext uri="{FF2B5EF4-FFF2-40B4-BE49-F238E27FC236}">
                  <a16:creationId xmlns:a16="http://schemas.microsoft.com/office/drawing/2014/main" id="{6E6EA741-D03A-4C7F-8F2A-86CC8AFA902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3</a:t>
              </a:r>
            </a:p>
          </p:txBody>
        </p:sp>
      </p:grpSp>
      <p:sp>
        <p:nvSpPr>
          <p:cNvPr id="38" name="Espace réservé du contenu 17">
            <a:extLst>
              <a:ext uri="{FF2B5EF4-FFF2-40B4-BE49-F238E27FC236}">
                <a16:creationId xmlns:a16="http://schemas.microsoft.com/office/drawing/2014/main" id="{A6D38D69-E2FC-416B-9ECD-396EEF0FEDCF}"/>
              </a:ext>
            </a:extLst>
          </p:cNvPr>
          <p:cNvSpPr txBox="1">
            <a:spLocks/>
          </p:cNvSpPr>
          <p:nvPr/>
        </p:nvSpPr>
        <p:spPr>
          <a:xfrm>
            <a:off x="1028522" y="3936267"/>
            <a:ext cx="10856787" cy="892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300" b="1" u="sng" dirty="0">
                <a:solidFill>
                  <a:prstClr val="black">
                    <a:lumMod val="75000"/>
                    <a:lumOff val="25000"/>
                  </a:prstClr>
                </a:solidFill>
                <a:latin typeface="Segoe UI (Corps)"/>
                <a:cs typeface="Segoe UI" panose="020B0502040204020203" pitchFamily="34" charset="0"/>
              </a:rPr>
              <a:t>Gestion des Risques </a:t>
            </a:r>
            <a:r>
              <a:rPr lang="fr-FR" sz="1300" dirty="0">
                <a:solidFill>
                  <a:prstClr val="black">
                    <a:lumMod val="75000"/>
                    <a:lumOff val="25000"/>
                  </a:prstClr>
                </a:solidFill>
                <a:latin typeface="Segoe UI" panose="020B0502040204020203" pitchFamily="34" charset="0"/>
                <a:cs typeface="Segoe UI" panose="020B0502040204020203" pitchFamily="34" charset="0"/>
              </a:rPr>
              <a:t>Dans un projet </a:t>
            </a:r>
            <a:r>
              <a:rPr lang="fr-FR" sz="1300" dirty="0" err="1">
                <a:solidFill>
                  <a:prstClr val="black">
                    <a:lumMod val="75000"/>
                    <a:lumOff val="25000"/>
                  </a:prstClr>
                </a:solidFill>
                <a:latin typeface="Segoe UI" panose="020B0502040204020203" pitchFamily="34" charset="0"/>
                <a:cs typeface="Segoe UI" panose="020B0502040204020203" pitchFamily="34" charset="0"/>
              </a:rPr>
              <a:t>Waterfall</a:t>
            </a:r>
            <a:r>
              <a:rPr lang="fr-FR" sz="1300" dirty="0">
                <a:solidFill>
                  <a:prstClr val="black">
                    <a:lumMod val="75000"/>
                    <a:lumOff val="25000"/>
                  </a:prstClr>
                </a:solidFill>
                <a:latin typeface="Segoe UI" panose="020B0502040204020203" pitchFamily="34" charset="0"/>
                <a:cs typeface="Segoe UI" panose="020B0502040204020203" pitchFamily="34" charset="0"/>
              </a:rPr>
              <a:t>, une erreur détectée lors des tests finaux peut entraîner un retour à la phase de conception ou de développement, retardant ainsi le projet. En Agile, les tests sont continus, ce qui réduit les risques d'erreurs à la fin du projet.</a:t>
            </a:r>
          </a:p>
        </p:txBody>
      </p:sp>
      <p:grpSp>
        <p:nvGrpSpPr>
          <p:cNvPr id="17" name="Groupe 16" descr="Petit cercle contenant le chiffre 1 pour indiquer la première étape">
            <a:extLst>
              <a:ext uri="{FF2B5EF4-FFF2-40B4-BE49-F238E27FC236}">
                <a16:creationId xmlns:a16="http://schemas.microsoft.com/office/drawing/2014/main" id="{E9343C57-313D-4AA8-9183-60216347E902}"/>
              </a:ext>
            </a:extLst>
          </p:cNvPr>
          <p:cNvGrpSpPr/>
          <p:nvPr/>
        </p:nvGrpSpPr>
        <p:grpSpPr bwMode="blackWhite">
          <a:xfrm>
            <a:off x="495373" y="4583001"/>
            <a:ext cx="558179" cy="409838"/>
            <a:chOff x="6953426" y="711274"/>
            <a:chExt cx="558179" cy="409838"/>
          </a:xfrm>
        </p:grpSpPr>
        <p:sp>
          <p:nvSpPr>
            <p:cNvPr id="18" name="Ovale 13" descr="Petit cercle">
              <a:extLst>
                <a:ext uri="{FF2B5EF4-FFF2-40B4-BE49-F238E27FC236}">
                  <a16:creationId xmlns:a16="http://schemas.microsoft.com/office/drawing/2014/main" id="{9425465F-DFC0-4925-BC0F-7F1AAFEB67B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9" name="Zone de texte 14" descr="Chiffre 1">
              <a:extLst>
                <a:ext uri="{FF2B5EF4-FFF2-40B4-BE49-F238E27FC236}">
                  <a16:creationId xmlns:a16="http://schemas.microsoft.com/office/drawing/2014/main" id="{C04CE999-C5DA-4ACF-9E81-299C8C26DA9A}"/>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4</a:t>
              </a:r>
            </a:p>
          </p:txBody>
        </p:sp>
      </p:grpSp>
      <p:sp>
        <p:nvSpPr>
          <p:cNvPr id="20" name="Espace réservé du contenu 17">
            <a:extLst>
              <a:ext uri="{FF2B5EF4-FFF2-40B4-BE49-F238E27FC236}">
                <a16:creationId xmlns:a16="http://schemas.microsoft.com/office/drawing/2014/main" id="{733193CE-01D2-4CE0-B7C9-3D9690BA3BFC}"/>
              </a:ext>
            </a:extLst>
          </p:cNvPr>
          <p:cNvSpPr txBox="1">
            <a:spLocks/>
          </p:cNvSpPr>
          <p:nvPr/>
        </p:nvSpPr>
        <p:spPr>
          <a:xfrm>
            <a:off x="1002688" y="4623194"/>
            <a:ext cx="10856787" cy="77931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300" b="1" u="sng" dirty="0">
                <a:solidFill>
                  <a:prstClr val="black">
                    <a:lumMod val="75000"/>
                    <a:lumOff val="25000"/>
                  </a:prstClr>
                </a:solidFill>
                <a:latin typeface="Segoe UI (Corps)"/>
                <a:cs typeface="Segoe UI" panose="020B0502040204020203" pitchFamily="34" charset="0"/>
              </a:rPr>
              <a:t>Collaboration et Communication </a:t>
            </a:r>
            <a:r>
              <a:rPr lang="fr-FR" sz="1300" dirty="0">
                <a:solidFill>
                  <a:prstClr val="black">
                    <a:lumMod val="75000"/>
                    <a:lumOff val="25000"/>
                  </a:prstClr>
                </a:solidFill>
                <a:latin typeface="Segoe UI" panose="020B0502040204020203" pitchFamily="34" charset="0"/>
                <a:cs typeface="Segoe UI" panose="020B0502040204020203" pitchFamily="34" charset="0"/>
              </a:rPr>
              <a:t> En Agile, les clients peuvent voir des démonstrations du produit à la fin de chaque sprint et donner leur feedback. En </a:t>
            </a:r>
            <a:r>
              <a:rPr lang="fr-FR" sz="1300" dirty="0" err="1">
                <a:solidFill>
                  <a:prstClr val="black">
                    <a:lumMod val="75000"/>
                    <a:lumOff val="25000"/>
                  </a:prstClr>
                </a:solidFill>
                <a:latin typeface="Segoe UI" panose="020B0502040204020203" pitchFamily="34" charset="0"/>
                <a:cs typeface="Segoe UI" panose="020B0502040204020203" pitchFamily="34" charset="0"/>
              </a:rPr>
              <a:t>Waterfall</a:t>
            </a:r>
            <a:r>
              <a:rPr lang="fr-FR" sz="1300" dirty="0">
                <a:solidFill>
                  <a:prstClr val="black">
                    <a:lumMod val="75000"/>
                    <a:lumOff val="25000"/>
                  </a:prstClr>
                </a:solidFill>
                <a:latin typeface="Segoe UI" panose="020B0502040204020203" pitchFamily="34" charset="0"/>
                <a:cs typeface="Segoe UI" panose="020B0502040204020203" pitchFamily="34" charset="0"/>
              </a:rPr>
              <a:t>, le client voit généralement le produit final après la phase de test, ce qui peut mener à des divergences entre la vision initiale et le produit livré.</a:t>
            </a:r>
          </a:p>
        </p:txBody>
      </p:sp>
      <p:sp>
        <p:nvSpPr>
          <p:cNvPr id="21" name="Espace réservé du contenu 17">
            <a:extLst>
              <a:ext uri="{FF2B5EF4-FFF2-40B4-BE49-F238E27FC236}">
                <a16:creationId xmlns:a16="http://schemas.microsoft.com/office/drawing/2014/main" id="{3DB3B250-B4C5-4CA7-B90D-14B5ED0A5C09}"/>
              </a:ext>
            </a:extLst>
          </p:cNvPr>
          <p:cNvSpPr txBox="1">
            <a:spLocks/>
          </p:cNvSpPr>
          <p:nvPr/>
        </p:nvSpPr>
        <p:spPr>
          <a:xfrm>
            <a:off x="541608" y="1455491"/>
            <a:ext cx="11343701" cy="660807"/>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300" dirty="0"/>
              <a:t>Les méthodes de gestion de projet peuvent être classées en deux grandes catégories : Agile et méthodes traditionnelles comme le Cycle en V ou le </a:t>
            </a:r>
            <a:r>
              <a:rPr lang="fr-FR" sz="1300" dirty="0" err="1"/>
              <a:t>Waterfall</a:t>
            </a:r>
            <a:r>
              <a:rPr lang="fr-FR" sz="1300" dirty="0"/>
              <a:t> (ou méthode en cascade). Ces approches diffèrent grandement en termes de processus, de flexibilité, de gestion des changements, et de collaboration. Voici une comparaison détaillée de ces deux approches pour mieux comprendre leurs avantages et inconvénients.</a:t>
            </a:r>
          </a:p>
        </p:txBody>
      </p:sp>
      <p:sp>
        <p:nvSpPr>
          <p:cNvPr id="23" name="Titre 5">
            <a:extLst>
              <a:ext uri="{FF2B5EF4-FFF2-40B4-BE49-F238E27FC236}">
                <a16:creationId xmlns:a16="http://schemas.microsoft.com/office/drawing/2014/main" id="{89B90430-54B2-4579-AE18-675635E5BD3E}"/>
              </a:ext>
            </a:extLst>
          </p:cNvPr>
          <p:cNvSpPr>
            <a:spLocks noGrp="1"/>
          </p:cNvSpPr>
          <p:nvPr>
            <p:ph type="title"/>
          </p:nvPr>
        </p:nvSpPr>
        <p:spPr>
          <a:xfrm>
            <a:off x="521207" y="448056"/>
            <a:ext cx="11496622" cy="640080"/>
          </a:xfrm>
        </p:spPr>
        <p:txBody>
          <a:bodyPr rtlCol="0">
            <a:noAutofit/>
          </a:bodyPr>
          <a:lstStyle/>
          <a:p>
            <a:pPr rtl="0"/>
            <a:r>
              <a:rPr lang="fr-FR" sz="2400" dirty="0">
                <a:latin typeface="Segoe UI Light" panose="020B0502040204020203" pitchFamily="34" charset="0"/>
                <a:cs typeface="Segoe UI Light" panose="020B0502040204020203" pitchFamily="34" charset="0"/>
              </a:rPr>
              <a:t>VI. COMPARAISON AGILE VS MÉTHODES TRADITIONNELLES (CYCLE EN V, WATERFALL)</a:t>
            </a:r>
          </a:p>
        </p:txBody>
      </p:sp>
      <p:grpSp>
        <p:nvGrpSpPr>
          <p:cNvPr id="24" name="Groupe 23" descr="Petit cercle contenant le chiffre 1 pour indiquer la première étape">
            <a:extLst>
              <a:ext uri="{FF2B5EF4-FFF2-40B4-BE49-F238E27FC236}">
                <a16:creationId xmlns:a16="http://schemas.microsoft.com/office/drawing/2014/main" id="{4847C84D-6AB0-427C-8C6E-A7C1114EA7A3}"/>
              </a:ext>
            </a:extLst>
          </p:cNvPr>
          <p:cNvGrpSpPr/>
          <p:nvPr/>
        </p:nvGrpSpPr>
        <p:grpSpPr bwMode="blackWhite">
          <a:xfrm>
            <a:off x="558723" y="5587260"/>
            <a:ext cx="558179" cy="409838"/>
            <a:chOff x="6953426" y="711274"/>
            <a:chExt cx="558179" cy="409838"/>
          </a:xfrm>
        </p:grpSpPr>
        <p:sp>
          <p:nvSpPr>
            <p:cNvPr id="25" name="Ovale 13" descr="Petit cercle">
              <a:extLst>
                <a:ext uri="{FF2B5EF4-FFF2-40B4-BE49-F238E27FC236}">
                  <a16:creationId xmlns:a16="http://schemas.microsoft.com/office/drawing/2014/main" id="{CD6548BC-3068-41EA-9459-462011D43253}"/>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6" name="Zone de texte 14" descr="Chiffre 1">
              <a:extLst>
                <a:ext uri="{FF2B5EF4-FFF2-40B4-BE49-F238E27FC236}">
                  <a16:creationId xmlns:a16="http://schemas.microsoft.com/office/drawing/2014/main" id="{7BE6A810-3CEE-4A86-A744-6EC6D381045C}"/>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5</a:t>
              </a:r>
            </a:p>
          </p:txBody>
        </p:sp>
      </p:grpSp>
      <p:sp>
        <p:nvSpPr>
          <p:cNvPr id="27" name="Espace réservé du contenu 17">
            <a:extLst>
              <a:ext uri="{FF2B5EF4-FFF2-40B4-BE49-F238E27FC236}">
                <a16:creationId xmlns:a16="http://schemas.microsoft.com/office/drawing/2014/main" id="{3EF43BCA-21DA-4200-B0F6-E23FDF40C78B}"/>
              </a:ext>
            </a:extLst>
          </p:cNvPr>
          <p:cNvSpPr txBox="1">
            <a:spLocks/>
          </p:cNvSpPr>
          <p:nvPr/>
        </p:nvSpPr>
        <p:spPr>
          <a:xfrm>
            <a:off x="1066038" y="5627453"/>
            <a:ext cx="10856787" cy="77931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300" b="1" u="sng" dirty="0">
                <a:solidFill>
                  <a:prstClr val="black">
                    <a:lumMod val="75000"/>
                    <a:lumOff val="25000"/>
                  </a:prstClr>
                </a:solidFill>
                <a:latin typeface="Segoe UI (Corps)"/>
                <a:cs typeface="Segoe UI" panose="020B0502040204020203" pitchFamily="34" charset="0"/>
              </a:rPr>
              <a:t>Livraison du Produit </a:t>
            </a:r>
            <a:r>
              <a:rPr lang="fr-FR" sz="1300" dirty="0">
                <a:solidFill>
                  <a:prstClr val="black">
                    <a:lumMod val="75000"/>
                    <a:lumOff val="25000"/>
                  </a:prstClr>
                </a:solidFill>
                <a:latin typeface="Segoe UI" panose="020B0502040204020203" pitchFamily="34" charset="0"/>
                <a:cs typeface="Segoe UI" panose="020B0502040204020203" pitchFamily="34" charset="0"/>
              </a:rPr>
              <a:t>En Agile, une application mobile peut être mise en ligne dès qu'elle comporte des fonctionnalités de base, et des mises à jour régulières ajouteront des fonctionnalités supplémentaires. En </a:t>
            </a:r>
            <a:r>
              <a:rPr lang="fr-FR" sz="1300" dirty="0" err="1">
                <a:solidFill>
                  <a:prstClr val="black">
                    <a:lumMod val="75000"/>
                    <a:lumOff val="25000"/>
                  </a:prstClr>
                </a:solidFill>
                <a:latin typeface="Segoe UI" panose="020B0502040204020203" pitchFamily="34" charset="0"/>
                <a:cs typeface="Segoe UI" panose="020B0502040204020203" pitchFamily="34" charset="0"/>
              </a:rPr>
              <a:t>Waterfall</a:t>
            </a:r>
            <a:r>
              <a:rPr lang="fr-FR" sz="1300" dirty="0">
                <a:solidFill>
                  <a:prstClr val="black">
                    <a:lumMod val="75000"/>
                    <a:lumOff val="25000"/>
                  </a:prstClr>
                </a:solidFill>
                <a:latin typeface="Segoe UI" panose="020B0502040204020203" pitchFamily="34" charset="0"/>
                <a:cs typeface="Segoe UI" panose="020B0502040204020203" pitchFamily="34" charset="0"/>
              </a:rPr>
              <a:t>, l’application n’est publiée qu'une fois toutes les fonctionnalités développées et testées.</a:t>
            </a:r>
          </a:p>
        </p:txBody>
      </p:sp>
    </p:spTree>
    <p:extLst>
      <p:ext uri="{BB962C8B-B14F-4D97-AF65-F5344CB8AC3E}">
        <p14:creationId xmlns:p14="http://schemas.microsoft.com/office/powerpoint/2010/main" val="137654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dirty="0">
                <a:latin typeface="Segoe UI Light" panose="020B0502040204020203" pitchFamily="34" charset="0"/>
                <a:cs typeface="Segoe UI Light" panose="020B0502040204020203" pitchFamily="34" charset="0"/>
              </a:rPr>
              <a:t>CONCLUSION</a:t>
            </a:r>
          </a:p>
        </p:txBody>
      </p:sp>
      <p:sp>
        <p:nvSpPr>
          <p:cNvPr id="16" name="Espace réservé du contenu 17"/>
          <p:cNvSpPr txBox="1">
            <a:spLocks/>
          </p:cNvSpPr>
          <p:nvPr/>
        </p:nvSpPr>
        <p:spPr>
          <a:xfrm>
            <a:off x="541608" y="1509853"/>
            <a:ext cx="11155587" cy="231399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fr-FR" sz="1400" dirty="0"/>
              <a:t>En conclusion, la méthode Agile offre une approche moderne et flexible pour la gestion de projets, avec des avantages indéniables pour les environnements complexes et en constante évolution. Toutefois, elle ne doit pas être appliquée de manière systématique : le succès d’un projet dépend de l’adoption de la méthode la plus adaptée à ses spécificités. L'avenir de l'Agile s’annonce prometteur, avec son potentiel d'améliorer l'agilité non seulement dans les projets, mais également à l’échelle des entreprises.</a:t>
            </a:r>
          </a:p>
          <a:p>
            <a:pPr marL="0" indent="0" rtl="0">
              <a:buNone/>
            </a:pPr>
            <a:r>
              <a:rPr lang="fr-FR" sz="1400" dirty="0">
                <a:latin typeface="Segoe UI" panose="020B0502040204020203" pitchFamily="34" charset="0"/>
                <a:cs typeface="Segoe UI" panose="020B0502040204020203" pitchFamily="34" charset="0"/>
              </a:rPr>
              <a:t>La perspective future de l'Agile montre que ses principes peuvent être appliqués bien au-delà du domaine technique pour transformer des organisations entières. Cette transition vers une agilité d'entreprise permettra aux organisations de mieux anticiper les changements et de se préparer aux défis futurs dans un monde toujours plus rapide et incertain.</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a:xfrm>
            <a:off x="521207" y="905256"/>
            <a:ext cx="11164111" cy="1271016"/>
          </a:xfrm>
        </p:spPr>
        <p:txBody>
          <a:bodyPr rtlCol="0">
            <a:normAutofit/>
          </a:bodyPr>
          <a:lstStyle/>
          <a:p>
            <a:pPr algn="ctr" rtl="0"/>
            <a:r>
              <a:rPr lang="fr-FR" dirty="0">
                <a:latin typeface="Segoe UI Light" panose="020B0502040204020203" pitchFamily="34" charset="0"/>
                <a:cs typeface="Segoe UI Light" panose="020B0502040204020203" pitchFamily="34" charset="0"/>
              </a:rPr>
              <a:t>Merci pour votre aimable</a:t>
            </a:r>
            <a:br>
              <a:rPr lang="fr-FR" dirty="0">
                <a:latin typeface="Segoe UI Light" panose="020B0502040204020203" pitchFamily="34" charset="0"/>
                <a:cs typeface="Segoe UI Light" panose="020B0502040204020203" pitchFamily="34" charset="0"/>
              </a:rPr>
            </a:br>
            <a:r>
              <a:rPr lang="fr-FR" dirty="0">
                <a:latin typeface="Segoe UI Light" panose="020B0502040204020203" pitchFamily="34" charset="0"/>
                <a:cs typeface="Segoe UI Light" panose="020B0502040204020203" pitchFamily="34" charset="0"/>
              </a:rPr>
              <a:t> attention</a:t>
            </a:r>
          </a:p>
        </p:txBody>
      </p:sp>
      <p:pic>
        <p:nvPicPr>
          <p:cNvPr id="13" name="Image 12">
            <a:extLst>
              <a:ext uri="{FF2B5EF4-FFF2-40B4-BE49-F238E27FC236}">
                <a16:creationId xmlns:a16="http://schemas.microsoft.com/office/drawing/2014/main" id="{92507C2D-B912-4C08-966E-4AF74BF4860E}"/>
              </a:ext>
            </a:extLst>
          </p:cNvPr>
          <p:cNvPicPr>
            <a:picLocks noChangeAspect="1"/>
          </p:cNvPicPr>
          <p:nvPr/>
        </p:nvPicPr>
        <p:blipFill>
          <a:blip r:embed="rId3"/>
          <a:stretch>
            <a:fillRect/>
          </a:stretch>
        </p:blipFill>
        <p:spPr>
          <a:xfrm>
            <a:off x="3716977" y="3134261"/>
            <a:ext cx="4831438" cy="221105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521207" y="448056"/>
            <a:ext cx="8668513" cy="640080"/>
          </a:xfrm>
        </p:spPr>
        <p:txBody>
          <a:bodyPr rtlCol="0">
            <a:noAutofit/>
          </a:bodyPr>
          <a:lstStyle/>
          <a:p>
            <a:pPr rtl="0"/>
            <a:r>
              <a:rPr lang="fr-FR" dirty="0">
                <a:latin typeface="Segoe UI Light" panose="020B0502040204020203" pitchFamily="34" charset="0"/>
                <a:cs typeface="Segoe UI Light" panose="020B0502040204020203" pitchFamily="34" charset="0"/>
              </a:rPr>
              <a:t>SOMMAIRE</a:t>
            </a:r>
          </a:p>
        </p:txBody>
      </p:sp>
      <p:sp>
        <p:nvSpPr>
          <p:cNvPr id="38" name="Espace réservé du contenu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fr-FR" dirty="0">
              <a:latin typeface="Segoe UI" panose="020B0502040204020203" pitchFamily="34" charset="0"/>
              <a:cs typeface="Segoe UI" panose="020B0502040204020203" pitchFamily="34" charset="0"/>
            </a:endParaRPr>
          </a:p>
        </p:txBody>
      </p:sp>
      <p:sp>
        <p:nvSpPr>
          <p:cNvPr id="2" name="ZoneTexte 1">
            <a:extLst>
              <a:ext uri="{FF2B5EF4-FFF2-40B4-BE49-F238E27FC236}">
                <a16:creationId xmlns:a16="http://schemas.microsoft.com/office/drawing/2014/main" id="{AA1D1F82-05CC-4452-9450-B384C1FA7DAB}"/>
              </a:ext>
            </a:extLst>
          </p:cNvPr>
          <p:cNvSpPr txBox="1"/>
          <p:nvPr/>
        </p:nvSpPr>
        <p:spPr>
          <a:xfrm>
            <a:off x="541610" y="1562772"/>
            <a:ext cx="1841530" cy="369332"/>
          </a:xfrm>
          <a:prstGeom prst="rect">
            <a:avLst/>
          </a:prstGeom>
          <a:noFill/>
        </p:spPr>
        <p:txBody>
          <a:bodyPr wrap="none" rtlCol="0">
            <a:spAutoFit/>
          </a:bodyPr>
          <a:lstStyle/>
          <a:p>
            <a:r>
              <a:rPr lang="fr-FR" dirty="0"/>
              <a:t>INTRODUCTION</a:t>
            </a:r>
          </a:p>
        </p:txBody>
      </p:sp>
      <p:sp>
        <p:nvSpPr>
          <p:cNvPr id="3" name="ZoneTexte 2">
            <a:extLst>
              <a:ext uri="{FF2B5EF4-FFF2-40B4-BE49-F238E27FC236}">
                <a16:creationId xmlns:a16="http://schemas.microsoft.com/office/drawing/2014/main" id="{529AA82B-CE3D-4702-8F33-4BD39B9A26D4}"/>
              </a:ext>
            </a:extLst>
          </p:cNvPr>
          <p:cNvSpPr txBox="1"/>
          <p:nvPr/>
        </p:nvSpPr>
        <p:spPr>
          <a:xfrm>
            <a:off x="521207" y="1965149"/>
            <a:ext cx="10185400" cy="3330079"/>
          </a:xfrm>
          <a:prstGeom prst="rect">
            <a:avLst/>
          </a:prstGeom>
          <a:noFill/>
        </p:spPr>
        <p:txBody>
          <a:bodyPr wrap="square" rtlCol="0">
            <a:spAutoFit/>
          </a:bodyPr>
          <a:lstStyle/>
          <a:p>
            <a:pPr marL="400050" indent="-400050">
              <a:lnSpc>
                <a:spcPct val="200000"/>
              </a:lnSpc>
              <a:buFont typeface="+mj-lt"/>
              <a:buAutoNum type="romanUcPeriod"/>
            </a:pPr>
            <a:r>
              <a:rPr lang="fr-FR" dirty="0"/>
              <a:t>PRINCIPES FONDAMENTAUX DE L'AGILE</a:t>
            </a:r>
          </a:p>
          <a:p>
            <a:pPr marL="400050" indent="-400050">
              <a:lnSpc>
                <a:spcPct val="200000"/>
              </a:lnSpc>
              <a:buFont typeface="+mj-lt"/>
              <a:buAutoNum type="romanUcPeriod"/>
            </a:pPr>
            <a:r>
              <a:rPr lang="fr-FR" dirty="0"/>
              <a:t>LES MÉTHODES AGILES LES PLUS UTILISÉES</a:t>
            </a:r>
          </a:p>
          <a:p>
            <a:pPr marL="400050" indent="-400050">
              <a:lnSpc>
                <a:spcPct val="200000"/>
              </a:lnSpc>
              <a:buFont typeface="+mj-lt"/>
              <a:buAutoNum type="romanUcPeriod"/>
            </a:pPr>
            <a:r>
              <a:rPr lang="fr-FR" dirty="0"/>
              <a:t>ÉTUDES DE CAS ET EXEMPLES CONCRETS</a:t>
            </a:r>
          </a:p>
          <a:p>
            <a:pPr marL="400050" indent="-400050">
              <a:lnSpc>
                <a:spcPct val="200000"/>
              </a:lnSpc>
              <a:buFont typeface="+mj-lt"/>
              <a:buAutoNum type="romanUcPeriod"/>
            </a:pPr>
            <a:r>
              <a:rPr lang="fr-FR" dirty="0"/>
              <a:t>LES AVANTAGES DE LA MÉTHODE AGILE</a:t>
            </a:r>
          </a:p>
          <a:p>
            <a:pPr marL="400050" indent="-400050">
              <a:lnSpc>
                <a:spcPct val="200000"/>
              </a:lnSpc>
              <a:buFont typeface="+mj-lt"/>
              <a:buAutoNum type="romanUcPeriod"/>
            </a:pPr>
            <a:r>
              <a:rPr lang="fr-FR" dirty="0"/>
              <a:t>LES LIMITES ET DÉFIS DE L’AGILE</a:t>
            </a:r>
          </a:p>
          <a:p>
            <a:pPr marL="400050" indent="-400050">
              <a:lnSpc>
                <a:spcPct val="200000"/>
              </a:lnSpc>
              <a:buFont typeface="+mj-lt"/>
              <a:buAutoNum type="romanUcPeriod"/>
            </a:pPr>
            <a:r>
              <a:rPr lang="fr-FR" dirty="0"/>
              <a:t>COMPARAISON AGILE VS MÉTHODES TRADITIONNELLES (CYCLE EN V, WATERFALL)</a:t>
            </a:r>
          </a:p>
        </p:txBody>
      </p:sp>
      <p:sp>
        <p:nvSpPr>
          <p:cNvPr id="6" name="ZoneTexte 5">
            <a:extLst>
              <a:ext uri="{FF2B5EF4-FFF2-40B4-BE49-F238E27FC236}">
                <a16:creationId xmlns:a16="http://schemas.microsoft.com/office/drawing/2014/main" id="{263063BB-1D65-4D44-BA95-F21540F1DB11}"/>
              </a:ext>
            </a:extLst>
          </p:cNvPr>
          <p:cNvSpPr txBox="1"/>
          <p:nvPr/>
        </p:nvSpPr>
        <p:spPr>
          <a:xfrm>
            <a:off x="564628" y="5429271"/>
            <a:ext cx="1611467" cy="369332"/>
          </a:xfrm>
          <a:prstGeom prst="rect">
            <a:avLst/>
          </a:prstGeom>
          <a:noFill/>
        </p:spPr>
        <p:txBody>
          <a:bodyPr wrap="none" rtlCol="0">
            <a:spAutoFit/>
          </a:bodyPr>
          <a:lstStyle/>
          <a:p>
            <a:r>
              <a:rPr lang="fr-FR" dirty="0"/>
              <a:t>CONCLUSION</a:t>
            </a:r>
          </a:p>
        </p:txBody>
      </p:sp>
    </p:spTree>
    <p:extLst>
      <p:ext uri="{BB962C8B-B14F-4D97-AF65-F5344CB8AC3E}">
        <p14:creationId xmlns:p14="http://schemas.microsoft.com/office/powerpoint/2010/main" val="107977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521207" y="448056"/>
            <a:ext cx="8668513" cy="640080"/>
          </a:xfrm>
        </p:spPr>
        <p:txBody>
          <a:bodyPr rtlCol="0">
            <a:noAutofit/>
          </a:bodyPr>
          <a:lstStyle/>
          <a:p>
            <a:r>
              <a:rPr lang="fr-FR" dirty="0"/>
              <a:t>INTRODUCTION</a:t>
            </a:r>
            <a:endParaRPr lang="fr-FR" dirty="0">
              <a:latin typeface="Segoe UI Light" panose="020B0502040204020203" pitchFamily="34" charset="0"/>
              <a:cs typeface="Segoe UI Light" panose="020B0502040204020203" pitchFamily="34" charset="0"/>
            </a:endParaRPr>
          </a:p>
        </p:txBody>
      </p:sp>
      <p:sp>
        <p:nvSpPr>
          <p:cNvPr id="38" name="Espace réservé du contenu 17"/>
          <p:cNvSpPr txBox="1">
            <a:spLocks/>
          </p:cNvSpPr>
          <p:nvPr/>
        </p:nvSpPr>
        <p:spPr>
          <a:xfrm>
            <a:off x="541609" y="1524707"/>
            <a:ext cx="6049196" cy="499484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400" b="1" dirty="0">
                <a:solidFill>
                  <a:srgbClr val="DD462F"/>
                </a:solidFill>
              </a:rPr>
              <a:t>La méthode Agile </a:t>
            </a:r>
            <a:r>
              <a:rPr lang="fr-FR" sz="1400" dirty="0"/>
              <a:t>est une approche itérative et collaborative, initialement utilisée dans le développement logiciel, désormais étendue à d'autres secteurs. Elle permet de mieux gérer les projets dans des environnements complexes en favorisant des étapes progressives, des interactions fréquentes avec les clients, et une adaptation rapide aux changements.</a:t>
            </a:r>
          </a:p>
          <a:p>
            <a:pPr marL="0" lvl="0" indent="0" rtl="0">
              <a:spcAft>
                <a:spcPts val="600"/>
              </a:spcAft>
              <a:buNone/>
              <a:defRPr/>
            </a:pPr>
            <a:r>
              <a:rPr lang="fr-FR" b="1" dirty="0">
                <a:solidFill>
                  <a:srgbClr val="DD462F"/>
                </a:solidFill>
                <a:latin typeface="Segoe UI" panose="020B0502040204020203" pitchFamily="34" charset="0"/>
                <a:cs typeface="Segoe UI" panose="020B0502040204020203" pitchFamily="34" charset="0"/>
              </a:rPr>
              <a:t>Origine et Contexte de Création </a:t>
            </a:r>
            <a:r>
              <a:rPr lang="fr-FR" dirty="0">
                <a:latin typeface="Segoe UI" panose="020B0502040204020203" pitchFamily="34" charset="0"/>
                <a:cs typeface="Segoe UI" panose="020B0502040204020203" pitchFamily="34" charset="0"/>
              </a:rPr>
              <a:t>La méthode Agile trouve ses racines au début des années 2000 avec la publication du Manifeste Agile (2001), un texte fondateur rédigé par un groupe de 17 développeurs expérimentés. Leur objectif était de proposer une alternative aux méthodes de développement classiques, telles que le cycle en V ou la méthode </a:t>
            </a:r>
            <a:r>
              <a:rPr lang="fr-FR" dirty="0" err="1">
                <a:latin typeface="Segoe UI" panose="020B0502040204020203" pitchFamily="34" charset="0"/>
                <a:cs typeface="Segoe UI" panose="020B0502040204020203" pitchFamily="34" charset="0"/>
              </a:rPr>
              <a:t>Waterfall</a:t>
            </a:r>
            <a:r>
              <a:rPr lang="fr-FR" dirty="0">
                <a:latin typeface="Segoe UI" panose="020B0502040204020203" pitchFamily="34" charset="0"/>
                <a:cs typeface="Segoe UI" panose="020B0502040204020203" pitchFamily="34" charset="0"/>
              </a:rPr>
              <a:t> (en cascade), qui sont souvent jugées trop rigides.</a:t>
            </a:r>
          </a:p>
          <a:p>
            <a:pPr marL="0" lvl="0" indent="0" rtl="0">
              <a:spcAft>
                <a:spcPts val="600"/>
              </a:spcAft>
              <a:buNone/>
              <a:defRPr/>
            </a:pPr>
            <a:r>
              <a:rPr lang="fr-FR" b="1" dirty="0">
                <a:solidFill>
                  <a:srgbClr val="DD462F"/>
                </a:solidFill>
                <a:latin typeface="Segoe UI" panose="020B0502040204020203" pitchFamily="34" charset="0"/>
                <a:cs typeface="Segoe UI" panose="020B0502040204020203" pitchFamily="34" charset="0"/>
              </a:rPr>
              <a:t>Le Manifeste Agile se fonde sur quatre valeurs principales</a:t>
            </a:r>
          </a:p>
          <a:p>
            <a:pPr>
              <a:lnSpc>
                <a:spcPct val="100000"/>
              </a:lnSpc>
              <a:spcAft>
                <a:spcPts val="600"/>
              </a:spcAft>
              <a:buFont typeface="+mj-lt"/>
              <a:buAutoNum type="arabicPeriod"/>
              <a:defRPr/>
            </a:pPr>
            <a:r>
              <a:rPr lang="fr-FR" dirty="0">
                <a:latin typeface="Segoe UI" panose="020B0502040204020203" pitchFamily="34" charset="0"/>
                <a:cs typeface="Segoe UI" panose="020B0502040204020203" pitchFamily="34" charset="0"/>
              </a:rPr>
              <a:t>Les individus et les interactions plutôt que les processus et les outils.</a:t>
            </a:r>
          </a:p>
          <a:p>
            <a:pPr>
              <a:lnSpc>
                <a:spcPct val="100000"/>
              </a:lnSpc>
              <a:spcAft>
                <a:spcPts val="600"/>
              </a:spcAft>
              <a:buFont typeface="+mj-lt"/>
              <a:buAutoNum type="arabicPeriod"/>
              <a:defRPr/>
            </a:pPr>
            <a:r>
              <a:rPr lang="fr-FR" dirty="0">
                <a:latin typeface="Segoe UI" panose="020B0502040204020203" pitchFamily="34" charset="0"/>
                <a:cs typeface="Segoe UI" panose="020B0502040204020203" pitchFamily="34" charset="0"/>
              </a:rPr>
              <a:t>Un logiciel fonctionnel plutôt qu’une documentation exhaustive.</a:t>
            </a:r>
          </a:p>
          <a:p>
            <a:pPr>
              <a:lnSpc>
                <a:spcPct val="100000"/>
              </a:lnSpc>
              <a:spcAft>
                <a:spcPts val="600"/>
              </a:spcAft>
              <a:buFont typeface="+mj-lt"/>
              <a:buAutoNum type="arabicPeriod"/>
              <a:defRPr/>
            </a:pPr>
            <a:r>
              <a:rPr lang="fr-FR" dirty="0">
                <a:latin typeface="Segoe UI" panose="020B0502040204020203" pitchFamily="34" charset="0"/>
                <a:cs typeface="Segoe UI" panose="020B0502040204020203" pitchFamily="34" charset="0"/>
              </a:rPr>
              <a:t>La collaboration avec le client plutôt que la négociation contractuelle.</a:t>
            </a:r>
          </a:p>
          <a:p>
            <a:pPr>
              <a:lnSpc>
                <a:spcPct val="100000"/>
              </a:lnSpc>
              <a:spcAft>
                <a:spcPts val="600"/>
              </a:spcAft>
              <a:buFont typeface="+mj-lt"/>
              <a:buAutoNum type="arabicPeriod"/>
              <a:defRPr/>
            </a:pPr>
            <a:r>
              <a:rPr lang="fr-FR" dirty="0">
                <a:latin typeface="Segoe UI" panose="020B0502040204020203" pitchFamily="34" charset="0"/>
                <a:cs typeface="Segoe UI" panose="020B0502040204020203" pitchFamily="34" charset="0"/>
              </a:rPr>
              <a:t>L’adaptation au changement plutôt que le suivi rigide d’un plan.</a:t>
            </a:r>
          </a:p>
        </p:txBody>
      </p:sp>
      <p:pic>
        <p:nvPicPr>
          <p:cNvPr id="3" name="Image 2">
            <a:extLst>
              <a:ext uri="{FF2B5EF4-FFF2-40B4-BE49-F238E27FC236}">
                <a16:creationId xmlns:a16="http://schemas.microsoft.com/office/drawing/2014/main" id="{C8F0F1DA-481F-456B-916C-B656DCBE4B64}"/>
              </a:ext>
            </a:extLst>
          </p:cNvPr>
          <p:cNvPicPr>
            <a:picLocks noChangeAspect="1"/>
          </p:cNvPicPr>
          <p:nvPr/>
        </p:nvPicPr>
        <p:blipFill>
          <a:blip r:embed="rId3"/>
          <a:stretch>
            <a:fillRect/>
          </a:stretch>
        </p:blipFill>
        <p:spPr>
          <a:xfrm>
            <a:off x="6495803" y="2185059"/>
            <a:ext cx="5367646" cy="302820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rtlCol="0">
            <a:normAutofit fontScale="90000"/>
          </a:bodyPr>
          <a:lstStyle/>
          <a:p>
            <a:pPr>
              <a:lnSpc>
                <a:spcPct val="200000"/>
              </a:lnSpc>
            </a:pPr>
            <a:r>
              <a:rPr lang="fr-FR" dirty="0"/>
              <a:t>I. PRINCIPES FONDAMENTAUX DE L'AGILE</a:t>
            </a:r>
          </a:p>
        </p:txBody>
      </p:sp>
      <p:sp>
        <p:nvSpPr>
          <p:cNvPr id="25" name="Espace réservé du contenu 17"/>
          <p:cNvSpPr txBox="1">
            <a:spLocks/>
          </p:cNvSpPr>
          <p:nvPr/>
        </p:nvSpPr>
        <p:spPr>
          <a:xfrm>
            <a:off x="532083" y="1278263"/>
            <a:ext cx="2804884" cy="36933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600" dirty="0">
                <a:latin typeface="Segoe UI" panose="020B0502040204020203" pitchFamily="34" charset="0"/>
                <a:cs typeface="Segoe UI" panose="020B0502040204020203" pitchFamily="34" charset="0"/>
              </a:rPr>
              <a:t>Les 12 principes de l'Agile </a:t>
            </a:r>
          </a:p>
        </p:txBody>
      </p:sp>
      <p:grpSp>
        <p:nvGrpSpPr>
          <p:cNvPr id="18" name="Groupe 17" descr="Petit cercle contenant le chiffre 1 pour indiquer la première étape"/>
          <p:cNvGrpSpPr/>
          <p:nvPr/>
        </p:nvGrpSpPr>
        <p:grpSpPr bwMode="blackWhite">
          <a:xfrm>
            <a:off x="484052" y="2143630"/>
            <a:ext cx="558179" cy="409838"/>
            <a:chOff x="6953426" y="711274"/>
            <a:chExt cx="558179" cy="409838"/>
          </a:xfrm>
        </p:grpSpPr>
        <p:sp>
          <p:nvSpPr>
            <p:cNvPr id="19" name="Ovale 18"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0" name="Zone de texte 19" descr="Chiffre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1</a:t>
              </a:r>
            </a:p>
          </p:txBody>
        </p:sp>
      </p:grpSp>
      <p:sp>
        <p:nvSpPr>
          <p:cNvPr id="21" name="Espace réservé du contenu 17"/>
          <p:cNvSpPr txBox="1">
            <a:spLocks/>
          </p:cNvSpPr>
          <p:nvPr/>
        </p:nvSpPr>
        <p:spPr>
          <a:xfrm>
            <a:off x="1056513" y="2183822"/>
            <a:ext cx="5001883"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300" b="1" u="sng" dirty="0">
                <a:solidFill>
                  <a:schemeClr val="tx1"/>
                </a:solidFill>
                <a:latin typeface="Segoe UI Semibold" panose="020B0702040204020203" pitchFamily="34" charset="0"/>
                <a:cs typeface="Segoe UI Semibold" panose="020B0702040204020203" pitchFamily="34" charset="0"/>
              </a:rPr>
              <a:t>La priorité est de satisfaire le client </a:t>
            </a:r>
            <a:r>
              <a:rPr lang="fr-FR" dirty="0">
                <a:solidFill>
                  <a:prstClr val="black">
                    <a:lumMod val="75000"/>
                    <a:lumOff val="25000"/>
                  </a:prstClr>
                </a:solidFill>
                <a:latin typeface="Segoe UI (Corps)"/>
                <a:cs typeface="Segoe UI"/>
              </a:rPr>
              <a:t>par la livraison rapide et continue de logiciels ou de produits à forte valeur ajoutée.</a:t>
            </a:r>
            <a:endParaRPr lang="fr-FR" dirty="0">
              <a:solidFill>
                <a:srgbClr val="D24726"/>
              </a:solidFill>
              <a:latin typeface="Segoe UI (Corps)"/>
              <a:cs typeface="Segoe UI Semibold" panose="020B0702040204020203" pitchFamily="34" charset="0"/>
            </a:endParaRPr>
          </a:p>
        </p:txBody>
      </p:sp>
      <p:sp>
        <p:nvSpPr>
          <p:cNvPr id="27" name="ZoneTexte 26">
            <a:extLst>
              <a:ext uri="{FF2B5EF4-FFF2-40B4-BE49-F238E27FC236}">
                <a16:creationId xmlns:a16="http://schemas.microsoft.com/office/drawing/2014/main" id="{DD7D7E1E-2A42-4FD3-B605-D9C6AEE8AED9}"/>
              </a:ext>
            </a:extLst>
          </p:cNvPr>
          <p:cNvSpPr txBox="1"/>
          <p:nvPr/>
        </p:nvSpPr>
        <p:spPr>
          <a:xfrm>
            <a:off x="603195" y="1564987"/>
            <a:ext cx="10630862" cy="523220"/>
          </a:xfrm>
          <a:prstGeom prst="rect">
            <a:avLst/>
          </a:prstGeom>
          <a:noFill/>
        </p:spPr>
        <p:txBody>
          <a:bodyPr wrap="square">
            <a:spAutoFit/>
          </a:bodyPr>
          <a:lstStyle/>
          <a:p>
            <a:r>
              <a:rPr lang="fr-FR" sz="1400" dirty="0"/>
              <a:t>Ces principes précisent la manière dont l'Agile doit être appliqué dans les projets, en mettant l’accent sur la flexibilité, la livraison continue, et la satisfaction du client. Voici quelques-uns des principes majeurs :</a:t>
            </a:r>
          </a:p>
        </p:txBody>
      </p:sp>
      <p:grpSp>
        <p:nvGrpSpPr>
          <p:cNvPr id="28" name="Groupe 27" descr="Petit cercle contenant le chiffre 1 pour indiquer la première étape">
            <a:extLst>
              <a:ext uri="{FF2B5EF4-FFF2-40B4-BE49-F238E27FC236}">
                <a16:creationId xmlns:a16="http://schemas.microsoft.com/office/drawing/2014/main" id="{0C3EC2B4-626F-4A2E-B1A3-B4728C0AC227}"/>
              </a:ext>
            </a:extLst>
          </p:cNvPr>
          <p:cNvGrpSpPr/>
          <p:nvPr/>
        </p:nvGrpSpPr>
        <p:grpSpPr bwMode="blackWhite">
          <a:xfrm>
            <a:off x="482073" y="2723543"/>
            <a:ext cx="558179" cy="409838"/>
            <a:chOff x="6953426" y="711274"/>
            <a:chExt cx="558179" cy="409838"/>
          </a:xfrm>
        </p:grpSpPr>
        <p:sp>
          <p:nvSpPr>
            <p:cNvPr id="31" name="Ovale 18" descr="Petit cercle">
              <a:extLst>
                <a:ext uri="{FF2B5EF4-FFF2-40B4-BE49-F238E27FC236}">
                  <a16:creationId xmlns:a16="http://schemas.microsoft.com/office/drawing/2014/main" id="{26D87430-96B4-408D-A103-D3A091766ED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1" name="Zone de texte 19" descr="Chiffre 1">
              <a:extLst>
                <a:ext uri="{FF2B5EF4-FFF2-40B4-BE49-F238E27FC236}">
                  <a16:creationId xmlns:a16="http://schemas.microsoft.com/office/drawing/2014/main" id="{50797195-3650-48CB-8630-202B66A1EB40}"/>
                </a:ext>
              </a:extLst>
            </p:cNvPr>
            <p:cNvSpPr txBox="1">
              <a:spLocks noChangeAspect="1"/>
            </p:cNvSpPr>
            <p:nvPr/>
          </p:nvSpPr>
          <p:spPr bwMode="blackWhite">
            <a:xfrm>
              <a:off x="6953426" y="715689"/>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2</a:t>
              </a:r>
            </a:p>
          </p:txBody>
        </p:sp>
      </p:grpSp>
      <p:sp>
        <p:nvSpPr>
          <p:cNvPr id="42" name="Espace réservé du contenu 17">
            <a:extLst>
              <a:ext uri="{FF2B5EF4-FFF2-40B4-BE49-F238E27FC236}">
                <a16:creationId xmlns:a16="http://schemas.microsoft.com/office/drawing/2014/main" id="{5FC5ECB1-6B0D-4B1E-A5FC-8DCC6484F98D}"/>
              </a:ext>
            </a:extLst>
          </p:cNvPr>
          <p:cNvSpPr txBox="1">
            <a:spLocks/>
          </p:cNvSpPr>
          <p:nvPr/>
        </p:nvSpPr>
        <p:spPr>
          <a:xfrm>
            <a:off x="1018909" y="2739985"/>
            <a:ext cx="5077091" cy="67952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300" b="1" u="sng" dirty="0">
                <a:solidFill>
                  <a:schemeClr val="tx1"/>
                </a:solidFill>
                <a:latin typeface="Segoe UI Semibold" panose="020B0702040204020203" pitchFamily="34" charset="0"/>
                <a:cs typeface="Segoe UI Semibold" panose="020B0702040204020203" pitchFamily="34" charset="0"/>
              </a:rPr>
              <a:t>Accueillir positivement les changements de besoins</a:t>
            </a:r>
            <a:r>
              <a:rPr lang="fr-FR" dirty="0">
                <a:solidFill>
                  <a:schemeClr val="tx1"/>
                </a:solidFill>
                <a:latin typeface="Segoe UI Semibold" panose="020B0702040204020203" pitchFamily="34" charset="0"/>
                <a:cs typeface="Segoe UI Semibold" panose="020B0702040204020203" pitchFamily="34" charset="0"/>
              </a:rPr>
              <a:t>, </a:t>
            </a:r>
            <a:r>
              <a:rPr lang="fr-FR" dirty="0">
                <a:solidFill>
                  <a:schemeClr val="tx1"/>
                </a:solidFill>
                <a:latin typeface="Segoe UI (Corps)"/>
                <a:cs typeface="Segoe UI"/>
              </a:rPr>
              <a:t>même </a:t>
            </a:r>
            <a:r>
              <a:rPr lang="fr-FR" dirty="0">
                <a:solidFill>
                  <a:prstClr val="black">
                    <a:lumMod val="75000"/>
                    <a:lumOff val="25000"/>
                  </a:prstClr>
                </a:solidFill>
                <a:latin typeface="Segoe UI (Corps)"/>
                <a:cs typeface="Segoe UI"/>
              </a:rPr>
              <a:t>tard dans le projet. Les processus agiles exploitent le changement pour donner un avantage compétitif au client.</a:t>
            </a:r>
            <a:endParaRPr lang="fr-FR" dirty="0">
              <a:solidFill>
                <a:srgbClr val="D24726"/>
              </a:solidFill>
              <a:latin typeface="Segoe UI (Corps)"/>
              <a:cs typeface="Segoe UI Semibold" panose="020B0702040204020203" pitchFamily="34" charset="0"/>
            </a:endParaRPr>
          </a:p>
        </p:txBody>
      </p:sp>
      <p:grpSp>
        <p:nvGrpSpPr>
          <p:cNvPr id="43" name="Groupe 42" descr="Petit cercle contenant le chiffre 1 pour indiquer la première étape">
            <a:extLst>
              <a:ext uri="{FF2B5EF4-FFF2-40B4-BE49-F238E27FC236}">
                <a16:creationId xmlns:a16="http://schemas.microsoft.com/office/drawing/2014/main" id="{9CDA2B8F-DF04-406D-9EB9-2C4BDD095F2F}"/>
              </a:ext>
            </a:extLst>
          </p:cNvPr>
          <p:cNvGrpSpPr/>
          <p:nvPr/>
        </p:nvGrpSpPr>
        <p:grpSpPr bwMode="blackWhite">
          <a:xfrm>
            <a:off x="6430613" y="2134300"/>
            <a:ext cx="558179" cy="409838"/>
            <a:chOff x="6953426" y="711274"/>
            <a:chExt cx="558179" cy="409838"/>
          </a:xfrm>
        </p:grpSpPr>
        <p:sp>
          <p:nvSpPr>
            <p:cNvPr id="44" name="Ovale 18" descr="Petit cercle">
              <a:extLst>
                <a:ext uri="{FF2B5EF4-FFF2-40B4-BE49-F238E27FC236}">
                  <a16:creationId xmlns:a16="http://schemas.microsoft.com/office/drawing/2014/main" id="{00936912-0C70-4B46-B4A6-FC75DE82F00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5" name="Zone de texte 19" descr="Chiffre 1">
              <a:extLst>
                <a:ext uri="{FF2B5EF4-FFF2-40B4-BE49-F238E27FC236}">
                  <a16:creationId xmlns:a16="http://schemas.microsoft.com/office/drawing/2014/main" id="{8A859602-3E15-46F9-B9C6-EDA25C181110}"/>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7</a:t>
              </a:r>
            </a:p>
          </p:txBody>
        </p:sp>
      </p:grpSp>
      <p:sp>
        <p:nvSpPr>
          <p:cNvPr id="46" name="Espace réservé du contenu 17">
            <a:extLst>
              <a:ext uri="{FF2B5EF4-FFF2-40B4-BE49-F238E27FC236}">
                <a16:creationId xmlns:a16="http://schemas.microsoft.com/office/drawing/2014/main" id="{7F1E4C46-65E0-42B7-B5E3-9124EAF3B3C5}"/>
              </a:ext>
            </a:extLst>
          </p:cNvPr>
          <p:cNvSpPr txBox="1">
            <a:spLocks/>
          </p:cNvSpPr>
          <p:nvPr/>
        </p:nvSpPr>
        <p:spPr>
          <a:xfrm>
            <a:off x="6955574" y="2150742"/>
            <a:ext cx="5001883" cy="72732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300" u="sng" dirty="0">
                <a:solidFill>
                  <a:schemeClr val="tx1"/>
                </a:solidFill>
                <a:latin typeface="Segoe UI Semibold" panose="020B0702040204020203" pitchFamily="34" charset="0"/>
                <a:cs typeface="Segoe UI Semibold" panose="020B0702040204020203" pitchFamily="34" charset="0"/>
              </a:rPr>
              <a:t>Un produit fonctionnel est la principale mesure de progression. </a:t>
            </a:r>
            <a:r>
              <a:rPr lang="fr-FR" dirty="0"/>
              <a:t>Plus que la documentation ou les rapports, c'est la capacité à fournir un produit utilisable qui compte.</a:t>
            </a:r>
            <a:endParaRPr lang="fr-FR" dirty="0">
              <a:solidFill>
                <a:srgbClr val="D24726"/>
              </a:solidFill>
              <a:latin typeface="Segoe UI (Corps)"/>
              <a:cs typeface="Segoe UI Semibold" panose="020B0702040204020203" pitchFamily="34" charset="0"/>
            </a:endParaRPr>
          </a:p>
        </p:txBody>
      </p:sp>
      <p:grpSp>
        <p:nvGrpSpPr>
          <p:cNvPr id="47" name="Groupe 46" descr="Petit cercle contenant le chiffre 1 pour indiquer la première étape">
            <a:extLst>
              <a:ext uri="{FF2B5EF4-FFF2-40B4-BE49-F238E27FC236}">
                <a16:creationId xmlns:a16="http://schemas.microsoft.com/office/drawing/2014/main" id="{0BD69083-E358-46E0-8F9D-68544F2749D2}"/>
              </a:ext>
            </a:extLst>
          </p:cNvPr>
          <p:cNvGrpSpPr/>
          <p:nvPr/>
        </p:nvGrpSpPr>
        <p:grpSpPr bwMode="blackWhite">
          <a:xfrm>
            <a:off x="6440509" y="2892338"/>
            <a:ext cx="558179" cy="409838"/>
            <a:chOff x="6953426" y="711274"/>
            <a:chExt cx="558179" cy="409838"/>
          </a:xfrm>
        </p:grpSpPr>
        <p:sp>
          <p:nvSpPr>
            <p:cNvPr id="48" name="Ovale 18" descr="Petit cercle">
              <a:extLst>
                <a:ext uri="{FF2B5EF4-FFF2-40B4-BE49-F238E27FC236}">
                  <a16:creationId xmlns:a16="http://schemas.microsoft.com/office/drawing/2014/main" id="{74D8A982-41FC-48B7-A03A-D0F556448F44}"/>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9" name="Zone de texte 19" descr="Chiffre 1">
              <a:extLst>
                <a:ext uri="{FF2B5EF4-FFF2-40B4-BE49-F238E27FC236}">
                  <a16:creationId xmlns:a16="http://schemas.microsoft.com/office/drawing/2014/main" id="{3A4A287F-E456-4C76-94AE-F2F41863FA84}"/>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8</a:t>
              </a:r>
            </a:p>
          </p:txBody>
        </p:sp>
      </p:grpSp>
      <p:sp>
        <p:nvSpPr>
          <p:cNvPr id="50" name="Espace réservé du contenu 17">
            <a:extLst>
              <a:ext uri="{FF2B5EF4-FFF2-40B4-BE49-F238E27FC236}">
                <a16:creationId xmlns:a16="http://schemas.microsoft.com/office/drawing/2014/main" id="{89D4F49D-DA62-43E2-8985-E5D0CF17A845}"/>
              </a:ext>
            </a:extLst>
          </p:cNvPr>
          <p:cNvSpPr txBox="1">
            <a:spLocks/>
          </p:cNvSpPr>
          <p:nvPr/>
        </p:nvSpPr>
        <p:spPr>
          <a:xfrm>
            <a:off x="6965470" y="2908780"/>
            <a:ext cx="4991987" cy="5965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400" u="sng" dirty="0">
                <a:solidFill>
                  <a:schemeClr val="tx1"/>
                </a:solidFill>
                <a:latin typeface="Segoe UI Semibold" panose="020B0702040204020203" pitchFamily="34" charset="0"/>
                <a:cs typeface="Segoe UI Semibold" panose="020B0702040204020203" pitchFamily="34" charset="0"/>
              </a:rPr>
              <a:t>Adopter un rythme de développement soutenable. </a:t>
            </a:r>
            <a:r>
              <a:rPr lang="fr-FR" sz="1400" dirty="0">
                <a:solidFill>
                  <a:prstClr val="black">
                    <a:lumMod val="75000"/>
                    <a:lumOff val="25000"/>
                  </a:prstClr>
                </a:solidFill>
                <a:latin typeface="Segoe UI (Corps)"/>
                <a:cs typeface="Segoe UI"/>
              </a:rPr>
              <a:t>par la livraison rapide et continue de logiciels ou de produits à forte valeur ajoutée</a:t>
            </a:r>
            <a:r>
              <a:rPr lang="fr-FR" dirty="0">
                <a:solidFill>
                  <a:prstClr val="black">
                    <a:lumMod val="75000"/>
                    <a:lumOff val="25000"/>
                  </a:prstClr>
                </a:solidFill>
                <a:latin typeface="Segoe UI Semibold" panose="020B0702040204020203" pitchFamily="34" charset="0"/>
                <a:cs typeface="Segoe UI"/>
              </a:rPr>
              <a:t>.</a:t>
            </a:r>
            <a:endParaRPr lang="fr-FR" dirty="0">
              <a:solidFill>
                <a:srgbClr val="D24726"/>
              </a:solidFill>
              <a:latin typeface="Segoe UI Semibold" panose="020B0702040204020203" pitchFamily="34" charset="0"/>
              <a:cs typeface="Segoe UI Semibold" panose="020B0702040204020203" pitchFamily="34" charset="0"/>
            </a:endParaRPr>
          </a:p>
        </p:txBody>
      </p:sp>
      <p:grpSp>
        <p:nvGrpSpPr>
          <p:cNvPr id="51" name="Groupe 50" descr="Petit cercle contenant le chiffre 1 pour indiquer la première étape">
            <a:extLst>
              <a:ext uri="{FF2B5EF4-FFF2-40B4-BE49-F238E27FC236}">
                <a16:creationId xmlns:a16="http://schemas.microsoft.com/office/drawing/2014/main" id="{2D180C0F-5D05-4CDC-A116-732F93F2076D}"/>
              </a:ext>
            </a:extLst>
          </p:cNvPr>
          <p:cNvGrpSpPr/>
          <p:nvPr/>
        </p:nvGrpSpPr>
        <p:grpSpPr bwMode="blackWhite">
          <a:xfrm>
            <a:off x="513801" y="3507808"/>
            <a:ext cx="558179" cy="409838"/>
            <a:chOff x="6953426" y="711274"/>
            <a:chExt cx="558179" cy="409838"/>
          </a:xfrm>
        </p:grpSpPr>
        <p:sp>
          <p:nvSpPr>
            <p:cNvPr id="52" name="Ovale 18" descr="Petit cercle">
              <a:extLst>
                <a:ext uri="{FF2B5EF4-FFF2-40B4-BE49-F238E27FC236}">
                  <a16:creationId xmlns:a16="http://schemas.microsoft.com/office/drawing/2014/main" id="{AE58BD86-2CBA-41B6-BE3B-626D7C027F2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3" name="Zone de texte 19" descr="Chiffre 1">
              <a:extLst>
                <a:ext uri="{FF2B5EF4-FFF2-40B4-BE49-F238E27FC236}">
                  <a16:creationId xmlns:a16="http://schemas.microsoft.com/office/drawing/2014/main" id="{6F7775C1-4A65-480D-AD23-BDE0EE80C6BA}"/>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3</a:t>
              </a:r>
            </a:p>
          </p:txBody>
        </p:sp>
      </p:grpSp>
      <p:sp>
        <p:nvSpPr>
          <p:cNvPr id="54" name="Espace réservé du contenu 17">
            <a:extLst>
              <a:ext uri="{FF2B5EF4-FFF2-40B4-BE49-F238E27FC236}">
                <a16:creationId xmlns:a16="http://schemas.microsoft.com/office/drawing/2014/main" id="{78CBAF57-FD88-46D8-BAEA-3CA7FE486BAD}"/>
              </a:ext>
            </a:extLst>
          </p:cNvPr>
          <p:cNvSpPr txBox="1">
            <a:spLocks/>
          </p:cNvSpPr>
          <p:nvPr/>
        </p:nvSpPr>
        <p:spPr>
          <a:xfrm>
            <a:off x="1050637" y="3524250"/>
            <a:ext cx="5045363" cy="67952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300" u="sng" dirty="0">
                <a:solidFill>
                  <a:schemeClr val="tx1"/>
                </a:solidFill>
                <a:latin typeface="Segoe UI Semibold" panose="020B0702040204020203" pitchFamily="34" charset="0"/>
                <a:cs typeface="Segoe UI Semibold" panose="020B0702040204020203" pitchFamily="34" charset="0"/>
              </a:rPr>
              <a:t>Livrer fréquemment </a:t>
            </a:r>
            <a:r>
              <a:rPr lang="fr-FR" dirty="0">
                <a:solidFill>
                  <a:schemeClr val="tx1"/>
                </a:solidFill>
                <a:latin typeface="Segoe UI (Corps)"/>
                <a:cs typeface="Segoe UI"/>
              </a:rPr>
              <a:t>des versions fonctionnelles de produits, avec des cycles de livraison courts (de quelques semaines à quelques mois), favorisant ainsi un rythme rapide et régulier.</a:t>
            </a:r>
            <a:endParaRPr lang="fr-FR" dirty="0">
              <a:solidFill>
                <a:schemeClr val="tx1"/>
              </a:solidFill>
              <a:latin typeface="Segoe UI (Corps)"/>
              <a:cs typeface="Segoe UI Semibold" panose="020B0702040204020203" pitchFamily="34" charset="0"/>
            </a:endParaRPr>
          </a:p>
        </p:txBody>
      </p:sp>
      <p:grpSp>
        <p:nvGrpSpPr>
          <p:cNvPr id="55" name="Groupe 54" descr="Petit cercle contenant le chiffre 1 pour indiquer la première étape">
            <a:extLst>
              <a:ext uri="{FF2B5EF4-FFF2-40B4-BE49-F238E27FC236}">
                <a16:creationId xmlns:a16="http://schemas.microsoft.com/office/drawing/2014/main" id="{4A7D0145-F9ED-4513-89EF-164ABE7ED221}"/>
              </a:ext>
            </a:extLst>
          </p:cNvPr>
          <p:cNvGrpSpPr/>
          <p:nvPr/>
        </p:nvGrpSpPr>
        <p:grpSpPr bwMode="blackWhite">
          <a:xfrm>
            <a:off x="488072" y="4313346"/>
            <a:ext cx="558179" cy="409838"/>
            <a:chOff x="6953426" y="711274"/>
            <a:chExt cx="558179" cy="409838"/>
          </a:xfrm>
        </p:grpSpPr>
        <p:sp>
          <p:nvSpPr>
            <p:cNvPr id="56" name="Ovale 18" descr="Petit cercle">
              <a:extLst>
                <a:ext uri="{FF2B5EF4-FFF2-40B4-BE49-F238E27FC236}">
                  <a16:creationId xmlns:a16="http://schemas.microsoft.com/office/drawing/2014/main" id="{0BC562E6-A90B-451B-8BDF-3D39C6F456FD}"/>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7" name="Zone de texte 19" descr="Chiffre 1">
              <a:extLst>
                <a:ext uri="{FF2B5EF4-FFF2-40B4-BE49-F238E27FC236}">
                  <a16:creationId xmlns:a16="http://schemas.microsoft.com/office/drawing/2014/main" id="{3CDA3C37-FF9B-4688-93DD-AED9C24226D5}"/>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4</a:t>
              </a:r>
            </a:p>
          </p:txBody>
        </p:sp>
      </p:grpSp>
      <p:sp>
        <p:nvSpPr>
          <p:cNvPr id="58" name="Espace réservé du contenu 17">
            <a:extLst>
              <a:ext uri="{FF2B5EF4-FFF2-40B4-BE49-F238E27FC236}">
                <a16:creationId xmlns:a16="http://schemas.microsoft.com/office/drawing/2014/main" id="{2A9009F4-9BD7-40E3-A7C8-03F5CE12936D}"/>
              </a:ext>
            </a:extLst>
          </p:cNvPr>
          <p:cNvSpPr txBox="1">
            <a:spLocks/>
          </p:cNvSpPr>
          <p:nvPr/>
        </p:nvSpPr>
        <p:spPr>
          <a:xfrm>
            <a:off x="1013033" y="4329788"/>
            <a:ext cx="5045363" cy="674913"/>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300" u="sng" dirty="0">
                <a:solidFill>
                  <a:schemeClr val="tx1"/>
                </a:solidFill>
                <a:latin typeface="Segoe UI Semibold" panose="020B0702040204020203" pitchFamily="34" charset="0"/>
                <a:cs typeface="Segoe UI Semibold" panose="020B0702040204020203" pitchFamily="34" charset="0"/>
              </a:rPr>
              <a:t>Les utilisateurs et les développeurs doivent collaborer </a:t>
            </a:r>
            <a:r>
              <a:rPr lang="fr-FR" dirty="0"/>
              <a:t>tout au long du projet. Cette communication directe garantit la compréhension et l’adaptation rapide aux besoins.</a:t>
            </a:r>
            <a:endParaRPr lang="fr-FR" dirty="0">
              <a:solidFill>
                <a:srgbClr val="D24726"/>
              </a:solidFill>
              <a:latin typeface="Segoe UI Semibold" panose="020B0702040204020203" pitchFamily="34" charset="0"/>
              <a:cs typeface="Segoe UI Semibold" panose="020B0702040204020203" pitchFamily="34" charset="0"/>
            </a:endParaRPr>
          </a:p>
        </p:txBody>
      </p:sp>
      <p:grpSp>
        <p:nvGrpSpPr>
          <p:cNvPr id="59" name="Groupe 58" descr="Petit cercle contenant le chiffre 1 pour indiquer la première étape">
            <a:extLst>
              <a:ext uri="{FF2B5EF4-FFF2-40B4-BE49-F238E27FC236}">
                <a16:creationId xmlns:a16="http://schemas.microsoft.com/office/drawing/2014/main" id="{807AAA5C-442C-4A05-A7F0-F267A67B5BC8}"/>
              </a:ext>
            </a:extLst>
          </p:cNvPr>
          <p:cNvGrpSpPr/>
          <p:nvPr/>
        </p:nvGrpSpPr>
        <p:grpSpPr bwMode="blackWhite">
          <a:xfrm>
            <a:off x="6448487" y="3534103"/>
            <a:ext cx="558179" cy="409838"/>
            <a:chOff x="6953426" y="711274"/>
            <a:chExt cx="558179" cy="409838"/>
          </a:xfrm>
        </p:grpSpPr>
        <p:sp>
          <p:nvSpPr>
            <p:cNvPr id="60" name="Ovale 18" descr="Petit cercle">
              <a:extLst>
                <a:ext uri="{FF2B5EF4-FFF2-40B4-BE49-F238E27FC236}">
                  <a16:creationId xmlns:a16="http://schemas.microsoft.com/office/drawing/2014/main" id="{58DE3EAF-A343-42BA-BC28-2E350FE41EE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61" name="Zone de texte 19" descr="Chiffre 1">
              <a:extLst>
                <a:ext uri="{FF2B5EF4-FFF2-40B4-BE49-F238E27FC236}">
                  <a16:creationId xmlns:a16="http://schemas.microsoft.com/office/drawing/2014/main" id="{97B32621-7B0A-416E-86C8-260900A5C8BF}"/>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9</a:t>
              </a:r>
            </a:p>
          </p:txBody>
        </p:sp>
      </p:grpSp>
      <p:sp>
        <p:nvSpPr>
          <p:cNvPr id="62" name="Espace réservé du contenu 17">
            <a:extLst>
              <a:ext uri="{FF2B5EF4-FFF2-40B4-BE49-F238E27FC236}">
                <a16:creationId xmlns:a16="http://schemas.microsoft.com/office/drawing/2014/main" id="{4A8AF36E-5116-4F26-875A-4EFDCF8DBBAC}"/>
              </a:ext>
            </a:extLst>
          </p:cNvPr>
          <p:cNvSpPr txBox="1">
            <a:spLocks/>
          </p:cNvSpPr>
          <p:nvPr/>
        </p:nvSpPr>
        <p:spPr>
          <a:xfrm>
            <a:off x="6997198" y="3491170"/>
            <a:ext cx="4960259" cy="92143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300" u="sng" dirty="0">
                <a:solidFill>
                  <a:schemeClr val="tx1"/>
                </a:solidFill>
                <a:latin typeface="Segoe UI Semibold" panose="020B0702040204020203" pitchFamily="34" charset="0"/>
                <a:cs typeface="Segoe UI Semibold" panose="020B0702040204020203" pitchFamily="34" charset="0"/>
              </a:rPr>
              <a:t>Porter une attention continue à l'excellence technique et à la conception. </a:t>
            </a:r>
            <a:r>
              <a:rPr lang="fr-FR" dirty="0">
                <a:solidFill>
                  <a:prstClr val="black">
                    <a:lumMod val="75000"/>
                    <a:lumOff val="25000"/>
                  </a:prstClr>
                </a:solidFill>
                <a:latin typeface="Segoe UI (Corps)"/>
                <a:cs typeface="Segoe UI"/>
              </a:rPr>
              <a:t>Les processus agiles promeuvent un développement constant à un rythme que les équipes peuvent maintenir indéfiniment sans épuisement.</a:t>
            </a:r>
            <a:endParaRPr lang="fr-FR" dirty="0">
              <a:solidFill>
                <a:srgbClr val="D24726"/>
              </a:solidFill>
              <a:latin typeface="Segoe UI (Corps)"/>
              <a:cs typeface="Segoe UI Semibold" panose="020B0702040204020203" pitchFamily="34" charset="0"/>
            </a:endParaRPr>
          </a:p>
        </p:txBody>
      </p:sp>
      <p:grpSp>
        <p:nvGrpSpPr>
          <p:cNvPr id="63" name="Groupe 62" descr="Petit cercle contenant le chiffre 1 pour indiquer la première étape">
            <a:extLst>
              <a:ext uri="{FF2B5EF4-FFF2-40B4-BE49-F238E27FC236}">
                <a16:creationId xmlns:a16="http://schemas.microsoft.com/office/drawing/2014/main" id="{7CBA5E71-8D46-4888-93D8-5BBAB2B9B466}"/>
              </a:ext>
            </a:extLst>
          </p:cNvPr>
          <p:cNvGrpSpPr/>
          <p:nvPr/>
        </p:nvGrpSpPr>
        <p:grpSpPr bwMode="blackWhite">
          <a:xfrm>
            <a:off x="6422758" y="4434641"/>
            <a:ext cx="558179" cy="409838"/>
            <a:chOff x="6953426" y="711274"/>
            <a:chExt cx="558179" cy="409838"/>
          </a:xfrm>
        </p:grpSpPr>
        <p:sp>
          <p:nvSpPr>
            <p:cNvPr id="64" name="Ovale 18" descr="Petit cercle">
              <a:extLst>
                <a:ext uri="{FF2B5EF4-FFF2-40B4-BE49-F238E27FC236}">
                  <a16:creationId xmlns:a16="http://schemas.microsoft.com/office/drawing/2014/main" id="{3E416BC7-638E-45E3-9B1F-89C11C180D53}"/>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65" name="Zone de texte 19" descr="Chiffre 1">
              <a:extLst>
                <a:ext uri="{FF2B5EF4-FFF2-40B4-BE49-F238E27FC236}">
                  <a16:creationId xmlns:a16="http://schemas.microsoft.com/office/drawing/2014/main" id="{CEC85786-37F7-4C59-81BB-8A7246D23D1F}"/>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10</a:t>
              </a:r>
            </a:p>
          </p:txBody>
        </p:sp>
      </p:grpSp>
      <p:sp>
        <p:nvSpPr>
          <p:cNvPr id="66" name="Espace réservé du contenu 17">
            <a:extLst>
              <a:ext uri="{FF2B5EF4-FFF2-40B4-BE49-F238E27FC236}">
                <a16:creationId xmlns:a16="http://schemas.microsoft.com/office/drawing/2014/main" id="{DBF02FEC-000F-4867-9475-B0B90B2A52C0}"/>
              </a:ext>
            </a:extLst>
          </p:cNvPr>
          <p:cNvSpPr txBox="1">
            <a:spLocks/>
          </p:cNvSpPr>
          <p:nvPr/>
        </p:nvSpPr>
        <p:spPr>
          <a:xfrm>
            <a:off x="6959594" y="4474833"/>
            <a:ext cx="4960259" cy="7341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u="sng" dirty="0">
                <a:solidFill>
                  <a:schemeClr val="tx1"/>
                </a:solidFill>
                <a:latin typeface="Segoe UI Semibold" panose="020B0702040204020203" pitchFamily="34" charset="0"/>
                <a:cs typeface="Segoe UI Semibold" panose="020B0702040204020203" pitchFamily="34" charset="0"/>
              </a:rPr>
              <a:t>La simplicité </a:t>
            </a:r>
            <a:r>
              <a:rPr lang="fr-FR" dirty="0">
                <a:solidFill>
                  <a:prstClr val="black">
                    <a:lumMod val="75000"/>
                    <a:lumOff val="25000"/>
                  </a:prstClr>
                </a:solidFill>
                <a:latin typeface="Segoe UI (Corps)"/>
                <a:cs typeface="Segoe UI"/>
              </a:rPr>
              <a:t>par la livraison rapide et continue de logiciels ou de produits à forte valeur ajoutée.</a:t>
            </a:r>
            <a:endParaRPr lang="fr-FR" dirty="0">
              <a:solidFill>
                <a:srgbClr val="D24726"/>
              </a:solidFill>
              <a:latin typeface="Segoe UI (Corps)"/>
              <a:cs typeface="Segoe UI Semibold" panose="020B0702040204020203" pitchFamily="34" charset="0"/>
            </a:endParaRPr>
          </a:p>
        </p:txBody>
      </p:sp>
      <p:grpSp>
        <p:nvGrpSpPr>
          <p:cNvPr id="67" name="Groupe 66" descr="Petit cercle contenant le chiffre 1 pour indiquer la première étape">
            <a:extLst>
              <a:ext uri="{FF2B5EF4-FFF2-40B4-BE49-F238E27FC236}">
                <a16:creationId xmlns:a16="http://schemas.microsoft.com/office/drawing/2014/main" id="{C734D4BE-7503-4CF0-9F04-B682B16BEAA9}"/>
              </a:ext>
            </a:extLst>
          </p:cNvPr>
          <p:cNvGrpSpPr/>
          <p:nvPr/>
        </p:nvGrpSpPr>
        <p:grpSpPr bwMode="blackWhite">
          <a:xfrm>
            <a:off x="507802" y="5075291"/>
            <a:ext cx="558179" cy="409838"/>
            <a:chOff x="6953426" y="711274"/>
            <a:chExt cx="558179" cy="409838"/>
          </a:xfrm>
        </p:grpSpPr>
        <p:sp>
          <p:nvSpPr>
            <p:cNvPr id="68" name="Ovale 18" descr="Petit cercle">
              <a:extLst>
                <a:ext uri="{FF2B5EF4-FFF2-40B4-BE49-F238E27FC236}">
                  <a16:creationId xmlns:a16="http://schemas.microsoft.com/office/drawing/2014/main" id="{C94AFD64-18E5-4CDD-A434-1C56DC2EC10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69" name="Zone de texte 19" descr="Chiffre 1">
              <a:extLst>
                <a:ext uri="{FF2B5EF4-FFF2-40B4-BE49-F238E27FC236}">
                  <a16:creationId xmlns:a16="http://schemas.microsoft.com/office/drawing/2014/main" id="{ED1B2511-7E55-43EC-B581-8598CCDB051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5</a:t>
              </a:r>
            </a:p>
          </p:txBody>
        </p:sp>
      </p:grpSp>
      <p:sp>
        <p:nvSpPr>
          <p:cNvPr id="70" name="Espace réservé du contenu 17">
            <a:extLst>
              <a:ext uri="{FF2B5EF4-FFF2-40B4-BE49-F238E27FC236}">
                <a16:creationId xmlns:a16="http://schemas.microsoft.com/office/drawing/2014/main" id="{F7B18B50-C8D0-451E-B02D-7496FD868BF6}"/>
              </a:ext>
            </a:extLst>
          </p:cNvPr>
          <p:cNvSpPr txBox="1">
            <a:spLocks/>
          </p:cNvSpPr>
          <p:nvPr/>
        </p:nvSpPr>
        <p:spPr>
          <a:xfrm>
            <a:off x="1032763" y="5091733"/>
            <a:ext cx="5025633" cy="674913"/>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300" u="sng" dirty="0">
                <a:solidFill>
                  <a:schemeClr val="tx1"/>
                </a:solidFill>
                <a:latin typeface="Segoe UI Semibold" panose="020B0702040204020203" pitchFamily="34" charset="0"/>
                <a:cs typeface="Segoe UI Semibold" panose="020B0702040204020203" pitchFamily="34" charset="0"/>
              </a:rPr>
              <a:t>Construire les projets autour d'individus motivés</a:t>
            </a:r>
            <a:r>
              <a:rPr lang="fr-FR" sz="1300" dirty="0">
                <a:solidFill>
                  <a:srgbClr val="D24726"/>
                </a:solidFill>
                <a:latin typeface="Segoe UI Semibold" panose="020B0702040204020203" pitchFamily="34" charset="0"/>
                <a:cs typeface="Segoe UI Semibold" panose="020B0702040204020203" pitchFamily="34" charset="0"/>
              </a:rPr>
              <a:t>. </a:t>
            </a:r>
            <a:r>
              <a:rPr lang="fr-FR" dirty="0">
                <a:solidFill>
                  <a:prstClr val="black">
                    <a:lumMod val="75000"/>
                    <a:lumOff val="25000"/>
                  </a:prstClr>
                </a:solidFill>
                <a:latin typeface="Segoe UI (Corps)"/>
                <a:cs typeface="Segoe UI"/>
              </a:rPr>
              <a:t>Donnez-leur l'environnement et le soutien dont ils ont besoin, et faites-leur confiance pour atteindre les objectifs.</a:t>
            </a:r>
            <a:endParaRPr lang="fr-FR" dirty="0">
              <a:solidFill>
                <a:srgbClr val="D24726"/>
              </a:solidFill>
              <a:latin typeface="Segoe UI (Corps)"/>
              <a:cs typeface="Segoe UI Semibold" panose="020B0702040204020203" pitchFamily="34" charset="0"/>
            </a:endParaRPr>
          </a:p>
        </p:txBody>
      </p:sp>
      <p:grpSp>
        <p:nvGrpSpPr>
          <p:cNvPr id="71" name="Groupe 70" descr="Petit cercle contenant le chiffre 1 pour indiquer la première étape">
            <a:extLst>
              <a:ext uri="{FF2B5EF4-FFF2-40B4-BE49-F238E27FC236}">
                <a16:creationId xmlns:a16="http://schemas.microsoft.com/office/drawing/2014/main" id="{CB9985E9-CAE8-4238-AA30-6D52485D5E13}"/>
              </a:ext>
            </a:extLst>
          </p:cNvPr>
          <p:cNvGrpSpPr/>
          <p:nvPr/>
        </p:nvGrpSpPr>
        <p:grpSpPr bwMode="blackWhite">
          <a:xfrm>
            <a:off x="493948" y="5809579"/>
            <a:ext cx="558179" cy="409838"/>
            <a:chOff x="6953426" y="711274"/>
            <a:chExt cx="558179" cy="409838"/>
          </a:xfrm>
        </p:grpSpPr>
        <p:sp>
          <p:nvSpPr>
            <p:cNvPr id="72" name="Ovale 18" descr="Petit cercle">
              <a:extLst>
                <a:ext uri="{FF2B5EF4-FFF2-40B4-BE49-F238E27FC236}">
                  <a16:creationId xmlns:a16="http://schemas.microsoft.com/office/drawing/2014/main" id="{F34C17E4-E128-4624-8960-F2EE83F14AC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73" name="Zone de texte 19" descr="Chiffre 1">
              <a:extLst>
                <a:ext uri="{FF2B5EF4-FFF2-40B4-BE49-F238E27FC236}">
                  <a16:creationId xmlns:a16="http://schemas.microsoft.com/office/drawing/2014/main" id="{1C8FA391-2708-47E4-A29F-16C140652794}"/>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6</a:t>
              </a:r>
            </a:p>
          </p:txBody>
        </p:sp>
      </p:grpSp>
      <p:sp>
        <p:nvSpPr>
          <p:cNvPr id="74" name="Espace réservé du contenu 17">
            <a:extLst>
              <a:ext uri="{FF2B5EF4-FFF2-40B4-BE49-F238E27FC236}">
                <a16:creationId xmlns:a16="http://schemas.microsoft.com/office/drawing/2014/main" id="{4F92C069-A7E6-4E35-8C31-615762132E5C}"/>
              </a:ext>
            </a:extLst>
          </p:cNvPr>
          <p:cNvSpPr txBox="1">
            <a:spLocks/>
          </p:cNvSpPr>
          <p:nvPr/>
        </p:nvSpPr>
        <p:spPr>
          <a:xfrm>
            <a:off x="1018909" y="5837896"/>
            <a:ext cx="507709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300" u="sng" dirty="0">
                <a:solidFill>
                  <a:schemeClr val="tx1"/>
                </a:solidFill>
                <a:latin typeface="Segoe UI Semibold" panose="020B0702040204020203" pitchFamily="34" charset="0"/>
                <a:cs typeface="Segoe UI Semibold" panose="020B0702040204020203" pitchFamily="34" charset="0"/>
              </a:rPr>
              <a:t>Favoriser la communication directe en face à face </a:t>
            </a:r>
            <a:r>
              <a:rPr lang="fr-FR" dirty="0">
                <a:solidFill>
                  <a:prstClr val="black">
                    <a:lumMod val="75000"/>
                    <a:lumOff val="25000"/>
                  </a:prstClr>
                </a:solidFill>
                <a:latin typeface="Segoe UI (Corps)"/>
                <a:cs typeface="Segoe UI"/>
              </a:rPr>
              <a:t>comme méthode la plus efficace pour transmettre des informations au sein de l’équipe de développement.</a:t>
            </a:r>
            <a:endParaRPr lang="fr-FR" dirty="0">
              <a:solidFill>
                <a:srgbClr val="D24726"/>
              </a:solidFill>
              <a:latin typeface="Segoe UI (Corps)"/>
              <a:cs typeface="Segoe UI Semibold" panose="020B0702040204020203" pitchFamily="34" charset="0"/>
            </a:endParaRPr>
          </a:p>
        </p:txBody>
      </p:sp>
      <p:grpSp>
        <p:nvGrpSpPr>
          <p:cNvPr id="75" name="Groupe 74" descr="Petit cercle contenant le chiffre 1 pour indiquer la première étape">
            <a:extLst>
              <a:ext uri="{FF2B5EF4-FFF2-40B4-BE49-F238E27FC236}">
                <a16:creationId xmlns:a16="http://schemas.microsoft.com/office/drawing/2014/main" id="{33BEFA7B-373C-416C-BFE0-CE447AE34EBA}"/>
              </a:ext>
            </a:extLst>
          </p:cNvPr>
          <p:cNvGrpSpPr/>
          <p:nvPr/>
        </p:nvGrpSpPr>
        <p:grpSpPr bwMode="blackWhite">
          <a:xfrm>
            <a:off x="6442488" y="5042211"/>
            <a:ext cx="558179" cy="409838"/>
            <a:chOff x="6953426" y="711274"/>
            <a:chExt cx="558179" cy="409838"/>
          </a:xfrm>
        </p:grpSpPr>
        <p:sp>
          <p:nvSpPr>
            <p:cNvPr id="76" name="Ovale 18" descr="Petit cercle">
              <a:extLst>
                <a:ext uri="{FF2B5EF4-FFF2-40B4-BE49-F238E27FC236}">
                  <a16:creationId xmlns:a16="http://schemas.microsoft.com/office/drawing/2014/main" id="{B90378FE-F634-49D4-AFF6-E2B56D953BD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77" name="Zone de texte 19" descr="Chiffre 1">
              <a:extLst>
                <a:ext uri="{FF2B5EF4-FFF2-40B4-BE49-F238E27FC236}">
                  <a16:creationId xmlns:a16="http://schemas.microsoft.com/office/drawing/2014/main" id="{CC0E01E6-4B1E-48A8-9B0E-657079468BB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11</a:t>
              </a:r>
            </a:p>
          </p:txBody>
        </p:sp>
      </p:grpSp>
      <p:sp>
        <p:nvSpPr>
          <p:cNvPr id="78" name="Espace réservé du contenu 17">
            <a:extLst>
              <a:ext uri="{FF2B5EF4-FFF2-40B4-BE49-F238E27FC236}">
                <a16:creationId xmlns:a16="http://schemas.microsoft.com/office/drawing/2014/main" id="{F4B853A9-05D2-4A3C-A753-E87A9AD73742}"/>
              </a:ext>
            </a:extLst>
          </p:cNvPr>
          <p:cNvSpPr txBox="1">
            <a:spLocks/>
          </p:cNvSpPr>
          <p:nvPr/>
        </p:nvSpPr>
        <p:spPr>
          <a:xfrm>
            <a:off x="6967449" y="5034903"/>
            <a:ext cx="4916779" cy="71971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300" u="sng" dirty="0">
                <a:solidFill>
                  <a:schemeClr val="tx1"/>
                </a:solidFill>
                <a:latin typeface="Segoe UI Semibold" panose="020B0702040204020203" pitchFamily="34" charset="0"/>
                <a:cs typeface="Segoe UI Semibold" panose="020B0702040204020203" pitchFamily="34" charset="0"/>
              </a:rPr>
              <a:t>Les meilleures architectures, exigences et conceptions émergent d'équipes </a:t>
            </a:r>
            <a:r>
              <a:rPr lang="fr-FR" sz="1300" u="sng" dirty="0" err="1">
                <a:solidFill>
                  <a:schemeClr val="tx1"/>
                </a:solidFill>
                <a:latin typeface="Segoe UI Semibold" panose="020B0702040204020203" pitchFamily="34" charset="0"/>
                <a:cs typeface="Segoe UI Semibold" panose="020B0702040204020203" pitchFamily="34" charset="0"/>
              </a:rPr>
              <a:t>auto-organisées</a:t>
            </a:r>
            <a:r>
              <a:rPr lang="fr-FR" sz="1300" u="sng" dirty="0">
                <a:solidFill>
                  <a:schemeClr val="tx1"/>
                </a:solidFill>
                <a:latin typeface="Segoe UI Semibold" panose="020B0702040204020203" pitchFamily="34" charset="0"/>
                <a:cs typeface="Segoe UI Semibold" panose="020B0702040204020203" pitchFamily="34" charset="0"/>
              </a:rPr>
              <a:t>. </a:t>
            </a:r>
            <a:r>
              <a:rPr lang="fr-FR" dirty="0"/>
              <a:t>Laisser les équipes s'organiser elles-mêmes favorise l'innovation et l'efficacité.</a:t>
            </a:r>
            <a:endParaRPr lang="fr-FR" dirty="0">
              <a:solidFill>
                <a:srgbClr val="D24726"/>
              </a:solidFill>
              <a:latin typeface="Segoe UI Semibold" panose="020B0702040204020203" pitchFamily="34" charset="0"/>
              <a:cs typeface="Segoe UI Semibold" panose="020B0702040204020203" pitchFamily="34" charset="0"/>
            </a:endParaRPr>
          </a:p>
        </p:txBody>
      </p:sp>
      <p:grpSp>
        <p:nvGrpSpPr>
          <p:cNvPr id="79" name="Groupe 78" descr="Petit cercle contenant le chiffre 1 pour indiquer la première étape">
            <a:extLst>
              <a:ext uri="{FF2B5EF4-FFF2-40B4-BE49-F238E27FC236}">
                <a16:creationId xmlns:a16="http://schemas.microsoft.com/office/drawing/2014/main" id="{86E13D0E-D191-445B-AC5A-CD5DFCEBB9DC}"/>
              </a:ext>
            </a:extLst>
          </p:cNvPr>
          <p:cNvGrpSpPr/>
          <p:nvPr/>
        </p:nvGrpSpPr>
        <p:grpSpPr bwMode="blackWhite">
          <a:xfrm>
            <a:off x="6440509" y="5823999"/>
            <a:ext cx="558179" cy="409838"/>
            <a:chOff x="6953426" y="711274"/>
            <a:chExt cx="558179" cy="409838"/>
          </a:xfrm>
        </p:grpSpPr>
        <p:sp>
          <p:nvSpPr>
            <p:cNvPr id="80" name="Ovale 18" descr="Petit cercle">
              <a:extLst>
                <a:ext uri="{FF2B5EF4-FFF2-40B4-BE49-F238E27FC236}">
                  <a16:creationId xmlns:a16="http://schemas.microsoft.com/office/drawing/2014/main" id="{F8C544BB-367F-4FF6-B203-2C47C5D79AB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81" name="Zone de texte 19" descr="Chiffre 1">
              <a:extLst>
                <a:ext uri="{FF2B5EF4-FFF2-40B4-BE49-F238E27FC236}">
                  <a16:creationId xmlns:a16="http://schemas.microsoft.com/office/drawing/2014/main" id="{55E103AB-B864-4108-B3CD-06E4957E0D44}"/>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12</a:t>
              </a:r>
            </a:p>
          </p:txBody>
        </p:sp>
      </p:grpSp>
      <p:sp>
        <p:nvSpPr>
          <p:cNvPr id="82" name="Espace réservé du contenu 17">
            <a:extLst>
              <a:ext uri="{FF2B5EF4-FFF2-40B4-BE49-F238E27FC236}">
                <a16:creationId xmlns:a16="http://schemas.microsoft.com/office/drawing/2014/main" id="{2EAB877C-FD46-4933-9B30-DB8B3792871A}"/>
              </a:ext>
            </a:extLst>
          </p:cNvPr>
          <p:cNvSpPr txBox="1">
            <a:spLocks/>
          </p:cNvSpPr>
          <p:nvPr/>
        </p:nvSpPr>
        <p:spPr>
          <a:xfrm>
            <a:off x="6965470" y="5792941"/>
            <a:ext cx="4991987" cy="71971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fr-FR" sz="1300" u="sng" dirty="0">
                <a:solidFill>
                  <a:schemeClr val="tx1"/>
                </a:solidFill>
                <a:latin typeface="Segoe UI Semibold" panose="020B0702040204020203" pitchFamily="34" charset="0"/>
                <a:cs typeface="Segoe UI Semibold" panose="020B0702040204020203" pitchFamily="34" charset="0"/>
              </a:rPr>
              <a:t>À intervalles réguliers, l'équipe réfléchit à comment devenir plus efficace, </a:t>
            </a:r>
            <a:r>
              <a:rPr lang="fr-FR" dirty="0"/>
              <a:t>puis ajuste et affine son comportement en conséquence. Cette rétrospective continue permet une amélioration constante du processus et des résultats.</a:t>
            </a:r>
            <a:endParaRPr lang="fr-FR" dirty="0">
              <a:solidFill>
                <a:srgbClr val="D24726"/>
              </a:solidFill>
              <a:latin typeface="Segoe UI (Corps)"/>
              <a:cs typeface="Segoe UI Semibold" panose="020B0702040204020203" pitchFamily="34" charset="0"/>
            </a:endParaRPr>
          </a:p>
        </p:txBody>
      </p:sp>
      <p:cxnSp>
        <p:nvCxnSpPr>
          <p:cNvPr id="83" name="Connecteur droit 82">
            <a:extLst>
              <a:ext uri="{FF2B5EF4-FFF2-40B4-BE49-F238E27FC236}">
                <a16:creationId xmlns:a16="http://schemas.microsoft.com/office/drawing/2014/main" id="{CB0F1BFC-19FC-4325-8984-2742DD25F376}"/>
              </a:ext>
              <a:ext uri="{C183D7F6-B498-43B3-948B-1728B52AA6E4}">
                <adec:decorative xmlns:adec="http://schemas.microsoft.com/office/drawing/2017/decorative" val="1"/>
              </a:ext>
            </a:extLst>
          </p:cNvPr>
          <p:cNvCxnSpPr>
            <a:cxnSpLocks/>
          </p:cNvCxnSpPr>
          <p:nvPr/>
        </p:nvCxnSpPr>
        <p:spPr>
          <a:xfrm>
            <a:off x="6296866" y="2351589"/>
            <a:ext cx="0" cy="3811597"/>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normAutofit fontScale="90000"/>
          </a:bodyPr>
          <a:lstStyle/>
          <a:p>
            <a:pPr>
              <a:lnSpc>
                <a:spcPct val="200000"/>
              </a:lnSpc>
            </a:pPr>
            <a:r>
              <a:rPr lang="fr-FR" dirty="0"/>
              <a:t>II. LES MÉTHODES AGILES LES PLUS UTILISÉES</a:t>
            </a:r>
          </a:p>
        </p:txBody>
      </p:sp>
      <p:sp>
        <p:nvSpPr>
          <p:cNvPr id="5" name="Espace réservé du contenu 4"/>
          <p:cNvSpPr>
            <a:spLocks noGrp="1"/>
          </p:cNvSpPr>
          <p:nvPr>
            <p:ph sz="half" idx="4294967295"/>
          </p:nvPr>
        </p:nvSpPr>
        <p:spPr>
          <a:xfrm>
            <a:off x="541609" y="1252885"/>
            <a:ext cx="6761716" cy="5373546"/>
          </a:xfrm>
        </p:spPr>
        <p:txBody>
          <a:bodyPr vert="horz" lIns="91440" tIns="45720" rIns="91440" bIns="45720" rtlCol="0">
            <a:normAutofit lnSpcReduction="10000"/>
          </a:bodyPr>
          <a:lstStyle/>
          <a:p>
            <a:pPr marL="0" indent="0" rtl="0">
              <a:lnSpc>
                <a:spcPct val="100000"/>
              </a:lnSpc>
              <a:spcBef>
                <a:spcPts val="1000"/>
              </a:spcBef>
              <a:spcAft>
                <a:spcPts val="600"/>
              </a:spcAft>
              <a:buNone/>
            </a:pPr>
            <a:r>
              <a:rPr lang="fr-FR" sz="1600" b="1" u="sng" dirty="0">
                <a:latin typeface="Segoe UI Semibold" panose="020B0702040204020203" pitchFamily="34" charset="0"/>
                <a:cs typeface="Segoe UI Semibold" panose="020B0702040204020203" pitchFamily="34" charset="0"/>
              </a:rPr>
              <a:t>La Méthode Scrum</a:t>
            </a:r>
          </a:p>
          <a:p>
            <a:pPr marL="0" indent="0" rtl="0">
              <a:lnSpc>
                <a:spcPct val="100000"/>
              </a:lnSpc>
              <a:spcBef>
                <a:spcPts val="1000"/>
              </a:spcBef>
              <a:spcAft>
                <a:spcPts val="600"/>
              </a:spcAft>
              <a:buNone/>
            </a:pPr>
            <a:r>
              <a:rPr lang="fr-FR" sz="1200" dirty="0">
                <a:latin typeface="Segoe UI (Corps)"/>
                <a:cs typeface="Segoe UI" panose="020B0502040204020203" pitchFamily="34" charset="0"/>
              </a:rPr>
              <a:t>Scrum est l'une des méthodes agiles les plus répandues et repose sur une structure définie avec des cycles de développement appelés sprints, qui durent généralement entre 2 à 4 semaines. Scrum se concentre sur une approche itérative où chaque sprint vise à livrer une partie fonctionnelle du produit. </a:t>
            </a:r>
          </a:p>
          <a:p>
            <a:pPr marL="0" indent="0" rtl="0">
              <a:lnSpc>
                <a:spcPct val="100000"/>
              </a:lnSpc>
              <a:spcBef>
                <a:spcPts val="1000"/>
              </a:spcBef>
              <a:spcAft>
                <a:spcPts val="600"/>
              </a:spcAft>
              <a:buNone/>
            </a:pPr>
            <a:r>
              <a:rPr lang="fr-FR" sz="1200" dirty="0">
                <a:latin typeface="Segoe UI (Corps)"/>
                <a:cs typeface="Segoe UI" panose="020B0502040204020203" pitchFamily="34" charset="0"/>
              </a:rPr>
              <a:t>Il y a trois rôles principaux dans Scrum :</a:t>
            </a:r>
          </a:p>
          <a:p>
            <a:pPr marL="514350" lvl="1" indent="-285750">
              <a:lnSpc>
                <a:spcPct val="100000"/>
              </a:lnSpc>
              <a:spcAft>
                <a:spcPts val="600"/>
              </a:spcAft>
            </a:pPr>
            <a:r>
              <a:rPr lang="fr-FR" sz="1300" b="1" u="sng" dirty="0">
                <a:latin typeface="Segoe UI Semibold" panose="020B0702040204020203" pitchFamily="34" charset="0"/>
                <a:cs typeface="Segoe UI Semibold" panose="020B0702040204020203" pitchFamily="34" charset="0"/>
              </a:rPr>
              <a:t>Product </a:t>
            </a:r>
            <a:r>
              <a:rPr lang="fr-FR" sz="1300" b="1" u="sng" dirty="0" err="1">
                <a:latin typeface="Segoe UI Semibold" panose="020B0702040204020203" pitchFamily="34" charset="0"/>
                <a:cs typeface="Segoe UI Semibold" panose="020B0702040204020203" pitchFamily="34" charset="0"/>
              </a:rPr>
              <a:t>Owner</a:t>
            </a:r>
            <a:r>
              <a:rPr lang="fr-FR" sz="1300" b="1" u="sng" dirty="0">
                <a:latin typeface="Segoe UI Semibold" panose="020B0702040204020203" pitchFamily="34" charset="0"/>
                <a:cs typeface="Segoe UI Semibold" panose="020B0702040204020203" pitchFamily="34" charset="0"/>
              </a:rPr>
              <a:t> </a:t>
            </a:r>
            <a:r>
              <a:rPr lang="fr-FR" sz="1300" dirty="0">
                <a:latin typeface="Segoe UI Semibold" panose="020B0702040204020203" pitchFamily="34" charset="0"/>
                <a:cs typeface="Segoe UI Semibold" panose="020B0702040204020203" pitchFamily="34" charset="0"/>
              </a:rPr>
              <a:t>: </a:t>
            </a:r>
            <a:r>
              <a:rPr lang="fr-FR" dirty="0">
                <a:latin typeface="Segoe UI (Corps)"/>
                <a:cs typeface="Segoe UI" panose="020B0502040204020203" pitchFamily="34" charset="0"/>
              </a:rPr>
              <a:t>Responsable de la définition des priorités et de la gestion du </a:t>
            </a:r>
            <a:r>
              <a:rPr lang="fr-FR" dirty="0" err="1">
                <a:latin typeface="Segoe UI (Corps)"/>
                <a:cs typeface="Segoe UI" panose="020B0502040204020203" pitchFamily="34" charset="0"/>
              </a:rPr>
              <a:t>backlog</a:t>
            </a:r>
            <a:r>
              <a:rPr lang="fr-FR" dirty="0">
                <a:latin typeface="Segoe UI (Corps)"/>
                <a:cs typeface="Segoe UI" panose="020B0502040204020203" pitchFamily="34" charset="0"/>
              </a:rPr>
              <a:t> (liste des tâches et fonctionnalités à développer).</a:t>
            </a:r>
          </a:p>
          <a:p>
            <a:pPr marL="514350" lvl="1" indent="-285750">
              <a:lnSpc>
                <a:spcPct val="100000"/>
              </a:lnSpc>
              <a:spcAft>
                <a:spcPts val="600"/>
              </a:spcAft>
            </a:pPr>
            <a:r>
              <a:rPr lang="fr-FR" sz="1300" b="1" u="sng" dirty="0">
                <a:latin typeface="Segoe UI Semibold" panose="020B0702040204020203" pitchFamily="34" charset="0"/>
                <a:cs typeface="Segoe UI Semibold" panose="020B0702040204020203" pitchFamily="34" charset="0"/>
              </a:rPr>
              <a:t>Scrum Master : </a:t>
            </a:r>
            <a:r>
              <a:rPr lang="fr-FR" dirty="0">
                <a:latin typeface="Segoe UI (Corps)"/>
                <a:cs typeface="Segoe UI" panose="020B0502040204020203" pitchFamily="34" charset="0"/>
              </a:rPr>
              <a:t>Facilite le processus Scrum, élimine les obstacles et assure que les principes Scrum sont respectés.</a:t>
            </a:r>
          </a:p>
          <a:p>
            <a:pPr marL="514350" lvl="1" indent="-285750">
              <a:lnSpc>
                <a:spcPct val="100000"/>
              </a:lnSpc>
              <a:spcAft>
                <a:spcPts val="600"/>
              </a:spcAft>
            </a:pPr>
            <a:r>
              <a:rPr lang="fr-FR" sz="1300" b="1" u="sng" dirty="0">
                <a:latin typeface="Segoe UI Semibold" panose="020B0702040204020203" pitchFamily="34" charset="0"/>
                <a:cs typeface="Segoe UI Semibold" panose="020B0702040204020203" pitchFamily="34" charset="0"/>
              </a:rPr>
              <a:t>Équipe de développement </a:t>
            </a:r>
            <a:r>
              <a:rPr lang="fr-FR" b="1" u="sng" dirty="0">
                <a:latin typeface="Segoe UI Semibold" panose="020B0702040204020203" pitchFamily="34" charset="0"/>
                <a:cs typeface="Segoe UI Semibold" panose="020B0702040204020203" pitchFamily="34" charset="0"/>
              </a:rPr>
              <a:t>: </a:t>
            </a:r>
            <a:r>
              <a:rPr lang="fr-FR" dirty="0">
                <a:latin typeface="Segoe UI (Corps)"/>
                <a:cs typeface="Segoe UI" panose="020B0502040204020203" pitchFamily="34" charset="0"/>
              </a:rPr>
              <a:t>Les membres qui travaillent sur les tâches techniques pour produire les livrables à chaque sprint.</a:t>
            </a:r>
          </a:p>
          <a:p>
            <a:pPr marL="0" lvl="1" indent="0">
              <a:lnSpc>
                <a:spcPct val="100000"/>
              </a:lnSpc>
              <a:spcAft>
                <a:spcPts val="600"/>
              </a:spcAft>
              <a:buNone/>
            </a:pPr>
            <a:r>
              <a:rPr lang="fr-FR" dirty="0">
                <a:latin typeface="Segoe UI (Corps)"/>
                <a:cs typeface="Segoe UI" panose="020B0502040204020203" pitchFamily="34" charset="0"/>
              </a:rPr>
              <a:t>Artefacts Scrum :</a:t>
            </a:r>
          </a:p>
          <a:p>
            <a:pPr marL="514350" lvl="1" indent="-285750">
              <a:lnSpc>
                <a:spcPct val="110000"/>
              </a:lnSpc>
              <a:spcAft>
                <a:spcPts val="600"/>
              </a:spcAft>
            </a:pPr>
            <a:r>
              <a:rPr lang="fr-FR" sz="1300" b="1" u="sng" dirty="0">
                <a:latin typeface="Segoe UI Semibold" panose="020B0702040204020203" pitchFamily="34" charset="0"/>
                <a:cs typeface="Segoe UI Semibold" panose="020B0702040204020203" pitchFamily="34" charset="0"/>
              </a:rPr>
              <a:t>Product </a:t>
            </a:r>
            <a:r>
              <a:rPr lang="fr-FR" sz="1300" b="1" u="sng" dirty="0" err="1">
                <a:latin typeface="Segoe UI Semibold" panose="020B0702040204020203" pitchFamily="34" charset="0"/>
                <a:cs typeface="Segoe UI Semibold" panose="020B0702040204020203" pitchFamily="34" charset="0"/>
              </a:rPr>
              <a:t>backlog</a:t>
            </a:r>
            <a:r>
              <a:rPr lang="fr-FR" sz="1300" b="1" u="sng" dirty="0">
                <a:latin typeface="Segoe UI Semibold" panose="020B0702040204020203" pitchFamily="34" charset="0"/>
                <a:cs typeface="Segoe UI Semibold" panose="020B0702040204020203" pitchFamily="34" charset="0"/>
              </a:rPr>
              <a:t> : </a:t>
            </a:r>
            <a:r>
              <a:rPr lang="fr-FR" dirty="0">
                <a:latin typeface="Segoe UI (Corps)"/>
                <a:cs typeface="Segoe UI" panose="020B0502040204020203" pitchFamily="34" charset="0"/>
              </a:rPr>
              <a:t>Liste des tâches et fonctionnalités à développer tout au long du projet.</a:t>
            </a:r>
          </a:p>
          <a:p>
            <a:pPr marL="514350" lvl="1" indent="-285750">
              <a:lnSpc>
                <a:spcPct val="110000"/>
              </a:lnSpc>
              <a:spcAft>
                <a:spcPts val="600"/>
              </a:spcAft>
            </a:pPr>
            <a:r>
              <a:rPr lang="fr-FR" sz="1300" b="1" u="sng" dirty="0">
                <a:latin typeface="Segoe UI Semibold" panose="020B0702040204020203" pitchFamily="34" charset="0"/>
                <a:cs typeface="Segoe UI Semibold" panose="020B0702040204020203" pitchFamily="34" charset="0"/>
              </a:rPr>
              <a:t>Sprint </a:t>
            </a:r>
            <a:r>
              <a:rPr lang="fr-FR" sz="1300" b="1" u="sng" dirty="0" err="1">
                <a:latin typeface="Segoe UI Semibold" panose="020B0702040204020203" pitchFamily="34" charset="0"/>
                <a:cs typeface="Segoe UI Semibold" panose="020B0702040204020203" pitchFamily="34" charset="0"/>
              </a:rPr>
              <a:t>backlog</a:t>
            </a:r>
            <a:r>
              <a:rPr lang="fr-FR" sz="1300" b="1" u="sng" dirty="0">
                <a:latin typeface="Segoe UI Semibold" panose="020B0702040204020203" pitchFamily="34" charset="0"/>
                <a:cs typeface="Segoe UI Semibold" panose="020B0702040204020203" pitchFamily="34" charset="0"/>
              </a:rPr>
              <a:t> : </a:t>
            </a:r>
            <a:r>
              <a:rPr lang="fr-FR" dirty="0">
                <a:latin typeface="Segoe UI (Corps)"/>
                <a:cs typeface="Segoe UI" panose="020B0502040204020203" pitchFamily="34" charset="0"/>
              </a:rPr>
              <a:t>Liste des tâches spécifiques à réaliser pendant un sprint.</a:t>
            </a:r>
          </a:p>
          <a:p>
            <a:pPr marL="514350" lvl="1" indent="-285750">
              <a:lnSpc>
                <a:spcPct val="110000"/>
              </a:lnSpc>
              <a:spcAft>
                <a:spcPts val="600"/>
              </a:spcAft>
            </a:pPr>
            <a:r>
              <a:rPr lang="fr-FR" sz="1300" b="1" u="sng" dirty="0">
                <a:latin typeface="Segoe UI Semibold" panose="020B0702040204020203" pitchFamily="34" charset="0"/>
                <a:cs typeface="Segoe UI Semibold" panose="020B0702040204020203" pitchFamily="34" charset="0"/>
              </a:rPr>
              <a:t>Incrément : </a:t>
            </a:r>
            <a:r>
              <a:rPr lang="fr-FR" dirty="0">
                <a:latin typeface="Segoe UI (Corps)"/>
                <a:cs typeface="Segoe UI" panose="020B0502040204020203" pitchFamily="34" charset="0"/>
              </a:rPr>
              <a:t>La version du produit après chaque sprint, qui doit être fonctionnelle et potentiellement utilisable.</a:t>
            </a:r>
          </a:p>
        </p:txBody>
      </p:sp>
      <p:pic>
        <p:nvPicPr>
          <p:cNvPr id="8" name="Espace réservé du contenu 7">
            <a:extLst>
              <a:ext uri="{FF2B5EF4-FFF2-40B4-BE49-F238E27FC236}">
                <a16:creationId xmlns:a16="http://schemas.microsoft.com/office/drawing/2014/main" id="{9C750B29-127A-4D29-8F74-C7A836A43245}"/>
              </a:ext>
            </a:extLst>
          </p:cNvPr>
          <p:cNvPicPr>
            <a:picLocks noGrp="1" noChangeAspect="1"/>
          </p:cNvPicPr>
          <p:nvPr>
            <p:ph sz="quarter" idx="10"/>
          </p:nvPr>
        </p:nvPicPr>
        <p:blipFill>
          <a:blip r:embed="rId3"/>
          <a:stretch>
            <a:fillRect/>
          </a:stretch>
        </p:blipFill>
        <p:spPr>
          <a:xfrm>
            <a:off x="7220197" y="2624447"/>
            <a:ext cx="4583876" cy="2458191"/>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normAutofit fontScale="90000"/>
          </a:bodyPr>
          <a:lstStyle/>
          <a:p>
            <a:pPr>
              <a:lnSpc>
                <a:spcPct val="200000"/>
              </a:lnSpc>
            </a:pPr>
            <a:r>
              <a:rPr lang="fr-FR" dirty="0"/>
              <a:t>II. LES MÉTHODES AGILES LES PLUS UTILISÉES</a:t>
            </a:r>
          </a:p>
        </p:txBody>
      </p:sp>
      <p:sp>
        <p:nvSpPr>
          <p:cNvPr id="5" name="Espace réservé du contenu 4"/>
          <p:cNvSpPr>
            <a:spLocks noGrp="1"/>
          </p:cNvSpPr>
          <p:nvPr>
            <p:ph sz="half" idx="4294967295"/>
          </p:nvPr>
        </p:nvSpPr>
        <p:spPr>
          <a:xfrm>
            <a:off x="541609" y="1229134"/>
            <a:ext cx="6761716" cy="5183546"/>
          </a:xfrm>
        </p:spPr>
        <p:txBody>
          <a:bodyPr vert="horz" lIns="91440" tIns="45720" rIns="91440" bIns="45720" rtlCol="0">
            <a:normAutofit fontScale="55000" lnSpcReduction="20000"/>
          </a:bodyPr>
          <a:lstStyle/>
          <a:p>
            <a:pPr>
              <a:lnSpc>
                <a:spcPct val="120000"/>
              </a:lnSpc>
            </a:pPr>
            <a:r>
              <a:rPr lang="fr-FR" sz="2900" b="1" u="sng" dirty="0">
                <a:latin typeface="Segoe UI Semibold" panose="020B0702040204020203" pitchFamily="34" charset="0"/>
                <a:cs typeface="Segoe UI Semibold" panose="020B0702040204020203" pitchFamily="34" charset="0"/>
              </a:rPr>
              <a:t>Kanban</a:t>
            </a:r>
          </a:p>
          <a:p>
            <a:pPr>
              <a:lnSpc>
                <a:spcPct val="120000"/>
              </a:lnSpc>
            </a:pPr>
            <a:r>
              <a:rPr lang="fr-FR" sz="2400" dirty="0"/>
              <a:t>Kanban est une méthode agile axée sur la gestion des flux de travail visuels et la flexibilité, sans imposer de structure rigide de sprints comme dans Scrum. Il repose sur un tableau Kanban, qui permet de visualiser l'avancement des tâches en les déplaçant dans différentes colonnes correspondant aux étapes du processus. Les tâches évoluent au fur et à mesure qu'elles sont prises en charge par les membres de l’équipe.</a:t>
            </a:r>
          </a:p>
          <a:p>
            <a:pPr>
              <a:lnSpc>
                <a:spcPct val="120000"/>
              </a:lnSpc>
            </a:pPr>
            <a:r>
              <a:rPr lang="fr-FR" sz="2400" dirty="0"/>
              <a:t>Les principaux éléments de Kanban sont :</a:t>
            </a:r>
          </a:p>
          <a:p>
            <a:pPr marL="571500" lvl="1" indent="-342900">
              <a:lnSpc>
                <a:spcPct val="120000"/>
              </a:lnSpc>
            </a:pPr>
            <a:r>
              <a:rPr lang="fr-FR" sz="2400" b="1" u="sng" dirty="0">
                <a:latin typeface="Segoe UI Semibold" panose="020B0702040204020203" pitchFamily="34" charset="0"/>
                <a:cs typeface="Segoe UI Semibold" panose="020B0702040204020203" pitchFamily="34" charset="0"/>
              </a:rPr>
              <a:t>Visualisation du flux de travail</a:t>
            </a:r>
            <a:r>
              <a:rPr lang="fr-FR" sz="2400" u="sng" dirty="0">
                <a:latin typeface="Segoe UI Semibold" panose="020B0702040204020203" pitchFamily="34" charset="0"/>
                <a:cs typeface="Segoe UI Semibold" panose="020B0702040204020203" pitchFamily="34" charset="0"/>
              </a:rPr>
              <a:t> </a:t>
            </a:r>
            <a:r>
              <a:rPr lang="fr-FR" sz="2400" u="sng" dirty="0"/>
              <a:t>: </a:t>
            </a:r>
            <a:r>
              <a:rPr lang="fr-FR" sz="2400" dirty="0"/>
              <a:t>Les tâches sont représentées sous forme de cartes, généralement disposées dans des colonnes comme « À faire », « En cours » et « Terminé ».</a:t>
            </a:r>
          </a:p>
          <a:p>
            <a:pPr marL="571500" lvl="1" indent="-342900">
              <a:lnSpc>
                <a:spcPct val="120000"/>
              </a:lnSpc>
            </a:pPr>
            <a:r>
              <a:rPr lang="fr-FR" sz="2400" b="1" u="sng" dirty="0">
                <a:latin typeface="Segoe UI Semibold" panose="020B0702040204020203" pitchFamily="34" charset="0"/>
                <a:cs typeface="Segoe UI Semibold" panose="020B0702040204020203" pitchFamily="34" charset="0"/>
              </a:rPr>
              <a:t>Limitation du travail en cours (WIP)</a:t>
            </a:r>
            <a:r>
              <a:rPr lang="fr-FR" sz="2400" u="sng" dirty="0">
                <a:latin typeface="Segoe UI Semibold" panose="020B0702040204020203" pitchFamily="34" charset="0"/>
                <a:cs typeface="Segoe UI Semibold" panose="020B0702040204020203" pitchFamily="34" charset="0"/>
              </a:rPr>
              <a:t> </a:t>
            </a:r>
            <a:r>
              <a:rPr lang="fr-FR" sz="2400" u="sng" dirty="0"/>
              <a:t>: </a:t>
            </a:r>
            <a:r>
              <a:rPr lang="fr-FR" sz="2400" dirty="0"/>
              <a:t>Kanban impose une limite sur le nombre de tâches pouvant être traitées simultanément, pour éviter les goulets d'étranglement et maintenir un flux constant.</a:t>
            </a:r>
          </a:p>
          <a:p>
            <a:pPr marL="571500" lvl="1" indent="-342900">
              <a:lnSpc>
                <a:spcPct val="120000"/>
              </a:lnSpc>
            </a:pPr>
            <a:r>
              <a:rPr lang="fr-FR" sz="2400" b="1" u="sng" dirty="0">
                <a:latin typeface="Segoe UI Semibold" panose="020B0702040204020203" pitchFamily="34" charset="0"/>
                <a:cs typeface="Segoe UI Semibold" panose="020B0702040204020203" pitchFamily="34" charset="0"/>
              </a:rPr>
              <a:t>Amélioration continue</a:t>
            </a:r>
            <a:r>
              <a:rPr lang="fr-FR" sz="2400" u="sng" dirty="0">
                <a:latin typeface="Segoe UI Semibold" panose="020B0702040204020203" pitchFamily="34" charset="0"/>
                <a:cs typeface="Segoe UI Semibold" panose="020B0702040204020203" pitchFamily="34" charset="0"/>
              </a:rPr>
              <a:t> </a:t>
            </a:r>
            <a:r>
              <a:rPr lang="fr-FR" sz="2400" u="sng" dirty="0"/>
              <a:t>: </a:t>
            </a:r>
            <a:r>
              <a:rPr lang="fr-FR" sz="2400" dirty="0"/>
              <a:t>Kanban encourage une analyse régulière du flux de travail pour identifier les blocages et optimiser le processus.</a:t>
            </a:r>
          </a:p>
        </p:txBody>
      </p:sp>
      <p:pic>
        <p:nvPicPr>
          <p:cNvPr id="12" name="Espace réservé du contenu 11">
            <a:extLst>
              <a:ext uri="{FF2B5EF4-FFF2-40B4-BE49-F238E27FC236}">
                <a16:creationId xmlns:a16="http://schemas.microsoft.com/office/drawing/2014/main" id="{789C7A6C-3F46-4512-ADD7-4A695AE26BF1}"/>
              </a:ext>
            </a:extLst>
          </p:cNvPr>
          <p:cNvPicPr>
            <a:picLocks noGrp="1" noChangeAspect="1"/>
          </p:cNvPicPr>
          <p:nvPr>
            <p:ph sz="quarter" idx="10"/>
          </p:nvPr>
        </p:nvPicPr>
        <p:blipFill>
          <a:blip r:embed="rId3"/>
          <a:stretch>
            <a:fillRect/>
          </a:stretch>
        </p:blipFill>
        <p:spPr>
          <a:xfrm>
            <a:off x="7398326" y="2351314"/>
            <a:ext cx="4416425" cy="2422566"/>
          </a:xfrm>
        </p:spPr>
      </p:pic>
    </p:spTree>
    <p:extLst>
      <p:ext uri="{BB962C8B-B14F-4D97-AF65-F5344CB8AC3E}">
        <p14:creationId xmlns:p14="http://schemas.microsoft.com/office/powerpoint/2010/main" val="17878726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normAutofit fontScale="90000"/>
          </a:bodyPr>
          <a:lstStyle/>
          <a:p>
            <a:pPr>
              <a:lnSpc>
                <a:spcPct val="200000"/>
              </a:lnSpc>
            </a:pPr>
            <a:r>
              <a:rPr lang="fr-FR" dirty="0"/>
              <a:t>II. LES MÉTHODES AGILES LES PLUS UTILISÉES</a:t>
            </a:r>
          </a:p>
        </p:txBody>
      </p:sp>
      <p:sp>
        <p:nvSpPr>
          <p:cNvPr id="5" name="Espace réservé du contenu 4"/>
          <p:cNvSpPr>
            <a:spLocks noGrp="1"/>
          </p:cNvSpPr>
          <p:nvPr>
            <p:ph sz="half" idx="4294967295"/>
          </p:nvPr>
        </p:nvSpPr>
        <p:spPr>
          <a:xfrm>
            <a:off x="541609" y="1229134"/>
            <a:ext cx="6761716" cy="5183546"/>
          </a:xfrm>
        </p:spPr>
        <p:txBody>
          <a:bodyPr vert="horz" lIns="91440" tIns="45720" rIns="91440" bIns="45720" rtlCol="0">
            <a:normAutofit fontScale="25000" lnSpcReduction="20000"/>
          </a:bodyPr>
          <a:lstStyle/>
          <a:p>
            <a:r>
              <a:rPr lang="fr-FR" sz="6400" b="1" dirty="0" err="1">
                <a:latin typeface="Segoe UI Semibold" panose="020B0702040204020203" pitchFamily="34" charset="0"/>
                <a:cs typeface="Segoe UI Semibold" panose="020B0702040204020203" pitchFamily="34" charset="0"/>
              </a:rPr>
              <a:t>Extreme</a:t>
            </a:r>
            <a:r>
              <a:rPr lang="fr-FR" sz="6400" b="1" dirty="0">
                <a:latin typeface="Segoe UI Semibold" panose="020B0702040204020203" pitchFamily="34" charset="0"/>
                <a:cs typeface="Segoe UI Semibold" panose="020B0702040204020203" pitchFamily="34" charset="0"/>
              </a:rPr>
              <a:t> </a:t>
            </a:r>
            <a:r>
              <a:rPr lang="fr-FR" sz="6400" b="1" dirty="0" err="1">
                <a:latin typeface="Segoe UI Semibold" panose="020B0702040204020203" pitchFamily="34" charset="0"/>
                <a:cs typeface="Segoe UI Semibold" panose="020B0702040204020203" pitchFamily="34" charset="0"/>
              </a:rPr>
              <a:t>Programming</a:t>
            </a:r>
            <a:r>
              <a:rPr lang="fr-FR" sz="6400" b="1" dirty="0">
                <a:latin typeface="Segoe UI Semibold" panose="020B0702040204020203" pitchFamily="34" charset="0"/>
                <a:cs typeface="Segoe UI Semibold" panose="020B0702040204020203" pitchFamily="34" charset="0"/>
              </a:rPr>
              <a:t> (XP)</a:t>
            </a:r>
          </a:p>
          <a:p>
            <a:r>
              <a:rPr lang="fr-FR" sz="5200" b="1" dirty="0" err="1">
                <a:latin typeface="Segoe UI Semibold" panose="020B0702040204020203" pitchFamily="34" charset="0"/>
                <a:cs typeface="Segoe UI Semibold" panose="020B0702040204020203" pitchFamily="34" charset="0"/>
              </a:rPr>
              <a:t>Extreme</a:t>
            </a:r>
            <a:r>
              <a:rPr lang="fr-FR" sz="5200" b="1" dirty="0">
                <a:latin typeface="Segoe UI Semibold" panose="020B0702040204020203" pitchFamily="34" charset="0"/>
                <a:cs typeface="Segoe UI Semibold" panose="020B0702040204020203" pitchFamily="34" charset="0"/>
              </a:rPr>
              <a:t> </a:t>
            </a:r>
            <a:r>
              <a:rPr lang="fr-FR" sz="5200" b="1" dirty="0" err="1">
                <a:latin typeface="Segoe UI Semibold" panose="020B0702040204020203" pitchFamily="34" charset="0"/>
                <a:cs typeface="Segoe UI Semibold" panose="020B0702040204020203" pitchFamily="34" charset="0"/>
              </a:rPr>
              <a:t>Programming</a:t>
            </a:r>
            <a:r>
              <a:rPr lang="fr-FR" sz="5200" b="1" dirty="0">
                <a:latin typeface="Segoe UI Semibold" panose="020B0702040204020203" pitchFamily="34" charset="0"/>
                <a:cs typeface="Segoe UI Semibold" panose="020B0702040204020203" pitchFamily="34" charset="0"/>
              </a:rPr>
              <a:t> (XP)</a:t>
            </a:r>
            <a:r>
              <a:rPr lang="fr-FR" sz="5200" dirty="0">
                <a:latin typeface="Segoe UI Semibold" panose="020B0702040204020203" pitchFamily="34" charset="0"/>
                <a:cs typeface="Segoe UI Semibold" panose="020B0702040204020203" pitchFamily="34" charset="0"/>
              </a:rPr>
              <a:t> </a:t>
            </a:r>
            <a:r>
              <a:rPr lang="fr-FR" sz="4400" dirty="0"/>
              <a:t>est une méthode agile centrée sur l'amélioration continue de la qualité du code et la satisfaction des besoins des clients. XP se distingue par ses pratiques rigoureuses pour garantir un développement rapide tout en maintenant une qualité technique élevée. Parmi les pratiques phares de XP :</a:t>
            </a:r>
          </a:p>
          <a:p>
            <a:pPr marL="571500" indent="-571500">
              <a:buFont typeface="Arial" panose="020B0604020202020204" pitchFamily="34" charset="0"/>
              <a:buChar char="•"/>
            </a:pPr>
            <a:r>
              <a:rPr lang="fr-FR" sz="5200" b="1" u="sng" dirty="0">
                <a:latin typeface="Segoe UI Semibold" panose="020B0702040204020203" pitchFamily="34" charset="0"/>
                <a:cs typeface="Segoe UI Semibold" panose="020B0702040204020203" pitchFamily="34" charset="0"/>
              </a:rPr>
              <a:t>Programmation en binôme (pair </a:t>
            </a:r>
            <a:r>
              <a:rPr lang="fr-FR" sz="5200" b="1" u="sng" dirty="0" err="1">
                <a:latin typeface="Segoe UI Semibold" panose="020B0702040204020203" pitchFamily="34" charset="0"/>
                <a:cs typeface="Segoe UI Semibold" panose="020B0702040204020203" pitchFamily="34" charset="0"/>
              </a:rPr>
              <a:t>programming</a:t>
            </a:r>
            <a:r>
              <a:rPr lang="fr-FR" sz="5200" b="1" u="sng" dirty="0">
                <a:latin typeface="Segoe UI Semibold" panose="020B0702040204020203" pitchFamily="34" charset="0"/>
                <a:cs typeface="Segoe UI Semibold" panose="020B0702040204020203" pitchFamily="34" charset="0"/>
              </a:rPr>
              <a:t>)</a:t>
            </a:r>
            <a:r>
              <a:rPr lang="fr-FR" sz="5200" u="sng" dirty="0">
                <a:latin typeface="Segoe UI Semibold" panose="020B0702040204020203" pitchFamily="34" charset="0"/>
                <a:cs typeface="Segoe UI Semibold" panose="020B0702040204020203" pitchFamily="34" charset="0"/>
              </a:rPr>
              <a:t> </a:t>
            </a:r>
            <a:r>
              <a:rPr lang="fr-FR" sz="4400" dirty="0">
                <a:latin typeface="Segoe UI Semibold" panose="020B0702040204020203" pitchFamily="34" charset="0"/>
                <a:cs typeface="Segoe UI Semibold" panose="020B0702040204020203" pitchFamily="34" charset="0"/>
              </a:rPr>
              <a:t>: </a:t>
            </a:r>
            <a:r>
              <a:rPr lang="fr-FR" sz="4400" dirty="0"/>
              <a:t>Deux développeurs travaillent ensemble sur une même tâche, ce qui favorise la relecture mutuelle et améliore la qualité du code.</a:t>
            </a:r>
          </a:p>
          <a:p>
            <a:pPr marL="571500" indent="-571500">
              <a:buFont typeface="Arial" panose="020B0604020202020204" pitchFamily="34" charset="0"/>
              <a:buChar char="•"/>
            </a:pPr>
            <a:r>
              <a:rPr lang="fr-FR" sz="5200" b="1" u="sng" dirty="0">
                <a:latin typeface="Segoe UI Semibold" panose="020B0702040204020203" pitchFamily="34" charset="0"/>
                <a:cs typeface="Segoe UI Semibold" panose="020B0702040204020203" pitchFamily="34" charset="0"/>
              </a:rPr>
              <a:t>Tests automatisés</a:t>
            </a:r>
            <a:r>
              <a:rPr lang="fr-FR" sz="5200" u="sng" dirty="0">
                <a:latin typeface="Segoe UI Semibold" panose="020B0702040204020203" pitchFamily="34" charset="0"/>
                <a:cs typeface="Segoe UI Semibold" panose="020B0702040204020203" pitchFamily="34" charset="0"/>
              </a:rPr>
              <a:t> : </a:t>
            </a:r>
            <a:r>
              <a:rPr lang="fr-FR" sz="4400" dirty="0"/>
              <a:t>XP prône l'utilisation intensive de tests automatisés pour s'assurer que chaque fonctionnalité développée fonctionne correctement et que le code reste propre et maintenable.</a:t>
            </a:r>
          </a:p>
          <a:p>
            <a:pPr marL="571500" indent="-571500">
              <a:buFont typeface="Arial" panose="020B0604020202020204" pitchFamily="34" charset="0"/>
              <a:buChar char="•"/>
            </a:pPr>
            <a:r>
              <a:rPr lang="fr-FR" sz="5200" b="1" u="sng" dirty="0">
                <a:latin typeface="Segoe UI Semibold" panose="020B0702040204020203" pitchFamily="34" charset="0"/>
                <a:cs typeface="Segoe UI Semibold" panose="020B0702040204020203" pitchFamily="34" charset="0"/>
              </a:rPr>
              <a:t>Intégration continue</a:t>
            </a:r>
            <a:r>
              <a:rPr lang="fr-FR" sz="5200" u="sng" dirty="0">
                <a:latin typeface="Segoe UI Semibold" panose="020B0702040204020203" pitchFamily="34" charset="0"/>
                <a:cs typeface="Segoe UI Semibold" panose="020B0702040204020203" pitchFamily="34" charset="0"/>
              </a:rPr>
              <a:t> </a:t>
            </a:r>
            <a:r>
              <a:rPr lang="fr-FR" sz="4400" dirty="0">
                <a:latin typeface="Segoe UI Semibold" panose="020B0702040204020203" pitchFamily="34" charset="0"/>
                <a:cs typeface="Segoe UI Semibold" panose="020B0702040204020203" pitchFamily="34" charset="0"/>
              </a:rPr>
              <a:t>: </a:t>
            </a:r>
            <a:r>
              <a:rPr lang="fr-FR" sz="4400" dirty="0"/>
              <a:t>Les développeurs intègrent fréquemment leur code dans le projet principal, garantissant que le produit reste toujours en état de marche.</a:t>
            </a:r>
          </a:p>
          <a:p>
            <a:pPr marL="571500" indent="-571500">
              <a:buFont typeface="Arial" panose="020B0604020202020204" pitchFamily="34" charset="0"/>
              <a:buChar char="•"/>
            </a:pPr>
            <a:r>
              <a:rPr lang="fr-FR" sz="5200" b="1" u="sng" dirty="0" err="1">
                <a:latin typeface="Segoe UI Semibold" panose="020B0702040204020203" pitchFamily="34" charset="0"/>
                <a:cs typeface="Segoe UI Semibold" panose="020B0702040204020203" pitchFamily="34" charset="0"/>
              </a:rPr>
              <a:t>Refact</a:t>
            </a:r>
            <a:r>
              <a:rPr lang="fr-FR" sz="5200" b="1" u="sng" dirty="0">
                <a:latin typeface="Segoe UI Semibold" panose="020B0702040204020203" pitchFamily="34" charset="0"/>
                <a:cs typeface="Segoe UI Semibold" panose="020B0702040204020203" pitchFamily="34" charset="0"/>
              </a:rPr>
              <a:t> </a:t>
            </a:r>
            <a:r>
              <a:rPr lang="fr-FR" sz="5200" b="1" u="sng" dirty="0" err="1">
                <a:latin typeface="Segoe UI Semibold" panose="020B0702040204020203" pitchFamily="34" charset="0"/>
                <a:cs typeface="Segoe UI Semibold" panose="020B0702040204020203" pitchFamily="34" charset="0"/>
              </a:rPr>
              <a:t>oring</a:t>
            </a:r>
            <a:r>
              <a:rPr lang="fr-FR" sz="5200" u="sng" dirty="0">
                <a:latin typeface="Segoe UI Semibold" panose="020B0702040204020203" pitchFamily="34" charset="0"/>
                <a:cs typeface="Segoe UI Semibold" panose="020B0702040204020203" pitchFamily="34" charset="0"/>
              </a:rPr>
              <a:t> : </a:t>
            </a:r>
            <a:r>
              <a:rPr lang="fr-FR" sz="4400" dirty="0"/>
              <a:t>Le code est régulièrement amélioré et simplifié pour rester optimal et flexible face aux changements futurs.</a:t>
            </a:r>
          </a:p>
        </p:txBody>
      </p:sp>
      <p:pic>
        <p:nvPicPr>
          <p:cNvPr id="7" name="Espace réservé du contenu 6">
            <a:extLst>
              <a:ext uri="{FF2B5EF4-FFF2-40B4-BE49-F238E27FC236}">
                <a16:creationId xmlns:a16="http://schemas.microsoft.com/office/drawing/2014/main" id="{2E2F3473-E9F7-4B19-B86E-FF6BBD29B3AF}"/>
              </a:ext>
            </a:extLst>
          </p:cNvPr>
          <p:cNvPicPr>
            <a:picLocks noGrp="1" noChangeAspect="1"/>
          </p:cNvPicPr>
          <p:nvPr>
            <p:ph sz="quarter" idx="10"/>
          </p:nvPr>
        </p:nvPicPr>
        <p:blipFill>
          <a:blip r:embed="rId3"/>
          <a:stretch>
            <a:fillRect/>
          </a:stretch>
        </p:blipFill>
        <p:spPr>
          <a:xfrm>
            <a:off x="7303325" y="1651000"/>
            <a:ext cx="4347066" cy="4298538"/>
          </a:xfrm>
        </p:spPr>
      </p:pic>
    </p:spTree>
    <p:extLst>
      <p:ext uri="{BB962C8B-B14F-4D97-AF65-F5344CB8AC3E}">
        <p14:creationId xmlns:p14="http://schemas.microsoft.com/office/powerpoint/2010/main" val="25375900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fontScale="90000"/>
          </a:bodyPr>
          <a:lstStyle/>
          <a:p>
            <a:pPr>
              <a:lnSpc>
                <a:spcPct val="200000"/>
              </a:lnSpc>
            </a:pPr>
            <a:r>
              <a:rPr lang="fr-FR" dirty="0"/>
              <a:t>III. ÉTUDES DE CAS ET EXEMPLES CONCRETS</a:t>
            </a:r>
          </a:p>
        </p:txBody>
      </p:sp>
      <p:sp>
        <p:nvSpPr>
          <p:cNvPr id="20" name="ZoneTexte 19">
            <a:extLst>
              <a:ext uri="{FF2B5EF4-FFF2-40B4-BE49-F238E27FC236}">
                <a16:creationId xmlns:a16="http://schemas.microsoft.com/office/drawing/2014/main" id="{8BC89444-2E53-4334-878B-83A9250600F7}"/>
              </a:ext>
            </a:extLst>
          </p:cNvPr>
          <p:cNvSpPr txBox="1"/>
          <p:nvPr/>
        </p:nvSpPr>
        <p:spPr>
          <a:xfrm>
            <a:off x="558723" y="1560837"/>
            <a:ext cx="6097978" cy="369332"/>
          </a:xfrm>
          <a:prstGeom prst="rect">
            <a:avLst/>
          </a:prstGeom>
          <a:noFill/>
        </p:spPr>
        <p:txBody>
          <a:bodyPr wrap="square">
            <a:spAutoFit/>
          </a:bodyPr>
          <a:lstStyle/>
          <a:p>
            <a:pPr marL="0" indent="0" rtl="0">
              <a:lnSpc>
                <a:spcPct val="100000"/>
              </a:lnSpc>
              <a:spcBef>
                <a:spcPts val="1000"/>
              </a:spcBef>
              <a:spcAft>
                <a:spcPts val="600"/>
              </a:spcAft>
              <a:buNone/>
            </a:pPr>
            <a:r>
              <a:rPr lang="fr-FR" sz="1800" b="1" u="sng" dirty="0">
                <a:latin typeface="Segoe UI Semibold" panose="020B0702040204020203" pitchFamily="34" charset="0"/>
                <a:cs typeface="Segoe UI Semibold" panose="020B0702040204020203" pitchFamily="34" charset="0"/>
              </a:rPr>
              <a:t>La Méthode Scrum</a:t>
            </a:r>
          </a:p>
        </p:txBody>
      </p:sp>
      <p:sp>
        <p:nvSpPr>
          <p:cNvPr id="22" name="ZoneTexte 21">
            <a:extLst>
              <a:ext uri="{FF2B5EF4-FFF2-40B4-BE49-F238E27FC236}">
                <a16:creationId xmlns:a16="http://schemas.microsoft.com/office/drawing/2014/main" id="{A0A7BE4F-2B4C-464B-A377-86B1D5771C4B}"/>
              </a:ext>
            </a:extLst>
          </p:cNvPr>
          <p:cNvSpPr txBox="1"/>
          <p:nvPr/>
        </p:nvSpPr>
        <p:spPr>
          <a:xfrm>
            <a:off x="330530" y="1935538"/>
            <a:ext cx="11530939" cy="738664"/>
          </a:xfrm>
          <a:prstGeom prst="rect">
            <a:avLst/>
          </a:prstGeom>
          <a:noFill/>
        </p:spPr>
        <p:txBody>
          <a:bodyPr wrap="square">
            <a:spAutoFit/>
          </a:bodyPr>
          <a:lstStyle/>
          <a:p>
            <a:pPr lvl="1"/>
            <a:r>
              <a:rPr lang="fr-FR" sz="1400" dirty="0"/>
              <a:t>Un projet de développement d'un site web utilise Scrum pour diviser le développement en plusieurs sprints, où chaque sprint se concentre sur des fonctionnalités spécifiques comme l'authentification, le tableau de bord, ou l'interface utilisateur. Les sprints permettent d'ajuster les priorités en fonction des retours des utilisateurs à chaque étape.</a:t>
            </a:r>
          </a:p>
        </p:txBody>
      </p:sp>
      <p:sp>
        <p:nvSpPr>
          <p:cNvPr id="23" name="ZoneTexte 22">
            <a:extLst>
              <a:ext uri="{FF2B5EF4-FFF2-40B4-BE49-F238E27FC236}">
                <a16:creationId xmlns:a16="http://schemas.microsoft.com/office/drawing/2014/main" id="{91415B2D-6FF4-4ABE-85B9-798BFD4DCDF9}"/>
              </a:ext>
            </a:extLst>
          </p:cNvPr>
          <p:cNvSpPr txBox="1"/>
          <p:nvPr/>
        </p:nvSpPr>
        <p:spPr>
          <a:xfrm>
            <a:off x="558723" y="3170656"/>
            <a:ext cx="6097978" cy="369332"/>
          </a:xfrm>
          <a:prstGeom prst="rect">
            <a:avLst/>
          </a:prstGeom>
          <a:noFill/>
        </p:spPr>
        <p:txBody>
          <a:bodyPr wrap="square">
            <a:spAutoFit/>
          </a:bodyPr>
          <a:lstStyle/>
          <a:p>
            <a:pPr marL="0" indent="0" rtl="0">
              <a:lnSpc>
                <a:spcPct val="100000"/>
              </a:lnSpc>
              <a:spcBef>
                <a:spcPts val="1000"/>
              </a:spcBef>
              <a:spcAft>
                <a:spcPts val="600"/>
              </a:spcAft>
              <a:buNone/>
            </a:pPr>
            <a:r>
              <a:rPr lang="fr-FR" sz="1800" b="1" u="sng" dirty="0">
                <a:latin typeface="Segoe UI Semibold" panose="020B0702040204020203" pitchFamily="34" charset="0"/>
                <a:cs typeface="Segoe UI Semibold" panose="020B0702040204020203" pitchFamily="34" charset="0"/>
              </a:rPr>
              <a:t>La Méthode Kanban</a:t>
            </a:r>
          </a:p>
        </p:txBody>
      </p:sp>
      <p:sp>
        <p:nvSpPr>
          <p:cNvPr id="24" name="ZoneTexte 23">
            <a:extLst>
              <a:ext uri="{FF2B5EF4-FFF2-40B4-BE49-F238E27FC236}">
                <a16:creationId xmlns:a16="http://schemas.microsoft.com/office/drawing/2014/main" id="{4A31A54A-F6B9-4FAA-B836-E6D7C54AE1B5}"/>
              </a:ext>
            </a:extLst>
          </p:cNvPr>
          <p:cNvSpPr txBox="1"/>
          <p:nvPr/>
        </p:nvSpPr>
        <p:spPr>
          <a:xfrm>
            <a:off x="330530" y="3545357"/>
            <a:ext cx="11530939" cy="738664"/>
          </a:xfrm>
          <a:prstGeom prst="rect">
            <a:avLst/>
          </a:prstGeom>
          <a:noFill/>
        </p:spPr>
        <p:txBody>
          <a:bodyPr wrap="square">
            <a:spAutoFit/>
          </a:bodyPr>
          <a:lstStyle/>
          <a:p>
            <a:pPr lvl="1"/>
            <a:r>
              <a:rPr lang="fr-FR" sz="1400" dirty="0"/>
              <a:t>Dans un projet de développement logiciel, Kanban permet aux équipes de suivre chaque tâche en temps réel, d'identifier rapidement les blocages, et d’ajuster la priorité des tâches en fonction de leur progression. Contrairement à Scrum, il n'y a pas de sprints fixes, mais un flux continu de travail.</a:t>
            </a:r>
          </a:p>
        </p:txBody>
      </p:sp>
      <p:sp>
        <p:nvSpPr>
          <p:cNvPr id="25" name="ZoneTexte 24">
            <a:extLst>
              <a:ext uri="{FF2B5EF4-FFF2-40B4-BE49-F238E27FC236}">
                <a16:creationId xmlns:a16="http://schemas.microsoft.com/office/drawing/2014/main" id="{54E8786D-355D-4175-B920-EAB0E33CC655}"/>
              </a:ext>
            </a:extLst>
          </p:cNvPr>
          <p:cNvSpPr txBox="1"/>
          <p:nvPr/>
        </p:nvSpPr>
        <p:spPr>
          <a:xfrm>
            <a:off x="558723" y="4887355"/>
            <a:ext cx="6097978" cy="369332"/>
          </a:xfrm>
          <a:prstGeom prst="rect">
            <a:avLst/>
          </a:prstGeom>
          <a:noFill/>
        </p:spPr>
        <p:txBody>
          <a:bodyPr wrap="square">
            <a:spAutoFit/>
          </a:bodyPr>
          <a:lstStyle/>
          <a:p>
            <a:pPr marL="0" indent="0" rtl="0">
              <a:lnSpc>
                <a:spcPct val="100000"/>
              </a:lnSpc>
              <a:spcBef>
                <a:spcPts val="1000"/>
              </a:spcBef>
              <a:spcAft>
                <a:spcPts val="600"/>
              </a:spcAft>
              <a:buNone/>
            </a:pPr>
            <a:r>
              <a:rPr lang="fr-FR" sz="1800" b="1" u="sng" dirty="0" err="1">
                <a:latin typeface="Segoe UI Semibold" panose="020B0702040204020203" pitchFamily="34" charset="0"/>
                <a:cs typeface="Segoe UI Semibold" panose="020B0702040204020203" pitchFamily="34" charset="0"/>
              </a:rPr>
              <a:t>Extreme</a:t>
            </a:r>
            <a:r>
              <a:rPr lang="fr-FR" sz="1800" b="1" u="sng" dirty="0">
                <a:latin typeface="Segoe UI Semibold" panose="020B0702040204020203" pitchFamily="34" charset="0"/>
                <a:cs typeface="Segoe UI Semibold" panose="020B0702040204020203" pitchFamily="34" charset="0"/>
              </a:rPr>
              <a:t> </a:t>
            </a:r>
            <a:r>
              <a:rPr lang="fr-FR" sz="1800" b="1" u="sng" dirty="0" err="1">
                <a:latin typeface="Segoe UI Semibold" panose="020B0702040204020203" pitchFamily="34" charset="0"/>
                <a:cs typeface="Segoe UI Semibold" panose="020B0702040204020203" pitchFamily="34" charset="0"/>
              </a:rPr>
              <a:t>Programming</a:t>
            </a:r>
            <a:r>
              <a:rPr lang="fr-FR" sz="1800" b="1" u="sng" dirty="0">
                <a:latin typeface="Segoe UI Semibold" panose="020B0702040204020203" pitchFamily="34" charset="0"/>
                <a:cs typeface="Segoe UI Semibold" panose="020B0702040204020203" pitchFamily="34" charset="0"/>
              </a:rPr>
              <a:t> (XP)</a:t>
            </a:r>
          </a:p>
        </p:txBody>
      </p:sp>
      <p:sp>
        <p:nvSpPr>
          <p:cNvPr id="26" name="ZoneTexte 25">
            <a:extLst>
              <a:ext uri="{FF2B5EF4-FFF2-40B4-BE49-F238E27FC236}">
                <a16:creationId xmlns:a16="http://schemas.microsoft.com/office/drawing/2014/main" id="{D30BDF5C-6BE8-4081-9C04-64FE033F5EB1}"/>
              </a:ext>
            </a:extLst>
          </p:cNvPr>
          <p:cNvSpPr txBox="1"/>
          <p:nvPr/>
        </p:nvSpPr>
        <p:spPr>
          <a:xfrm>
            <a:off x="330530" y="5262056"/>
            <a:ext cx="11530939" cy="738664"/>
          </a:xfrm>
          <a:prstGeom prst="rect">
            <a:avLst/>
          </a:prstGeom>
          <a:noFill/>
        </p:spPr>
        <p:txBody>
          <a:bodyPr wrap="square">
            <a:spAutoFit/>
          </a:bodyPr>
          <a:lstStyle/>
          <a:p>
            <a:pPr lvl="1"/>
            <a:r>
              <a:rPr lang="fr-FR" sz="1400" dirty="0"/>
              <a:t>Dans le cadre du développement d'une API, une équipe adoptant XP peut intégrer des tests unitaires pour chaque nouvelle fonctionnalité et pratiquer la programmation en binôme pour s'assurer que le code est robuste et facile à maintenir. L'intégration continue permet de livrer régulièrement des versions fonctionnelles de l'API.</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normAutofit fontScale="90000"/>
          </a:bodyPr>
          <a:lstStyle/>
          <a:p>
            <a:pPr>
              <a:lnSpc>
                <a:spcPct val="200000"/>
              </a:lnSpc>
            </a:pPr>
            <a:r>
              <a:rPr lang="fr-FR" dirty="0"/>
              <a:t>IV. LES AVANTAGES DE LA MÉTHODE AGILE</a:t>
            </a:r>
          </a:p>
        </p:txBody>
      </p:sp>
      <p:sp>
        <p:nvSpPr>
          <p:cNvPr id="30" name="Espace réservé du contenu 17"/>
          <p:cNvSpPr txBox="1">
            <a:spLocks/>
          </p:cNvSpPr>
          <p:nvPr/>
        </p:nvSpPr>
        <p:spPr>
          <a:xfrm>
            <a:off x="541608" y="1455491"/>
            <a:ext cx="11262461" cy="47114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300" dirty="0"/>
              <a:t>La méthode Agile présente de nombreux avantages, ce qui explique son adoption croissante dans divers secteurs, notamment le développement logiciel, mais aussi dans la gestion de projets plus larges. Voici les principaux bénéfices qu'offre cette approche itérative, flexible, et centrée sur le client.:</a:t>
            </a:r>
          </a:p>
        </p:txBody>
      </p:sp>
      <p:grpSp>
        <p:nvGrpSpPr>
          <p:cNvPr id="13" name="Groupe 12" descr="Petit cercle contenant le chiffre 1 pour indiquer la première étape"/>
          <p:cNvGrpSpPr/>
          <p:nvPr/>
        </p:nvGrpSpPr>
        <p:grpSpPr bwMode="blackWhite">
          <a:xfrm>
            <a:off x="558723" y="2072372"/>
            <a:ext cx="558179" cy="409838"/>
            <a:chOff x="6953426" y="711274"/>
            <a:chExt cx="558179" cy="409838"/>
          </a:xfrm>
        </p:grpSpPr>
        <p:sp>
          <p:nvSpPr>
            <p:cNvPr id="14" name="Ovale 13"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Zone de texte 14" descr="Chiffre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a:solidFill>
                    <a:schemeClr val="bg1"/>
                  </a:solidFill>
                  <a:latin typeface="Segoe UI Semibold" panose="020B0702040204020203" pitchFamily="34" charset="0"/>
                  <a:cs typeface="Segoe UI Semibold" panose="020B0702040204020203" pitchFamily="34" charset="0"/>
                </a:rPr>
                <a:t>1</a:t>
              </a:r>
            </a:p>
          </p:txBody>
        </p:sp>
      </p:grpSp>
      <p:sp>
        <p:nvSpPr>
          <p:cNvPr id="16" name="Espace réservé du contenu 17"/>
          <p:cNvSpPr txBox="1">
            <a:spLocks/>
          </p:cNvSpPr>
          <p:nvPr/>
        </p:nvSpPr>
        <p:spPr>
          <a:xfrm>
            <a:off x="1066038" y="2112565"/>
            <a:ext cx="10856787" cy="13164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300" b="1" u="sng" dirty="0">
                <a:solidFill>
                  <a:prstClr val="black">
                    <a:lumMod val="75000"/>
                    <a:lumOff val="25000"/>
                  </a:prstClr>
                </a:solidFill>
                <a:latin typeface="Segoe UI (Corps)"/>
                <a:cs typeface="Segoe UI" panose="020B0502040204020203" pitchFamily="34" charset="0"/>
              </a:rPr>
              <a:t>Adaptation aux Besoins Changeants  </a:t>
            </a:r>
            <a:r>
              <a:rPr lang="fr-FR" sz="1300" dirty="0">
                <a:solidFill>
                  <a:prstClr val="black">
                    <a:lumMod val="75000"/>
                    <a:lumOff val="25000"/>
                  </a:prstClr>
                </a:solidFill>
                <a:latin typeface="Segoe UI" panose="020B0502040204020203" pitchFamily="34" charset="0"/>
                <a:cs typeface="Segoe UI" panose="020B0502040204020203" pitchFamily="34" charset="0"/>
              </a:rPr>
              <a:t>L'un des plus grands atouts de l'Agile est sa flexibilité. Contrairement aux méthodes traditionnelles, où les spécifications sont figées dès le début du projet, Agile permet de réagir rapidement aux changements. Cela signifie que les exigences peuvent être ajustées en fonction des retours des clients ou des évolutions du marché, même en phase avancée du projet. Cette adaptabilité est cruciale dans un environnement en constante évolution, car elle garantit que le produit final correspond toujours aux besoins réels du client.</a:t>
            </a:r>
          </a:p>
        </p:txBody>
      </p:sp>
      <p:grpSp>
        <p:nvGrpSpPr>
          <p:cNvPr id="31" name="Groupe 30" descr="Petit cercle contenant le chiffre 1 pour indiquer la première étape">
            <a:extLst>
              <a:ext uri="{FF2B5EF4-FFF2-40B4-BE49-F238E27FC236}">
                <a16:creationId xmlns:a16="http://schemas.microsoft.com/office/drawing/2014/main" id="{000BFEFE-602F-4806-BDB1-1E24C630FA68}"/>
              </a:ext>
            </a:extLst>
          </p:cNvPr>
          <p:cNvGrpSpPr/>
          <p:nvPr/>
        </p:nvGrpSpPr>
        <p:grpSpPr bwMode="blackWhite">
          <a:xfrm>
            <a:off x="521207" y="3253235"/>
            <a:ext cx="558179" cy="409838"/>
            <a:chOff x="6953426" y="711274"/>
            <a:chExt cx="558179" cy="409838"/>
          </a:xfrm>
        </p:grpSpPr>
        <p:sp>
          <p:nvSpPr>
            <p:cNvPr id="32" name="Ovale 13" descr="Petit cercle">
              <a:extLst>
                <a:ext uri="{FF2B5EF4-FFF2-40B4-BE49-F238E27FC236}">
                  <a16:creationId xmlns:a16="http://schemas.microsoft.com/office/drawing/2014/main" id="{AA163055-BDA2-443A-A170-4E930565CFF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3" name="Zone de texte 14" descr="Chiffre 1">
              <a:extLst>
                <a:ext uri="{FF2B5EF4-FFF2-40B4-BE49-F238E27FC236}">
                  <a16:creationId xmlns:a16="http://schemas.microsoft.com/office/drawing/2014/main" id="{A018F8B4-A330-4595-83BC-EF23C3973B0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2</a:t>
              </a:r>
            </a:p>
          </p:txBody>
        </p:sp>
      </p:grpSp>
      <p:sp>
        <p:nvSpPr>
          <p:cNvPr id="34" name="Espace réservé du contenu 17">
            <a:extLst>
              <a:ext uri="{FF2B5EF4-FFF2-40B4-BE49-F238E27FC236}">
                <a16:creationId xmlns:a16="http://schemas.microsoft.com/office/drawing/2014/main" id="{93733E76-B024-48DB-86FE-E55F834F7E50}"/>
              </a:ext>
            </a:extLst>
          </p:cNvPr>
          <p:cNvSpPr txBox="1">
            <a:spLocks/>
          </p:cNvSpPr>
          <p:nvPr/>
        </p:nvSpPr>
        <p:spPr>
          <a:xfrm>
            <a:off x="1028522" y="3293428"/>
            <a:ext cx="10856787" cy="13164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fr-FR" sz="1300" b="1" u="sng" dirty="0">
                <a:solidFill>
                  <a:prstClr val="black">
                    <a:lumMod val="75000"/>
                    <a:lumOff val="25000"/>
                  </a:prstClr>
                </a:solidFill>
                <a:latin typeface="Segoe UI (Corps)"/>
                <a:cs typeface="Segoe UI" panose="020B0502040204020203" pitchFamily="34" charset="0"/>
              </a:rPr>
              <a:t>Meilleure Collaboration et Communications  </a:t>
            </a:r>
            <a:r>
              <a:rPr lang="fr-FR" sz="1300" dirty="0">
                <a:solidFill>
                  <a:prstClr val="black">
                    <a:lumMod val="75000"/>
                    <a:lumOff val="25000"/>
                  </a:prstClr>
                </a:solidFill>
                <a:latin typeface="Segoe UI" panose="020B0502040204020203" pitchFamily="34" charset="0"/>
                <a:cs typeface="Segoe UI" panose="020B0502040204020203" pitchFamily="34" charset="0"/>
              </a:rPr>
              <a:t>Agile encourage une collaboration étroite entre les différentes parties prenantes (équipes de développement, clients, utilisateurs). Les réunions régulières comme les </a:t>
            </a:r>
            <a:r>
              <a:rPr lang="fr-FR" sz="1300" dirty="0" err="1">
                <a:solidFill>
                  <a:prstClr val="black">
                    <a:lumMod val="75000"/>
                    <a:lumOff val="25000"/>
                  </a:prstClr>
                </a:solidFill>
                <a:latin typeface="Segoe UI" panose="020B0502040204020203" pitchFamily="34" charset="0"/>
                <a:cs typeface="Segoe UI" panose="020B0502040204020203" pitchFamily="34" charset="0"/>
              </a:rPr>
              <a:t>daily</a:t>
            </a:r>
            <a:r>
              <a:rPr lang="fr-FR" sz="1300" dirty="0">
                <a:solidFill>
                  <a:prstClr val="black">
                    <a:lumMod val="75000"/>
                    <a:lumOff val="25000"/>
                  </a:prstClr>
                </a:solidFill>
                <a:latin typeface="Segoe UI" panose="020B0502040204020203" pitchFamily="34" charset="0"/>
                <a:cs typeface="Segoe UI" panose="020B0502040204020203" pitchFamily="34" charset="0"/>
              </a:rPr>
              <a:t> stand-ups et les revues de sprint permettent de maintenir tous les membres de l’équipe informés de l'avancement du projet. De plus, l’implication directe du client tout au long du processus assure que les fonctionnalités livrées sont en phase avec ses attentes, ce qui réduit les risques de malentendus et améliore la satisfaction client.</a:t>
            </a:r>
          </a:p>
        </p:txBody>
      </p:sp>
      <p:grpSp>
        <p:nvGrpSpPr>
          <p:cNvPr id="35" name="Groupe 34" descr="Petit cercle contenant le chiffre 1 pour indiquer la première étape">
            <a:extLst>
              <a:ext uri="{FF2B5EF4-FFF2-40B4-BE49-F238E27FC236}">
                <a16:creationId xmlns:a16="http://schemas.microsoft.com/office/drawing/2014/main" id="{D5B024F9-920E-44D3-8346-7D390CA36324}"/>
              </a:ext>
            </a:extLst>
          </p:cNvPr>
          <p:cNvGrpSpPr/>
          <p:nvPr/>
        </p:nvGrpSpPr>
        <p:grpSpPr bwMode="blackWhite">
          <a:xfrm>
            <a:off x="521207" y="4442372"/>
            <a:ext cx="558179" cy="409838"/>
            <a:chOff x="6953426" y="711274"/>
            <a:chExt cx="558179" cy="409838"/>
          </a:xfrm>
        </p:grpSpPr>
        <p:sp>
          <p:nvSpPr>
            <p:cNvPr id="36" name="Ovale 13" descr="Petit cercle">
              <a:extLst>
                <a:ext uri="{FF2B5EF4-FFF2-40B4-BE49-F238E27FC236}">
                  <a16:creationId xmlns:a16="http://schemas.microsoft.com/office/drawing/2014/main" id="{706A86F0-ADFF-4E09-B5AD-815A947CE50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7" name="Zone de texte 14" descr="Chiffre 1">
              <a:extLst>
                <a:ext uri="{FF2B5EF4-FFF2-40B4-BE49-F238E27FC236}">
                  <a16:creationId xmlns:a16="http://schemas.microsoft.com/office/drawing/2014/main" id="{6E6EA741-D03A-4C7F-8F2A-86CC8AFA902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3</a:t>
              </a:r>
            </a:p>
          </p:txBody>
        </p:sp>
      </p:grpSp>
      <p:sp>
        <p:nvSpPr>
          <p:cNvPr id="38" name="Espace réservé du contenu 17">
            <a:extLst>
              <a:ext uri="{FF2B5EF4-FFF2-40B4-BE49-F238E27FC236}">
                <a16:creationId xmlns:a16="http://schemas.microsoft.com/office/drawing/2014/main" id="{A6D38D69-E2FC-416B-9ECD-396EEF0FEDCF}"/>
              </a:ext>
            </a:extLst>
          </p:cNvPr>
          <p:cNvSpPr txBox="1">
            <a:spLocks/>
          </p:cNvSpPr>
          <p:nvPr/>
        </p:nvSpPr>
        <p:spPr>
          <a:xfrm>
            <a:off x="1028522" y="4482565"/>
            <a:ext cx="10856787" cy="192738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457200" rtl="0">
              <a:lnSpc>
                <a:spcPct val="100000"/>
              </a:lnSpc>
              <a:spcBef>
                <a:spcPts val="600"/>
              </a:spcBef>
              <a:spcAft>
                <a:spcPts val="600"/>
              </a:spcAft>
              <a:buNone/>
            </a:pPr>
            <a:r>
              <a:rPr lang="fr-FR" sz="1300" b="1" u="sng" dirty="0">
                <a:solidFill>
                  <a:prstClr val="black">
                    <a:lumMod val="75000"/>
                    <a:lumOff val="25000"/>
                  </a:prstClr>
                </a:solidFill>
                <a:latin typeface="Segoe UI (Corps)"/>
                <a:cs typeface="Segoe UI" panose="020B0502040204020203" pitchFamily="34" charset="0"/>
              </a:rPr>
              <a:t>Livraisons Rapides et Régulières  </a:t>
            </a:r>
            <a:r>
              <a:rPr lang="fr-FR" sz="1300" dirty="0">
                <a:solidFill>
                  <a:prstClr val="black">
                    <a:lumMod val="75000"/>
                    <a:lumOff val="25000"/>
                  </a:prstClr>
                </a:solidFill>
                <a:latin typeface="Segoe UI" panose="020B0502040204020203" pitchFamily="34" charset="0"/>
                <a:cs typeface="Segoe UI" panose="020B0502040204020203" pitchFamily="34" charset="0"/>
              </a:rPr>
              <a:t>Grâce à son approche itérative, Agile permet des livraisons fréquentes de versions fonctionnelles du produit. Cela présente plusieurs avantages :</a:t>
            </a:r>
          </a:p>
          <a:p>
            <a:pPr>
              <a:lnSpc>
                <a:spcPct val="100000"/>
              </a:lnSpc>
              <a:spcBef>
                <a:spcPts val="600"/>
              </a:spcBef>
              <a:spcAft>
                <a:spcPts val="600"/>
              </a:spcAft>
            </a:pPr>
            <a:r>
              <a:rPr lang="fr-FR" sz="1300" dirty="0">
                <a:solidFill>
                  <a:prstClr val="black">
                    <a:lumMod val="75000"/>
                    <a:lumOff val="25000"/>
                  </a:prstClr>
                </a:solidFill>
                <a:latin typeface="Segoe UI" panose="020B0502040204020203" pitchFamily="34" charset="0"/>
                <a:cs typeface="Segoe UI" panose="020B0502040204020203" pitchFamily="34" charset="0"/>
              </a:rPr>
              <a:t>Les clients peuvent tester rapidement les fonctionnalités et fournir des retours immédiats, ce qui permet de corriger rapidement les erreurs ou d’ajuster les fonctionnalités.</a:t>
            </a:r>
          </a:p>
          <a:p>
            <a:pPr>
              <a:lnSpc>
                <a:spcPct val="110000"/>
              </a:lnSpc>
              <a:spcBef>
                <a:spcPts val="600"/>
              </a:spcBef>
              <a:spcAft>
                <a:spcPts val="600"/>
              </a:spcAft>
            </a:pPr>
            <a:r>
              <a:rPr lang="fr-FR" sz="1300" dirty="0">
                <a:solidFill>
                  <a:prstClr val="black">
                    <a:lumMod val="75000"/>
                    <a:lumOff val="25000"/>
                  </a:prstClr>
                </a:solidFill>
                <a:latin typeface="Segoe UI" panose="020B0502040204020203" pitchFamily="34" charset="0"/>
                <a:cs typeface="Segoe UI" panose="020B0502040204020203" pitchFamily="34" charset="0"/>
              </a:rPr>
              <a:t>Il y a une visibilité constante sur la progression du projet, réduisant ainsi les risques de mauvaises surprises à la fin du développement.</a:t>
            </a:r>
          </a:p>
          <a:p>
            <a:pPr>
              <a:lnSpc>
                <a:spcPct val="110000"/>
              </a:lnSpc>
              <a:spcBef>
                <a:spcPts val="600"/>
              </a:spcBef>
              <a:spcAft>
                <a:spcPts val="600"/>
              </a:spcAft>
            </a:pPr>
            <a:r>
              <a:rPr lang="fr-FR" sz="1300" dirty="0">
                <a:solidFill>
                  <a:prstClr val="black">
                    <a:lumMod val="75000"/>
                    <a:lumOff val="25000"/>
                  </a:prstClr>
                </a:solidFill>
                <a:latin typeface="Segoe UI" panose="020B0502040204020203" pitchFamily="34" charset="0"/>
                <a:cs typeface="Segoe UI" panose="020B0502040204020203" pitchFamily="34" charset="0"/>
              </a:rPr>
              <a:t>La livraison de fonctionnalités partielles mais utilisables permet de commencer à générer de la valeur plus tôt, même avant la fin complète du projet.</a:t>
            </a:r>
          </a:p>
        </p:txBody>
      </p:sp>
    </p:spTree>
    <p:extLst>
      <p:ext uri="{BB962C8B-B14F-4D97-AF65-F5344CB8AC3E}">
        <p14:creationId xmlns:p14="http://schemas.microsoft.com/office/powerpoint/2010/main" val="2596833607"/>
      </p:ext>
    </p:extLst>
  </p:cSld>
  <p:clrMapOvr>
    <a:masterClrMapping/>
  </p:clrMapOvr>
</p:sld>
</file>

<file path=ppt/theme/theme1.xml><?xml version="1.0" encoding="utf-8"?>
<a:theme xmlns:a="http://schemas.openxmlformats.org/drawingml/2006/main" name="Personnalisé">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15_TF10001108_Win32" id="{08D89365-2E4C-432D-9349-8DF9B80AEEA1}" vid="{010FF314-90DF-4A21-BD0D-ADCBA34234A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{85F8C8C0-65F8-483F-80DC-85FA5E95DA32}tf10001108_win32</Template>
  <TotalTime>683</TotalTime>
  <Words>2808</Words>
  <Application>Microsoft Office PowerPoint</Application>
  <PresentationFormat>Grand écran</PresentationFormat>
  <Paragraphs>137</Paragraphs>
  <Slides>14</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Segoe UI</vt:lpstr>
      <vt:lpstr>Segoe UI (Corps)</vt:lpstr>
      <vt:lpstr>Segoe UI Light</vt:lpstr>
      <vt:lpstr>Segoe UI Semibold</vt:lpstr>
      <vt:lpstr>Personnalisé</vt:lpstr>
      <vt:lpstr>L'Impact de la Conception Agile sur le Développement de Système d'Information</vt:lpstr>
      <vt:lpstr>SOMMAIRE</vt:lpstr>
      <vt:lpstr>INTRODUCTION</vt:lpstr>
      <vt:lpstr>I. PRINCIPES FONDAMENTAUX DE L'AGILE</vt:lpstr>
      <vt:lpstr>II. LES MÉTHODES AGILES LES PLUS UTILISÉES</vt:lpstr>
      <vt:lpstr>II. LES MÉTHODES AGILES LES PLUS UTILISÉES</vt:lpstr>
      <vt:lpstr>II. LES MÉTHODES AGILES LES PLUS UTILISÉES</vt:lpstr>
      <vt:lpstr>III. ÉTUDES DE CAS ET EXEMPLES CONCRETS</vt:lpstr>
      <vt:lpstr>IV. LES AVANTAGES DE LA MÉTHODE AGILE</vt:lpstr>
      <vt:lpstr>IV. LES AVANTAGES DE LA MÉTHODE AGILE</vt:lpstr>
      <vt:lpstr>V. LES LIMITES ET DÉFIS DE L’AGILE</vt:lpstr>
      <vt:lpstr>VI. COMPARAISON AGILE VS MÉTHODES TRADITIONNELLES (CYCLE EN V, WATERFALL)</vt:lpstr>
      <vt:lpstr>CONCLUSION</vt:lpstr>
      <vt:lpstr>Merci pour votre aimable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L'Impact de la Conception Agile sur le Développement de Système d'Information</dc:title>
  <dc:creator>Franck Donald Tana</dc:creator>
  <cp:keywords/>
  <cp:lastModifiedBy>Franck Donald Tana</cp:lastModifiedBy>
  <cp:revision>32</cp:revision>
  <dcterms:created xsi:type="dcterms:W3CDTF">2024-09-30T15:23:58Z</dcterms:created>
  <dcterms:modified xsi:type="dcterms:W3CDTF">2024-10-01T02:47:28Z</dcterms:modified>
  <cp:version/>
</cp:coreProperties>
</file>