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9" r:id="rId2"/>
  </p:sldMasterIdLst>
  <p:notesMasterIdLst>
    <p:notesMasterId r:id="rId19"/>
  </p:notesMasterIdLst>
  <p:handoutMasterIdLst>
    <p:handoutMasterId r:id="rId20"/>
  </p:handoutMasterIdLst>
  <p:sldIdLst>
    <p:sldId id="385" r:id="rId3"/>
    <p:sldId id="431" r:id="rId4"/>
    <p:sldId id="432" r:id="rId5"/>
    <p:sldId id="429" r:id="rId6"/>
    <p:sldId id="433" r:id="rId7"/>
    <p:sldId id="441" r:id="rId8"/>
    <p:sldId id="442" r:id="rId9"/>
    <p:sldId id="434" r:id="rId10"/>
    <p:sldId id="436" r:id="rId11"/>
    <p:sldId id="435" r:id="rId12"/>
    <p:sldId id="430" r:id="rId13"/>
    <p:sldId id="438" r:id="rId14"/>
    <p:sldId id="439" r:id="rId15"/>
    <p:sldId id="440" r:id="rId16"/>
    <p:sldId id="428" r:id="rId17"/>
    <p:sldId id="424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1FD9"/>
    <a:srgbClr val="3F2ABE"/>
    <a:srgbClr val="20007B"/>
    <a:srgbClr val="FD87AC"/>
    <a:srgbClr val="D0E5FF"/>
    <a:srgbClr val="FFCF10"/>
    <a:srgbClr val="5CA9F9"/>
    <a:srgbClr val="FF94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6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3F49-0A4B-4FCA-BDEF-8192C37E00FC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5D741-3B33-4216-BDBA-AE46495D7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0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8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3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2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4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4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5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9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3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238500" y="2228850"/>
            <a:ext cx="2667000" cy="1769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2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2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5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3" name="直角三角形 2"/>
          <p:cNvSpPr/>
          <p:nvPr userDrawn="1"/>
        </p:nvSpPr>
        <p:spPr>
          <a:xfrm flipV="1">
            <a:off x="0" y="0"/>
            <a:ext cx="572703" cy="57270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02EBE75-1ADA-476C-A10E-8404ED43A2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B4922F4-D84F-4C75-B181-0AFC8B1441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30" y="99921"/>
            <a:ext cx="968440" cy="3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221378" cy="5143499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2656573"/>
            <a:ext cx="2579571" cy="2486926"/>
            <a:chOff x="0" y="2656573"/>
            <a:chExt cx="2579571" cy="2486926"/>
          </a:xfrm>
        </p:grpSpPr>
        <p:sp>
          <p:nvSpPr>
            <p:cNvPr id="3" name="直角三角形 2"/>
            <p:cNvSpPr/>
            <p:nvPr/>
          </p:nvSpPr>
          <p:spPr>
            <a:xfrm>
              <a:off x="0" y="2871937"/>
              <a:ext cx="2271562" cy="22715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2656573"/>
              <a:ext cx="1145406" cy="11454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0" y="3801979"/>
              <a:ext cx="1145406" cy="1145406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280160" y="3262964"/>
              <a:ext cx="1299411" cy="1780674"/>
            </a:xfrm>
            <a:custGeom>
              <a:avLst/>
              <a:gdLst>
                <a:gd name="connsiteX0" fmla="*/ 0 w 1299411"/>
                <a:gd name="connsiteY0" fmla="*/ 0 h 1780674"/>
                <a:gd name="connsiteX1" fmla="*/ 0 w 1299411"/>
                <a:gd name="connsiteY1" fmla="*/ 519764 h 1780674"/>
                <a:gd name="connsiteX2" fmla="*/ 1299411 w 1299411"/>
                <a:gd name="connsiteY2" fmla="*/ 1780674 h 1780674"/>
                <a:gd name="connsiteX3" fmla="*/ 1299411 w 1299411"/>
                <a:gd name="connsiteY3" fmla="*/ 1299411 h 1780674"/>
                <a:gd name="connsiteX4" fmla="*/ 0 w 1299411"/>
                <a:gd name="connsiteY4" fmla="*/ 0 h 178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411" h="1780674">
                  <a:moveTo>
                    <a:pt x="0" y="0"/>
                  </a:moveTo>
                  <a:lnTo>
                    <a:pt x="0" y="519764"/>
                  </a:lnTo>
                  <a:lnTo>
                    <a:pt x="1299411" y="1780674"/>
                  </a:lnTo>
                  <a:lnTo>
                    <a:pt x="1299411" y="1299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932247" y="0"/>
            <a:ext cx="221378" cy="5143499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V="1">
            <a:off x="6512658" y="-9625"/>
            <a:ext cx="2640967" cy="2486926"/>
            <a:chOff x="5983271" y="2656573"/>
            <a:chExt cx="2640967" cy="2486926"/>
          </a:xfrm>
        </p:grpSpPr>
        <p:sp>
          <p:nvSpPr>
            <p:cNvPr id="18" name="直角三角形 17"/>
            <p:cNvSpPr/>
            <p:nvPr/>
          </p:nvSpPr>
          <p:spPr>
            <a:xfrm flipH="1">
              <a:off x="6352676" y="2871937"/>
              <a:ext cx="2271562" cy="22715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7478832" y="2656573"/>
              <a:ext cx="1145406" cy="11454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478832" y="3801979"/>
              <a:ext cx="1145406" cy="1145406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5983271" y="3262964"/>
              <a:ext cx="1299411" cy="1780674"/>
            </a:xfrm>
            <a:custGeom>
              <a:avLst/>
              <a:gdLst>
                <a:gd name="connsiteX0" fmla="*/ 0 w 1299411"/>
                <a:gd name="connsiteY0" fmla="*/ 0 h 1780674"/>
                <a:gd name="connsiteX1" fmla="*/ 0 w 1299411"/>
                <a:gd name="connsiteY1" fmla="*/ 519764 h 1780674"/>
                <a:gd name="connsiteX2" fmla="*/ 1299411 w 1299411"/>
                <a:gd name="connsiteY2" fmla="*/ 1780674 h 1780674"/>
                <a:gd name="connsiteX3" fmla="*/ 1299411 w 1299411"/>
                <a:gd name="connsiteY3" fmla="*/ 1299411 h 1780674"/>
                <a:gd name="connsiteX4" fmla="*/ 0 w 1299411"/>
                <a:gd name="connsiteY4" fmla="*/ 0 h 178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411" h="1780674">
                  <a:moveTo>
                    <a:pt x="0" y="0"/>
                  </a:moveTo>
                  <a:lnTo>
                    <a:pt x="0" y="519764"/>
                  </a:lnTo>
                  <a:lnTo>
                    <a:pt x="1299411" y="1780674"/>
                  </a:lnTo>
                  <a:lnTo>
                    <a:pt x="1299411" y="1299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12"/>
          <p:cNvSpPr txBox="1"/>
          <p:nvPr/>
        </p:nvSpPr>
        <p:spPr>
          <a:xfrm>
            <a:off x="2966271" y="1128355"/>
            <a:ext cx="3211457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广汽丰田</a:t>
            </a:r>
            <a:r>
              <a:rPr lang="en-US" altLang="zh-CN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x</a:t>
            </a:r>
            <a:r>
              <a:rPr lang="zh-CN" altLang="en-US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花生地铁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1958741" y="1887048"/>
            <a:ext cx="5221708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#</a:t>
            </a:r>
            <a:r>
              <a:rPr lang="zh-CN" altLang="en-US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一诺，一生</a:t>
            </a:r>
            <a:r>
              <a:rPr lang="en-US" altLang="zh-CN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#</a:t>
            </a:r>
            <a:endParaRPr lang="zh-CN" altLang="en-US" sz="3800" b="1" spc="3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2064616" y="2755129"/>
            <a:ext cx="5004334" cy="3131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超会说情话的雷凌双擎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文本框 16"/>
          <p:cNvSpPr txBox="1"/>
          <p:nvPr/>
        </p:nvSpPr>
        <p:spPr>
          <a:xfrm>
            <a:off x="3991500" y="3564207"/>
            <a:ext cx="1161000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汇报人：包小图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235116" y="2666198"/>
            <a:ext cx="6545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14"/>
          <p:cNvSpPr txBox="1"/>
          <p:nvPr/>
        </p:nvSpPr>
        <p:spPr>
          <a:xfrm>
            <a:off x="2064616" y="3541124"/>
            <a:ext cx="5004334" cy="2808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2018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年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月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7991" y="1437768"/>
            <a:ext cx="5184372" cy="2305822"/>
            <a:chOff x="1977991" y="1404081"/>
            <a:chExt cx="5184372" cy="2305822"/>
          </a:xfrm>
        </p:grpSpPr>
        <p:sp>
          <p:nvSpPr>
            <p:cNvPr id="22" name="矩形 21"/>
            <p:cNvSpPr/>
            <p:nvPr/>
          </p:nvSpPr>
          <p:spPr>
            <a:xfrm>
              <a:off x="2182906" y="1609819"/>
              <a:ext cx="4778187" cy="1908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6495435" y="3042975"/>
              <a:ext cx="666928" cy="6669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1977991" y="1404081"/>
              <a:ext cx="666928" cy="6669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72" y="3107627"/>
            <a:ext cx="835853" cy="3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1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：个人资料填写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1" y="686594"/>
            <a:ext cx="2082243" cy="41644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72" y="2947675"/>
            <a:ext cx="490550" cy="2372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14" y="2917829"/>
            <a:ext cx="846678" cy="2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：表白模板</a:t>
            </a:r>
            <a:r>
              <a:rPr lang="en-US" altLang="zh-CN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（小清新告白）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1569" y="960894"/>
            <a:ext cx="2091303" cy="4182605"/>
            <a:chOff x="1511569" y="317716"/>
            <a:chExt cx="2571750" cy="51435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569" y="317716"/>
              <a:ext cx="2571750" cy="5143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983783" y="4835470"/>
              <a:ext cx="1232115" cy="308029"/>
            </a:xfrm>
            <a:prstGeom prst="rect">
              <a:avLst/>
            </a:prstGeom>
            <a:solidFill>
              <a:srgbClr val="3F2A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805553" y="1743559"/>
            <a:ext cx="1503335" cy="1415406"/>
          </a:xfrm>
          <a:prstGeom prst="rect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小清新告白背景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（植入雷凌双擎元素）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65" y="3194060"/>
            <a:ext cx="591652" cy="21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029" y="3194060"/>
            <a:ext cx="574468" cy="216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805554" y="3417328"/>
            <a:ext cx="1503334" cy="42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表白文字区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719233" y="1084880"/>
            <a:ext cx="3797085" cy="2425485"/>
          </a:xfrm>
          <a:prstGeom prst="wedgeRoundRectCallout">
            <a:avLst>
              <a:gd name="adj1" fmla="val -85935"/>
              <a:gd name="adj2" fmla="val 5354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4901337" y="1304387"/>
            <a:ext cx="3432875" cy="11468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59838" y="2571750"/>
            <a:ext cx="227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已输入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字，还剩余</a:t>
            </a:r>
            <a:r>
              <a:rPr lang="en-US" altLang="zh-CN" sz="1200" dirty="0" smtClean="0"/>
              <a:t>XX</a:t>
            </a:r>
            <a:r>
              <a:rPr lang="zh-CN" altLang="en-US" sz="1200" dirty="0" smtClean="0"/>
              <a:t>字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82704" y="3846660"/>
            <a:ext cx="346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规则：默认以模板文字开头，用户也可以删除，自加文字，可输入</a:t>
            </a:r>
            <a:r>
              <a:rPr lang="en-US" altLang="zh-CN" dirty="0" smtClean="0"/>
              <a:t>140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01337" y="1402598"/>
            <a:ext cx="343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200" b="1" dirty="0" smtClean="0"/>
              <a:t>想带你去看全世界的风景，身边一定要有你，因为你就是我的全世界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643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：表白模板</a:t>
            </a:r>
            <a:r>
              <a:rPr lang="en-US" altLang="zh-CN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（土味情话）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1569" y="960894"/>
            <a:ext cx="2091303" cy="4182605"/>
            <a:chOff x="1511569" y="317716"/>
            <a:chExt cx="2571750" cy="51435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569" y="317716"/>
              <a:ext cx="2571750" cy="5143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983783" y="4835470"/>
              <a:ext cx="1232115" cy="308029"/>
            </a:xfrm>
            <a:prstGeom prst="rect">
              <a:avLst/>
            </a:prstGeom>
            <a:solidFill>
              <a:srgbClr val="3F2A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805553" y="1743559"/>
            <a:ext cx="1503335" cy="1415406"/>
          </a:xfrm>
          <a:prstGeom prst="rect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土味情话背景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（植入雷凌双擎元素）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65" y="3194060"/>
            <a:ext cx="591652" cy="21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029" y="3194060"/>
            <a:ext cx="574468" cy="216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805554" y="3417328"/>
            <a:ext cx="1503334" cy="42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表白文字区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719233" y="1084880"/>
            <a:ext cx="3797085" cy="2425485"/>
          </a:xfrm>
          <a:prstGeom prst="wedgeRoundRectCallout">
            <a:avLst>
              <a:gd name="adj1" fmla="val -85935"/>
              <a:gd name="adj2" fmla="val 5354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4901337" y="1304387"/>
            <a:ext cx="3432875" cy="11468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59838" y="2571750"/>
            <a:ext cx="227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已输入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字，还剩余</a:t>
            </a:r>
            <a:r>
              <a:rPr lang="en-US" altLang="zh-CN" sz="1200" dirty="0" smtClean="0"/>
              <a:t>XX</a:t>
            </a:r>
            <a:r>
              <a:rPr lang="zh-CN" altLang="en-US" sz="1200" dirty="0" smtClean="0"/>
              <a:t>字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82704" y="3846660"/>
            <a:ext cx="346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规则：默认以模板文字开头，用户也可以删除，自加文字，可输入</a:t>
            </a:r>
            <a:r>
              <a:rPr lang="en-US" altLang="zh-CN" dirty="0" smtClean="0"/>
              <a:t>140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01337" y="1402598"/>
            <a:ext cx="34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200" b="1" dirty="0" smtClean="0"/>
              <a:t>最近走不动道了，因为我的发动机在你这里。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668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：表白模板</a:t>
            </a:r>
            <a:r>
              <a:rPr lang="en-US" altLang="zh-CN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（走心歌词）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1569" y="960894"/>
            <a:ext cx="2091303" cy="4182605"/>
            <a:chOff x="1511569" y="317716"/>
            <a:chExt cx="2571750" cy="51435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569" y="317716"/>
              <a:ext cx="2571750" cy="5143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983783" y="4835470"/>
              <a:ext cx="1232115" cy="308029"/>
            </a:xfrm>
            <a:prstGeom prst="rect">
              <a:avLst/>
            </a:prstGeom>
            <a:solidFill>
              <a:srgbClr val="3F2A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805553" y="1743559"/>
            <a:ext cx="1503335" cy="1415406"/>
          </a:xfrm>
          <a:prstGeom prst="rect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走心歌词背景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（植入雷凌双擎元素）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65" y="3194060"/>
            <a:ext cx="591652" cy="21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029" y="3194060"/>
            <a:ext cx="574468" cy="216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805554" y="3417328"/>
            <a:ext cx="1503334" cy="42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表白文字区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719233" y="1084880"/>
            <a:ext cx="3797085" cy="2425485"/>
          </a:xfrm>
          <a:prstGeom prst="wedgeRoundRectCallout">
            <a:avLst>
              <a:gd name="adj1" fmla="val -85935"/>
              <a:gd name="adj2" fmla="val 5354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4901337" y="1304387"/>
            <a:ext cx="3432875" cy="11468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59838" y="2571750"/>
            <a:ext cx="227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已输入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字，还剩余</a:t>
            </a:r>
            <a:r>
              <a:rPr lang="en-US" altLang="zh-CN" sz="1200" dirty="0" smtClean="0"/>
              <a:t>XX</a:t>
            </a:r>
            <a:r>
              <a:rPr lang="zh-CN" altLang="en-US" sz="1200" dirty="0" smtClean="0"/>
              <a:t>字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82704" y="3846660"/>
            <a:ext cx="346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规则：默认以模板文字开头，用户也可以删除，自加文字，可输入</a:t>
            </a:r>
            <a:r>
              <a:rPr lang="en-US" altLang="zh-CN" dirty="0" smtClean="0"/>
              <a:t>140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01337" y="1402598"/>
            <a:ext cx="34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200" b="1" dirty="0"/>
              <a:t>我爱你有种左灯右行的</a:t>
            </a:r>
            <a:r>
              <a:rPr lang="zh-CN" altLang="en-US" sz="1200" b="1" dirty="0" smtClean="0"/>
              <a:t>冲突，疯狂</a:t>
            </a:r>
            <a:r>
              <a:rPr lang="zh-CN" altLang="en-US" sz="1200" b="1" dirty="0"/>
              <a:t>却怕没有</a:t>
            </a:r>
            <a:r>
              <a:rPr lang="zh-CN" altLang="en-US" sz="1200" b="1" dirty="0" smtClean="0"/>
              <a:t>退路。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97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：表白模板</a:t>
            </a:r>
            <a:r>
              <a:rPr lang="en-US" altLang="zh-CN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（高调宣言）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1569" y="960894"/>
            <a:ext cx="2091303" cy="4182605"/>
            <a:chOff x="1511569" y="317716"/>
            <a:chExt cx="2571750" cy="51435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569" y="317716"/>
              <a:ext cx="2571750" cy="5143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983783" y="4835470"/>
              <a:ext cx="1232115" cy="308029"/>
            </a:xfrm>
            <a:prstGeom prst="rect">
              <a:avLst/>
            </a:prstGeom>
            <a:solidFill>
              <a:srgbClr val="3F2A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805553" y="1743559"/>
            <a:ext cx="1503335" cy="1415406"/>
          </a:xfrm>
          <a:prstGeom prst="rect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高调宣言背景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（植入雷凌双擎元素）</a:t>
            </a:r>
            <a:endParaRPr lang="zh-CN" altLang="en-US" sz="1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565" y="3194060"/>
            <a:ext cx="591652" cy="21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029" y="3194060"/>
            <a:ext cx="574468" cy="216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805554" y="3417328"/>
            <a:ext cx="1503334" cy="42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表白文字区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719233" y="1084880"/>
            <a:ext cx="3797085" cy="2425485"/>
          </a:xfrm>
          <a:prstGeom prst="wedgeRoundRectCallout">
            <a:avLst>
              <a:gd name="adj1" fmla="val -85935"/>
              <a:gd name="adj2" fmla="val 5354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4901337" y="1304387"/>
            <a:ext cx="3432875" cy="11468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59838" y="2571750"/>
            <a:ext cx="227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已输入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字，还剩余</a:t>
            </a:r>
            <a:r>
              <a:rPr lang="en-US" altLang="zh-CN" sz="1200" dirty="0" smtClean="0"/>
              <a:t>XX</a:t>
            </a:r>
            <a:r>
              <a:rPr lang="zh-CN" altLang="en-US" sz="1200" dirty="0" smtClean="0"/>
              <a:t>字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982704" y="3846660"/>
            <a:ext cx="346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规则：默认以模板文字开头，用户也可以删除，自加文字，可输入</a:t>
            </a:r>
            <a:r>
              <a:rPr lang="en-US" altLang="zh-CN" dirty="0" smtClean="0"/>
              <a:t>140</a:t>
            </a:r>
            <a:r>
              <a:rPr lang="zh-CN" altLang="en-US" dirty="0" smtClean="0"/>
              <a:t>字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01337" y="1402598"/>
            <a:ext cx="343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200" b="1" dirty="0"/>
              <a:t>自从见到你，我的人生就不需要导航了，因为你就是我唯一的目标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004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：告白生成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75" y="974046"/>
            <a:ext cx="2224476" cy="3953637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559775" y="3724275"/>
            <a:ext cx="1207293" cy="4071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45844" y="3702844"/>
            <a:ext cx="669131" cy="4071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38551" y="4325979"/>
            <a:ext cx="1633537" cy="4071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5863027" y="792770"/>
            <a:ext cx="2978944" cy="1123538"/>
          </a:xfrm>
          <a:prstGeom prst="wedgeRoundRectCallout">
            <a:avLst>
              <a:gd name="adj1" fmla="val -81892"/>
              <a:gd name="adj2" fmla="val 206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识别二维码到活动首页，其他网民也可以参加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40519" y="2571750"/>
            <a:ext cx="2978944" cy="1123538"/>
          </a:xfrm>
          <a:prstGeom prst="wedgeRoundRectCallout">
            <a:avLst>
              <a:gd name="adj1" fmla="val -76693"/>
              <a:gd name="adj2" fmla="val 118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分享功能，发布到朋友圈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71366" y="2334716"/>
            <a:ext cx="2978944" cy="1123538"/>
          </a:xfrm>
          <a:prstGeom prst="wedgeRoundRectCallout">
            <a:avLst>
              <a:gd name="adj1" fmla="val 58766"/>
              <a:gd name="adj2" fmla="val 822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每一幅告白卡片，除了用户自制的告白卡片，还带有丰田雷凌的品牌露出。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21279" y="4262033"/>
            <a:ext cx="2929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微信分享文案：一诺一生！我是“擎话型动派”，快来见证我唯一的告白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330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221378" cy="5143499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2656573"/>
            <a:ext cx="2579571" cy="2486926"/>
            <a:chOff x="0" y="2656573"/>
            <a:chExt cx="2579571" cy="2486926"/>
          </a:xfrm>
        </p:grpSpPr>
        <p:sp>
          <p:nvSpPr>
            <p:cNvPr id="3" name="直角三角形 2"/>
            <p:cNvSpPr/>
            <p:nvPr/>
          </p:nvSpPr>
          <p:spPr>
            <a:xfrm>
              <a:off x="0" y="2871937"/>
              <a:ext cx="2271562" cy="22715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>
              <a:off x="0" y="2656573"/>
              <a:ext cx="1145406" cy="11454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0" y="3801979"/>
              <a:ext cx="1145406" cy="1145406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280160" y="3262964"/>
              <a:ext cx="1299411" cy="1780674"/>
            </a:xfrm>
            <a:custGeom>
              <a:avLst/>
              <a:gdLst>
                <a:gd name="connsiteX0" fmla="*/ 0 w 1299411"/>
                <a:gd name="connsiteY0" fmla="*/ 0 h 1780674"/>
                <a:gd name="connsiteX1" fmla="*/ 0 w 1299411"/>
                <a:gd name="connsiteY1" fmla="*/ 519764 h 1780674"/>
                <a:gd name="connsiteX2" fmla="*/ 1299411 w 1299411"/>
                <a:gd name="connsiteY2" fmla="*/ 1780674 h 1780674"/>
                <a:gd name="connsiteX3" fmla="*/ 1299411 w 1299411"/>
                <a:gd name="connsiteY3" fmla="*/ 1299411 h 1780674"/>
                <a:gd name="connsiteX4" fmla="*/ 0 w 1299411"/>
                <a:gd name="connsiteY4" fmla="*/ 0 h 178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411" h="1780674">
                  <a:moveTo>
                    <a:pt x="0" y="0"/>
                  </a:moveTo>
                  <a:lnTo>
                    <a:pt x="0" y="519764"/>
                  </a:lnTo>
                  <a:lnTo>
                    <a:pt x="1299411" y="1780674"/>
                  </a:lnTo>
                  <a:lnTo>
                    <a:pt x="1299411" y="1299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8932247" y="0"/>
            <a:ext cx="221378" cy="5143499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V="1">
            <a:off x="6512658" y="-9625"/>
            <a:ext cx="2640967" cy="2486926"/>
            <a:chOff x="5983271" y="2656573"/>
            <a:chExt cx="2640967" cy="2486926"/>
          </a:xfrm>
        </p:grpSpPr>
        <p:sp>
          <p:nvSpPr>
            <p:cNvPr id="18" name="直角三角形 17"/>
            <p:cNvSpPr/>
            <p:nvPr/>
          </p:nvSpPr>
          <p:spPr>
            <a:xfrm flipH="1">
              <a:off x="6352676" y="2871937"/>
              <a:ext cx="2271562" cy="2271562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7478832" y="2656573"/>
              <a:ext cx="1145406" cy="114540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V="1">
              <a:off x="7478832" y="3801979"/>
              <a:ext cx="1145406" cy="1145406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5983271" y="3262964"/>
              <a:ext cx="1299411" cy="1780674"/>
            </a:xfrm>
            <a:custGeom>
              <a:avLst/>
              <a:gdLst>
                <a:gd name="connsiteX0" fmla="*/ 0 w 1299411"/>
                <a:gd name="connsiteY0" fmla="*/ 0 h 1780674"/>
                <a:gd name="connsiteX1" fmla="*/ 0 w 1299411"/>
                <a:gd name="connsiteY1" fmla="*/ 519764 h 1780674"/>
                <a:gd name="connsiteX2" fmla="*/ 1299411 w 1299411"/>
                <a:gd name="connsiteY2" fmla="*/ 1780674 h 1780674"/>
                <a:gd name="connsiteX3" fmla="*/ 1299411 w 1299411"/>
                <a:gd name="connsiteY3" fmla="*/ 1299411 h 1780674"/>
                <a:gd name="connsiteX4" fmla="*/ 0 w 1299411"/>
                <a:gd name="connsiteY4" fmla="*/ 0 h 178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9411" h="1780674">
                  <a:moveTo>
                    <a:pt x="0" y="0"/>
                  </a:moveTo>
                  <a:lnTo>
                    <a:pt x="0" y="519764"/>
                  </a:lnTo>
                  <a:lnTo>
                    <a:pt x="1299411" y="1780674"/>
                  </a:lnTo>
                  <a:lnTo>
                    <a:pt x="1299411" y="1299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12"/>
          <p:cNvSpPr txBox="1"/>
          <p:nvPr/>
        </p:nvSpPr>
        <p:spPr>
          <a:xfrm>
            <a:off x="2905356" y="1128355"/>
            <a:ext cx="3333285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感谢聆听 </a:t>
            </a:r>
            <a:r>
              <a:rPr lang="en-US" altLang="zh-CN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· </a:t>
            </a:r>
            <a:r>
              <a:rPr lang="zh-CN" altLang="en-US" sz="28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期待合作</a:t>
            </a:r>
            <a:endParaRPr lang="zh-CN" altLang="en-US" sz="2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1958741" y="1887048"/>
            <a:ext cx="5221708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#</a:t>
            </a:r>
            <a:r>
              <a:rPr lang="zh-CN" altLang="en-US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一诺，一生</a:t>
            </a:r>
            <a:r>
              <a:rPr lang="en-US" altLang="zh-CN" sz="38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#</a:t>
            </a:r>
            <a:endParaRPr lang="zh-CN" altLang="en-US" sz="3800" b="1" spc="3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2064616" y="2755129"/>
            <a:ext cx="5004334" cy="3131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超会说情话的雷凌双擎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文本框 16"/>
          <p:cNvSpPr txBox="1"/>
          <p:nvPr/>
        </p:nvSpPr>
        <p:spPr>
          <a:xfrm>
            <a:off x="3991500" y="3564207"/>
            <a:ext cx="1161000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汇报人：包小图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235116" y="2666198"/>
            <a:ext cx="6545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14"/>
          <p:cNvSpPr txBox="1"/>
          <p:nvPr/>
        </p:nvSpPr>
        <p:spPr>
          <a:xfrm>
            <a:off x="2064616" y="3541124"/>
            <a:ext cx="5004334" cy="2808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2018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年</a:t>
            </a: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8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月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7991" y="1437768"/>
            <a:ext cx="5184372" cy="2305822"/>
            <a:chOff x="1977991" y="1404081"/>
            <a:chExt cx="5184372" cy="2305822"/>
          </a:xfrm>
        </p:grpSpPr>
        <p:sp>
          <p:nvSpPr>
            <p:cNvPr id="22" name="矩形 21"/>
            <p:cNvSpPr/>
            <p:nvPr/>
          </p:nvSpPr>
          <p:spPr>
            <a:xfrm>
              <a:off x="2182906" y="1609819"/>
              <a:ext cx="4778187" cy="1908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6495435" y="3042975"/>
              <a:ext cx="666928" cy="6669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直角三角形 31"/>
            <p:cNvSpPr/>
            <p:nvPr/>
          </p:nvSpPr>
          <p:spPr>
            <a:xfrm flipV="1">
              <a:off x="1977991" y="1404081"/>
              <a:ext cx="666928" cy="6669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72" y="3107627"/>
            <a:ext cx="835853" cy="3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latin typeface="Century Gothic" panose="020B0502020202020204" pitchFamily="34" charset="0"/>
              </a:rPr>
              <a:t>雷</a:t>
            </a:r>
            <a:r>
              <a:rPr lang="zh-CN" altLang="en-US" sz="2400" b="1" dirty="0" smtClean="0">
                <a:latin typeface="Century Gothic" panose="020B0502020202020204" pitchFamily="34" charset="0"/>
              </a:rPr>
              <a:t>凌“擎</a:t>
            </a:r>
            <a:r>
              <a:rPr lang="zh-CN" altLang="en-US" sz="2400" b="1" dirty="0" smtClean="0">
                <a:latin typeface="Century Gothic" panose="020B0502020202020204" pitchFamily="34" charset="0"/>
              </a:rPr>
              <a:t>话型动</a:t>
            </a:r>
            <a:r>
              <a:rPr lang="zh-CN" altLang="en-US" sz="2400" b="1" dirty="0" smtClean="0">
                <a:latin typeface="Century Gothic" panose="020B0502020202020204" pitchFamily="34" charset="0"/>
              </a:rPr>
              <a:t>派</a:t>
            </a:r>
            <a:r>
              <a:rPr lang="zh-CN" altLang="en-US" sz="2400" b="1" dirty="0" smtClean="0">
                <a:latin typeface="Century Gothic" panose="020B0502020202020204" pitchFamily="34" charset="0"/>
              </a:rPr>
              <a:t>”活动规则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662" y="1079034"/>
            <a:ext cx="70035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活动主题</a:t>
            </a:r>
            <a:r>
              <a:rPr lang="zh-CN" altLang="en-US" dirty="0" smtClean="0"/>
              <a:t>：一诺一生</a:t>
            </a:r>
            <a:r>
              <a:rPr lang="en-US" altLang="zh-CN" dirty="0" smtClean="0"/>
              <a:t>·</a:t>
            </a:r>
            <a:r>
              <a:rPr lang="zh-CN" altLang="en-US" dirty="0" smtClean="0"/>
              <a:t>雷凌“擎话型动派，表白我的爱”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活动上线时间：</a:t>
            </a:r>
            <a:r>
              <a:rPr lang="en-US" altLang="zh-CN" dirty="0" smtClean="0"/>
              <a:t>2018.9.21-10.24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在活动期间，用户可以参与表白卡片制作并分享到朋友圈为作品集赞；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一</a:t>
            </a:r>
            <a:r>
              <a:rPr lang="zh-CN" altLang="en-US" dirty="0" smtClean="0"/>
              <a:t>个账号只能生成一次</a:t>
            </a:r>
            <a:r>
              <a:rPr lang="zh-CN" altLang="en-US" dirty="0" smtClean="0"/>
              <a:t>告白，点击“我要告白”首先填写个人名称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电话，以及表白对象名称；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告白分享到朋友圈后，朋友可以为其点赞，一天只能点赞一次；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在活动</a:t>
            </a:r>
            <a:r>
              <a:rPr lang="zh-CN" altLang="en-US" dirty="0" smtClean="0"/>
              <a:t>期内，按照告白所获得的点赞数进行排行，</a:t>
            </a:r>
            <a:r>
              <a:rPr lang="zh-CN" altLang="en-US" dirty="0" smtClean="0"/>
              <a:t>前三名将</a:t>
            </a:r>
            <a:r>
              <a:rPr lang="zh-CN" altLang="en-US" dirty="0" smtClean="0"/>
              <a:t>获得</a:t>
            </a:r>
            <a:r>
              <a:rPr lang="zh-CN" altLang="en-US" dirty="0" smtClean="0"/>
              <a:t>奖励</a:t>
            </a:r>
            <a:r>
              <a:rPr lang="zh-CN" altLang="en-US" dirty="0" smtClean="0"/>
              <a:t>。工作人员</a:t>
            </a:r>
            <a:r>
              <a:rPr lang="zh-CN" altLang="en-US" dirty="0"/>
              <a:t>会在活动结束后</a:t>
            </a:r>
            <a:r>
              <a:rPr lang="en-US" altLang="zh-CN" dirty="0"/>
              <a:t>7</a:t>
            </a:r>
            <a:r>
              <a:rPr lang="zh-CN" altLang="en-US" dirty="0" smtClean="0"/>
              <a:t>个工作日内通知获奖用户及登记获奖地址，安排奖品发出；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本</a:t>
            </a:r>
            <a:r>
              <a:rPr lang="zh-CN" altLang="en-US" dirty="0"/>
              <a:t>活动与苹果公司⽆关。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4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latin typeface="Century Gothic" panose="020B0502020202020204" pitchFamily="34" charset="0"/>
              </a:rPr>
              <a:t>流程图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90" y="1643063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进入活动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页面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378740" y="1643063"/>
            <a:ext cx="1278731" cy="4500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判断是否首次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</p:cNvCxnSpPr>
          <p:nvPr/>
        </p:nvCxnSpPr>
        <p:spPr>
          <a:xfrm flipH="1" flipV="1">
            <a:off x="2018105" y="1457325"/>
            <a:ext cx="1" cy="185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18105" y="1457325"/>
            <a:ext cx="10822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018105" y="2093119"/>
            <a:ext cx="1" cy="185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9" idx="1"/>
          </p:cNvCxnSpPr>
          <p:nvPr/>
        </p:nvCxnSpPr>
        <p:spPr>
          <a:xfrm>
            <a:off x="2018105" y="2264575"/>
            <a:ext cx="1653783" cy="214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00384" y="1225553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参与告白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18104" y="1225553"/>
            <a:ext cx="108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首次参加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27616" y="2260005"/>
            <a:ext cx="108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非首次参加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71888" y="2043113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查看告白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点赞数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endCxn id="4" idx="1"/>
          </p:cNvCxnSpPr>
          <p:nvPr/>
        </p:nvCxnSpPr>
        <p:spPr>
          <a:xfrm flipV="1">
            <a:off x="1128709" y="1868091"/>
            <a:ext cx="250031" cy="3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191903" y="1457325"/>
            <a:ext cx="3372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9134" y="1225552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填写表白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资料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17390" y="1214437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选择表白卡模板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05646" y="1214436"/>
            <a:ext cx="1232013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生成表白卡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分享朋友圈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63407" y="2264575"/>
            <a:ext cx="3372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100638" y="2043113"/>
            <a:ext cx="1232013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分享朋友圈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3100385" y="2293150"/>
            <a:ext cx="0" cy="810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00384" y="3095535"/>
            <a:ext cx="619414" cy="80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719798" y="2852647"/>
            <a:ext cx="1091519" cy="48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</a:t>
            </a:r>
            <a:r>
              <a:rPr lang="zh-CN" altLang="en-US" dirty="0">
                <a:solidFill>
                  <a:schemeClr val="tx1"/>
                </a:solidFill>
              </a:rPr>
              <a:t>点</a:t>
            </a:r>
            <a:r>
              <a:rPr lang="zh-CN" altLang="en-US" dirty="0" smtClean="0">
                <a:solidFill>
                  <a:schemeClr val="tx1"/>
                </a:solidFill>
              </a:rPr>
              <a:t>赞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排行榜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页面草图：</a:t>
            </a:r>
            <a:r>
              <a:rPr lang="en-US" altLang="zh-CN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Loading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2" y="922601"/>
            <a:ext cx="2025573" cy="41699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1722" y="2089618"/>
            <a:ext cx="2051453" cy="1835944"/>
          </a:xfrm>
          <a:prstGeom prst="rect">
            <a:avLst/>
          </a:prstGeom>
          <a:solidFill>
            <a:srgbClr val="FD87A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42925" y="2936153"/>
            <a:ext cx="257175" cy="142875"/>
            <a:chOff x="3178969" y="2571750"/>
            <a:chExt cx="257175" cy="142875"/>
          </a:xfrm>
        </p:grpSpPr>
        <p:sp>
          <p:nvSpPr>
            <p:cNvPr id="8" name="平行四边形 7"/>
            <p:cNvSpPr/>
            <p:nvPr/>
          </p:nvSpPr>
          <p:spPr>
            <a:xfrm>
              <a:off x="3178969" y="2571750"/>
              <a:ext cx="85725" cy="142875"/>
            </a:xfrm>
            <a:prstGeom prst="parallelogram">
              <a:avLst/>
            </a:prstGeom>
            <a:solidFill>
              <a:srgbClr val="2000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3264694" y="2571750"/>
              <a:ext cx="85725" cy="142875"/>
            </a:xfrm>
            <a:prstGeom prst="parallelogram">
              <a:avLst/>
            </a:prstGeom>
            <a:solidFill>
              <a:srgbClr val="2000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3350419" y="2571750"/>
              <a:ext cx="85725" cy="142875"/>
            </a:xfrm>
            <a:prstGeom prst="parallelogram">
              <a:avLst/>
            </a:prstGeom>
            <a:solidFill>
              <a:srgbClr val="2000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0" b="70864"/>
          <a:stretch/>
        </p:blipFill>
        <p:spPr>
          <a:xfrm>
            <a:off x="800100" y="2808103"/>
            <a:ext cx="709613" cy="3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标注 16"/>
          <p:cNvSpPr/>
          <p:nvPr/>
        </p:nvSpPr>
        <p:spPr>
          <a:xfrm>
            <a:off x="1002431" y="2152192"/>
            <a:ext cx="726533" cy="542996"/>
          </a:xfrm>
          <a:prstGeom prst="wedgeRectCallout">
            <a:avLst>
              <a:gd name="adj1" fmla="val -33132"/>
              <a:gd name="adj2" fmla="val 70394"/>
            </a:avLst>
          </a:prstGeom>
          <a:solidFill>
            <a:schemeClr val="bg1"/>
          </a:solidFill>
          <a:ln>
            <a:solidFill>
              <a:srgbClr val="200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rcRect l="2467" t="9367" r="39067" b="6874"/>
          <a:stretch>
            <a:fillRect/>
          </a:stretch>
        </p:blipFill>
        <p:spPr>
          <a:xfrm>
            <a:off x="1037190" y="2188785"/>
            <a:ext cx="704714" cy="469809"/>
          </a:xfrm>
          <a:custGeom>
            <a:avLst/>
            <a:gdLst>
              <a:gd name="connsiteX0" fmla="*/ 0 w 2160000"/>
              <a:gd name="connsiteY0" fmla="*/ 0 h 1440000"/>
              <a:gd name="connsiteX1" fmla="*/ 2160000 w 2160000"/>
              <a:gd name="connsiteY1" fmla="*/ 0 h 1440000"/>
              <a:gd name="connsiteX2" fmla="*/ 2160000 w 2160000"/>
              <a:gd name="connsiteY2" fmla="*/ 1440000 h 1440000"/>
              <a:gd name="connsiteX3" fmla="*/ 0 w 2160000"/>
              <a:gd name="connsiteY3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1440000">
                <a:moveTo>
                  <a:pt x="0" y="0"/>
                </a:moveTo>
                <a:lnTo>
                  <a:pt x="2160000" y="0"/>
                </a:lnTo>
                <a:lnTo>
                  <a:pt x="2160000" y="1440000"/>
                </a:lnTo>
                <a:lnTo>
                  <a:pt x="0" y="1440000"/>
                </a:lnTo>
                <a:close/>
              </a:path>
            </a:pathLst>
          </a:custGeom>
        </p:spPr>
      </p:pic>
      <p:sp>
        <p:nvSpPr>
          <p:cNvPr id="28" name="圆角矩形标注 27"/>
          <p:cNvSpPr/>
          <p:nvPr/>
        </p:nvSpPr>
        <p:spPr>
          <a:xfrm>
            <a:off x="4807187" y="2571750"/>
            <a:ext cx="3122376" cy="921472"/>
          </a:xfrm>
          <a:prstGeom prst="wedgeRoundRectCallout">
            <a:avLst>
              <a:gd name="adj1" fmla="val -82339"/>
              <a:gd name="adj2" fmla="val -45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H5 loading</a:t>
            </a:r>
            <a:r>
              <a:rPr lang="zh-CN" altLang="en-US" dirty="0" smtClean="0">
                <a:solidFill>
                  <a:schemeClr val="bg1"/>
                </a:solidFill>
              </a:rPr>
              <a:t>过程中，弹出各种经典的表白文案，引起用户的创作兴趣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12982" y="1081202"/>
            <a:ext cx="1801374" cy="1346310"/>
            <a:chOff x="3349270" y="1390520"/>
            <a:chExt cx="726533" cy="542996"/>
          </a:xfrm>
        </p:grpSpPr>
        <p:sp>
          <p:nvSpPr>
            <p:cNvPr id="29" name="矩形标注 28"/>
            <p:cNvSpPr/>
            <p:nvPr/>
          </p:nvSpPr>
          <p:spPr>
            <a:xfrm>
              <a:off x="3349270" y="1390520"/>
              <a:ext cx="726533" cy="542996"/>
            </a:xfrm>
            <a:prstGeom prst="wedgeRectCallout">
              <a:avLst>
                <a:gd name="adj1" fmla="val -33132"/>
                <a:gd name="adj2" fmla="val 70394"/>
              </a:avLst>
            </a:prstGeom>
            <a:solidFill>
              <a:schemeClr val="bg1"/>
            </a:solidFill>
            <a:ln>
              <a:solidFill>
                <a:srgbClr val="2000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rcRect l="2467" t="9367" r="39067" b="6874"/>
            <a:stretch>
              <a:fillRect/>
            </a:stretch>
          </p:blipFill>
          <p:spPr>
            <a:xfrm>
              <a:off x="3362597" y="1427113"/>
              <a:ext cx="704714" cy="469809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000" h="1440000">
                  <a:moveTo>
                    <a:pt x="0" y="0"/>
                  </a:moveTo>
                  <a:lnTo>
                    <a:pt x="2160000" y="0"/>
                  </a:lnTo>
                  <a:lnTo>
                    <a:pt x="2160000" y="1440000"/>
                  </a:lnTo>
                  <a:lnTo>
                    <a:pt x="0" y="1440000"/>
                  </a:lnTo>
                  <a:close/>
                </a:path>
              </a:pathLst>
            </a:custGeom>
          </p:spPr>
        </p:pic>
      </p:grpSp>
      <p:cxnSp>
        <p:nvCxnSpPr>
          <p:cNvPr id="24" name="直接箭头连接符 23"/>
          <p:cNvCxnSpPr/>
          <p:nvPr/>
        </p:nvCxnSpPr>
        <p:spPr>
          <a:xfrm flipV="1">
            <a:off x="1776663" y="2089618"/>
            <a:ext cx="1359443" cy="3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12982" y="4221936"/>
            <a:ext cx="4995187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页在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跳转无法出现，在微信加载时能否出现？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33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latin typeface="Century Gothic" panose="020B0502020202020204" pitchFamily="34" charset="0"/>
              </a:rPr>
              <a:t>页面草图：活动主页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69" y="825284"/>
            <a:ext cx="2386393" cy="4244598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5548394" y="573436"/>
            <a:ext cx="1084881" cy="503695"/>
          </a:xfrm>
          <a:prstGeom prst="wedgeRoundRectCallout">
            <a:avLst>
              <a:gd name="adj1" fmla="val -100119"/>
              <a:gd name="adj2" fmla="val 53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活动规则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066800" y="4267199"/>
            <a:ext cx="1084881" cy="503695"/>
          </a:xfrm>
          <a:prstGeom prst="wedgeRoundRectCallout">
            <a:avLst>
              <a:gd name="adj1" fmla="val 94881"/>
              <a:gd name="adj2" fmla="val 40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点赞排行榜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674963" y="2836190"/>
            <a:ext cx="2818108" cy="1431009"/>
          </a:xfrm>
          <a:prstGeom prst="wedgeRoundRectCallout">
            <a:avLst>
              <a:gd name="adj1" fmla="val -91088"/>
              <a:gd name="adj2" fmla="val 78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对于第一次参加者，显示“我要表白”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对于非第一次参加者，显示“我的表白”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latin typeface="Century Gothic" panose="020B0502020202020204" pitchFamily="34" charset="0"/>
              </a:rPr>
              <a:t>页面草图：查看“我的表白”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69275" y="974046"/>
            <a:ext cx="2224476" cy="3953637"/>
            <a:chOff x="3369275" y="974046"/>
            <a:chExt cx="2224476" cy="39536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275" y="974046"/>
              <a:ext cx="2224476" cy="395363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440624" y="4285281"/>
              <a:ext cx="2076773" cy="387458"/>
            </a:xfrm>
            <a:prstGeom prst="rect">
              <a:avLst/>
            </a:prstGeom>
            <a:solidFill>
              <a:srgbClr val="321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心形 5"/>
          <p:cNvSpPr/>
          <p:nvPr/>
        </p:nvSpPr>
        <p:spPr>
          <a:xfrm>
            <a:off x="3789336" y="3673098"/>
            <a:ext cx="116237" cy="11623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5573" y="3575643"/>
            <a:ext cx="38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6083085" y="2185261"/>
            <a:ext cx="1475304" cy="914400"/>
          </a:xfrm>
          <a:prstGeom prst="wedgeRoundRectCallout">
            <a:avLst>
              <a:gd name="adj1" fmla="val -169481"/>
              <a:gd name="adj2" fmla="val 11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显示点赞数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3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latin typeface="Century Gothic" panose="020B0502020202020204" pitchFamily="34" charset="0"/>
              </a:rPr>
              <a:t>页面草图：为好友点赞</a:t>
            </a:r>
            <a:endParaRPr lang="zh-CN" alt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75" y="974046"/>
            <a:ext cx="2224476" cy="3953637"/>
          </a:xfrm>
          <a:prstGeom prst="rect">
            <a:avLst/>
          </a:prstGeom>
        </p:spPr>
      </p:pic>
      <p:sp>
        <p:nvSpPr>
          <p:cNvPr id="6" name="心形 5"/>
          <p:cNvSpPr/>
          <p:nvPr/>
        </p:nvSpPr>
        <p:spPr>
          <a:xfrm>
            <a:off x="3789336" y="3673098"/>
            <a:ext cx="116237" cy="11623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5573" y="3575643"/>
            <a:ext cx="38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6734014" y="2868406"/>
            <a:ext cx="1475304" cy="914400"/>
          </a:xfrm>
          <a:prstGeom prst="wedgeRoundRectCallout">
            <a:avLst>
              <a:gd name="adj1" fmla="val -169481"/>
              <a:gd name="adj2" fmla="val 11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为好友点赞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59762" y="4386020"/>
            <a:ext cx="2057635" cy="2712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</a:t>
            </a:r>
            <a:r>
              <a:rPr lang="en-US" altLang="zh-CN" dirty="0" smtClean="0"/>
              <a:t>Ta</a:t>
            </a:r>
            <a:r>
              <a:rPr lang="zh-CN" altLang="en-US" dirty="0" smtClean="0"/>
              <a:t>加油</a:t>
            </a:r>
            <a:endParaRPr lang="zh-CN" altLang="en-US" dirty="0"/>
          </a:p>
        </p:txBody>
      </p:sp>
      <p:sp>
        <p:nvSpPr>
          <p:cNvPr id="10" name="心形 9"/>
          <p:cNvSpPr/>
          <p:nvPr/>
        </p:nvSpPr>
        <p:spPr>
          <a:xfrm>
            <a:off x="3726248" y="4416469"/>
            <a:ext cx="210322" cy="210322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02276" y="3998563"/>
            <a:ext cx="223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规则：一天只能点赞一次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5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：活动规则页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2" y="786538"/>
            <a:ext cx="2386393" cy="424459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65688" y="1743559"/>
            <a:ext cx="2216258" cy="1503336"/>
          </a:xfrm>
          <a:prstGeom prst="roundRect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活动规则：</a:t>
            </a:r>
            <a:endParaRPr lang="en-US" altLang="zh-CN" dirty="0" smtClean="0"/>
          </a:p>
          <a:p>
            <a:r>
              <a:rPr lang="en-US" altLang="zh-CN" dirty="0" smtClean="0"/>
              <a:t>…………………………………………………………………………………………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77153" y="564110"/>
            <a:ext cx="57421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活动</a:t>
            </a:r>
            <a:r>
              <a:rPr lang="zh-CN" altLang="en-US" dirty="0"/>
              <a:t>上线时间：</a:t>
            </a:r>
            <a:r>
              <a:rPr lang="en-US" altLang="zh-CN" dirty="0"/>
              <a:t>2018.9.21-10.24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在活动期间，用户可以参与表白卡片制作并分享到朋友圈为作品集赞；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一个账号只能生成一次告白，点击“我要告白”首先填写个人名称</a:t>
            </a:r>
            <a:r>
              <a:rPr lang="en-US" altLang="zh-CN" dirty="0"/>
              <a:t>&amp;</a:t>
            </a:r>
            <a:r>
              <a:rPr lang="zh-CN" altLang="en-US" dirty="0"/>
              <a:t>电话，以及表白对象名称；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告白分享到朋友圈后，朋友可以为其点赞，一天只能点赞一次；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在活动期内，按照告白所获得的点赞数进行排行，</a:t>
            </a:r>
            <a:r>
              <a:rPr lang="zh-CN" altLang="en-US" dirty="0" smtClean="0"/>
              <a:t>前十名将</a:t>
            </a:r>
            <a:r>
              <a:rPr lang="zh-CN" altLang="en-US" dirty="0"/>
              <a:t>获得奖励。工作人员会在活动结束后</a:t>
            </a:r>
            <a:r>
              <a:rPr lang="en-US" altLang="zh-CN" dirty="0"/>
              <a:t>7</a:t>
            </a:r>
            <a:r>
              <a:rPr lang="zh-CN" altLang="en-US" dirty="0"/>
              <a:t>个工作日内通知获奖用户及登记获奖地址，安排奖品发出；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本活动与苹果公司⽆关。</a:t>
            </a:r>
            <a:endParaRPr lang="en-US" altLang="zh-CN" dirty="0"/>
          </a:p>
        </p:txBody>
      </p:sp>
      <p:sp>
        <p:nvSpPr>
          <p:cNvPr id="12" name="圆角矩形标注 11"/>
          <p:cNvSpPr/>
          <p:nvPr/>
        </p:nvSpPr>
        <p:spPr>
          <a:xfrm>
            <a:off x="3293390" y="4176793"/>
            <a:ext cx="5625884" cy="426204"/>
          </a:xfrm>
          <a:prstGeom prst="wedgeRoundRectCallout">
            <a:avLst>
              <a:gd name="adj1" fmla="val -59619"/>
              <a:gd name="adj2" fmla="val 118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1-3</a:t>
            </a:r>
            <a:r>
              <a:rPr lang="zh-CN" altLang="en-US" dirty="0" smtClean="0"/>
              <a:t>名奖品（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元实物，需邮寄）；</a:t>
            </a:r>
            <a:r>
              <a:rPr lang="en-US" altLang="zh-CN" dirty="0" smtClean="0"/>
              <a:t>4-10</a:t>
            </a:r>
            <a:r>
              <a:rPr lang="zh-CN" altLang="en-US" dirty="0" smtClean="0"/>
              <a:t>名奖品，手机话费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元；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65688" y="4602996"/>
            <a:ext cx="1022888" cy="3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</a:rPr>
              <a:t>前三名奖品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70612" y="4602996"/>
            <a:ext cx="987348" cy="3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</a:rPr>
              <a:t>前十名奖品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358662" y="224929"/>
            <a:ext cx="71997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页面草图</a:t>
            </a:r>
            <a:r>
              <a:rPr lang="zh-CN" altLang="en-US" sz="24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：表白排行榜</a:t>
            </a:r>
            <a:endParaRPr lang="zh-CN" altLang="en-US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2" y="786538"/>
            <a:ext cx="2386393" cy="424459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65688" y="867906"/>
            <a:ext cx="2216258" cy="3580108"/>
          </a:xfrm>
          <a:prstGeom prst="roundRect">
            <a:avLst/>
          </a:prstGeom>
          <a:solidFill>
            <a:srgbClr val="C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一诺一生</a:t>
            </a:r>
            <a:r>
              <a:rPr lang="en-US" altLang="zh-CN" dirty="0" smtClean="0"/>
              <a:t>·</a:t>
            </a:r>
          </a:p>
          <a:p>
            <a:pPr algn="ctr"/>
            <a:r>
              <a:rPr lang="zh-CN" altLang="en-US" dirty="0" smtClean="0"/>
              <a:t>雷</a:t>
            </a:r>
            <a:r>
              <a:rPr lang="zh-CN" altLang="en-US" dirty="0"/>
              <a:t>凌“情话型动派，表白我的爱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r>
              <a:rPr lang="zh-CN" altLang="en-US" dirty="0" smtClean="0">
                <a:solidFill>
                  <a:srgbClr val="FFFFFF"/>
                </a:solidFill>
              </a:rPr>
              <a:t>排行榜：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FFFFFF"/>
                </a:solidFill>
              </a:rPr>
              <a:t>姓名         点赞数</a:t>
            </a:r>
            <a:r>
              <a:rPr lang="en-US" altLang="zh-CN" sz="1200" dirty="0" smtClean="0">
                <a:solidFill>
                  <a:srgbClr val="FFFFFF"/>
                </a:solidFill>
              </a:rPr>
              <a:t>999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>
                <a:solidFill>
                  <a:srgbClr val="FFFFFF"/>
                </a:solidFill>
              </a:rPr>
              <a:t>姓名         点赞</a:t>
            </a:r>
            <a:r>
              <a:rPr lang="zh-CN" altLang="en-US" sz="1200" dirty="0" smtClean="0">
                <a:solidFill>
                  <a:srgbClr val="FFFFFF"/>
                </a:solidFill>
              </a:rPr>
              <a:t>数</a:t>
            </a:r>
            <a:r>
              <a:rPr lang="en-US" altLang="zh-CN" sz="1200" dirty="0" smtClean="0">
                <a:solidFill>
                  <a:srgbClr val="FFFFFF"/>
                </a:solidFill>
              </a:rPr>
              <a:t>888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200" dirty="0">
                <a:solidFill>
                  <a:srgbClr val="FFFFFF"/>
                </a:solidFill>
              </a:rPr>
              <a:t>姓名         点赞</a:t>
            </a:r>
            <a:r>
              <a:rPr lang="zh-CN" altLang="en-US" sz="1200" dirty="0" smtClean="0">
                <a:solidFill>
                  <a:srgbClr val="FFFFFF"/>
                </a:solidFill>
              </a:rPr>
              <a:t>数</a:t>
            </a:r>
            <a:r>
              <a:rPr lang="en-US" altLang="zh-CN" sz="1200" dirty="0" smtClean="0">
                <a:solidFill>
                  <a:srgbClr val="FFFFFF"/>
                </a:solidFill>
              </a:rPr>
              <a:t>777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FFFFFF"/>
                </a:solidFill>
              </a:rPr>
              <a:t>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FFFFFF"/>
                </a:solidFill>
              </a:rPr>
              <a:t>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200" dirty="0" smtClean="0">
                <a:solidFill>
                  <a:srgbClr val="FFFFFF"/>
                </a:solidFill>
              </a:rPr>
              <a:t>……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200" dirty="0" smtClean="0">
              <a:solidFill>
                <a:srgbClr val="FFFFFF"/>
              </a:solidFill>
            </a:endParaRPr>
          </a:p>
          <a:p>
            <a:r>
              <a:rPr lang="en-US" altLang="zh-CN" sz="1200" dirty="0">
                <a:solidFill>
                  <a:srgbClr val="FFFFFF"/>
                </a:solidFill>
              </a:rPr>
              <a:t>……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688" y="4602996"/>
            <a:ext cx="1022888" cy="3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</a:rPr>
              <a:t>前三名奖品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70612" y="4602996"/>
            <a:ext cx="987348" cy="36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</a:rPr>
              <a:t>前十名奖品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黑商务简洁工作总结汇报述职报告PPT模板"/>
</p:tagLst>
</file>

<file path=ppt/theme/theme1.xml><?xml version="1.0" encoding="utf-8"?>
<a:theme xmlns:a="http://schemas.openxmlformats.org/drawingml/2006/main" name="包图主题2">
  <a:themeElements>
    <a:clrScheme name="自定义 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2C2E32"/>
      </a:accent2>
      <a:accent3>
        <a:srgbClr val="D4270B"/>
      </a:accent3>
      <a:accent4>
        <a:srgbClr val="2C2E32"/>
      </a:accent4>
      <a:accent5>
        <a:srgbClr val="D4270B"/>
      </a:accent5>
      <a:accent6>
        <a:srgbClr val="2C2E32"/>
      </a:accent6>
      <a:hlink>
        <a:srgbClr val="F45137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2743</TotalTime>
  <Words>933</Words>
  <Application>Microsoft Office PowerPoint</Application>
  <PresentationFormat>全屏显示(16:9)</PresentationFormat>
  <Paragraphs>120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包图主题2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红黑商务简洁工作总结汇报述职报告PPT模板</dc:title>
  <dc:creator>EiTin</dc:creator>
  <cp:lastModifiedBy>前台-谢昱旻</cp:lastModifiedBy>
  <cp:revision>269</cp:revision>
  <dcterms:created xsi:type="dcterms:W3CDTF">2017-08-18T03:02:00Z</dcterms:created>
  <dcterms:modified xsi:type="dcterms:W3CDTF">2018-09-17T10:13:11Z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