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ubik Light"/>
      <p:regular r:id="rId31"/>
      <p:bold r:id="rId32"/>
      <p:italic r:id="rId33"/>
      <p:boldItalic r:id="rId34"/>
    </p:embeddedFont>
    <p:embeddedFont>
      <p:font typeface="Open Sans ExtraBold"/>
      <p:bold r:id="rId35"/>
      <p:boldItalic r:id="rId36"/>
    </p:embeddedFont>
    <p:embeddedFont>
      <p:font typeface="Rubik"/>
      <p:regular r:id="rId37"/>
      <p:bold r:id="rId38"/>
      <p:italic r:id="rId39"/>
      <p:boldItalic r:id="rId40"/>
    </p:embeddedFont>
    <p:embeddedFont>
      <p:font typeface="Rajdhani"/>
      <p:regular r:id="rId41"/>
      <p:bold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boldItalic.fntdata"/><Relationship Id="rId20" Type="http://schemas.openxmlformats.org/officeDocument/2006/relationships/slide" Target="slides/slide14.xml"/><Relationship Id="rId42" Type="http://schemas.openxmlformats.org/officeDocument/2006/relationships/font" Target="fonts/Rajdhani-bold.fntdata"/><Relationship Id="rId41" Type="http://schemas.openxmlformats.org/officeDocument/2006/relationships/font" Target="fonts/Rajdhani-regular.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ubikLight-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ubikLight-italic.fntdata"/><Relationship Id="rId10" Type="http://schemas.openxmlformats.org/officeDocument/2006/relationships/slide" Target="slides/slide4.xml"/><Relationship Id="rId32" Type="http://schemas.openxmlformats.org/officeDocument/2006/relationships/font" Target="fonts/RubikLight-bold.fntdata"/><Relationship Id="rId13" Type="http://schemas.openxmlformats.org/officeDocument/2006/relationships/slide" Target="slides/slide7.xml"/><Relationship Id="rId35" Type="http://schemas.openxmlformats.org/officeDocument/2006/relationships/font" Target="fonts/OpenSansExtraBold-bold.fntdata"/><Relationship Id="rId12" Type="http://schemas.openxmlformats.org/officeDocument/2006/relationships/slide" Target="slides/slide6.xml"/><Relationship Id="rId34" Type="http://schemas.openxmlformats.org/officeDocument/2006/relationships/font" Target="fonts/RubikLight-boldItalic.fntdata"/><Relationship Id="rId15" Type="http://schemas.openxmlformats.org/officeDocument/2006/relationships/slide" Target="slides/slide9.xml"/><Relationship Id="rId37" Type="http://schemas.openxmlformats.org/officeDocument/2006/relationships/font" Target="fonts/Rubik-regular.fntdata"/><Relationship Id="rId14" Type="http://schemas.openxmlformats.org/officeDocument/2006/relationships/slide" Target="slides/slide8.xml"/><Relationship Id="rId36" Type="http://schemas.openxmlformats.org/officeDocument/2006/relationships/font" Target="fonts/OpenSansExtraBold-boldItalic.fntdata"/><Relationship Id="rId17" Type="http://schemas.openxmlformats.org/officeDocument/2006/relationships/slide" Target="slides/slide11.xml"/><Relationship Id="rId39" Type="http://schemas.openxmlformats.org/officeDocument/2006/relationships/font" Target="fonts/Rubik-italic.fntdata"/><Relationship Id="rId16" Type="http://schemas.openxmlformats.org/officeDocument/2006/relationships/slide" Target="slides/slide10.xml"/><Relationship Id="rId38" Type="http://schemas.openxmlformats.org/officeDocument/2006/relationships/font" Target="fonts/Rubik-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c7f4902e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c7f4902e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c7f4902e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c7f4902e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c7f4902ec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c7f4902ec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c7f4902e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c7f4902e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298a6c06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298a6c0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298a6c0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298a6c0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c7f4902ec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c7f4902ec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c7f4902ec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c7f4902ec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c7f4902e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c7f4902e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c7f4902ec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c7f4902e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9112029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911202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298a6c066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298a6c066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c7f4902e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c7f4902e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c7f4902ec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c7f4902ec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c7f4902ec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c7f4902ec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c7f4902e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c7f4902e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c7f4902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c7f4902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c7f4902e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c7f4902e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c7f4902e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c7f4902e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c7f4902ec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c7f4902ec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c7f4902e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c7f4902e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c7f4902e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c7f4902e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12"/>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14"/>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14"/>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p:cSld name="TITLE_1">
    <p:spTree>
      <p:nvGrpSpPr>
        <p:cNvPr id="42" name="Shape 42"/>
        <p:cNvGrpSpPr/>
        <p:nvPr/>
      </p:nvGrpSpPr>
      <p:grpSpPr>
        <a:xfrm>
          <a:off x="0" y="0"/>
          <a:ext cx="0" cy="0"/>
          <a:chOff x="0" y="0"/>
          <a:chExt cx="0" cy="0"/>
        </a:xfrm>
      </p:grpSpPr>
      <p:sp>
        <p:nvSpPr>
          <p:cNvPr id="43" name="Google Shape;43;p15"/>
          <p:cNvSpPr txBox="1"/>
          <p:nvPr>
            <p:ph type="title"/>
          </p:nvPr>
        </p:nvSpPr>
        <p:spPr>
          <a:xfrm>
            <a:off x="621575" y="597425"/>
            <a:ext cx="77793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EC183F"/>
              </a:buClr>
              <a:buSzPts val="2500"/>
              <a:buFont typeface="Rubik"/>
              <a:buChar char="●"/>
              <a:defRPr b="1" sz="2500">
                <a:solidFill>
                  <a:srgbClr val="EC183F"/>
                </a:solidFill>
                <a:latin typeface="Rubik"/>
                <a:ea typeface="Rubik"/>
                <a:cs typeface="Rubik"/>
                <a:sym typeface="Rubik"/>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4" name="Google Shape;44;p15"/>
          <p:cNvSpPr txBox="1"/>
          <p:nvPr>
            <p:ph idx="1" type="subTitle"/>
          </p:nvPr>
        </p:nvSpPr>
        <p:spPr>
          <a:xfrm>
            <a:off x="621575" y="1007850"/>
            <a:ext cx="7779300" cy="783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Rubik"/>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 name="Google Shape;45;p15"/>
          <p:cNvSpPr txBox="1"/>
          <p:nvPr>
            <p:ph idx="2" type="body"/>
          </p:nvPr>
        </p:nvSpPr>
        <p:spPr>
          <a:xfrm>
            <a:off x="621575" y="1714500"/>
            <a:ext cx="7779300" cy="23307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SzPts val="1600"/>
              <a:buFont typeface="Rubik Light"/>
              <a:buChar char="●"/>
              <a:defRPr sz="1600">
                <a:latin typeface="Rubik Light"/>
                <a:ea typeface="Rubik Light"/>
                <a:cs typeface="Rubik Light"/>
                <a:sym typeface="Rubik Light"/>
              </a:defRPr>
            </a:lvl1pPr>
            <a:lvl2pPr indent="-317500" lvl="1" marL="914400" rtl="0">
              <a:lnSpc>
                <a:spcPct val="115000"/>
              </a:lnSpc>
              <a:spcBef>
                <a:spcPts val="1000"/>
              </a:spcBef>
              <a:spcAft>
                <a:spcPts val="0"/>
              </a:spcAft>
              <a:buSzPts val="1400"/>
              <a:buFont typeface="Rubik Light"/>
              <a:buChar char="○"/>
              <a:defRPr>
                <a:latin typeface="Rubik Light"/>
                <a:ea typeface="Rubik Light"/>
                <a:cs typeface="Rubik Light"/>
                <a:sym typeface="Rubik Light"/>
              </a:defRPr>
            </a:lvl2pPr>
            <a:lvl3pPr indent="-317500" lvl="2" marL="1371600" rtl="0">
              <a:lnSpc>
                <a:spcPct val="115000"/>
              </a:lnSpc>
              <a:spcBef>
                <a:spcPts val="0"/>
              </a:spcBef>
              <a:spcAft>
                <a:spcPts val="0"/>
              </a:spcAft>
              <a:buSzPts val="1400"/>
              <a:buFont typeface="Rubik Light"/>
              <a:buChar char="■"/>
              <a:defRPr>
                <a:latin typeface="Rubik Light"/>
                <a:ea typeface="Rubik Light"/>
                <a:cs typeface="Rubik Light"/>
                <a:sym typeface="Rubik Light"/>
              </a:defRPr>
            </a:lvl3pPr>
            <a:lvl4pPr indent="-317500" lvl="3" marL="1828800" rtl="0">
              <a:lnSpc>
                <a:spcPct val="115000"/>
              </a:lnSpc>
              <a:spcBef>
                <a:spcPts val="0"/>
              </a:spcBef>
              <a:spcAft>
                <a:spcPts val="0"/>
              </a:spcAft>
              <a:buSzPts val="1400"/>
              <a:buFont typeface="Rubik Light"/>
              <a:buChar char="●"/>
              <a:defRPr>
                <a:latin typeface="Rubik Light"/>
                <a:ea typeface="Rubik Light"/>
                <a:cs typeface="Rubik Light"/>
                <a:sym typeface="Rubik Light"/>
              </a:defRPr>
            </a:lvl4pPr>
            <a:lvl5pPr indent="-317500" lvl="4" marL="2286000" rtl="0">
              <a:lnSpc>
                <a:spcPct val="115000"/>
              </a:lnSpc>
              <a:spcBef>
                <a:spcPts val="0"/>
              </a:spcBef>
              <a:spcAft>
                <a:spcPts val="0"/>
              </a:spcAft>
              <a:buSzPts val="1400"/>
              <a:buFont typeface="Rubik Light"/>
              <a:buChar char="○"/>
              <a:defRPr>
                <a:latin typeface="Rubik Light"/>
                <a:ea typeface="Rubik Light"/>
                <a:cs typeface="Rubik Light"/>
                <a:sym typeface="Rubik Light"/>
              </a:defRPr>
            </a:lvl5pPr>
            <a:lvl6pPr indent="-317500" lvl="5" marL="2743200" rtl="0">
              <a:lnSpc>
                <a:spcPct val="115000"/>
              </a:lnSpc>
              <a:spcBef>
                <a:spcPts val="0"/>
              </a:spcBef>
              <a:spcAft>
                <a:spcPts val="0"/>
              </a:spcAft>
              <a:buSzPts val="1400"/>
              <a:buFont typeface="Rubik Light"/>
              <a:buChar char="■"/>
              <a:defRPr>
                <a:latin typeface="Rubik Light"/>
                <a:ea typeface="Rubik Light"/>
                <a:cs typeface="Rubik Light"/>
                <a:sym typeface="Rubik Light"/>
              </a:defRPr>
            </a:lvl6pPr>
            <a:lvl7pPr indent="-317500" lvl="6" marL="3200400" rtl="0">
              <a:lnSpc>
                <a:spcPct val="115000"/>
              </a:lnSpc>
              <a:spcBef>
                <a:spcPts val="0"/>
              </a:spcBef>
              <a:spcAft>
                <a:spcPts val="0"/>
              </a:spcAft>
              <a:buSzPts val="1400"/>
              <a:buFont typeface="Rubik Light"/>
              <a:buChar char="●"/>
              <a:defRPr>
                <a:latin typeface="Rubik Light"/>
                <a:ea typeface="Rubik Light"/>
                <a:cs typeface="Rubik Light"/>
                <a:sym typeface="Rubik Light"/>
              </a:defRPr>
            </a:lvl7pPr>
            <a:lvl8pPr indent="-317500" lvl="7" marL="3657600" rtl="0">
              <a:lnSpc>
                <a:spcPct val="115000"/>
              </a:lnSpc>
              <a:spcBef>
                <a:spcPts val="0"/>
              </a:spcBef>
              <a:spcAft>
                <a:spcPts val="0"/>
              </a:spcAft>
              <a:buSzPts val="1400"/>
              <a:buFont typeface="Rubik Light"/>
              <a:buChar char="○"/>
              <a:defRPr>
                <a:latin typeface="Rubik Light"/>
                <a:ea typeface="Rubik Light"/>
                <a:cs typeface="Rubik Light"/>
                <a:sym typeface="Rubik Light"/>
              </a:defRPr>
            </a:lvl8pPr>
            <a:lvl9pPr indent="-317500" lvl="8" marL="4114800" rtl="0">
              <a:lnSpc>
                <a:spcPct val="115000"/>
              </a:lnSpc>
              <a:spcBef>
                <a:spcPts val="0"/>
              </a:spcBef>
              <a:spcAft>
                <a:spcPts val="0"/>
              </a:spcAft>
              <a:buSzPts val="1400"/>
              <a:buFont typeface="Rubik Light"/>
              <a:buChar char="■"/>
              <a:defRPr>
                <a:latin typeface="Rubik Light"/>
                <a:ea typeface="Rubik Light"/>
                <a:cs typeface="Rubik Light"/>
                <a:sym typeface="Rubik Light"/>
              </a:defRPr>
            </a:lvl9pPr>
          </a:lstStyle>
          <a:p/>
        </p:txBody>
      </p:sp>
    </p:spTree>
  </p:cSld>
  <p:clrMapOvr>
    <a:masterClrMapping/>
  </p:clrMapOvr>
  <p:extLst>
    <p:ext uri="{DCECCB84-F9BA-43D5-87BE-67443E8EF086}">
      <p15:sldGuideLst>
        <p15:guide id="1" pos="454">
          <p15:clr>
            <a:srgbClr val="FA7B17"/>
          </p15:clr>
        </p15:guide>
        <p15:guide id="2" pos="5315">
          <p15:clr>
            <a:srgbClr val="FA7B17"/>
          </p15:clr>
        </p15:guide>
        <p15:guide id="3" orient="horz" pos="41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3" name="Google Shape;53;p1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4" name="Shape 54"/>
        <p:cNvGrpSpPr/>
        <p:nvPr/>
      </p:nvGrpSpPr>
      <p:grpSpPr>
        <a:xfrm>
          <a:off x="0" y="0"/>
          <a:ext cx="0" cy="0"/>
          <a:chOff x="0" y="0"/>
          <a:chExt cx="0" cy="0"/>
        </a:xfrm>
      </p:grpSpPr>
      <p:sp>
        <p:nvSpPr>
          <p:cNvPr id="55" name="Google Shape;55;p18"/>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8"/>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1" name="Google Shape;61;p20"/>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2" name="Google Shape;62;p20"/>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23"/>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0" name="Google Shape;70;p2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1" name="Google Shape;71;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6" name="Google Shape;76;p2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27"/>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0" name="Google Shape;80;p27"/>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1" name="Shape 81"/>
        <p:cNvGrpSpPr/>
        <p:nvPr/>
      </p:nvGrpSpPr>
      <p:grpSpPr>
        <a:xfrm>
          <a:off x="0" y="0"/>
          <a:ext cx="0" cy="0"/>
          <a:chOff x="0" y="0"/>
          <a:chExt cx="0" cy="0"/>
        </a:xfrm>
      </p:grpSpPr>
      <p:sp>
        <p:nvSpPr>
          <p:cNvPr id="82" name="Google Shape;82;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83" name="Google Shape;83;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 name="Google Shape;8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6"/>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6"/>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8"/>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10"/>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10"/>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cxnSp>
        <p:nvCxnSpPr>
          <p:cNvPr id="47" name="Google Shape;47;p1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8" name="Google Shape;48;p1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6"/>
          <p:cNvSpPr txBox="1"/>
          <p:nvPr/>
        </p:nvSpPr>
        <p:spPr>
          <a:xfrm>
            <a:off x="57607" y="4953600"/>
            <a:ext cx="2187900" cy="184800"/>
          </a:xfrm>
          <a:prstGeom prst="rect">
            <a:avLst/>
          </a:prstGeom>
          <a:noFill/>
          <a:ln>
            <a:noFill/>
          </a:ln>
        </p:spPr>
        <p:txBody>
          <a:bodyPr anchorCtr="0" anchor="ctr" bIns="22850" lIns="45725" spcFirstLastPara="1" rIns="45725" wrap="square" tIns="22850">
            <a:spAutoFit/>
          </a:bodyPr>
          <a:lstStyle/>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rgbClr val="FFFFFF"/>
              </a:solidFill>
              <a:latin typeface="Open Sans"/>
              <a:ea typeface="Open Sans"/>
              <a:cs typeface="Open Sans"/>
              <a:sym typeface="Open Sans"/>
            </a:endParaRPr>
          </a:p>
        </p:txBody>
      </p:sp>
      <p:pic>
        <p:nvPicPr>
          <p:cNvPr id="50" name="Google Shape;50;p1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hyperlink" Target="https://www.cual-es-mi-ip.net" TargetMode="External"/><Relationship Id="rId4" Type="http://schemas.openxmlformats.org/officeDocument/2006/relationships/image" Target="../media/image5.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hyperlink" Target="https://www.youtube.com/watch?v=6_kh4RsBjbI&amp;ab_channel=ZiggoSport"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hyperlink" Target="https://www.speedtest.net/es" TargetMode="External"/><Relationship Id="rId4" Type="http://schemas.openxmlformats.org/officeDocument/2006/relationships/image" Target="../media/image5.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11.xml"/><Relationship Id="rId4" Type="http://schemas.openxmlformats.org/officeDocument/2006/relationships/slide" Target="/ppt/slides/slide11.xml"/><Relationship Id="rId5" Type="http://schemas.openxmlformats.org/officeDocument/2006/relationships/slide" Target="/ppt/slides/slide17.xml"/><Relationship Id="rId6" Type="http://schemas.openxmlformats.org/officeDocument/2006/relationships/slide" Target="/ppt/slides/slide22.xml"/><Relationship Id="rId7" Type="http://schemas.openxmlformats.org/officeDocument/2006/relationships/slide" Target="/ppt/slides/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hyperlink" Target="https://www.opera.com/es/download" TargetMode="External"/><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hyperlink" Target="https://www.torproject.org/download/" TargetMode="External"/><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9"/>
          <p:cNvSpPr txBox="1"/>
          <p:nvPr/>
        </p:nvSpPr>
        <p:spPr>
          <a:xfrm>
            <a:off x="3968525" y="1536225"/>
            <a:ext cx="4701600" cy="892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4600"/>
              <a:buFont typeface="Arial"/>
              <a:buNone/>
            </a:pPr>
            <a:r>
              <a:rPr b="1" lang="es" sz="4600">
                <a:solidFill>
                  <a:srgbClr val="FFFFFF"/>
                </a:solidFill>
                <a:latin typeface="Rajdhani"/>
                <a:ea typeface="Rajdhani"/>
                <a:cs typeface="Rajdhani"/>
                <a:sym typeface="Rajdhani"/>
              </a:rPr>
              <a:t>Actividad clase 20</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8"/>
          <p:cNvSpPr txBox="1"/>
          <p:nvPr/>
        </p:nvSpPr>
        <p:spPr>
          <a:xfrm>
            <a:off x="817600" y="1438050"/>
            <a:ext cx="7657200" cy="22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utilizar el servicio de </a:t>
            </a:r>
            <a:r>
              <a:rPr b="1" lang="es" sz="1700">
                <a:solidFill>
                  <a:srgbClr val="434343"/>
                </a:solidFill>
                <a:latin typeface="Open Sans"/>
                <a:ea typeface="Open Sans"/>
                <a:cs typeface="Open Sans"/>
                <a:sym typeface="Open Sans"/>
              </a:rPr>
              <a:t>Tor</a:t>
            </a:r>
            <a:r>
              <a:rPr lang="es" sz="1700">
                <a:solidFill>
                  <a:srgbClr val="434343"/>
                </a:solidFill>
                <a:latin typeface="Open Sans"/>
                <a:ea typeface="Open Sans"/>
                <a:cs typeface="Open Sans"/>
                <a:sym typeface="Open Sans"/>
              </a:rPr>
              <a:t>, debemos iniciar el programa y cuando nos salga el siguiente cartel, hacer clic en </a:t>
            </a:r>
            <a:r>
              <a:rPr b="1" lang="es" sz="1700">
                <a:solidFill>
                  <a:srgbClr val="434343"/>
                </a:solidFill>
                <a:latin typeface="Open Sans"/>
                <a:ea typeface="Open Sans"/>
                <a:cs typeface="Open Sans"/>
                <a:sym typeface="Open Sans"/>
              </a:rPr>
              <a:t>connect</a:t>
            </a:r>
            <a:r>
              <a:rPr lang="es" sz="1700">
                <a:solidFill>
                  <a:srgbClr val="434343"/>
                </a:solidFill>
                <a:latin typeface="Open Sans"/>
                <a:ea typeface="Open Sans"/>
                <a:cs typeface="Open Sans"/>
                <a:sym typeface="Open Sans"/>
              </a:rPr>
              <a:t>, para establecer la red tor, luego de esto ya podremos navegar usando la tecnología </a:t>
            </a:r>
            <a:r>
              <a:rPr b="1" lang="es" sz="1700">
                <a:solidFill>
                  <a:srgbClr val="434343"/>
                </a:solidFill>
                <a:latin typeface="Open Sans"/>
                <a:ea typeface="Open Sans"/>
                <a:cs typeface="Open Sans"/>
                <a:sym typeface="Open Sans"/>
              </a:rPr>
              <a:t>onion</a:t>
            </a:r>
            <a:r>
              <a:rPr lang="es" sz="1700">
                <a:solidFill>
                  <a:srgbClr val="434343"/>
                </a:solidFill>
                <a:latin typeface="Open Sans"/>
                <a:ea typeface="Open Sans"/>
                <a:cs typeface="Open Sans"/>
                <a:sym typeface="Open Sans"/>
              </a:rPr>
              <a:t> </a:t>
            </a:r>
            <a:endParaRPr sz="1500">
              <a:solidFill>
                <a:srgbClr val="434343"/>
              </a:solidFill>
              <a:latin typeface="Open Sans"/>
              <a:ea typeface="Open Sans"/>
              <a:cs typeface="Open Sans"/>
              <a:sym typeface="Open Sans"/>
            </a:endParaRPr>
          </a:p>
        </p:txBody>
      </p:sp>
      <p:sp>
        <p:nvSpPr>
          <p:cNvPr id="171" name="Google Shape;171;p38"/>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8"/>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73" name="Google Shape;173;p3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74" name="Google Shape;174;p38"/>
          <p:cNvSpPr txBox="1"/>
          <p:nvPr/>
        </p:nvSpPr>
        <p:spPr>
          <a:xfrm>
            <a:off x="817600" y="754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Activar red </a:t>
            </a:r>
            <a:r>
              <a:rPr b="1" lang="es" sz="3100">
                <a:solidFill>
                  <a:srgbClr val="EC183F"/>
                </a:solidFill>
                <a:latin typeface="Rajdhani"/>
                <a:ea typeface="Rajdhani"/>
                <a:cs typeface="Rajdhani"/>
                <a:sym typeface="Rajdhani"/>
              </a:rPr>
              <a:t>Tor</a:t>
            </a:r>
            <a:endParaRPr b="1" sz="3100">
              <a:solidFill>
                <a:srgbClr val="434343"/>
              </a:solidFill>
              <a:latin typeface="Rajdhani"/>
              <a:ea typeface="Rajdhani"/>
              <a:cs typeface="Rajdhani"/>
              <a:sym typeface="Rajdhani"/>
            </a:endParaRPr>
          </a:p>
        </p:txBody>
      </p:sp>
      <p:pic>
        <p:nvPicPr>
          <p:cNvPr id="175" name="Google Shape;175;p38"/>
          <p:cNvPicPr preferRelativeResize="0"/>
          <p:nvPr/>
        </p:nvPicPr>
        <p:blipFill>
          <a:blip r:embed="rId4">
            <a:alphaModFix/>
          </a:blip>
          <a:stretch>
            <a:fillRect/>
          </a:stretch>
        </p:blipFill>
        <p:spPr>
          <a:xfrm>
            <a:off x="1481125" y="2480563"/>
            <a:ext cx="6181725" cy="220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79" name="Shape 179"/>
        <p:cNvGrpSpPr/>
        <p:nvPr/>
      </p:nvGrpSpPr>
      <p:grpSpPr>
        <a:xfrm>
          <a:off x="0" y="0"/>
          <a:ext cx="0" cy="0"/>
          <a:chOff x="0" y="0"/>
          <a:chExt cx="0" cy="0"/>
        </a:xfrm>
      </p:grpSpPr>
      <p:sp>
        <p:nvSpPr>
          <p:cNvPr id="180" name="Google Shape;180;p39"/>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Chequeando Ip </a:t>
            </a:r>
            <a:r>
              <a:rPr b="1" lang="es" sz="3700">
                <a:solidFill>
                  <a:srgbClr val="FFFFFF"/>
                </a:solidFill>
                <a:latin typeface="Rajdhani"/>
                <a:ea typeface="Rajdhani"/>
                <a:cs typeface="Rajdhani"/>
                <a:sym typeface="Rajdhani"/>
              </a:rPr>
              <a:t>Pública</a:t>
            </a:r>
            <a:endParaRPr b="1" sz="3700">
              <a:solidFill>
                <a:srgbClr val="FFFFFF"/>
              </a:solidFill>
              <a:latin typeface="Rajdhani"/>
              <a:ea typeface="Rajdhani"/>
              <a:cs typeface="Rajdhani"/>
              <a:sym typeface="Rajdhani"/>
            </a:endParaRPr>
          </a:p>
        </p:txBody>
      </p:sp>
      <p:sp>
        <p:nvSpPr>
          <p:cNvPr id="181" name="Google Shape;181;p39"/>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2</a:t>
            </a:r>
            <a:endParaRPr b="1" sz="6000">
              <a:solidFill>
                <a:srgbClr val="FFFFFF"/>
              </a:solidFill>
              <a:latin typeface="Rajdhani"/>
              <a:ea typeface="Rajdhani"/>
              <a:cs typeface="Rajdhani"/>
              <a:sym typeface="Rajdhani"/>
            </a:endParaRPr>
          </a:p>
        </p:txBody>
      </p:sp>
      <p:sp>
        <p:nvSpPr>
          <p:cNvPr id="182" name="Google Shape;182;p39"/>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9"/>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0"/>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Como saber </a:t>
            </a:r>
            <a:r>
              <a:rPr b="1" lang="es" sz="3100">
                <a:solidFill>
                  <a:srgbClr val="EC183F"/>
                </a:solidFill>
                <a:latin typeface="Rajdhani"/>
                <a:ea typeface="Rajdhani"/>
                <a:cs typeface="Rajdhani"/>
                <a:sym typeface="Rajdhani"/>
              </a:rPr>
              <a:t>nuestra ip pública</a:t>
            </a:r>
            <a:endParaRPr b="1" sz="3100">
              <a:solidFill>
                <a:srgbClr val="434343"/>
              </a:solidFill>
              <a:latin typeface="Rajdhani"/>
              <a:ea typeface="Rajdhani"/>
              <a:cs typeface="Rajdhani"/>
              <a:sym typeface="Rajdhani"/>
            </a:endParaRPr>
          </a:p>
        </p:txBody>
      </p:sp>
      <p:sp>
        <p:nvSpPr>
          <p:cNvPr id="189" name="Google Shape;189;p40"/>
          <p:cNvSpPr txBox="1"/>
          <p:nvPr/>
        </p:nvSpPr>
        <p:spPr>
          <a:xfrm>
            <a:off x="1274800" y="14186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sz="1600">
                <a:solidFill>
                  <a:srgbClr val="434343"/>
                </a:solidFill>
                <a:latin typeface="Open Sans"/>
                <a:ea typeface="Open Sans"/>
                <a:cs typeface="Open Sans"/>
                <a:sym typeface="Open Sans"/>
              </a:rPr>
              <a:t>Podemos saber nuestra dirección ip pública visitando el siguiente sitio </a:t>
            </a:r>
            <a:r>
              <a:rPr lang="es" sz="1600" u="sng">
                <a:solidFill>
                  <a:schemeClr val="hlink"/>
                </a:solidFill>
                <a:latin typeface="Open Sans"/>
                <a:ea typeface="Open Sans"/>
                <a:cs typeface="Open Sans"/>
                <a:sym typeface="Open Sans"/>
                <a:hlinkClick r:id="rId3"/>
              </a:rPr>
              <a:t>https://www.cual-es-mi-ip.net</a:t>
            </a:r>
            <a:r>
              <a:rPr lang="es" sz="1600">
                <a:solidFill>
                  <a:srgbClr val="434343"/>
                </a:solidFill>
                <a:latin typeface="Open Sans"/>
                <a:ea typeface="Open Sans"/>
                <a:cs typeface="Open Sans"/>
                <a:sym typeface="Open Sans"/>
              </a:rPr>
              <a:t> </a:t>
            </a:r>
            <a:endParaRPr b="1" sz="16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6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190" name="Google Shape;190;p40"/>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92" name="Google Shape;192;p40"/>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193" name="Google Shape;193;p40"/>
          <p:cNvSpPr/>
          <p:nvPr/>
        </p:nvSpPr>
        <p:spPr>
          <a:xfrm>
            <a:off x="799250" y="1730600"/>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40"/>
          <p:cNvPicPr preferRelativeResize="0"/>
          <p:nvPr/>
        </p:nvPicPr>
        <p:blipFill>
          <a:blip r:embed="rId5">
            <a:alphaModFix/>
          </a:blip>
          <a:stretch>
            <a:fillRect/>
          </a:stretch>
        </p:blipFill>
        <p:spPr>
          <a:xfrm>
            <a:off x="2015988" y="2407252"/>
            <a:ext cx="5112025" cy="184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Tareas a </a:t>
            </a:r>
            <a:r>
              <a:rPr b="1" lang="es" sz="3100">
                <a:solidFill>
                  <a:srgbClr val="EC183F"/>
                </a:solidFill>
                <a:latin typeface="Rajdhani"/>
                <a:ea typeface="Rajdhani"/>
                <a:cs typeface="Rajdhani"/>
                <a:sym typeface="Rajdhani"/>
              </a:rPr>
              <a:t>Realizar</a:t>
            </a:r>
            <a:endParaRPr b="1" sz="3100">
              <a:solidFill>
                <a:srgbClr val="434343"/>
              </a:solidFill>
              <a:latin typeface="Rajdhani"/>
              <a:ea typeface="Rajdhani"/>
              <a:cs typeface="Rajdhani"/>
              <a:sym typeface="Rajdhani"/>
            </a:endParaRPr>
          </a:p>
        </p:txBody>
      </p:sp>
      <p:sp>
        <p:nvSpPr>
          <p:cNvPr id="200" name="Google Shape;200;p41"/>
          <p:cNvSpPr txBox="1"/>
          <p:nvPr/>
        </p:nvSpPr>
        <p:spPr>
          <a:xfrm>
            <a:off x="1274800" y="14186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En Opera (o cualquier browser sin VPN) debemos consultar nuestra direccion IP publica y anotar. </a:t>
            </a:r>
            <a:r>
              <a:rPr lang="es">
                <a:solidFill>
                  <a:srgbClr val="434343"/>
                </a:solidFill>
                <a:latin typeface="Open Sans"/>
                <a:ea typeface="Open Sans"/>
                <a:cs typeface="Open Sans"/>
                <a:sym typeface="Open Sans"/>
              </a:rPr>
              <a:t>(también válido captura de pantalla)</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En Opera con </a:t>
            </a:r>
            <a:r>
              <a:rPr b="1" lang="es">
                <a:solidFill>
                  <a:srgbClr val="434343"/>
                </a:solidFill>
                <a:latin typeface="Open Sans"/>
                <a:ea typeface="Open Sans"/>
                <a:cs typeface="Open Sans"/>
                <a:sym typeface="Open Sans"/>
              </a:rPr>
              <a:t>VPN activada</a:t>
            </a:r>
            <a:r>
              <a:rPr lang="es">
                <a:solidFill>
                  <a:srgbClr val="434343"/>
                </a:solidFill>
                <a:latin typeface="Open Sans"/>
                <a:ea typeface="Open Sans"/>
                <a:cs typeface="Open Sans"/>
                <a:sym typeface="Open Sans"/>
              </a:rPr>
              <a:t> debemos consular nuestra ip y consultar su geolocalización (podemos hacerlo desde la pagina cual es mi IP) y anotar. </a:t>
            </a:r>
            <a:r>
              <a:rPr lang="es">
                <a:solidFill>
                  <a:srgbClr val="434343"/>
                </a:solidFill>
                <a:latin typeface="Open Sans"/>
                <a:ea typeface="Open Sans"/>
                <a:cs typeface="Open Sans"/>
                <a:sym typeface="Open Sans"/>
              </a:rPr>
              <a:t>(también válido captura de pantalla)</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Con Tor y su red activada, debemos consultar nuestra ip y consultar la localización de la misma. </a:t>
            </a:r>
            <a:r>
              <a:rPr lang="es">
                <a:solidFill>
                  <a:srgbClr val="434343"/>
                </a:solidFill>
                <a:latin typeface="Open Sans"/>
                <a:ea typeface="Open Sans"/>
                <a:cs typeface="Open Sans"/>
                <a:sym typeface="Open Sans"/>
              </a:rPr>
              <a:t>(también válido captura de pantalla)</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01" name="Google Shape;201;p41"/>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03" name="Google Shape;203;p4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04" name="Google Shape;204;p41"/>
          <p:cNvSpPr/>
          <p:nvPr/>
        </p:nvSpPr>
        <p:spPr>
          <a:xfrm>
            <a:off x="799250" y="16679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1"/>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FFFFFF"/>
              </a:solidFill>
              <a:latin typeface="Rajdhani"/>
              <a:ea typeface="Rajdhani"/>
              <a:cs typeface="Rajdhani"/>
              <a:sym typeface="Rajdhani"/>
            </a:endParaRPr>
          </a:p>
        </p:txBody>
      </p:sp>
      <p:sp>
        <p:nvSpPr>
          <p:cNvPr id="206" name="Google Shape;206;p41"/>
          <p:cNvSpPr/>
          <p:nvPr/>
        </p:nvSpPr>
        <p:spPr>
          <a:xfrm>
            <a:off x="799250" y="26214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1"/>
          <p:cNvSpPr/>
          <p:nvPr/>
        </p:nvSpPr>
        <p:spPr>
          <a:xfrm>
            <a:off x="799250" y="3691313"/>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41"/>
          <p:cNvPicPr preferRelativeResize="0"/>
          <p:nvPr/>
        </p:nvPicPr>
        <p:blipFill rotWithShape="1">
          <a:blip r:embed="rId4">
            <a:alphaModFix/>
          </a:blip>
          <a:srcRect b="34338" l="14395" r="34190" t="17848"/>
          <a:stretch/>
        </p:blipFill>
        <p:spPr>
          <a:xfrm>
            <a:off x="5266925" y="551200"/>
            <a:ext cx="3281576" cy="956800"/>
          </a:xfrm>
          <a:prstGeom prst="rect">
            <a:avLst/>
          </a:prstGeom>
          <a:noFill/>
          <a:ln>
            <a:noFill/>
          </a:ln>
        </p:spPr>
      </p:pic>
      <p:pic>
        <p:nvPicPr>
          <p:cNvPr id="209" name="Google Shape;209;p41"/>
          <p:cNvPicPr preferRelativeResize="0"/>
          <p:nvPr/>
        </p:nvPicPr>
        <p:blipFill>
          <a:blip r:embed="rId5">
            <a:alphaModFix/>
          </a:blip>
          <a:stretch>
            <a:fillRect/>
          </a:stretch>
        </p:blipFill>
        <p:spPr>
          <a:xfrm>
            <a:off x="4659560" y="3020720"/>
            <a:ext cx="3661490" cy="52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2"/>
          <p:cNvSpPr txBox="1"/>
          <p:nvPr>
            <p:ph idx="1" type="subTitle"/>
          </p:nvPr>
        </p:nvSpPr>
        <p:spPr>
          <a:xfrm>
            <a:off x="311700" y="200650"/>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a:t>
            </a:r>
            <a:r>
              <a:rPr lang="es"/>
              <a:t>eolocalización</a:t>
            </a:r>
            <a:endParaRPr/>
          </a:p>
        </p:txBody>
      </p:sp>
      <p:pic>
        <p:nvPicPr>
          <p:cNvPr id="215" name="Google Shape;215;p42"/>
          <p:cNvPicPr preferRelativeResize="0"/>
          <p:nvPr/>
        </p:nvPicPr>
        <p:blipFill>
          <a:blip r:embed="rId3">
            <a:alphaModFix/>
          </a:blip>
          <a:stretch>
            <a:fillRect/>
          </a:stretch>
        </p:blipFill>
        <p:spPr>
          <a:xfrm>
            <a:off x="909675" y="1193650"/>
            <a:ext cx="3128775" cy="2756201"/>
          </a:xfrm>
          <a:prstGeom prst="rect">
            <a:avLst/>
          </a:prstGeom>
          <a:noFill/>
          <a:ln>
            <a:noFill/>
          </a:ln>
        </p:spPr>
      </p:pic>
      <p:sp>
        <p:nvSpPr>
          <p:cNvPr id="216" name="Google Shape;216;p42"/>
          <p:cNvSpPr txBox="1"/>
          <p:nvPr/>
        </p:nvSpPr>
        <p:spPr>
          <a:xfrm>
            <a:off x="5400675" y="1172725"/>
            <a:ext cx="30000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En Opera con </a:t>
            </a:r>
            <a:r>
              <a:rPr b="1" lang="es">
                <a:solidFill>
                  <a:srgbClr val="434343"/>
                </a:solidFill>
                <a:latin typeface="Open Sans"/>
                <a:ea typeface="Open Sans"/>
                <a:cs typeface="Open Sans"/>
                <a:sym typeface="Open Sans"/>
              </a:rPr>
              <a:t>VPN activada</a:t>
            </a:r>
            <a:r>
              <a:rPr lang="es">
                <a:solidFill>
                  <a:srgbClr val="434343"/>
                </a:solidFill>
                <a:latin typeface="Open Sans"/>
                <a:ea typeface="Open Sans"/>
                <a:cs typeface="Open Sans"/>
                <a:sym typeface="Open Sans"/>
              </a:rPr>
              <a:t> debemos consular nuestra ip y consultar su geolocalización (podemos hacerlo desde la pagina cual es mi IP) y anotar. (también válido captura de pantalla)</a:t>
            </a:r>
            <a:endParaRPr/>
          </a:p>
        </p:txBody>
      </p:sp>
      <p:pic>
        <p:nvPicPr>
          <p:cNvPr id="217" name="Google Shape;217;p42"/>
          <p:cNvPicPr preferRelativeResize="0"/>
          <p:nvPr/>
        </p:nvPicPr>
        <p:blipFill>
          <a:blip r:embed="rId4">
            <a:alphaModFix/>
          </a:blip>
          <a:stretch>
            <a:fillRect/>
          </a:stretch>
        </p:blipFill>
        <p:spPr>
          <a:xfrm>
            <a:off x="4669835" y="3555645"/>
            <a:ext cx="3661490" cy="52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43"/>
          <p:cNvPicPr preferRelativeResize="0"/>
          <p:nvPr/>
        </p:nvPicPr>
        <p:blipFill>
          <a:blip r:embed="rId3">
            <a:alphaModFix/>
          </a:blip>
          <a:stretch>
            <a:fillRect/>
          </a:stretch>
        </p:blipFill>
        <p:spPr>
          <a:xfrm>
            <a:off x="4571998" y="2988376"/>
            <a:ext cx="4385251" cy="1321850"/>
          </a:xfrm>
          <a:prstGeom prst="rect">
            <a:avLst/>
          </a:prstGeom>
          <a:noFill/>
          <a:ln>
            <a:noFill/>
          </a:ln>
        </p:spPr>
      </p:pic>
      <p:pic>
        <p:nvPicPr>
          <p:cNvPr id="223" name="Google Shape;223;p43"/>
          <p:cNvPicPr preferRelativeResize="0"/>
          <p:nvPr/>
        </p:nvPicPr>
        <p:blipFill>
          <a:blip r:embed="rId4">
            <a:alphaModFix/>
          </a:blip>
          <a:stretch>
            <a:fillRect/>
          </a:stretch>
        </p:blipFill>
        <p:spPr>
          <a:xfrm>
            <a:off x="306700" y="394700"/>
            <a:ext cx="4124223" cy="3804300"/>
          </a:xfrm>
          <a:prstGeom prst="rect">
            <a:avLst/>
          </a:prstGeom>
          <a:noFill/>
          <a:ln>
            <a:noFill/>
          </a:ln>
        </p:spPr>
      </p:pic>
      <p:sp>
        <p:nvSpPr>
          <p:cNvPr id="224" name="Google Shape;224;p43"/>
          <p:cNvSpPr txBox="1"/>
          <p:nvPr/>
        </p:nvSpPr>
        <p:spPr>
          <a:xfrm>
            <a:off x="4729350" y="1999475"/>
            <a:ext cx="4227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s">
                <a:solidFill>
                  <a:srgbClr val="434343"/>
                </a:solidFill>
                <a:latin typeface="Open Sans"/>
                <a:ea typeface="Open Sans"/>
                <a:cs typeface="Open Sans"/>
                <a:sym typeface="Open Sans"/>
              </a:rPr>
              <a:t>Utilizando Tor ¿pudimos localizar la IP ?  NO</a:t>
            </a:r>
            <a:endParaRPr b="1"/>
          </a:p>
        </p:txBody>
      </p:sp>
      <p:sp>
        <p:nvSpPr>
          <p:cNvPr id="225" name="Google Shape;225;p43"/>
          <p:cNvSpPr txBox="1"/>
          <p:nvPr/>
        </p:nvSpPr>
        <p:spPr>
          <a:xfrm>
            <a:off x="4702575" y="452625"/>
            <a:ext cx="4124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s">
                <a:solidFill>
                  <a:srgbClr val="434343"/>
                </a:solidFill>
                <a:latin typeface="Open Sans"/>
                <a:ea typeface="Open Sans"/>
                <a:cs typeface="Open Sans"/>
                <a:sym typeface="Open Sans"/>
              </a:rPr>
              <a:t>Con Tor y su red activada, debemos consultar nuestra ip y consultar la localización de la misma. (también válido captura de pantalla)</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Preguntas </a:t>
            </a:r>
            <a:r>
              <a:rPr b="1" lang="es" sz="3100">
                <a:solidFill>
                  <a:srgbClr val="EC183F"/>
                </a:solidFill>
                <a:latin typeface="Rajdhani"/>
                <a:ea typeface="Rajdhani"/>
                <a:cs typeface="Rajdhani"/>
                <a:sym typeface="Rajdhani"/>
              </a:rPr>
              <a:t>Realizar en mesa</a:t>
            </a:r>
            <a:endParaRPr b="1" sz="3100">
              <a:solidFill>
                <a:srgbClr val="434343"/>
              </a:solidFill>
              <a:latin typeface="Rajdhani"/>
              <a:ea typeface="Rajdhani"/>
              <a:cs typeface="Rajdhani"/>
              <a:sym typeface="Rajdhani"/>
            </a:endParaRPr>
          </a:p>
        </p:txBody>
      </p:sp>
      <p:sp>
        <p:nvSpPr>
          <p:cNvPr id="231" name="Google Shape;231;p44"/>
          <p:cNvSpPr txBox="1"/>
          <p:nvPr/>
        </p:nvSpPr>
        <p:spPr>
          <a:xfrm>
            <a:off x="1274800" y="14948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¿Las ip públicas son las mismas? ¿por qué?</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b="1" lang="es">
                <a:solidFill>
                  <a:srgbClr val="434343"/>
                </a:solidFill>
                <a:latin typeface="Open Sans"/>
                <a:ea typeface="Open Sans"/>
                <a:cs typeface="Open Sans"/>
                <a:sym typeface="Open Sans"/>
              </a:rPr>
              <a:t>Son diferentes las 3. Porque estan usando VPN los browsers</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Sin utilizar la VPN puedes ver el siguiente </a:t>
            </a:r>
            <a:r>
              <a:rPr lang="es" u="sng">
                <a:solidFill>
                  <a:schemeClr val="hlink"/>
                </a:solidFill>
                <a:latin typeface="Open Sans"/>
                <a:ea typeface="Open Sans"/>
                <a:cs typeface="Open Sans"/>
                <a:sym typeface="Open Sans"/>
                <a:hlinkClick r:id="rId3"/>
              </a:rPr>
              <a:t>video</a:t>
            </a:r>
            <a:r>
              <a:rPr lang="es">
                <a:solidFill>
                  <a:srgbClr val="434343"/>
                </a:solidFill>
                <a:latin typeface="Open Sans"/>
                <a:ea typeface="Open Sans"/>
                <a:cs typeface="Open Sans"/>
                <a:sym typeface="Open Sans"/>
              </a:rPr>
              <a:t>? Ahora activala e intenta verlo, ¿que es lo que sucedió?¿Por qué?</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b="1" lang="es">
                <a:solidFill>
                  <a:srgbClr val="434343"/>
                </a:solidFill>
                <a:latin typeface="Open Sans"/>
                <a:ea typeface="Open Sans"/>
                <a:cs typeface="Open Sans"/>
                <a:sym typeface="Open Sans"/>
              </a:rPr>
              <a:t>No se puede ver el video. No renderizaba la página de youtube. Mostraba el captcha de no soy un robot.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Utilizando Tor ¿pudimos </a:t>
            </a:r>
            <a:r>
              <a:rPr lang="es">
                <a:solidFill>
                  <a:srgbClr val="434343"/>
                </a:solidFill>
                <a:latin typeface="Open Sans"/>
                <a:ea typeface="Open Sans"/>
                <a:cs typeface="Open Sans"/>
                <a:sym typeface="Open Sans"/>
              </a:rPr>
              <a:t>localizar</a:t>
            </a:r>
            <a:r>
              <a:rPr lang="es">
                <a:solidFill>
                  <a:srgbClr val="434343"/>
                </a:solidFill>
                <a:latin typeface="Open Sans"/>
                <a:ea typeface="Open Sans"/>
                <a:cs typeface="Open Sans"/>
                <a:sym typeface="Open Sans"/>
              </a:rPr>
              <a:t> la IP ?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b="1" lang="es">
                <a:solidFill>
                  <a:srgbClr val="434343"/>
                </a:solidFill>
                <a:latin typeface="Open Sans"/>
                <a:ea typeface="Open Sans"/>
                <a:cs typeface="Open Sans"/>
                <a:sym typeface="Open Sans"/>
              </a:rPr>
              <a:t>No se pudo localizar la IP</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32" name="Google Shape;232;p4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4"/>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34" name="Google Shape;234;p44"/>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235" name="Google Shape;235;p44"/>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4"/>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FFFFFF"/>
              </a:solidFill>
              <a:latin typeface="Rajdhani"/>
              <a:ea typeface="Rajdhani"/>
              <a:cs typeface="Rajdhani"/>
              <a:sym typeface="Rajdhani"/>
            </a:endParaRPr>
          </a:p>
        </p:txBody>
      </p:sp>
      <p:sp>
        <p:nvSpPr>
          <p:cNvPr id="237" name="Google Shape;237;p44"/>
          <p:cNvSpPr/>
          <p:nvPr/>
        </p:nvSpPr>
        <p:spPr>
          <a:xfrm>
            <a:off x="799250" y="25452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4"/>
          <p:cNvSpPr/>
          <p:nvPr/>
        </p:nvSpPr>
        <p:spPr>
          <a:xfrm>
            <a:off x="799250" y="34596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42" name="Shape 242"/>
        <p:cNvGrpSpPr/>
        <p:nvPr/>
      </p:nvGrpSpPr>
      <p:grpSpPr>
        <a:xfrm>
          <a:off x="0" y="0"/>
          <a:ext cx="0" cy="0"/>
          <a:chOff x="0" y="0"/>
          <a:chExt cx="0" cy="0"/>
        </a:xfrm>
      </p:grpSpPr>
      <p:sp>
        <p:nvSpPr>
          <p:cNvPr id="243" name="Google Shape;243;p45"/>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Prueba de velocidades</a:t>
            </a:r>
            <a:endParaRPr b="1" sz="3700">
              <a:solidFill>
                <a:srgbClr val="FFFFFF"/>
              </a:solidFill>
              <a:latin typeface="Rajdhani"/>
              <a:ea typeface="Rajdhani"/>
              <a:cs typeface="Rajdhani"/>
              <a:sym typeface="Rajdhani"/>
            </a:endParaRPr>
          </a:p>
        </p:txBody>
      </p:sp>
      <p:sp>
        <p:nvSpPr>
          <p:cNvPr id="244" name="Google Shape;244;p4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3</a:t>
            </a:r>
            <a:endParaRPr b="1" sz="6000">
              <a:solidFill>
                <a:srgbClr val="FFFFFF"/>
              </a:solidFill>
              <a:latin typeface="Rajdhani"/>
              <a:ea typeface="Rajdhani"/>
              <a:cs typeface="Rajdhani"/>
              <a:sym typeface="Rajdhani"/>
            </a:endParaRPr>
          </a:p>
        </p:txBody>
      </p:sp>
      <p:sp>
        <p:nvSpPr>
          <p:cNvPr id="245" name="Google Shape;245;p4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5"/>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nvSpPr>
        <p:spPr>
          <a:xfrm>
            <a:off x="741400" y="662625"/>
            <a:ext cx="74091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Speed</a:t>
            </a:r>
            <a:r>
              <a:rPr b="1" lang="es" sz="3100">
                <a:solidFill>
                  <a:srgbClr val="EC183F"/>
                </a:solidFill>
                <a:latin typeface="Rajdhani"/>
                <a:ea typeface="Rajdhani"/>
                <a:cs typeface="Rajdhani"/>
                <a:sym typeface="Rajdhani"/>
              </a:rPr>
              <a:t>Test</a:t>
            </a:r>
            <a:endParaRPr b="1" sz="3100">
              <a:solidFill>
                <a:srgbClr val="434343"/>
              </a:solidFill>
              <a:latin typeface="Rajdhani"/>
              <a:ea typeface="Rajdhani"/>
              <a:cs typeface="Rajdhani"/>
              <a:sym typeface="Rajdhani"/>
            </a:endParaRPr>
          </a:p>
        </p:txBody>
      </p:sp>
      <p:sp>
        <p:nvSpPr>
          <p:cNvPr id="252" name="Google Shape;252;p46"/>
          <p:cNvSpPr txBox="1"/>
          <p:nvPr/>
        </p:nvSpPr>
        <p:spPr>
          <a:xfrm>
            <a:off x="1274800" y="14186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sz="1600">
                <a:solidFill>
                  <a:srgbClr val="434343"/>
                </a:solidFill>
                <a:latin typeface="Open Sans"/>
                <a:ea typeface="Open Sans"/>
                <a:cs typeface="Open Sans"/>
                <a:sym typeface="Open Sans"/>
              </a:rPr>
              <a:t>Para saber nuestra velocidad de internet podemos utilizar el siguietne link  </a:t>
            </a:r>
            <a:r>
              <a:rPr lang="es" sz="1600" u="sng">
                <a:solidFill>
                  <a:schemeClr val="hlink"/>
                </a:solidFill>
                <a:latin typeface="Open Sans"/>
                <a:ea typeface="Open Sans"/>
                <a:cs typeface="Open Sans"/>
                <a:sym typeface="Open Sans"/>
                <a:hlinkClick r:id="rId3"/>
              </a:rPr>
              <a:t>https://www.speedtest.net/es</a:t>
            </a:r>
            <a:r>
              <a:rPr lang="es" sz="1600">
                <a:solidFill>
                  <a:srgbClr val="434343"/>
                </a:solidFill>
                <a:latin typeface="Open Sans"/>
                <a:ea typeface="Open Sans"/>
                <a:cs typeface="Open Sans"/>
                <a:sym typeface="Open Sans"/>
              </a:rPr>
              <a:t> y luego clic en </a:t>
            </a:r>
            <a:r>
              <a:rPr b="1" lang="es" sz="1600">
                <a:solidFill>
                  <a:srgbClr val="434343"/>
                </a:solidFill>
                <a:latin typeface="Open Sans"/>
                <a:ea typeface="Open Sans"/>
                <a:cs typeface="Open Sans"/>
                <a:sym typeface="Open Sans"/>
              </a:rPr>
              <a:t>inicio</a:t>
            </a:r>
            <a:endParaRPr sz="16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6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53" name="Google Shape;253;p46"/>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55" name="Google Shape;255;p46"/>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256" name="Google Shape;256;p46"/>
          <p:cNvSpPr/>
          <p:nvPr/>
        </p:nvSpPr>
        <p:spPr>
          <a:xfrm>
            <a:off x="799250" y="1654400"/>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46"/>
          <p:cNvPicPr preferRelativeResize="0"/>
          <p:nvPr/>
        </p:nvPicPr>
        <p:blipFill>
          <a:blip r:embed="rId5">
            <a:alphaModFix/>
          </a:blip>
          <a:stretch>
            <a:fillRect/>
          </a:stretch>
        </p:blipFill>
        <p:spPr>
          <a:xfrm>
            <a:off x="2955275" y="2371725"/>
            <a:ext cx="2981325" cy="232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Tareas a</a:t>
            </a:r>
            <a:r>
              <a:rPr b="1" lang="es" sz="3100">
                <a:solidFill>
                  <a:srgbClr val="434343"/>
                </a:solidFill>
                <a:latin typeface="Rajdhani"/>
                <a:ea typeface="Rajdhani"/>
                <a:cs typeface="Rajdhani"/>
                <a:sym typeface="Rajdhani"/>
              </a:rPr>
              <a:t> </a:t>
            </a:r>
            <a:r>
              <a:rPr b="1" lang="es" sz="3100">
                <a:solidFill>
                  <a:srgbClr val="EC183F"/>
                </a:solidFill>
                <a:latin typeface="Rajdhani"/>
                <a:ea typeface="Rajdhani"/>
                <a:cs typeface="Rajdhani"/>
                <a:sym typeface="Rajdhani"/>
              </a:rPr>
              <a:t>Realizar</a:t>
            </a:r>
            <a:endParaRPr b="1" sz="3100">
              <a:solidFill>
                <a:srgbClr val="434343"/>
              </a:solidFill>
              <a:latin typeface="Rajdhani"/>
              <a:ea typeface="Rajdhani"/>
              <a:cs typeface="Rajdhani"/>
              <a:sym typeface="Rajdhani"/>
            </a:endParaRPr>
          </a:p>
        </p:txBody>
      </p:sp>
      <p:sp>
        <p:nvSpPr>
          <p:cNvPr id="263" name="Google Shape;263;p47"/>
          <p:cNvSpPr txBox="1"/>
          <p:nvPr/>
        </p:nvSpPr>
        <p:spPr>
          <a:xfrm>
            <a:off x="1274800" y="14186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En Opera</a:t>
            </a:r>
            <a:r>
              <a:rPr b="1" lang="es">
                <a:solidFill>
                  <a:srgbClr val="434343"/>
                </a:solidFill>
                <a:latin typeface="Open Sans"/>
                <a:ea typeface="Open Sans"/>
                <a:cs typeface="Open Sans"/>
                <a:sym typeface="Open Sans"/>
              </a:rPr>
              <a:t> sin VPN</a:t>
            </a:r>
            <a:r>
              <a:rPr lang="es">
                <a:solidFill>
                  <a:srgbClr val="434343"/>
                </a:solidFill>
                <a:latin typeface="Open Sans"/>
                <a:ea typeface="Open Sans"/>
                <a:cs typeface="Open Sans"/>
                <a:sym typeface="Open Sans"/>
              </a:rPr>
              <a:t> debemos consultar nuestra velocidad de subida, bajada y el ping, anotar estos valores (</a:t>
            </a:r>
            <a:r>
              <a:rPr lang="es">
                <a:solidFill>
                  <a:srgbClr val="434343"/>
                </a:solidFill>
                <a:latin typeface="Open Sans"/>
                <a:ea typeface="Open Sans"/>
                <a:cs typeface="Open Sans"/>
                <a:sym typeface="Open Sans"/>
              </a:rPr>
              <a:t>también</a:t>
            </a:r>
            <a:r>
              <a:rPr lang="es">
                <a:solidFill>
                  <a:srgbClr val="434343"/>
                </a:solidFill>
                <a:latin typeface="Open Sans"/>
                <a:ea typeface="Open Sans"/>
                <a:cs typeface="Open Sans"/>
                <a:sym typeface="Open Sans"/>
              </a:rPr>
              <a:t> </a:t>
            </a:r>
            <a:r>
              <a:rPr lang="es">
                <a:solidFill>
                  <a:srgbClr val="434343"/>
                </a:solidFill>
                <a:latin typeface="Open Sans"/>
                <a:ea typeface="Open Sans"/>
                <a:cs typeface="Open Sans"/>
                <a:sym typeface="Open Sans"/>
              </a:rPr>
              <a:t>válido</a:t>
            </a:r>
            <a:r>
              <a:rPr lang="es">
                <a:solidFill>
                  <a:srgbClr val="434343"/>
                </a:solidFill>
                <a:latin typeface="Open Sans"/>
                <a:ea typeface="Open Sans"/>
                <a:cs typeface="Open Sans"/>
                <a:sym typeface="Open Sans"/>
              </a:rPr>
              <a:t> captura de pantalla)</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En Opera con </a:t>
            </a:r>
            <a:r>
              <a:rPr b="1" lang="es">
                <a:solidFill>
                  <a:srgbClr val="434343"/>
                </a:solidFill>
                <a:latin typeface="Open Sans"/>
                <a:ea typeface="Open Sans"/>
                <a:cs typeface="Open Sans"/>
                <a:sym typeface="Open Sans"/>
              </a:rPr>
              <a:t>VPN activada</a:t>
            </a:r>
            <a:r>
              <a:rPr lang="es">
                <a:solidFill>
                  <a:srgbClr val="434343"/>
                </a:solidFill>
                <a:latin typeface="Open Sans"/>
                <a:ea typeface="Open Sans"/>
                <a:cs typeface="Open Sans"/>
                <a:sym typeface="Open Sans"/>
              </a:rPr>
              <a:t> debemos consular nuestra velocidad de subida, bajada y el ping, anotando estos valores. (también válido captura de pantalla)</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Con </a:t>
            </a:r>
            <a:r>
              <a:rPr b="1" lang="es">
                <a:solidFill>
                  <a:srgbClr val="434343"/>
                </a:solidFill>
                <a:latin typeface="Open Sans"/>
                <a:ea typeface="Open Sans"/>
                <a:cs typeface="Open Sans"/>
                <a:sym typeface="Open Sans"/>
              </a:rPr>
              <a:t>Tor y su red activada</a:t>
            </a:r>
            <a:r>
              <a:rPr lang="es">
                <a:solidFill>
                  <a:srgbClr val="434343"/>
                </a:solidFill>
                <a:latin typeface="Open Sans"/>
                <a:ea typeface="Open Sans"/>
                <a:cs typeface="Open Sans"/>
                <a:sym typeface="Open Sans"/>
              </a:rPr>
              <a:t>, debemos consultar nuestra velocidad de subida, bajada y el ping, anotando estos valores (también válido captura de pantalla)</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64" name="Google Shape;264;p47"/>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7"/>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66" name="Google Shape;266;p4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67" name="Google Shape;267;p47"/>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7"/>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FFFFFF"/>
              </a:solidFill>
              <a:latin typeface="Rajdhani"/>
              <a:ea typeface="Rajdhani"/>
              <a:cs typeface="Rajdhani"/>
              <a:sym typeface="Rajdhani"/>
            </a:endParaRPr>
          </a:p>
        </p:txBody>
      </p:sp>
      <p:sp>
        <p:nvSpPr>
          <p:cNvPr id="269" name="Google Shape;269;p47"/>
          <p:cNvSpPr/>
          <p:nvPr/>
        </p:nvSpPr>
        <p:spPr>
          <a:xfrm>
            <a:off x="799250" y="25452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7"/>
          <p:cNvSpPr/>
          <p:nvPr/>
        </p:nvSpPr>
        <p:spPr>
          <a:xfrm>
            <a:off x="799250" y="3386513"/>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sp>
        <p:nvSpPr>
          <p:cNvPr id="94" name="Google Shape;94;p30"/>
          <p:cNvSpPr txBox="1"/>
          <p:nvPr/>
        </p:nvSpPr>
        <p:spPr>
          <a:xfrm>
            <a:off x="3804350" y="1415625"/>
            <a:ext cx="4505400" cy="3067200"/>
          </a:xfrm>
          <a:prstGeom prst="rect">
            <a:avLst/>
          </a:prstGeom>
          <a:noFill/>
          <a:ln>
            <a:noFill/>
          </a:ln>
        </p:spPr>
        <p:txBody>
          <a:bodyPr anchorCtr="0" anchor="ctr" bIns="45700" lIns="91425" spcFirstLastPara="1" rIns="91425" wrap="square" tIns="45700">
            <a:noAutofit/>
          </a:bodyPr>
          <a:lstStyle/>
          <a:p>
            <a:pPr indent="-355600" lvl="0" marL="457200" rtl="0" algn="l">
              <a:lnSpc>
                <a:spcPct val="130000"/>
              </a:lnSpc>
              <a:spcBef>
                <a:spcPts val="0"/>
              </a:spcBef>
              <a:spcAft>
                <a:spcPts val="0"/>
              </a:spcAft>
              <a:buClr>
                <a:schemeClr val="dk1"/>
              </a:buClr>
              <a:buSzPts val="2000"/>
              <a:buFont typeface="Rubik"/>
              <a:buAutoNum type="arabicPeriod"/>
            </a:pPr>
            <a:r>
              <a:rPr b="1" lang="es" sz="2000" u="sng">
                <a:solidFill>
                  <a:schemeClr val="hlink"/>
                </a:solidFill>
                <a:latin typeface="Rubik"/>
                <a:ea typeface="Rubik"/>
                <a:cs typeface="Rubik"/>
                <a:sym typeface="Rubik"/>
                <a:hlinkClick action="ppaction://hlinkshowjump?jump=nextslide"/>
              </a:rPr>
              <a:t>Instalación</a:t>
            </a:r>
            <a:r>
              <a:rPr b="1" lang="es" sz="2000" u="sng">
                <a:solidFill>
                  <a:schemeClr val="hlink"/>
                </a:solidFill>
                <a:latin typeface="Rubik"/>
                <a:ea typeface="Rubik"/>
                <a:cs typeface="Rubik"/>
                <a:sym typeface="Rubik"/>
                <a:hlinkClick action="ppaction://hlinkshowjump?jump=nextslide"/>
              </a:rPr>
              <a:t> browser</a:t>
            </a:r>
            <a:endParaRPr b="1" sz="2000">
              <a:solidFill>
                <a:schemeClr val="dk1"/>
              </a:solidFill>
              <a:latin typeface="Rubik"/>
              <a:ea typeface="Rubik"/>
              <a:cs typeface="Rubik"/>
              <a:sym typeface="Rubik"/>
            </a:endParaRPr>
          </a:p>
          <a:p>
            <a:pPr indent="-355600" lvl="0" marL="457200" rtl="0" algn="l">
              <a:lnSpc>
                <a:spcPct val="130000"/>
              </a:lnSpc>
              <a:spcBef>
                <a:spcPts val="0"/>
              </a:spcBef>
              <a:spcAft>
                <a:spcPts val="0"/>
              </a:spcAft>
              <a:buClr>
                <a:schemeClr val="dk1"/>
              </a:buClr>
              <a:buSzPts val="2000"/>
              <a:buFont typeface="Rubik"/>
              <a:buAutoNum type="arabicPeriod"/>
            </a:pPr>
            <a:r>
              <a:rPr b="1" lang="es" sz="2000" u="sng">
                <a:solidFill>
                  <a:schemeClr val="hlink"/>
                </a:solidFill>
                <a:latin typeface="Rubik"/>
                <a:ea typeface="Rubik"/>
                <a:cs typeface="Rubik"/>
                <a:sym typeface="Rubik"/>
                <a:hlinkClick action="ppaction://hlinksldjump" r:id="rId3"/>
              </a:rPr>
              <a:t>Chequeo Ip </a:t>
            </a:r>
            <a:r>
              <a:rPr b="1" lang="es" sz="2000" u="sng">
                <a:solidFill>
                  <a:schemeClr val="hlink"/>
                </a:solidFill>
                <a:latin typeface="Rubik"/>
                <a:ea typeface="Rubik"/>
                <a:cs typeface="Rubik"/>
                <a:sym typeface="Rubik"/>
                <a:hlinkClick action="ppaction://hlinksldjump" r:id="rId4"/>
              </a:rPr>
              <a:t>pública</a:t>
            </a:r>
            <a:endParaRPr b="1" sz="2000">
              <a:solidFill>
                <a:schemeClr val="dk1"/>
              </a:solidFill>
              <a:latin typeface="Rubik"/>
              <a:ea typeface="Rubik"/>
              <a:cs typeface="Rubik"/>
              <a:sym typeface="Rubik"/>
            </a:endParaRPr>
          </a:p>
          <a:p>
            <a:pPr indent="-355600" lvl="0" marL="457200" rtl="0" algn="l">
              <a:lnSpc>
                <a:spcPct val="130000"/>
              </a:lnSpc>
              <a:spcBef>
                <a:spcPts val="0"/>
              </a:spcBef>
              <a:spcAft>
                <a:spcPts val="0"/>
              </a:spcAft>
              <a:buClr>
                <a:schemeClr val="dk1"/>
              </a:buClr>
              <a:buSzPts val="2000"/>
              <a:buFont typeface="Rubik"/>
              <a:buAutoNum type="arabicPeriod"/>
            </a:pPr>
            <a:r>
              <a:rPr b="1" lang="es" sz="2000" u="sng">
                <a:solidFill>
                  <a:schemeClr val="hlink"/>
                </a:solidFill>
                <a:latin typeface="Rubik"/>
                <a:ea typeface="Rubik"/>
                <a:cs typeface="Rubik"/>
                <a:sym typeface="Rubik"/>
                <a:hlinkClick action="ppaction://hlinksldjump" r:id="rId5"/>
              </a:rPr>
              <a:t>Prueba de velocidad</a:t>
            </a:r>
            <a:endParaRPr b="1" sz="2000">
              <a:solidFill>
                <a:schemeClr val="dk1"/>
              </a:solidFill>
              <a:latin typeface="Rubik"/>
              <a:ea typeface="Rubik"/>
              <a:cs typeface="Rubik"/>
              <a:sym typeface="Rubik"/>
            </a:endParaRPr>
          </a:p>
          <a:p>
            <a:pPr indent="-355600" lvl="0" marL="457200" rtl="0" algn="l">
              <a:lnSpc>
                <a:spcPct val="130000"/>
              </a:lnSpc>
              <a:spcBef>
                <a:spcPts val="0"/>
              </a:spcBef>
              <a:spcAft>
                <a:spcPts val="0"/>
              </a:spcAft>
              <a:buClr>
                <a:schemeClr val="dk1"/>
              </a:buClr>
              <a:buSzPts val="2000"/>
              <a:buFont typeface="Rubik"/>
              <a:buAutoNum type="arabicPeriod"/>
            </a:pPr>
            <a:r>
              <a:rPr b="1" lang="es" sz="2000" u="sng">
                <a:solidFill>
                  <a:schemeClr val="hlink"/>
                </a:solidFill>
                <a:latin typeface="Rubik"/>
                <a:ea typeface="Rubik"/>
                <a:cs typeface="Rubik"/>
                <a:sym typeface="Rubik"/>
                <a:hlinkClick action="ppaction://hlinksldjump" r:id="rId6"/>
              </a:rPr>
              <a:t>Según</a:t>
            </a:r>
            <a:r>
              <a:rPr b="1" lang="es" sz="2000" u="sng">
                <a:solidFill>
                  <a:schemeClr val="hlink"/>
                </a:solidFill>
                <a:latin typeface="Rubik"/>
                <a:ea typeface="Rubik"/>
                <a:cs typeface="Rubik"/>
                <a:sym typeface="Rubik"/>
                <a:hlinkClick action="ppaction://hlinksldjump" r:id="rId7"/>
              </a:rPr>
              <a:t> lo aprendido</a:t>
            </a:r>
            <a:endParaRPr b="1" sz="2000">
              <a:solidFill>
                <a:schemeClr val="dk1"/>
              </a:solidFill>
              <a:latin typeface="Rubik"/>
              <a:ea typeface="Rubik"/>
              <a:cs typeface="Rubik"/>
              <a:sym typeface="Rubik"/>
            </a:endParaRPr>
          </a:p>
        </p:txBody>
      </p:sp>
      <p:sp>
        <p:nvSpPr>
          <p:cNvPr id="95" name="Google Shape;95;p30"/>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100">
                <a:solidFill>
                  <a:srgbClr val="EC183F"/>
                </a:solidFill>
                <a:latin typeface="Rubik"/>
                <a:ea typeface="Rubik"/>
                <a:cs typeface="Rubik"/>
                <a:sym typeface="Rubik"/>
              </a:rPr>
              <a:t>Índice</a:t>
            </a:r>
            <a:endParaRPr b="1" sz="2700">
              <a:solidFill>
                <a:srgbClr val="EC183F"/>
              </a:solidFill>
              <a:latin typeface="Rubik"/>
              <a:ea typeface="Rubik"/>
              <a:cs typeface="Rubik"/>
              <a:sym typeface="Rubik"/>
            </a:endParaRPr>
          </a:p>
        </p:txBody>
      </p:sp>
      <p:cxnSp>
        <p:nvCxnSpPr>
          <p:cNvPr id="96" name="Google Shape;96;p30"/>
          <p:cNvCxnSpPr/>
          <p:nvPr/>
        </p:nvCxnSpPr>
        <p:spPr>
          <a:xfrm flipH="1">
            <a:off x="3592750" y="1409375"/>
            <a:ext cx="18900" cy="303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idx="1" type="subTitle"/>
          </p:nvPr>
        </p:nvSpPr>
        <p:spPr>
          <a:xfrm>
            <a:off x="-323175" y="153000"/>
            <a:ext cx="4643100" cy="6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Opera con VPN</a:t>
            </a:r>
            <a:endParaRPr/>
          </a:p>
          <a:p>
            <a:pPr indent="0" lvl="0" marL="0" rtl="0" algn="ctr">
              <a:spcBef>
                <a:spcPts val="0"/>
              </a:spcBef>
              <a:spcAft>
                <a:spcPts val="0"/>
              </a:spcAft>
              <a:buNone/>
            </a:pPr>
            <a:r>
              <a:t/>
            </a:r>
            <a:endParaRPr/>
          </a:p>
        </p:txBody>
      </p:sp>
      <p:pic>
        <p:nvPicPr>
          <p:cNvPr id="276" name="Google Shape;276;p48"/>
          <p:cNvPicPr preferRelativeResize="0"/>
          <p:nvPr/>
        </p:nvPicPr>
        <p:blipFill>
          <a:blip r:embed="rId3">
            <a:alphaModFix/>
          </a:blip>
          <a:stretch>
            <a:fillRect/>
          </a:stretch>
        </p:blipFill>
        <p:spPr>
          <a:xfrm>
            <a:off x="504925" y="813297"/>
            <a:ext cx="3279475" cy="1758450"/>
          </a:xfrm>
          <a:prstGeom prst="rect">
            <a:avLst/>
          </a:prstGeom>
          <a:noFill/>
          <a:ln>
            <a:noFill/>
          </a:ln>
        </p:spPr>
      </p:pic>
      <p:pic>
        <p:nvPicPr>
          <p:cNvPr id="277" name="Google Shape;277;p48"/>
          <p:cNvPicPr preferRelativeResize="0"/>
          <p:nvPr/>
        </p:nvPicPr>
        <p:blipFill>
          <a:blip r:embed="rId4">
            <a:alphaModFix/>
          </a:blip>
          <a:stretch>
            <a:fillRect/>
          </a:stretch>
        </p:blipFill>
        <p:spPr>
          <a:xfrm>
            <a:off x="4981975" y="733574"/>
            <a:ext cx="2898350" cy="1594400"/>
          </a:xfrm>
          <a:prstGeom prst="rect">
            <a:avLst/>
          </a:prstGeom>
          <a:noFill/>
          <a:ln>
            <a:noFill/>
          </a:ln>
        </p:spPr>
      </p:pic>
      <p:sp>
        <p:nvSpPr>
          <p:cNvPr id="278" name="Google Shape;278;p48"/>
          <p:cNvSpPr txBox="1"/>
          <p:nvPr>
            <p:ph idx="1" type="subTitle"/>
          </p:nvPr>
        </p:nvSpPr>
        <p:spPr>
          <a:xfrm>
            <a:off x="3672850" y="242600"/>
            <a:ext cx="4643100" cy="6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Tor</a:t>
            </a:r>
            <a:endParaRPr/>
          </a:p>
          <a:p>
            <a:pPr indent="0" lvl="0" marL="0" rtl="0" algn="ctr">
              <a:spcBef>
                <a:spcPts val="0"/>
              </a:spcBef>
              <a:spcAft>
                <a:spcPts val="0"/>
              </a:spcAft>
              <a:buNone/>
            </a:pPr>
            <a:r>
              <a:t/>
            </a:r>
            <a:endParaRPr/>
          </a:p>
        </p:txBody>
      </p:sp>
      <p:pic>
        <p:nvPicPr>
          <p:cNvPr id="279" name="Google Shape;279;p48"/>
          <p:cNvPicPr preferRelativeResize="0"/>
          <p:nvPr/>
        </p:nvPicPr>
        <p:blipFill>
          <a:blip r:embed="rId5">
            <a:alphaModFix/>
          </a:blip>
          <a:stretch>
            <a:fillRect/>
          </a:stretch>
        </p:blipFill>
        <p:spPr>
          <a:xfrm>
            <a:off x="554575" y="3205349"/>
            <a:ext cx="2672100" cy="1446625"/>
          </a:xfrm>
          <a:prstGeom prst="rect">
            <a:avLst/>
          </a:prstGeom>
          <a:noFill/>
          <a:ln>
            <a:noFill/>
          </a:ln>
        </p:spPr>
      </p:pic>
      <p:sp>
        <p:nvSpPr>
          <p:cNvPr id="280" name="Google Shape;280;p48"/>
          <p:cNvSpPr txBox="1"/>
          <p:nvPr>
            <p:ph idx="1" type="subTitle"/>
          </p:nvPr>
        </p:nvSpPr>
        <p:spPr>
          <a:xfrm>
            <a:off x="-858700" y="2719550"/>
            <a:ext cx="4643100" cy="6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Chrome</a:t>
            </a:r>
            <a:r>
              <a:rPr lang="es"/>
              <a:t> sin VPN</a:t>
            </a:r>
            <a:endParaRPr/>
          </a:p>
          <a:p>
            <a:pPr indent="0" lvl="0" marL="0" rtl="0" algn="ctr">
              <a:spcBef>
                <a:spcPts val="0"/>
              </a:spcBef>
              <a:spcAft>
                <a:spcPts val="0"/>
              </a:spcAft>
              <a:buNone/>
            </a:pPr>
            <a:r>
              <a:t/>
            </a:r>
            <a:endParaRPr/>
          </a:p>
        </p:txBody>
      </p:sp>
      <p:pic>
        <p:nvPicPr>
          <p:cNvPr id="281" name="Google Shape;281;p48"/>
          <p:cNvPicPr preferRelativeResize="0"/>
          <p:nvPr/>
        </p:nvPicPr>
        <p:blipFill>
          <a:blip r:embed="rId6">
            <a:alphaModFix/>
          </a:blip>
          <a:stretch>
            <a:fillRect/>
          </a:stretch>
        </p:blipFill>
        <p:spPr>
          <a:xfrm>
            <a:off x="5080425" y="2856097"/>
            <a:ext cx="3382402" cy="1955103"/>
          </a:xfrm>
          <a:prstGeom prst="rect">
            <a:avLst/>
          </a:prstGeom>
          <a:noFill/>
          <a:ln>
            <a:noFill/>
          </a:ln>
        </p:spPr>
      </p:pic>
      <p:sp>
        <p:nvSpPr>
          <p:cNvPr id="282" name="Google Shape;282;p48"/>
          <p:cNvSpPr txBox="1"/>
          <p:nvPr>
            <p:ph idx="1" type="subTitle"/>
          </p:nvPr>
        </p:nvSpPr>
        <p:spPr>
          <a:xfrm>
            <a:off x="3882650" y="2370650"/>
            <a:ext cx="4643100" cy="6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Opera sin VPN</a:t>
            </a:r>
            <a:endParaRPr/>
          </a:p>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Preguntas</a:t>
            </a:r>
            <a:r>
              <a:rPr b="1" lang="es" sz="3100">
                <a:solidFill>
                  <a:srgbClr val="434343"/>
                </a:solidFill>
                <a:latin typeface="Rajdhani"/>
                <a:ea typeface="Rajdhani"/>
                <a:cs typeface="Rajdhani"/>
                <a:sym typeface="Rajdhani"/>
              </a:rPr>
              <a:t> </a:t>
            </a:r>
            <a:r>
              <a:rPr b="1" lang="es" sz="3100">
                <a:solidFill>
                  <a:srgbClr val="EC183F"/>
                </a:solidFill>
                <a:latin typeface="Rajdhani"/>
                <a:ea typeface="Rajdhani"/>
                <a:cs typeface="Rajdhani"/>
                <a:sym typeface="Rajdhani"/>
              </a:rPr>
              <a:t>Realizar en mesa</a:t>
            </a:r>
            <a:endParaRPr b="1" sz="3100">
              <a:solidFill>
                <a:srgbClr val="434343"/>
              </a:solidFill>
              <a:latin typeface="Rajdhani"/>
              <a:ea typeface="Rajdhani"/>
              <a:cs typeface="Rajdhani"/>
              <a:sym typeface="Rajdhani"/>
            </a:endParaRPr>
          </a:p>
        </p:txBody>
      </p:sp>
      <p:sp>
        <p:nvSpPr>
          <p:cNvPr id="288" name="Google Shape;288;p49"/>
          <p:cNvSpPr txBox="1"/>
          <p:nvPr/>
        </p:nvSpPr>
        <p:spPr>
          <a:xfrm>
            <a:off x="1274800" y="1494825"/>
            <a:ext cx="6875700" cy="30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¿Las velocidades en los test son diferentes? ¿Por </a:t>
            </a:r>
            <a:r>
              <a:rPr lang="es">
                <a:solidFill>
                  <a:srgbClr val="434343"/>
                </a:solidFill>
                <a:latin typeface="Open Sans"/>
                <a:ea typeface="Open Sans"/>
                <a:cs typeface="Open Sans"/>
                <a:sym typeface="Open Sans"/>
              </a:rPr>
              <a:t>qué</a:t>
            </a:r>
            <a:r>
              <a:rPr lang="es">
                <a:solidFill>
                  <a:srgbClr val="434343"/>
                </a:solidFill>
                <a:latin typeface="Open Sans"/>
                <a:ea typeface="Open Sans"/>
                <a:cs typeface="Open Sans"/>
                <a:sym typeface="Open Sans"/>
              </a:rPr>
              <a:t> crees que sucede esto?</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b="1" lang="es">
                <a:solidFill>
                  <a:srgbClr val="434343"/>
                </a:solidFill>
                <a:latin typeface="Open Sans"/>
                <a:ea typeface="Open Sans"/>
                <a:cs typeface="Open Sans"/>
                <a:sym typeface="Open Sans"/>
              </a:rPr>
              <a:t>Sí, son diferentes; ya que se está usando VPNs que se conectan a servidores de distintos lugares muy lejanos</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lang="es">
                <a:solidFill>
                  <a:srgbClr val="434343"/>
                </a:solidFill>
                <a:latin typeface="Open Sans"/>
                <a:ea typeface="Open Sans"/>
                <a:cs typeface="Open Sans"/>
                <a:sym typeface="Open Sans"/>
              </a:rPr>
              <a:t>¿Que significa el valor del ping?</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b="1" lang="es">
                <a:solidFill>
                  <a:srgbClr val="434343"/>
                </a:solidFill>
                <a:latin typeface="Open Sans"/>
                <a:ea typeface="Open Sans"/>
                <a:cs typeface="Open Sans"/>
                <a:sym typeface="Open Sans"/>
              </a:rPr>
              <a:t>Para medir la latencia se utiliza el ping, que se mide en milisegundos (o ms) el tiempo que tardan en comunicarse tu conexión local con un equipo remoto en la red IP.</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s">
                <a:solidFill>
                  <a:srgbClr val="434343"/>
                </a:solidFill>
                <a:latin typeface="Open Sans"/>
                <a:ea typeface="Open Sans"/>
                <a:cs typeface="Open Sans"/>
                <a:sym typeface="Open Sans"/>
              </a:rPr>
              <a:t>El valor del ping, ¿varia entre las diferentes opciones? ¿Por qué?</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rPr b="1" lang="es">
                <a:solidFill>
                  <a:srgbClr val="434343"/>
                </a:solidFill>
                <a:latin typeface="Open Sans"/>
                <a:ea typeface="Open Sans"/>
                <a:cs typeface="Open Sans"/>
                <a:sym typeface="Open Sans"/>
              </a:rPr>
              <a:t>Si. Porque las IP están a diferentes distancias. A mayor distancia mayor ping, porque tarda más tiempo. </a:t>
            </a:r>
            <a:endParaRPr>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289" name="Google Shape;289;p49"/>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9"/>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291" name="Google Shape;291;p4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92" name="Google Shape;292;p49"/>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9"/>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FFFFFF"/>
              </a:solidFill>
              <a:latin typeface="Rajdhani"/>
              <a:ea typeface="Rajdhani"/>
              <a:cs typeface="Rajdhani"/>
              <a:sym typeface="Rajdhani"/>
            </a:endParaRPr>
          </a:p>
        </p:txBody>
      </p:sp>
      <p:sp>
        <p:nvSpPr>
          <p:cNvPr id="294" name="Google Shape;294;p49"/>
          <p:cNvSpPr/>
          <p:nvPr/>
        </p:nvSpPr>
        <p:spPr>
          <a:xfrm>
            <a:off x="799250" y="25452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9"/>
          <p:cNvSpPr/>
          <p:nvPr/>
        </p:nvSpPr>
        <p:spPr>
          <a:xfrm>
            <a:off x="799250" y="34596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99" name="Shape 299"/>
        <p:cNvGrpSpPr/>
        <p:nvPr/>
      </p:nvGrpSpPr>
      <p:grpSpPr>
        <a:xfrm>
          <a:off x="0" y="0"/>
          <a:ext cx="0" cy="0"/>
          <a:chOff x="0" y="0"/>
          <a:chExt cx="0" cy="0"/>
        </a:xfrm>
      </p:grpSpPr>
      <p:sp>
        <p:nvSpPr>
          <p:cNvPr id="300" name="Google Shape;300;p50"/>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Según</a:t>
            </a:r>
            <a:r>
              <a:rPr b="1" lang="es" sz="3700">
                <a:solidFill>
                  <a:srgbClr val="FFFFFF"/>
                </a:solidFill>
                <a:latin typeface="Rajdhani"/>
                <a:ea typeface="Rajdhani"/>
                <a:cs typeface="Rajdhani"/>
                <a:sym typeface="Rajdhani"/>
              </a:rPr>
              <a:t> lo aprendido</a:t>
            </a:r>
            <a:endParaRPr b="1" sz="3700">
              <a:solidFill>
                <a:srgbClr val="FFFFFF"/>
              </a:solidFill>
              <a:latin typeface="Rajdhani"/>
              <a:ea typeface="Rajdhani"/>
              <a:cs typeface="Rajdhani"/>
              <a:sym typeface="Rajdhani"/>
            </a:endParaRPr>
          </a:p>
        </p:txBody>
      </p:sp>
      <p:sp>
        <p:nvSpPr>
          <p:cNvPr id="301" name="Google Shape;301;p5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4</a:t>
            </a:r>
            <a:endParaRPr b="1" sz="6000">
              <a:solidFill>
                <a:srgbClr val="FFFFFF"/>
              </a:solidFill>
              <a:latin typeface="Rajdhani"/>
              <a:ea typeface="Rajdhani"/>
              <a:cs typeface="Rajdhani"/>
              <a:sym typeface="Rajdhani"/>
            </a:endParaRPr>
          </a:p>
        </p:txBody>
      </p:sp>
      <p:sp>
        <p:nvSpPr>
          <p:cNvPr id="302" name="Google Shape;302;p50"/>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0"/>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nvSpPr>
        <p:spPr>
          <a:xfrm>
            <a:off x="817600" y="297425"/>
            <a:ext cx="8330700" cy="11211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Según</a:t>
            </a:r>
            <a:r>
              <a:rPr b="1" lang="es" sz="3100">
                <a:solidFill>
                  <a:srgbClr val="EC183F"/>
                </a:solidFill>
                <a:latin typeface="Rajdhani"/>
                <a:ea typeface="Rajdhani"/>
                <a:cs typeface="Rajdhani"/>
                <a:sym typeface="Rajdhani"/>
              </a:rPr>
              <a:t> lo aprendido</a:t>
            </a:r>
            <a:r>
              <a:rPr b="1" lang="es" sz="3100">
                <a:solidFill>
                  <a:srgbClr val="434343"/>
                </a:solidFill>
                <a:latin typeface="Rajdhani"/>
                <a:ea typeface="Rajdhani"/>
                <a:cs typeface="Rajdhani"/>
                <a:sym typeface="Rajdhani"/>
              </a:rPr>
              <a:t> </a:t>
            </a:r>
            <a:endParaRPr b="1" sz="3100">
              <a:solidFill>
                <a:srgbClr val="434343"/>
              </a:solidFill>
              <a:latin typeface="Rajdhani"/>
              <a:ea typeface="Rajdhani"/>
              <a:cs typeface="Rajdhani"/>
              <a:sym typeface="Rajdhani"/>
            </a:endParaRPr>
          </a:p>
        </p:txBody>
      </p:sp>
      <p:sp>
        <p:nvSpPr>
          <p:cNvPr id="309" name="Google Shape;309;p51"/>
          <p:cNvSpPr txBox="1"/>
          <p:nvPr/>
        </p:nvSpPr>
        <p:spPr>
          <a:xfrm>
            <a:off x="741400" y="1647225"/>
            <a:ext cx="4244400" cy="19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En base a las preguntas y anotaciones o capturas de pantallas que hicimos, redactar un word contestando las preguntas con las mismas y subir a la </a:t>
            </a:r>
            <a:r>
              <a:rPr b="1" lang="es" sz="1700">
                <a:solidFill>
                  <a:srgbClr val="434343"/>
                </a:solidFill>
                <a:latin typeface="Open Sans"/>
                <a:ea typeface="Open Sans"/>
                <a:cs typeface="Open Sans"/>
                <a:sym typeface="Open Sans"/>
              </a:rPr>
              <a:t>mochila del viajero</a:t>
            </a:r>
            <a:r>
              <a:rPr lang="es" sz="1700">
                <a:solidFill>
                  <a:srgbClr val="434343"/>
                </a:solidFill>
                <a:latin typeface="Open Sans"/>
                <a:ea typeface="Open Sans"/>
                <a:cs typeface="Open Sans"/>
                <a:sym typeface="Open Sans"/>
              </a:rPr>
              <a:t> dentro de la clase correspondiente.</a:t>
            </a:r>
            <a:endParaRPr sz="17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310" name="Google Shape;310;p51"/>
          <p:cNvSpPr txBox="1"/>
          <p:nvPr/>
        </p:nvSpPr>
        <p:spPr>
          <a:xfrm>
            <a:off x="5448350" y="3957075"/>
            <a:ext cx="2729100" cy="4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       </a:t>
            </a:r>
            <a:endParaRPr sz="1500">
              <a:latin typeface="Open Sans"/>
              <a:ea typeface="Open Sans"/>
              <a:cs typeface="Open Sans"/>
              <a:sym typeface="Open Sans"/>
            </a:endParaRPr>
          </a:p>
        </p:txBody>
      </p:sp>
      <p:sp>
        <p:nvSpPr>
          <p:cNvPr id="311" name="Google Shape;311;p51"/>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313" name="Google Shape;313;p51"/>
          <p:cNvPicPr preferRelativeResize="0"/>
          <p:nvPr/>
        </p:nvPicPr>
        <p:blipFill>
          <a:blip r:embed="rId3">
            <a:alphaModFix/>
          </a:blip>
          <a:stretch>
            <a:fillRect/>
          </a:stretch>
        </p:blipFill>
        <p:spPr>
          <a:xfrm>
            <a:off x="8074225" y="4931037"/>
            <a:ext cx="764551" cy="182226"/>
          </a:xfrm>
          <a:prstGeom prst="rect">
            <a:avLst/>
          </a:prstGeom>
          <a:noFill/>
          <a:ln>
            <a:noFill/>
          </a:ln>
        </p:spPr>
      </p:pic>
      <p:pic>
        <p:nvPicPr>
          <p:cNvPr id="314" name="Google Shape;314;p51"/>
          <p:cNvPicPr preferRelativeResize="0"/>
          <p:nvPr/>
        </p:nvPicPr>
        <p:blipFill>
          <a:blip r:embed="rId4">
            <a:alphaModFix/>
          </a:blip>
          <a:stretch>
            <a:fillRect/>
          </a:stretch>
        </p:blipFill>
        <p:spPr>
          <a:xfrm>
            <a:off x="5121563" y="1066450"/>
            <a:ext cx="3382675" cy="3382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318" name="Shape 31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00" name="Shape 100"/>
        <p:cNvGrpSpPr/>
        <p:nvPr/>
      </p:nvGrpSpPr>
      <p:grpSpPr>
        <a:xfrm>
          <a:off x="0" y="0"/>
          <a:ext cx="0" cy="0"/>
          <a:chOff x="0" y="0"/>
          <a:chExt cx="0" cy="0"/>
        </a:xfrm>
      </p:grpSpPr>
      <p:sp>
        <p:nvSpPr>
          <p:cNvPr id="101" name="Google Shape;101;p31"/>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Instalación</a:t>
            </a:r>
            <a:r>
              <a:rPr b="1" lang="es" sz="3700">
                <a:solidFill>
                  <a:srgbClr val="FFFFFF"/>
                </a:solidFill>
                <a:latin typeface="Rajdhani"/>
                <a:ea typeface="Rajdhani"/>
                <a:cs typeface="Rajdhani"/>
                <a:sym typeface="Rajdhani"/>
              </a:rPr>
              <a:t> Browsers</a:t>
            </a:r>
            <a:endParaRPr b="1" sz="3700">
              <a:solidFill>
                <a:srgbClr val="FFFFFF"/>
              </a:solidFill>
              <a:latin typeface="Rajdhani"/>
              <a:ea typeface="Rajdhani"/>
              <a:cs typeface="Rajdhani"/>
              <a:sym typeface="Rajdhani"/>
            </a:endParaRPr>
          </a:p>
        </p:txBody>
      </p:sp>
      <p:sp>
        <p:nvSpPr>
          <p:cNvPr id="102" name="Google Shape;102;p3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a:t>
            </a:r>
            <a:endParaRPr b="1" sz="6000">
              <a:solidFill>
                <a:srgbClr val="FFFFFF"/>
              </a:solidFill>
              <a:latin typeface="Rajdhani"/>
              <a:ea typeface="Rajdhani"/>
              <a:cs typeface="Rajdhani"/>
              <a:sym typeface="Rajdhani"/>
            </a:endParaRPr>
          </a:p>
        </p:txBody>
      </p:sp>
      <p:sp>
        <p:nvSpPr>
          <p:cNvPr id="103" name="Google Shape;103;p3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1"/>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08" name="Shape 108"/>
        <p:cNvGrpSpPr/>
        <p:nvPr/>
      </p:nvGrpSpPr>
      <p:grpSpPr>
        <a:xfrm>
          <a:off x="0" y="0"/>
          <a:ext cx="0" cy="0"/>
          <a:chOff x="0" y="0"/>
          <a:chExt cx="0" cy="0"/>
        </a:xfrm>
      </p:grpSpPr>
      <p:sp>
        <p:nvSpPr>
          <p:cNvPr id="109" name="Google Shape;109;p32"/>
          <p:cNvSpPr txBox="1"/>
          <p:nvPr/>
        </p:nvSpPr>
        <p:spPr>
          <a:xfrm>
            <a:off x="763050" y="1379550"/>
            <a:ext cx="4285800" cy="3033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2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rPr lang="es" sz="2200">
                <a:solidFill>
                  <a:schemeClr val="lt1"/>
                </a:solidFill>
                <a:latin typeface="Open Sans"/>
                <a:ea typeface="Open Sans"/>
                <a:cs typeface="Open Sans"/>
                <a:sym typeface="Open Sans"/>
              </a:rPr>
              <a:t>Para la siguiente actividad vamos a necesitar tener instalado dos browsers (navegadores) los cuales son necesarios para la misma</a:t>
            </a:r>
            <a:endParaRPr sz="22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chemeClr val="lt1"/>
              </a:solidFill>
              <a:latin typeface="Open Sans"/>
              <a:ea typeface="Open Sans"/>
              <a:cs typeface="Open Sans"/>
              <a:sym typeface="Open Sans"/>
            </a:endParaRPr>
          </a:p>
        </p:txBody>
      </p:sp>
      <p:sp>
        <p:nvSpPr>
          <p:cNvPr id="110" name="Google Shape;110;p32"/>
          <p:cNvSpPr txBox="1"/>
          <p:nvPr/>
        </p:nvSpPr>
        <p:spPr>
          <a:xfrm>
            <a:off x="763050" y="340614"/>
            <a:ext cx="1092600" cy="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0300">
                <a:solidFill>
                  <a:srgbClr val="EC183F"/>
                </a:solidFill>
                <a:latin typeface="Rajdhani"/>
                <a:ea typeface="Rajdhani"/>
                <a:cs typeface="Rajdhani"/>
                <a:sym typeface="Rajdhani"/>
              </a:rPr>
              <a:t>“</a:t>
            </a:r>
            <a:endParaRPr sz="9300">
              <a:solidFill>
                <a:srgbClr val="EC183F"/>
              </a:solidFill>
              <a:latin typeface="Open Sans ExtraBold"/>
              <a:ea typeface="Open Sans ExtraBold"/>
              <a:cs typeface="Open Sans ExtraBold"/>
              <a:sym typeface="Open Sans ExtraBold"/>
            </a:endParaRPr>
          </a:p>
        </p:txBody>
      </p:sp>
      <p:sp>
        <p:nvSpPr>
          <p:cNvPr id="111" name="Google Shape;111;p32"/>
          <p:cNvSpPr txBox="1"/>
          <p:nvPr/>
        </p:nvSpPr>
        <p:spPr>
          <a:xfrm>
            <a:off x="4733475" y="3889275"/>
            <a:ext cx="846000" cy="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0300">
                <a:solidFill>
                  <a:srgbClr val="EC183F"/>
                </a:solidFill>
                <a:latin typeface="Rajdhani"/>
                <a:ea typeface="Rajdhani"/>
                <a:cs typeface="Rajdhani"/>
                <a:sym typeface="Rajdhani"/>
              </a:rPr>
              <a:t>”</a:t>
            </a:r>
            <a:endParaRPr sz="8600">
              <a:solidFill>
                <a:srgbClr val="EC183F"/>
              </a:solidFill>
              <a:latin typeface="Open Sans ExtraBold"/>
              <a:ea typeface="Open Sans ExtraBold"/>
              <a:cs typeface="Open Sans ExtraBold"/>
              <a:sym typeface="Open Sans ExtraBold"/>
            </a:endParaRPr>
          </a:p>
        </p:txBody>
      </p:sp>
      <p:sp>
        <p:nvSpPr>
          <p:cNvPr id="112" name="Google Shape;112;p32"/>
          <p:cNvSpPr/>
          <p:nvPr/>
        </p:nvSpPr>
        <p:spPr>
          <a:xfrm>
            <a:off x="6017244" y="21306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32"/>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2"/>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15" name="Google Shape;115;p32"/>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3"/>
          <p:cNvSpPr txBox="1"/>
          <p:nvPr/>
        </p:nvSpPr>
        <p:spPr>
          <a:xfrm>
            <a:off x="817600" y="297425"/>
            <a:ext cx="8330700" cy="11211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Opera</a:t>
            </a:r>
            <a:endParaRPr b="1" sz="3100">
              <a:solidFill>
                <a:srgbClr val="434343"/>
              </a:solidFill>
              <a:latin typeface="Rajdhani"/>
              <a:ea typeface="Rajdhani"/>
              <a:cs typeface="Rajdhani"/>
              <a:sym typeface="Rajdhani"/>
            </a:endParaRPr>
          </a:p>
        </p:txBody>
      </p:sp>
      <p:sp>
        <p:nvSpPr>
          <p:cNvPr id="121" name="Google Shape;121;p33"/>
          <p:cNvSpPr txBox="1"/>
          <p:nvPr/>
        </p:nvSpPr>
        <p:spPr>
          <a:xfrm>
            <a:off x="741400" y="1647225"/>
            <a:ext cx="4244400" cy="19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Opera es un navegador web creado. El cual permite utilizar un servicio de </a:t>
            </a:r>
            <a:r>
              <a:rPr b="1" lang="es" sz="1700">
                <a:solidFill>
                  <a:srgbClr val="434343"/>
                </a:solidFill>
                <a:latin typeface="Open Sans"/>
                <a:ea typeface="Open Sans"/>
                <a:cs typeface="Open Sans"/>
                <a:sym typeface="Open Sans"/>
              </a:rPr>
              <a:t>VPN</a:t>
            </a:r>
            <a:r>
              <a:rPr lang="es" sz="1700">
                <a:solidFill>
                  <a:srgbClr val="434343"/>
                </a:solidFill>
                <a:latin typeface="Open Sans"/>
                <a:ea typeface="Open Sans"/>
                <a:cs typeface="Open Sans"/>
                <a:sym typeface="Open Sans"/>
              </a:rPr>
              <a:t> gratuito. Los sistemas operativos compatibles escritorio son Microsoft Windows, macOS y GNU/Linux entre otros. </a:t>
            </a:r>
            <a:endParaRPr sz="17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descargarlo podemos ir al siguiente </a:t>
            </a:r>
            <a:r>
              <a:rPr lang="es" sz="1700" u="sng">
                <a:solidFill>
                  <a:schemeClr val="hlink"/>
                </a:solidFill>
                <a:latin typeface="Open Sans"/>
                <a:ea typeface="Open Sans"/>
                <a:cs typeface="Open Sans"/>
                <a:sym typeface="Open Sans"/>
                <a:hlinkClick r:id="rId3"/>
              </a:rPr>
              <a:t>link</a:t>
            </a:r>
            <a:endParaRPr sz="17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122" name="Google Shape;122;p33"/>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3"/>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24" name="Google Shape;124;p33"/>
          <p:cNvPicPr preferRelativeResize="0"/>
          <p:nvPr/>
        </p:nvPicPr>
        <p:blipFill>
          <a:blip r:embed="rId4">
            <a:alphaModFix/>
          </a:blip>
          <a:stretch>
            <a:fillRect/>
          </a:stretch>
        </p:blipFill>
        <p:spPr>
          <a:xfrm>
            <a:off x="8074225" y="4931037"/>
            <a:ext cx="764551" cy="182226"/>
          </a:xfrm>
          <a:prstGeom prst="rect">
            <a:avLst/>
          </a:prstGeom>
          <a:noFill/>
          <a:ln>
            <a:noFill/>
          </a:ln>
        </p:spPr>
      </p:pic>
      <p:pic>
        <p:nvPicPr>
          <p:cNvPr id="125" name="Google Shape;125;p33"/>
          <p:cNvPicPr preferRelativeResize="0"/>
          <p:nvPr/>
        </p:nvPicPr>
        <p:blipFill>
          <a:blip r:embed="rId5">
            <a:alphaModFix/>
          </a:blip>
          <a:stretch>
            <a:fillRect/>
          </a:stretch>
        </p:blipFill>
        <p:spPr>
          <a:xfrm>
            <a:off x="5105050" y="1992538"/>
            <a:ext cx="3829389" cy="1407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4"/>
          <p:cNvSpPr txBox="1"/>
          <p:nvPr/>
        </p:nvSpPr>
        <p:spPr>
          <a:xfrm>
            <a:off x="817600" y="297425"/>
            <a:ext cx="8330700" cy="11211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TOR</a:t>
            </a:r>
            <a:r>
              <a:rPr b="1" lang="es" sz="3100">
                <a:solidFill>
                  <a:srgbClr val="EC183F"/>
                </a:solidFill>
                <a:latin typeface="Rajdhani"/>
                <a:ea typeface="Rajdhani"/>
                <a:cs typeface="Rajdhani"/>
                <a:sym typeface="Rajdhani"/>
              </a:rPr>
              <a:t> Server</a:t>
            </a:r>
            <a:r>
              <a:rPr b="1" lang="es" sz="3100">
                <a:solidFill>
                  <a:srgbClr val="434343"/>
                </a:solidFill>
                <a:latin typeface="Rajdhani"/>
                <a:ea typeface="Rajdhani"/>
                <a:cs typeface="Rajdhani"/>
                <a:sym typeface="Rajdhani"/>
              </a:rPr>
              <a:t> </a:t>
            </a:r>
            <a:endParaRPr b="1" sz="3100">
              <a:solidFill>
                <a:srgbClr val="434343"/>
              </a:solidFill>
              <a:latin typeface="Rajdhani"/>
              <a:ea typeface="Rajdhani"/>
              <a:cs typeface="Rajdhani"/>
              <a:sym typeface="Rajdhani"/>
            </a:endParaRPr>
          </a:p>
        </p:txBody>
      </p:sp>
      <p:sp>
        <p:nvSpPr>
          <p:cNvPr id="131" name="Google Shape;131;p34"/>
          <p:cNvSpPr txBox="1"/>
          <p:nvPr/>
        </p:nvSpPr>
        <p:spPr>
          <a:xfrm>
            <a:off x="741400" y="1647225"/>
            <a:ext cx="4244400" cy="19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Tor es un proyecto cuyo objetivo principal es el desarrollo de una red de comunicaciones distribuida de baja latencia y superpuesta sobre internet</a:t>
            </a:r>
            <a:endParaRPr sz="17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Podemos descargarlo desde el siguiente </a:t>
            </a:r>
            <a:r>
              <a:rPr lang="es" sz="1700" u="sng">
                <a:solidFill>
                  <a:schemeClr val="hlink"/>
                </a:solidFill>
                <a:latin typeface="Open Sans"/>
                <a:ea typeface="Open Sans"/>
                <a:cs typeface="Open Sans"/>
                <a:sym typeface="Open Sans"/>
                <a:hlinkClick r:id="rId3"/>
              </a:rPr>
              <a:t>link</a:t>
            </a:r>
            <a:endParaRPr sz="17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500">
              <a:solidFill>
                <a:srgbClr val="434343"/>
              </a:solidFill>
              <a:latin typeface="Open Sans"/>
              <a:ea typeface="Open Sans"/>
              <a:cs typeface="Open Sans"/>
              <a:sym typeface="Open Sans"/>
            </a:endParaRPr>
          </a:p>
        </p:txBody>
      </p:sp>
      <p:sp>
        <p:nvSpPr>
          <p:cNvPr id="132" name="Google Shape;132;p34"/>
          <p:cNvSpPr txBox="1"/>
          <p:nvPr/>
        </p:nvSpPr>
        <p:spPr>
          <a:xfrm>
            <a:off x="5448350" y="3957075"/>
            <a:ext cx="2729100" cy="4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       </a:t>
            </a:r>
            <a:endParaRPr sz="1500">
              <a:latin typeface="Open Sans"/>
              <a:ea typeface="Open Sans"/>
              <a:cs typeface="Open Sans"/>
              <a:sym typeface="Open Sans"/>
            </a:endParaRPr>
          </a:p>
        </p:txBody>
      </p:sp>
      <p:sp>
        <p:nvSpPr>
          <p:cNvPr id="133" name="Google Shape;133;p3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4"/>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35" name="Google Shape;135;p34"/>
          <p:cNvPicPr preferRelativeResize="0"/>
          <p:nvPr/>
        </p:nvPicPr>
        <p:blipFill>
          <a:blip r:embed="rId4">
            <a:alphaModFix/>
          </a:blip>
          <a:stretch>
            <a:fillRect/>
          </a:stretch>
        </p:blipFill>
        <p:spPr>
          <a:xfrm>
            <a:off x="8074225" y="4931037"/>
            <a:ext cx="764551" cy="182226"/>
          </a:xfrm>
          <a:prstGeom prst="rect">
            <a:avLst/>
          </a:prstGeom>
          <a:noFill/>
          <a:ln>
            <a:noFill/>
          </a:ln>
        </p:spPr>
      </p:pic>
      <p:pic>
        <p:nvPicPr>
          <p:cNvPr id="136" name="Google Shape;136;p34"/>
          <p:cNvPicPr preferRelativeResize="0"/>
          <p:nvPr/>
        </p:nvPicPr>
        <p:blipFill>
          <a:blip r:embed="rId5">
            <a:alphaModFix/>
          </a:blip>
          <a:stretch>
            <a:fillRect/>
          </a:stretch>
        </p:blipFill>
        <p:spPr>
          <a:xfrm>
            <a:off x="4985800" y="1570925"/>
            <a:ext cx="4005800" cy="22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40" name="Shape 140"/>
        <p:cNvGrpSpPr/>
        <p:nvPr/>
      </p:nvGrpSpPr>
      <p:grpSpPr>
        <a:xfrm>
          <a:off x="0" y="0"/>
          <a:ext cx="0" cy="0"/>
          <a:chOff x="0" y="0"/>
          <a:chExt cx="0" cy="0"/>
        </a:xfrm>
      </p:grpSpPr>
      <p:sp>
        <p:nvSpPr>
          <p:cNvPr id="141" name="Google Shape;141;p35"/>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Vpn en Opera</a:t>
            </a:r>
            <a:endParaRPr b="1" sz="3700">
              <a:solidFill>
                <a:srgbClr val="FFFFFF"/>
              </a:solidFill>
              <a:latin typeface="Rajdhani"/>
              <a:ea typeface="Rajdhani"/>
              <a:cs typeface="Rajdhani"/>
              <a:sym typeface="Rajdhani"/>
            </a:endParaRPr>
          </a:p>
        </p:txBody>
      </p:sp>
      <p:sp>
        <p:nvSpPr>
          <p:cNvPr id="142" name="Google Shape;142;p35"/>
          <p:cNvSpPr txBox="1"/>
          <p:nvPr/>
        </p:nvSpPr>
        <p:spPr>
          <a:xfrm>
            <a:off x="2289575" y="2195575"/>
            <a:ext cx="9996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1.a</a:t>
            </a:r>
            <a:endParaRPr b="1" sz="6000">
              <a:solidFill>
                <a:srgbClr val="FFFFFF"/>
              </a:solidFill>
              <a:latin typeface="Rajdhani"/>
              <a:ea typeface="Rajdhani"/>
              <a:cs typeface="Rajdhani"/>
              <a:sym typeface="Rajdhani"/>
            </a:endParaRPr>
          </a:p>
        </p:txBody>
      </p:sp>
      <p:sp>
        <p:nvSpPr>
          <p:cNvPr id="143" name="Google Shape;143;p3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6"/>
          <p:cNvSpPr txBox="1"/>
          <p:nvPr/>
        </p:nvSpPr>
        <p:spPr>
          <a:xfrm>
            <a:off x="4654900" y="1742850"/>
            <a:ext cx="3972300" cy="22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utilizar el servicio de </a:t>
            </a:r>
            <a:r>
              <a:rPr b="1" lang="es" sz="1700">
                <a:solidFill>
                  <a:srgbClr val="434343"/>
                </a:solidFill>
                <a:latin typeface="Open Sans"/>
                <a:ea typeface="Open Sans"/>
                <a:cs typeface="Open Sans"/>
                <a:sym typeface="Open Sans"/>
              </a:rPr>
              <a:t>VPN</a:t>
            </a:r>
            <a:r>
              <a:rPr lang="es" sz="1700">
                <a:solidFill>
                  <a:srgbClr val="434343"/>
                </a:solidFill>
                <a:latin typeface="Open Sans"/>
                <a:ea typeface="Open Sans"/>
                <a:cs typeface="Open Sans"/>
                <a:sym typeface="Open Sans"/>
              </a:rPr>
              <a:t> gratuito tenemos que ir al </a:t>
            </a:r>
            <a:r>
              <a:rPr lang="es" sz="1700">
                <a:solidFill>
                  <a:srgbClr val="434343"/>
                </a:solidFill>
                <a:latin typeface="Open Sans"/>
                <a:ea typeface="Open Sans"/>
                <a:cs typeface="Open Sans"/>
                <a:sym typeface="Open Sans"/>
              </a:rPr>
              <a:t>botón</a:t>
            </a:r>
            <a:r>
              <a:rPr lang="es" sz="1700">
                <a:solidFill>
                  <a:srgbClr val="434343"/>
                </a:solidFill>
                <a:latin typeface="Open Sans"/>
                <a:ea typeface="Open Sans"/>
                <a:cs typeface="Open Sans"/>
                <a:sym typeface="Open Sans"/>
              </a:rPr>
              <a:t> settings y luego </a:t>
            </a:r>
            <a:r>
              <a:rPr lang="es" sz="1700">
                <a:solidFill>
                  <a:srgbClr val="434343"/>
                </a:solidFill>
                <a:latin typeface="Open Sans"/>
                <a:ea typeface="Open Sans"/>
                <a:cs typeface="Open Sans"/>
                <a:sym typeface="Open Sans"/>
              </a:rPr>
              <a:t>más</a:t>
            </a:r>
            <a:r>
              <a:rPr lang="es" sz="1700">
                <a:solidFill>
                  <a:srgbClr val="434343"/>
                </a:solidFill>
                <a:latin typeface="Open Sans"/>
                <a:ea typeface="Open Sans"/>
                <a:cs typeface="Open Sans"/>
                <a:sym typeface="Open Sans"/>
              </a:rPr>
              <a:t> abajo hacer clic </a:t>
            </a:r>
            <a:r>
              <a:rPr b="1" lang="es" sz="1700">
                <a:solidFill>
                  <a:srgbClr val="434343"/>
                </a:solidFill>
                <a:latin typeface="Open Sans"/>
                <a:ea typeface="Open Sans"/>
                <a:cs typeface="Open Sans"/>
                <a:sym typeface="Open Sans"/>
              </a:rPr>
              <a:t>activar en la </a:t>
            </a:r>
            <a:r>
              <a:rPr b="1" lang="es" sz="1700">
                <a:solidFill>
                  <a:srgbClr val="434343"/>
                </a:solidFill>
                <a:latin typeface="Open Sans"/>
                <a:ea typeface="Open Sans"/>
                <a:cs typeface="Open Sans"/>
                <a:sym typeface="Open Sans"/>
              </a:rPr>
              <a:t>configuración</a:t>
            </a:r>
            <a:r>
              <a:rPr lang="es" sz="1700">
                <a:solidFill>
                  <a:srgbClr val="434343"/>
                </a:solidFill>
                <a:latin typeface="Open Sans"/>
                <a:ea typeface="Open Sans"/>
                <a:cs typeface="Open Sans"/>
                <a:sym typeface="Open Sans"/>
              </a:rPr>
              <a:t>.</a:t>
            </a:r>
            <a:r>
              <a:rPr lang="es" sz="1700">
                <a:solidFill>
                  <a:srgbClr val="434343"/>
                </a:solidFill>
                <a:latin typeface="Open Sans"/>
                <a:ea typeface="Open Sans"/>
                <a:cs typeface="Open Sans"/>
                <a:sym typeface="Open Sans"/>
              </a:rPr>
              <a:t> </a:t>
            </a:r>
            <a:endParaRPr sz="17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500">
                <a:solidFill>
                  <a:srgbClr val="434343"/>
                </a:solidFill>
                <a:latin typeface="Open Sans"/>
                <a:ea typeface="Open Sans"/>
                <a:cs typeface="Open Sans"/>
                <a:sym typeface="Open Sans"/>
              </a:rPr>
              <a:t>Por último click para activarla</a:t>
            </a:r>
            <a:endParaRPr sz="1500">
              <a:solidFill>
                <a:srgbClr val="434343"/>
              </a:solidFill>
              <a:latin typeface="Open Sans"/>
              <a:ea typeface="Open Sans"/>
              <a:cs typeface="Open Sans"/>
              <a:sym typeface="Open Sans"/>
            </a:endParaRPr>
          </a:p>
        </p:txBody>
      </p:sp>
      <p:sp>
        <p:nvSpPr>
          <p:cNvPr id="149" name="Google Shape;149;p36"/>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pic>
        <p:nvPicPr>
          <p:cNvPr id="151" name="Google Shape;151;p36"/>
          <p:cNvPicPr preferRelativeResize="0"/>
          <p:nvPr/>
        </p:nvPicPr>
        <p:blipFill>
          <a:blip r:embed="rId3">
            <a:alphaModFix/>
          </a:blip>
          <a:stretch>
            <a:fillRect/>
          </a:stretch>
        </p:blipFill>
        <p:spPr>
          <a:xfrm>
            <a:off x="8074225" y="4931037"/>
            <a:ext cx="764551" cy="182226"/>
          </a:xfrm>
          <a:prstGeom prst="rect">
            <a:avLst/>
          </a:prstGeom>
          <a:noFill/>
          <a:ln>
            <a:noFill/>
          </a:ln>
        </p:spPr>
      </p:pic>
      <p:pic>
        <p:nvPicPr>
          <p:cNvPr id="152" name="Google Shape;152;p36"/>
          <p:cNvPicPr preferRelativeResize="0"/>
          <p:nvPr/>
        </p:nvPicPr>
        <p:blipFill>
          <a:blip r:embed="rId4">
            <a:alphaModFix/>
          </a:blip>
          <a:stretch>
            <a:fillRect/>
          </a:stretch>
        </p:blipFill>
        <p:spPr>
          <a:xfrm>
            <a:off x="1296925" y="3605825"/>
            <a:ext cx="6724650" cy="933450"/>
          </a:xfrm>
          <a:prstGeom prst="rect">
            <a:avLst/>
          </a:prstGeom>
          <a:noFill/>
          <a:ln>
            <a:noFill/>
          </a:ln>
        </p:spPr>
      </p:pic>
      <p:pic>
        <p:nvPicPr>
          <p:cNvPr id="153" name="Google Shape;153;p36"/>
          <p:cNvPicPr preferRelativeResize="0"/>
          <p:nvPr/>
        </p:nvPicPr>
        <p:blipFill>
          <a:blip r:embed="rId5">
            <a:alphaModFix/>
          </a:blip>
          <a:stretch>
            <a:fillRect/>
          </a:stretch>
        </p:blipFill>
        <p:spPr>
          <a:xfrm>
            <a:off x="1296925" y="1662700"/>
            <a:ext cx="352425" cy="361950"/>
          </a:xfrm>
          <a:prstGeom prst="rect">
            <a:avLst/>
          </a:prstGeom>
          <a:noFill/>
          <a:ln>
            <a:noFill/>
          </a:ln>
        </p:spPr>
      </p:pic>
      <p:sp>
        <p:nvSpPr>
          <p:cNvPr id="154" name="Google Shape;154;p36"/>
          <p:cNvSpPr txBox="1"/>
          <p:nvPr/>
        </p:nvSpPr>
        <p:spPr>
          <a:xfrm>
            <a:off x="1689950" y="1621650"/>
            <a:ext cx="2050200" cy="4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Configuración</a:t>
            </a:r>
            <a:endParaRPr sz="1500">
              <a:latin typeface="Open Sans"/>
              <a:ea typeface="Open Sans"/>
              <a:cs typeface="Open Sans"/>
              <a:sym typeface="Open Sans"/>
            </a:endParaRPr>
          </a:p>
        </p:txBody>
      </p:sp>
      <p:pic>
        <p:nvPicPr>
          <p:cNvPr id="155" name="Google Shape;155;p36"/>
          <p:cNvPicPr preferRelativeResize="0"/>
          <p:nvPr/>
        </p:nvPicPr>
        <p:blipFill>
          <a:blip r:embed="rId6">
            <a:alphaModFix/>
          </a:blip>
          <a:stretch>
            <a:fillRect/>
          </a:stretch>
        </p:blipFill>
        <p:spPr>
          <a:xfrm>
            <a:off x="1296913" y="2148913"/>
            <a:ext cx="3324225" cy="1323975"/>
          </a:xfrm>
          <a:prstGeom prst="rect">
            <a:avLst/>
          </a:prstGeom>
          <a:noFill/>
          <a:ln>
            <a:noFill/>
          </a:ln>
        </p:spPr>
      </p:pic>
      <p:sp>
        <p:nvSpPr>
          <p:cNvPr id="156" name="Google Shape;156;p36"/>
          <p:cNvSpPr txBox="1"/>
          <p:nvPr/>
        </p:nvSpPr>
        <p:spPr>
          <a:xfrm>
            <a:off x="817600" y="754625"/>
            <a:ext cx="5678700" cy="52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100">
                <a:solidFill>
                  <a:srgbClr val="434343"/>
                </a:solidFill>
                <a:latin typeface="Rajdhani"/>
                <a:ea typeface="Rajdhani"/>
                <a:cs typeface="Rajdhani"/>
                <a:sym typeface="Rajdhani"/>
              </a:rPr>
              <a:t>Activar VPN</a:t>
            </a:r>
            <a:r>
              <a:rPr b="1" lang="es" sz="3100">
                <a:solidFill>
                  <a:srgbClr val="434343"/>
                </a:solidFill>
                <a:latin typeface="Rajdhani"/>
                <a:ea typeface="Rajdhani"/>
                <a:cs typeface="Rajdhani"/>
                <a:sym typeface="Rajdhani"/>
              </a:rPr>
              <a:t> </a:t>
            </a:r>
            <a:r>
              <a:rPr b="1" lang="es" sz="3100">
                <a:solidFill>
                  <a:srgbClr val="EC183F"/>
                </a:solidFill>
                <a:latin typeface="Rajdhani"/>
                <a:ea typeface="Rajdhani"/>
                <a:cs typeface="Rajdhani"/>
                <a:sym typeface="Rajdhani"/>
              </a:rPr>
              <a:t>en Opera</a:t>
            </a:r>
            <a:endParaRPr b="1" sz="3100">
              <a:solidFill>
                <a:srgbClr val="434343"/>
              </a:solidFill>
              <a:latin typeface="Rajdhani"/>
              <a:ea typeface="Rajdhani"/>
              <a:cs typeface="Rajdhani"/>
              <a:sym typeface="Rajdhani"/>
            </a:endParaRPr>
          </a:p>
        </p:txBody>
      </p:sp>
      <p:sp>
        <p:nvSpPr>
          <p:cNvPr id="157" name="Google Shape;157;p36"/>
          <p:cNvSpPr txBox="1"/>
          <p:nvPr/>
        </p:nvSpPr>
        <p:spPr>
          <a:xfrm flipH="1">
            <a:off x="646225" y="1586500"/>
            <a:ext cx="650700" cy="27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Open Sans"/>
                <a:ea typeface="Open Sans"/>
                <a:cs typeface="Open Sans"/>
                <a:sym typeface="Open Sans"/>
              </a:rPr>
              <a:t>1.</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rPr lang="es" sz="1500">
                <a:latin typeface="Open Sans"/>
                <a:ea typeface="Open Sans"/>
                <a:cs typeface="Open Sans"/>
                <a:sym typeface="Open Sans"/>
              </a:rPr>
              <a:t>2.</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rPr lang="es" sz="1500">
                <a:latin typeface="Open Sans"/>
                <a:ea typeface="Open Sans"/>
                <a:cs typeface="Open Sans"/>
                <a:sym typeface="Open Sans"/>
              </a:rPr>
              <a:t>3.</a:t>
            </a:r>
            <a:endParaRPr sz="15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61" name="Shape 161"/>
        <p:cNvGrpSpPr/>
        <p:nvPr/>
      </p:nvGrpSpPr>
      <p:grpSpPr>
        <a:xfrm>
          <a:off x="0" y="0"/>
          <a:ext cx="0" cy="0"/>
          <a:chOff x="0" y="0"/>
          <a:chExt cx="0" cy="0"/>
        </a:xfrm>
      </p:grpSpPr>
      <p:sp>
        <p:nvSpPr>
          <p:cNvPr id="162" name="Google Shape;162;p37"/>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Red tor</a:t>
            </a:r>
            <a:endParaRPr b="1" sz="3700">
              <a:solidFill>
                <a:srgbClr val="FFFFFF"/>
              </a:solidFill>
              <a:latin typeface="Rajdhani"/>
              <a:ea typeface="Rajdhani"/>
              <a:cs typeface="Rajdhani"/>
              <a:sym typeface="Rajdhani"/>
            </a:endParaRPr>
          </a:p>
        </p:txBody>
      </p:sp>
      <p:sp>
        <p:nvSpPr>
          <p:cNvPr id="163" name="Google Shape;163;p37"/>
          <p:cNvSpPr txBox="1"/>
          <p:nvPr/>
        </p:nvSpPr>
        <p:spPr>
          <a:xfrm>
            <a:off x="2289575" y="2195575"/>
            <a:ext cx="9996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1.b</a:t>
            </a:r>
            <a:endParaRPr b="1" sz="6000">
              <a:solidFill>
                <a:srgbClr val="FFFFFF"/>
              </a:solidFill>
              <a:latin typeface="Rajdhani"/>
              <a:ea typeface="Rajdhani"/>
              <a:cs typeface="Rajdhani"/>
              <a:sym typeface="Rajdhani"/>
            </a:endParaRPr>
          </a:p>
        </p:txBody>
      </p:sp>
      <p:sp>
        <p:nvSpPr>
          <p:cNvPr id="164" name="Google Shape;164;p37"/>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7"/>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