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Rajdhani"/>
      <p:regular r:id="rId35"/>
      <p:bold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8127D3-CF81-4243-B462-3593BFFED7E9}">
  <a:tblStyle styleId="{AF8127D3-CF81-4243-B462-3593BFFED7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oboto-italic.fntdata"/><Relationship Id="rId10" Type="http://schemas.openxmlformats.org/officeDocument/2006/relationships/slide" Target="slides/slide3.xml"/><Relationship Id="rId32" Type="http://schemas.openxmlformats.org/officeDocument/2006/relationships/font" Target="fonts/Roboto-bold.fntdata"/><Relationship Id="rId13" Type="http://schemas.openxmlformats.org/officeDocument/2006/relationships/slide" Target="slides/slide6.xml"/><Relationship Id="rId35" Type="http://schemas.openxmlformats.org/officeDocument/2006/relationships/font" Target="fonts/Rajdhani-regular.fntdata"/><Relationship Id="rId12" Type="http://schemas.openxmlformats.org/officeDocument/2006/relationships/slide" Target="slides/slide5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8.xml"/><Relationship Id="rId37" Type="http://schemas.openxmlformats.org/officeDocument/2006/relationships/font" Target="fonts/OpenSans-regular.fntdata"/><Relationship Id="rId14" Type="http://schemas.openxmlformats.org/officeDocument/2006/relationships/slide" Target="slides/slide7.xml"/><Relationship Id="rId36" Type="http://schemas.openxmlformats.org/officeDocument/2006/relationships/font" Target="fonts/Rajdhani-bold.fntdata"/><Relationship Id="rId17" Type="http://schemas.openxmlformats.org/officeDocument/2006/relationships/slide" Target="slides/slide10.xml"/><Relationship Id="rId39" Type="http://schemas.openxmlformats.org/officeDocument/2006/relationships/font" Target="fonts/OpenSans-italic.fntdata"/><Relationship Id="rId16" Type="http://schemas.openxmlformats.org/officeDocument/2006/relationships/slide" Target="slides/slide9.xml"/><Relationship Id="rId38" Type="http://schemas.openxmlformats.org/officeDocument/2006/relationships/font" Target="fonts/OpenSans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eb3107e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eb3107e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eb3107e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eb3107e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eb3107e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eb3107e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2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3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{AF8127D3-CF81-4243-B462-3593BFFED7E9}</a:tableStyleId>
              </a:tblPr>
              <a:tblGrid>
                <a:gridCol w="2013425"/>
                <a:gridCol w="522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h110tm-itx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ddr4 4Gb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Segate 500Gb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39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4" name="Google Shape;164;p3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{AF8127D3-CF81-4243-B462-3593BFFED7E9}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MSI A320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8GB 2400MHZ DDR4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5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Segate 500Gb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40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2" name="Google Shape;172;p40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{AF8127D3-CF81-4243-B462-3593BFFED7E9}</a:tableStyleId>
              </a:tblPr>
              <a:tblGrid>
                <a:gridCol w="1938175"/>
                <a:gridCol w="530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AMD® E1-6010 (1.35 GHz) APU with Radeon™ R2 graphics SoC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E1 GIGABYTE E6010N AMD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DDR-3 4 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SSD 120 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3" name="Google Shape;173;p40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1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9" name="Google Shape;179;p41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media son utilizados por personas con requisitos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exigentes que la gama baja. Podríamos poner el ejemplo que se trabaje en desarrollo con herramientas ligeras (VS code, Mysql, etc.) 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gaming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exigencias medias, pueden llevar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0" name="Google Shape;18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8" name="Google Shape;188;p4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{AF8127D3-CF81-4243-B462-3593BFFED7E9}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INTEL i5 9400F 3.8GHz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ASROCK H310M-HDV VGA / DVI-D / HDMI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8GB 2400/2666MHZ DDR4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240GB 7200RPM SATA3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3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6" name="Google Shape;196;p4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{AF8127D3-CF81-4243-B462-3593BFFED7E9}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5 3600 3.6ghz Socket Am4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Aura Rgb Ddr4 16gb 2x8 3000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Samsung 970 Evo 500gb Ssd Nvme M.2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Nvidia Asus Dual GeForce RTX 20 Series RTX 2060 DUAL-RTX2060-O6G OC Edition 6GB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4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2" name="Google Shape;202;p44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4" name="Google Shape;204;p44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{AF8127D3-CF81-4243-B462-3593BFFED7E9}</a:tableStyleId>
              </a:tblPr>
              <a:tblGrid>
                <a:gridCol w="1900600"/>
                <a:gridCol w="5338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Intel Core I7 10700f Gen 10th Lga1200 8 Nucleos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Gigabyte B560m-ds3h Intel Lga1200 Gen 10 / 11 M.2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Corsair Vengeance Rgb Pro 32gb(2x16gb) Ddr4 3200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sd 1tb Adata Swordfish M.2 2280 Pcie Gen 3x4 Lec1800/es1200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Nvidia MSI Ventus GeForce RTX 30 Series RTX 3060 GEFORCE RTX 3060 VENTUS 2X 12G OC OC Edition 12GB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05" name="Google Shape;205;p44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5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1" name="Google Shape;211;p45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alta son aquellos que requieren las mejores prestaciones del mercado. Son utilizados para tareas que requieren mucho procesamiento, como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minería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datos, big data, gaming, entre otras. Generalmente utilizan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2" name="Google Shape;21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8" name="Google Shape;218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0" name="Google Shape;220;p4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{AF8127D3-CF81-4243-B462-3593BFFED7E9}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ASRock B460 Steel Legend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8GB (1x8GB) Kingston HyperX Fury UDIMM 2666Mhz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5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Samsung </a:t>
                      </a:r>
                      <a:r>
                        <a:rPr lang="es" sz="15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SSD 980 PRO PCle 4.0 NVMe™ M.2 500GB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Nvidia MSI Ventus XS GeForce RTX 20 Series RTX 2080</a:t>
                      </a:r>
                      <a:r>
                        <a:rPr b="1"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7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6" name="Google Shape;226;p4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8" name="Google Shape;228;p4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{AF8127D3-CF81-4243-B462-3593BFFED7E9}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3800xt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Gigabyte X570 AORUS ULTRA ATX AM4 Motherboard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G.Skill Trident Z Neo 32 GB (2 x 16 GB) DDR4-3600 CL16 Memory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Samsung 980 Pro 2 TB M.2-2280 NVME Solid State Drive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EVGA GeForce RTX 3070 Ti 8 GB FTW3 ULTRA GAMING Video Card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howjump?jump=nextslide"/>
              </a:rPr>
              <a:t>Consigna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3"/>
              </a:rPr>
              <a:t>Detalles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4"/>
              </a:rPr>
              <a:t>Especificaciones</a:t>
            </a: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5"/>
              </a:rPr>
              <a:t> de equipos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6"/>
              </a:rPr>
              <a:t>Entrega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8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4" name="Google Shape;234;p4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48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6" name="Google Shape;236;p48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{AF8127D3-CF81-4243-B462-3593BFFED7E9}</a:tableStyleId>
              </a:tblPr>
              <a:tblGrid>
                <a:gridCol w="1947600"/>
                <a:gridCol w="529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highlight>
                            <a:srgbClr val="F4F4F3"/>
                          </a:highlight>
                        </a:rPr>
                        <a:t>AMD Ryzen 9 3900XT 3.8 GHz 12-Core Processo</a:t>
                      </a:r>
                      <a:r>
                        <a:rPr b="1" lang="es">
                          <a:highlight>
                            <a:srgbClr val="F4F4F3"/>
                          </a:highlight>
                        </a:rPr>
                        <a:t>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ROG Crosshair VIII Dark Hero ATX AM4 Motherboard	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G.Skill Trident Z RGB 64 GB (2 x 32 GB) DDR4-3600 CL18 Memory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Sabrent Rocket Q 8 TB M.2-2280 NVME Solid State Drive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MSI Radeon RX 6800 XT 16 GB GAMING X TRIO Video Card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37" name="Google Shape;237;p48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9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3" name="Google Shape;243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4" name="Google Shape;244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/>
        </p:nvSpPr>
        <p:spPr>
          <a:xfrm>
            <a:off x="625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0" name="Google Shape;250;p50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estudiante debe subir a su mochila del viajero un archivo del formato que prefiera (.pdf, .doc, .xls) con el detalle de los diferentes equipos que armó.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1" name="Google Shape;25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lo aprendido de toda la estructura de computadoras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vamos a proceder a armar diferentes computadoras en base a necesidades de uso determinadas y compatibilidades entre sus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armar 9 computadoras de 3 gamas diferentes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(gama alta, media y baja) en donde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habrá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determinar los componentes compatibles a cada 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616575" y="608150"/>
            <a:ext cx="3116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616625" y="614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 de armado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el armado vamos a tener un cuadro de especificaciones donde tendremos separado.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madre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primaria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(si es que fuera necesario)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Deberemos armar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 por gama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donde cada una de estas  serán o compatibles con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tercer ordenador debe ser armado a libre criterio del estudiante.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614975" y="615475"/>
            <a:ext cx="1839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esta actividad?¿Sirve este ejercicio de armar computadoras?</a:t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la hora de trabajar en un ambiente laboral, las computadoras son una parte esencial del trabajo día 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por lo cual la habilidad de poder armar una a base de ciertas especificaciones es una habilidad necesaria para el profesional de IT.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5082850" y="1767800"/>
            <a:ext cx="3056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Recordemos que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diferentes componentes existen ciertas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sockets, fr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ecuencia y conectores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los cuales hay que tener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cuenta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compatibilidad.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Especificaciones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equipos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1" name="Google Shape;141;p3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627825" y="152815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baja generalmente son utilizados por personas que necesitan pocos requisitos.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Podríamos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poner el ejemplo de una persona que trabaje en una oficina con planillas 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ofimática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(Excel, Word, etc.) generalmente no necesitan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