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65" r:id="rId4"/>
    <p:sldId id="266" r:id="rId5"/>
    <p:sldId id="258" r:id="rId6"/>
    <p:sldId id="259" r:id="rId7"/>
    <p:sldId id="261" r:id="rId8"/>
    <p:sldId id="262" r:id="rId9"/>
    <p:sldId id="263" r:id="rId10"/>
    <p:sldId id="260" r:id="rId11"/>
    <p:sldId id="267" r:id="rId12"/>
    <p:sldId id="268" r:id="rId13"/>
  </p:sldIdLst>
  <p:sldSz cx="14630400" cy="8229600"/>
  <p:notesSz cx="8229600" cy="14630400"/>
  <p:embeddedFontLst>
    <p:embeddedFont>
      <p:font typeface="Cambria" panose="02040503050406030204" pitchFamily="18"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Bold" panose="02000000000000000000"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1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247293" y="215052"/>
            <a:ext cx="13878140" cy="1327146"/>
          </a:xfrm>
          <a:prstGeom prst="rect">
            <a:avLst/>
          </a:prstGeom>
          <a:noFill/>
          <a:ln/>
        </p:spPr>
        <p:txBody>
          <a:bodyPr wrap="square" lIns="0" tIns="0" rIns="0" bIns="0" rtlCol="0" anchor="t"/>
          <a:lstStyle/>
          <a:p>
            <a:pPr marL="0" indent="0" algn="ctr">
              <a:lnSpc>
                <a:spcPts val="8350"/>
              </a:lnSpc>
              <a:buNone/>
            </a:pPr>
            <a:r>
              <a:rPr lang="en-US" sz="6700" dirty="0">
                <a:solidFill>
                  <a:srgbClr val="1B1B27"/>
                </a:solidFill>
                <a:latin typeface="Cambria" panose="02040503050406030204" pitchFamily="18" charset="0"/>
                <a:ea typeface="Cambria" panose="02040503050406030204" pitchFamily="18" charset="0"/>
                <a:cs typeface="Raleway" pitchFamily="34" charset="-120"/>
              </a:rPr>
              <a:t>Power BI Admin Report (Rest API)</a:t>
            </a:r>
            <a:endParaRPr lang="en-US" sz="6700" dirty="0">
              <a:latin typeface="Cambria" panose="02040503050406030204" pitchFamily="18" charset="0"/>
              <a:ea typeface="Cambria" panose="02040503050406030204" pitchFamily="18" charset="0"/>
            </a:endParaRPr>
          </a:p>
        </p:txBody>
      </p:sp>
      <p:sp>
        <p:nvSpPr>
          <p:cNvPr id="4" name="Text 1"/>
          <p:cNvSpPr/>
          <p:nvPr/>
        </p:nvSpPr>
        <p:spPr>
          <a:xfrm>
            <a:off x="2164111" y="2018752"/>
            <a:ext cx="9409190" cy="118514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This document outlines the process of creating an admin report for Power BI using the Rest API. This report will extract key information from your Power BI service account and store it in a CSV file.</a:t>
            </a:r>
            <a:endParaRPr lang="en-US" sz="1900" dirty="0"/>
          </a:p>
        </p:txBody>
      </p:sp>
      <p:sp>
        <p:nvSpPr>
          <p:cNvPr id="5" name="Shape 2"/>
          <p:cNvSpPr/>
          <p:nvPr/>
        </p:nvSpPr>
        <p:spPr>
          <a:xfrm>
            <a:off x="864037" y="5898475"/>
            <a:ext cx="394930" cy="394930"/>
          </a:xfrm>
          <a:prstGeom prst="roundRect">
            <a:avLst>
              <a:gd name="adj" fmla="val 23151155"/>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3"/>
          <a:stretch>
            <a:fillRect/>
          </a:stretch>
        </p:blipFill>
        <p:spPr>
          <a:xfrm>
            <a:off x="11383456" y="7740726"/>
            <a:ext cx="379690" cy="379690"/>
          </a:xfrm>
          <a:prstGeom prst="rect">
            <a:avLst/>
          </a:prstGeom>
        </p:spPr>
      </p:pic>
      <p:sp>
        <p:nvSpPr>
          <p:cNvPr id="7" name="Text 3"/>
          <p:cNvSpPr/>
          <p:nvPr/>
        </p:nvSpPr>
        <p:spPr>
          <a:xfrm>
            <a:off x="11863796" y="7688457"/>
            <a:ext cx="2572941" cy="431959"/>
          </a:xfrm>
          <a:prstGeom prst="rect">
            <a:avLst/>
          </a:prstGeom>
          <a:noFill/>
          <a:ln/>
        </p:spPr>
        <p:txBody>
          <a:bodyPr wrap="none" lIns="0" tIns="0" rIns="0" bIns="0" rtlCol="0" anchor="t"/>
          <a:lstStyle/>
          <a:p>
            <a:pPr marL="0" indent="0" algn="l">
              <a:lnSpc>
                <a:spcPts val="3400"/>
              </a:lnSpc>
              <a:buNone/>
            </a:pPr>
            <a:r>
              <a:rPr lang="en-US" sz="2400" b="1" dirty="0">
                <a:solidFill>
                  <a:srgbClr val="3C3939"/>
                </a:solidFill>
                <a:latin typeface="Roboto Bold" pitchFamily="34" charset="0"/>
                <a:ea typeface="Roboto Bold" pitchFamily="34" charset="-122"/>
                <a:cs typeface="Roboto Bold" pitchFamily="34" charset="-120"/>
              </a:rPr>
              <a:t>by Tanaji Sulagave</a:t>
            </a:r>
            <a:endParaRPr lang="en-US" sz="2400" dirty="0"/>
          </a:p>
        </p:txBody>
      </p:sp>
      <p:sp>
        <p:nvSpPr>
          <p:cNvPr id="9" name="TextBox 8">
            <a:extLst>
              <a:ext uri="{FF2B5EF4-FFF2-40B4-BE49-F238E27FC236}">
                <a16:creationId xmlns:a16="http://schemas.microsoft.com/office/drawing/2014/main" id="{CEADF0AA-4251-5882-FCCE-8F590B230BD0}"/>
              </a:ext>
            </a:extLst>
          </p:cNvPr>
          <p:cNvSpPr txBox="1"/>
          <p:nvPr/>
        </p:nvSpPr>
        <p:spPr>
          <a:xfrm>
            <a:off x="2164111" y="3630809"/>
            <a:ext cx="8122696" cy="2499058"/>
          </a:xfrm>
          <a:prstGeom prst="rect">
            <a:avLst/>
          </a:prstGeom>
          <a:noFill/>
          <a:ln/>
        </p:spPr>
        <p:txBody>
          <a:bodyPr wrap="square" lIns="0" tIns="0" rIns="0" bIns="0" rtlCol="0" anchor="t"/>
          <a:lstStyle>
            <a:defPPr>
              <a:defRPr lang="en-US"/>
            </a:defPPr>
            <a:lvl1pPr indent="0">
              <a:lnSpc>
                <a:spcPts val="3100"/>
              </a:lnSpc>
              <a:buNone/>
              <a:defRPr sz="1900">
                <a:solidFill>
                  <a:srgbClr val="3C3939"/>
                </a:solidFill>
                <a:latin typeface="Roboto" pitchFamily="34" charset="0"/>
                <a:ea typeface="Roboto" pitchFamily="34" charset="-122"/>
                <a:cs typeface="Roboto" pitchFamily="34" charset="-120"/>
              </a:defRPr>
            </a:lvl1pPr>
          </a:lstStyle>
          <a:p>
            <a:r>
              <a:rPr lang="en-US" dirty="0"/>
              <a:t>Information we can extract:-</a:t>
            </a:r>
          </a:p>
          <a:p>
            <a:endParaRPr lang="en-US" dirty="0"/>
          </a:p>
          <a:p>
            <a:pPr marL="342900" indent="-342900">
              <a:buFont typeface="Wingdings" panose="05000000000000000000" pitchFamily="2" charset="2"/>
              <a:buChar char="§"/>
            </a:pPr>
            <a:r>
              <a:rPr lang="en-US" dirty="0"/>
              <a:t>How many workspaces available in Power Bi service?</a:t>
            </a:r>
          </a:p>
          <a:p>
            <a:pPr marL="342900" indent="-342900">
              <a:buFont typeface="Wingdings" panose="05000000000000000000" pitchFamily="2" charset="2"/>
              <a:buChar char="§"/>
            </a:pPr>
            <a:r>
              <a:rPr lang="en-US" dirty="0"/>
              <a:t>How many datasets are available in Power BI service workspace?</a:t>
            </a:r>
          </a:p>
          <a:p>
            <a:pPr marL="342900" indent="-342900">
              <a:buFont typeface="Wingdings" panose="05000000000000000000" pitchFamily="2" charset="2"/>
              <a:buChar char="§"/>
            </a:pPr>
            <a:r>
              <a:rPr lang="en-US" dirty="0"/>
              <a:t>How many report are present in Power BI service workspace?</a:t>
            </a:r>
          </a:p>
          <a:p>
            <a:pPr marL="342900" indent="-342900">
              <a:buFont typeface="Wingdings" panose="05000000000000000000" pitchFamily="2" charset="2"/>
              <a:buChar char="§"/>
            </a:pPr>
            <a:r>
              <a:rPr lang="en-US" dirty="0"/>
              <a:t>How many times dataset refreshed in Power BI service workspace?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2095" y="339447"/>
            <a:ext cx="5106810" cy="626037"/>
          </a:xfrm>
          <a:prstGeom prst="rect">
            <a:avLst/>
          </a:prstGeom>
          <a:noFill/>
          <a:ln/>
        </p:spPr>
        <p:txBody>
          <a:bodyPr wrap="square" lIns="0" tIns="0" rIns="0" bIns="0" rtlCol="0" anchor="t"/>
          <a:lstStyle/>
          <a:p>
            <a:pPr>
              <a:lnSpc>
                <a:spcPts val="4950"/>
              </a:lnSpc>
            </a:pPr>
            <a:r>
              <a:rPr lang="en-US" sz="3950" dirty="0">
                <a:solidFill>
                  <a:srgbClr val="1B1B27"/>
                </a:solidFill>
                <a:latin typeface="Raleway" pitchFamily="34" charset="0"/>
              </a:rPr>
              <a:t>PowerShell Script</a:t>
            </a:r>
          </a:p>
        </p:txBody>
      </p:sp>
      <p:sp>
        <p:nvSpPr>
          <p:cNvPr id="3" name="Text 1"/>
          <p:cNvSpPr/>
          <p:nvPr/>
        </p:nvSpPr>
        <p:spPr>
          <a:xfrm>
            <a:off x="572095" y="1045694"/>
            <a:ext cx="13486209" cy="904900"/>
          </a:xfrm>
          <a:prstGeom prst="rect">
            <a:avLst/>
          </a:prstGeom>
          <a:noFill/>
          <a:ln/>
        </p:spPr>
        <p:txBody>
          <a:bodyPr wrap="square" lIns="0" tIns="0" rIns="0" bIns="0" rtlCol="0" anchor="t"/>
          <a:lstStyle/>
          <a:p>
            <a:pPr>
              <a:lnSpc>
                <a:spcPts val="3100"/>
              </a:lnSpc>
            </a:pPr>
            <a:r>
              <a:rPr lang="en-US" sz="1900" dirty="0">
                <a:solidFill>
                  <a:srgbClr val="3C3939"/>
                </a:solidFill>
                <a:latin typeface="Roboto" pitchFamily="34" charset="0"/>
                <a:ea typeface="Roboto" pitchFamily="34" charset="-122"/>
                <a:cs typeface="Roboto" pitchFamily="34" charset="-120"/>
              </a:rPr>
              <a:t>The following PowerShell script will extract and save the desired Power BI service details into a specific folder. Make sure to install the necessary modules before running the script.</a:t>
            </a:r>
          </a:p>
        </p:txBody>
      </p:sp>
      <p:sp>
        <p:nvSpPr>
          <p:cNvPr id="8" name="TextBox 7">
            <a:extLst>
              <a:ext uri="{FF2B5EF4-FFF2-40B4-BE49-F238E27FC236}">
                <a16:creationId xmlns:a16="http://schemas.microsoft.com/office/drawing/2014/main" id="{AED73E82-FAB4-E04C-0F40-E51484956400}"/>
              </a:ext>
            </a:extLst>
          </p:cNvPr>
          <p:cNvSpPr txBox="1"/>
          <p:nvPr/>
        </p:nvSpPr>
        <p:spPr>
          <a:xfrm>
            <a:off x="671536" y="2876570"/>
            <a:ext cx="7606190"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#Install-Module -Name </a:t>
            </a:r>
            <a:r>
              <a:rPr lang="en-US" sz="18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MicrosoftPowerBIMgmt</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#Install-Module -Name </a:t>
            </a:r>
            <a:r>
              <a:rPr lang="en-US" sz="18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MicrosoftPowerBIMgmt.Workspaces</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Tenantid</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AppId</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$secret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 secrete key value </a:t>
            </a:r>
          </a:p>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$Password</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ConvertTo-SecureString</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$secret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-Force</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AsPlainText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$Creds</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New-Object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8A2BE2"/>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Management.Automation.PSCredential</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AppId</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$Password</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Connect-</a:t>
            </a:r>
            <a:r>
              <a:rPr lang="en-US" sz="1800" dirty="0" err="1">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PowerBIServiceAccount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ServicePrincipal</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-Tenant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Tenantid</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-Credential</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$Creds</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$headers</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Get-</a:t>
            </a:r>
            <a:r>
              <a:rPr lang="en-US" sz="1800" dirty="0" err="1">
                <a:solidFill>
                  <a:srgbClr val="0000FF"/>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PowerBIAccessToken</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logbase</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"E:\Powershell_PBI\"</a:t>
            </a:r>
            <a:endPar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0" name="Shape 2">
            <a:extLst>
              <a:ext uri="{FF2B5EF4-FFF2-40B4-BE49-F238E27FC236}">
                <a16:creationId xmlns:a16="http://schemas.microsoft.com/office/drawing/2014/main" id="{1166E248-83DE-71CA-5C26-F1E2EE1A54A4}"/>
              </a:ext>
            </a:extLst>
          </p:cNvPr>
          <p:cNvSpPr/>
          <p:nvPr/>
        </p:nvSpPr>
        <p:spPr>
          <a:xfrm>
            <a:off x="671536" y="1879171"/>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11" name="Text 3">
            <a:extLst>
              <a:ext uri="{FF2B5EF4-FFF2-40B4-BE49-F238E27FC236}">
                <a16:creationId xmlns:a16="http://schemas.microsoft.com/office/drawing/2014/main" id="{601C4643-DD8E-2608-29CC-0019671FCFE7}"/>
              </a:ext>
            </a:extLst>
          </p:cNvPr>
          <p:cNvSpPr/>
          <p:nvPr/>
        </p:nvSpPr>
        <p:spPr>
          <a:xfrm>
            <a:off x="869894" y="1971683"/>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12" name="Text 4">
            <a:extLst>
              <a:ext uri="{FF2B5EF4-FFF2-40B4-BE49-F238E27FC236}">
                <a16:creationId xmlns:a16="http://schemas.microsoft.com/office/drawing/2014/main" id="{048EDAC7-FBE4-F785-2C00-EBA5E6BDE1B2}"/>
              </a:ext>
            </a:extLst>
          </p:cNvPr>
          <p:cNvSpPr/>
          <p:nvPr/>
        </p:nvSpPr>
        <p:spPr>
          <a:xfrm>
            <a:off x="9334411" y="1994918"/>
            <a:ext cx="5087442" cy="820469"/>
          </a:xfrm>
          <a:prstGeom prst="rect">
            <a:avLst/>
          </a:prstGeom>
          <a:noFill/>
          <a:ln/>
        </p:spPr>
        <p:txBody>
          <a:bodyPr wrap="none" lIns="0" tIns="0" rIns="0" bIns="0" rtlCol="0" anchor="t"/>
          <a:lstStyle/>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Extract data for Power BI </a:t>
            </a:r>
          </a:p>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workspace in Csv format</a:t>
            </a:r>
            <a:endParaRPr lang="en-US" sz="2400" dirty="0"/>
          </a:p>
        </p:txBody>
      </p:sp>
      <p:sp>
        <p:nvSpPr>
          <p:cNvPr id="14" name="TextBox 13">
            <a:extLst>
              <a:ext uri="{FF2B5EF4-FFF2-40B4-BE49-F238E27FC236}">
                <a16:creationId xmlns:a16="http://schemas.microsoft.com/office/drawing/2014/main" id="{8DB5759D-AABC-A0EC-9D6D-95DA26E3394A}"/>
              </a:ext>
            </a:extLst>
          </p:cNvPr>
          <p:cNvSpPr txBox="1"/>
          <p:nvPr/>
        </p:nvSpPr>
        <p:spPr>
          <a:xfrm>
            <a:off x="9052652" y="3249072"/>
            <a:ext cx="5369201"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a:spcBef>
                <a:spcPts val="0"/>
              </a:spcBef>
              <a:spcAft>
                <a:spcPts val="0"/>
              </a:spcAft>
              <a:defRPr>
                <a:solidFill>
                  <a:schemeClr val="dk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a:spcBef>
                <a:spcPts val="0"/>
              </a:spcBef>
              <a:spcAft>
                <a:spcPts val="0"/>
              </a:spcAft>
            </a:pP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Write-Host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 Exporting Workspaces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$Workspaces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Get-</a:t>
            </a:r>
            <a:r>
              <a:rPr lang="en-US" sz="18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PowerBIWorkspace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export workspaces</a:t>
            </a:r>
          </a:p>
          <a:p>
            <a:pPr marL="0" marR="0">
              <a:spcBef>
                <a:spcPts val="0"/>
              </a:spcBef>
              <a:spcAft>
                <a:spcPts val="0"/>
              </a:spcAft>
            </a:pP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logpath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logbase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"workspaces.csv"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$Workspaces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select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Id</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Type</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State</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IsReadOnly</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IsOrphaned</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CapacityId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Export-Csv</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-Path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logpath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NoTypeInformation</a:t>
            </a:r>
            <a:endPar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hape 2">
            <a:extLst>
              <a:ext uri="{FF2B5EF4-FFF2-40B4-BE49-F238E27FC236}">
                <a16:creationId xmlns:a16="http://schemas.microsoft.com/office/drawing/2014/main" id="{1D24C849-EB6B-8166-6385-3A1F2F0006FE}"/>
              </a:ext>
            </a:extLst>
          </p:cNvPr>
          <p:cNvSpPr/>
          <p:nvPr/>
        </p:nvSpPr>
        <p:spPr>
          <a:xfrm>
            <a:off x="8497225" y="2064313"/>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16" name="Text 3">
            <a:extLst>
              <a:ext uri="{FF2B5EF4-FFF2-40B4-BE49-F238E27FC236}">
                <a16:creationId xmlns:a16="http://schemas.microsoft.com/office/drawing/2014/main" id="{C031FB36-B2F3-6447-F6B9-3BD094FFF028}"/>
              </a:ext>
            </a:extLst>
          </p:cNvPr>
          <p:cNvSpPr/>
          <p:nvPr/>
        </p:nvSpPr>
        <p:spPr>
          <a:xfrm>
            <a:off x="8695583" y="2156825"/>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7" name="Text 4">
            <a:extLst>
              <a:ext uri="{FF2B5EF4-FFF2-40B4-BE49-F238E27FC236}">
                <a16:creationId xmlns:a16="http://schemas.microsoft.com/office/drawing/2014/main" id="{A295DA67-4E21-80EE-83BA-1A2F5D85DEE7}"/>
              </a:ext>
            </a:extLst>
          </p:cNvPr>
          <p:cNvSpPr/>
          <p:nvPr/>
        </p:nvSpPr>
        <p:spPr>
          <a:xfrm>
            <a:off x="1626179" y="1950594"/>
            <a:ext cx="4574095" cy="712395"/>
          </a:xfrm>
          <a:prstGeom prst="rect">
            <a:avLst/>
          </a:prstGeom>
          <a:noFill/>
          <a:ln/>
        </p:spPr>
        <p:txBody>
          <a:bodyPr wrap="none" lIns="0" tIns="0" rIns="0" bIns="0" rtlCol="0" anchor="t"/>
          <a:lstStyle/>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Install module and login </a:t>
            </a:r>
          </a:p>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Power BI service account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473C3-0E52-E7E6-2D0A-41C2BCA64446}"/>
              </a:ext>
            </a:extLst>
          </p:cNvPr>
          <p:cNvSpPr txBox="1"/>
          <p:nvPr/>
        </p:nvSpPr>
        <p:spPr>
          <a:xfrm>
            <a:off x="288758" y="947314"/>
            <a:ext cx="6849979" cy="70173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a:spcBef>
                <a:spcPts val="0"/>
              </a:spcBef>
              <a:spcAft>
                <a:spcPts val="0"/>
              </a:spcAft>
              <a:defRPr>
                <a:effectLst/>
                <a:highlight>
                  <a:srgbClr val="C0C0C0"/>
                </a:highlight>
                <a:latin typeface="Calibri" panose="020F0502020204030204" pitchFamily="34" charset="0"/>
                <a:ea typeface="Calibri" panose="020F0502020204030204" pitchFamily="34" charset="0"/>
                <a:cs typeface="Times New Roman" panose="02020603050405020304" pitchFamily="18" charset="0"/>
              </a:defRPr>
            </a:lvl1pPr>
          </a:lstStyle>
          <a:p>
            <a:r>
              <a:rPr lang="en-US" dirty="0"/>
              <a:t>#################################</a:t>
            </a:r>
          </a:p>
          <a:p>
            <a:r>
              <a:rPr lang="en-US" dirty="0"/>
              <a:t>#          Datasets             #</a:t>
            </a:r>
          </a:p>
          <a:p>
            <a:r>
              <a:rPr lang="en-US" dirty="0"/>
              <a:t>#################################</a:t>
            </a:r>
          </a:p>
          <a:p>
            <a:r>
              <a:rPr lang="en-US" dirty="0"/>
              <a:t> </a:t>
            </a:r>
          </a:p>
          <a:p>
            <a:r>
              <a:rPr lang="en-US" dirty="0"/>
              <a:t>Write-Host "******* Exporting Datasets ******"</a:t>
            </a:r>
          </a:p>
          <a:p>
            <a:r>
              <a:rPr lang="en-US" dirty="0"/>
              <a:t>$</a:t>
            </a:r>
            <a:r>
              <a:rPr lang="en-US" dirty="0" err="1"/>
              <a:t>logpath</a:t>
            </a:r>
            <a:r>
              <a:rPr lang="en-US" dirty="0"/>
              <a:t> = $</a:t>
            </a:r>
            <a:r>
              <a:rPr lang="en-US" dirty="0" err="1"/>
              <a:t>logbase</a:t>
            </a:r>
            <a:r>
              <a:rPr lang="en-US" dirty="0"/>
              <a:t> + "datasets.csv"</a:t>
            </a:r>
          </a:p>
          <a:p>
            <a:r>
              <a:rPr lang="en-US" dirty="0"/>
              <a:t>$Datasets =</a:t>
            </a:r>
          </a:p>
          <a:p>
            <a:r>
              <a:rPr lang="en-US" dirty="0" err="1"/>
              <a:t>ForEach</a:t>
            </a:r>
            <a:r>
              <a:rPr lang="en-US" dirty="0"/>
              <a:t> ($workspace in $Workspaces)</a:t>
            </a:r>
          </a:p>
          <a:p>
            <a:r>
              <a:rPr lang="en-US" dirty="0"/>
              <a:t>    {</a:t>
            </a:r>
          </a:p>
          <a:p>
            <a:r>
              <a:rPr lang="en-US" dirty="0"/>
              <a:t>    </a:t>
            </a:r>
            <a:r>
              <a:rPr lang="en-US" dirty="0" err="1"/>
              <a:t>ForEach</a:t>
            </a:r>
            <a:r>
              <a:rPr lang="en-US" dirty="0"/>
              <a:t> ($dataset in (Get-</a:t>
            </a:r>
            <a:r>
              <a:rPr lang="en-US" dirty="0" err="1"/>
              <a:t>PowerBIDataset</a:t>
            </a:r>
            <a:r>
              <a:rPr lang="en-US" dirty="0"/>
              <a:t>  -</a:t>
            </a:r>
            <a:r>
              <a:rPr lang="en-US" dirty="0" err="1"/>
              <a:t>WorkspaceId</a:t>
            </a:r>
            <a:r>
              <a:rPr lang="en-US" dirty="0"/>
              <a:t> $</a:t>
            </a:r>
            <a:r>
              <a:rPr lang="en-US" dirty="0" err="1"/>
              <a:t>workspace.Id</a:t>
            </a:r>
            <a:r>
              <a:rPr lang="en-US" dirty="0"/>
              <a:t>))</a:t>
            </a:r>
          </a:p>
          <a:p>
            <a:r>
              <a:rPr lang="en-US" dirty="0"/>
              <a:t>        {</a:t>
            </a:r>
          </a:p>
          <a:p>
            <a:r>
              <a:rPr lang="en-US" dirty="0"/>
              <a:t>        [</a:t>
            </a:r>
            <a:r>
              <a:rPr lang="en-US" dirty="0" err="1"/>
              <a:t>pscustomobject</a:t>
            </a:r>
            <a:r>
              <a:rPr lang="en-US" dirty="0"/>
              <a:t>]@{</a:t>
            </a:r>
          </a:p>
          <a:p>
            <a:r>
              <a:rPr lang="en-US" dirty="0"/>
              <a:t>            </a:t>
            </a:r>
            <a:r>
              <a:rPr lang="en-US" dirty="0" err="1"/>
              <a:t>WorkspaceID</a:t>
            </a:r>
            <a:r>
              <a:rPr lang="en-US" dirty="0"/>
              <a:t> = $</a:t>
            </a:r>
            <a:r>
              <a:rPr lang="en-US" dirty="0" err="1"/>
              <a:t>workspace.Id</a:t>
            </a:r>
            <a:endParaRPr lang="en-US" dirty="0"/>
          </a:p>
          <a:p>
            <a:r>
              <a:rPr lang="en-US" dirty="0"/>
              <a:t>            </a:t>
            </a:r>
            <a:r>
              <a:rPr lang="en-US" dirty="0" err="1"/>
              <a:t>WorkspaceName</a:t>
            </a:r>
            <a:r>
              <a:rPr lang="en-US" dirty="0"/>
              <a:t> = $</a:t>
            </a:r>
            <a:r>
              <a:rPr lang="en-US" dirty="0" err="1"/>
              <a:t>workspace.Name</a:t>
            </a:r>
            <a:endParaRPr lang="en-US" dirty="0"/>
          </a:p>
          <a:p>
            <a:r>
              <a:rPr lang="en-US" dirty="0"/>
              <a:t>            </a:t>
            </a:r>
            <a:r>
              <a:rPr lang="en-US" dirty="0" err="1"/>
              <a:t>DatasetID</a:t>
            </a:r>
            <a:r>
              <a:rPr lang="en-US" dirty="0"/>
              <a:t> = $</a:t>
            </a:r>
            <a:r>
              <a:rPr lang="en-US" dirty="0" err="1"/>
              <a:t>dataset.Id</a:t>
            </a:r>
            <a:endParaRPr lang="en-US" dirty="0"/>
          </a:p>
          <a:p>
            <a:r>
              <a:rPr lang="en-US" dirty="0"/>
              <a:t>            </a:t>
            </a:r>
            <a:r>
              <a:rPr lang="en-US" dirty="0" err="1"/>
              <a:t>DatasetName</a:t>
            </a:r>
            <a:r>
              <a:rPr lang="en-US" dirty="0"/>
              <a:t> = $</a:t>
            </a:r>
            <a:r>
              <a:rPr lang="en-US" dirty="0" err="1"/>
              <a:t>dataset.Name</a:t>
            </a:r>
            <a:endParaRPr lang="en-US" dirty="0"/>
          </a:p>
          <a:p>
            <a:r>
              <a:rPr lang="en-US" dirty="0"/>
              <a:t>            </a:t>
            </a:r>
            <a:r>
              <a:rPr lang="en-US" dirty="0" err="1"/>
              <a:t>DatasetAuthor</a:t>
            </a:r>
            <a:r>
              <a:rPr lang="en-US" dirty="0"/>
              <a:t> = $</a:t>
            </a:r>
            <a:r>
              <a:rPr lang="en-US" dirty="0" err="1"/>
              <a:t>dataset.ConfiguredBy</a:t>
            </a:r>
            <a:endParaRPr lang="en-US" dirty="0"/>
          </a:p>
          <a:p>
            <a:r>
              <a:rPr lang="en-US" dirty="0"/>
              <a:t>            </a:t>
            </a:r>
            <a:r>
              <a:rPr lang="en-US" dirty="0" err="1"/>
              <a:t>IsRefreshable</a:t>
            </a:r>
            <a:r>
              <a:rPr lang="en-US" dirty="0"/>
              <a:t> = $</a:t>
            </a:r>
            <a:r>
              <a:rPr lang="en-US" dirty="0" err="1"/>
              <a:t>dataset.IsRefreshable</a:t>
            </a:r>
            <a:endParaRPr lang="en-US" dirty="0"/>
          </a:p>
          <a:p>
            <a:r>
              <a:rPr lang="en-US" dirty="0"/>
              <a:t>            </a:t>
            </a:r>
            <a:r>
              <a:rPr lang="en-US" dirty="0" err="1"/>
              <a:t>IsOnPremGatewayRequired</a:t>
            </a:r>
            <a:r>
              <a:rPr lang="en-US" dirty="0"/>
              <a:t> = $</a:t>
            </a:r>
            <a:r>
              <a:rPr lang="en-US" dirty="0" err="1"/>
              <a:t>dataset.IsOnPremGatewayRequired</a:t>
            </a:r>
            <a:endParaRPr lang="en-US" dirty="0"/>
          </a:p>
          <a:p>
            <a:r>
              <a:rPr lang="en-US" dirty="0"/>
              <a:t>            }</a:t>
            </a:r>
          </a:p>
          <a:p>
            <a:r>
              <a:rPr lang="en-US" dirty="0"/>
              <a:t>        }</a:t>
            </a:r>
          </a:p>
          <a:p>
            <a:r>
              <a:rPr lang="en-US" dirty="0"/>
              <a:t>    }</a:t>
            </a:r>
          </a:p>
          <a:p>
            <a:r>
              <a:rPr lang="en-US" dirty="0"/>
              <a:t>$Datasets | Export-Csv -Path $</a:t>
            </a:r>
            <a:r>
              <a:rPr lang="en-US" dirty="0" err="1"/>
              <a:t>logpath</a:t>
            </a:r>
            <a:r>
              <a:rPr lang="en-US" dirty="0"/>
              <a:t> -</a:t>
            </a:r>
            <a:r>
              <a:rPr lang="en-US" dirty="0" err="1"/>
              <a:t>NoTypeInformation</a:t>
            </a:r>
            <a:endParaRPr lang="en-US" dirty="0"/>
          </a:p>
        </p:txBody>
      </p:sp>
      <p:sp>
        <p:nvSpPr>
          <p:cNvPr id="5" name="TextBox 4">
            <a:extLst>
              <a:ext uri="{FF2B5EF4-FFF2-40B4-BE49-F238E27FC236}">
                <a16:creationId xmlns:a16="http://schemas.microsoft.com/office/drawing/2014/main" id="{B3A06AA0-C9E4-5751-231C-6CA62279E420}"/>
              </a:ext>
            </a:extLst>
          </p:cNvPr>
          <p:cNvSpPr txBox="1"/>
          <p:nvPr/>
        </p:nvSpPr>
        <p:spPr>
          <a:xfrm>
            <a:off x="7475619" y="715560"/>
            <a:ext cx="6833937" cy="72943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a:spcBef>
                <a:spcPts val="0"/>
              </a:spcBef>
              <a:spcAft>
                <a:spcPts val="0"/>
              </a:spcAft>
              <a:defRPr>
                <a:effectLst/>
                <a:highlight>
                  <a:srgbClr val="C0C0C0"/>
                </a:highlight>
                <a:latin typeface="Calibri" panose="020F0502020204030204" pitchFamily="34" charset="0"/>
                <a:ea typeface="Calibri" panose="020F0502020204030204" pitchFamily="34" charset="0"/>
                <a:cs typeface="Times New Roman" panose="02020603050405020304" pitchFamily="18" charset="0"/>
              </a:defRPr>
            </a:lvl1pPr>
          </a:lstStyle>
          <a:p>
            <a:r>
              <a:rPr lang="en-US" dirty="0"/>
              <a:t>#################################</a:t>
            </a:r>
          </a:p>
          <a:p>
            <a:r>
              <a:rPr lang="en-US" dirty="0"/>
              <a:t>#           Reports             #</a:t>
            </a:r>
          </a:p>
          <a:p>
            <a:r>
              <a:rPr lang="en-US" dirty="0"/>
              <a:t>#################################</a:t>
            </a:r>
          </a:p>
          <a:p>
            <a:r>
              <a:rPr lang="en-US" u="sng" dirty="0">
                <a:solidFill>
                  <a:schemeClr val="accent6">
                    <a:lumMod val="75000"/>
                  </a:schemeClr>
                </a:solidFill>
              </a:rPr>
              <a:t># same as dashboards and datasets - loop over each workspace and list the reports in it.</a:t>
            </a:r>
            <a:endParaRPr lang="en-US" dirty="0"/>
          </a:p>
          <a:p>
            <a:r>
              <a:rPr lang="en-US" dirty="0"/>
              <a:t>Write-Host "******* Exporting Reports *****"</a:t>
            </a:r>
          </a:p>
          <a:p>
            <a:r>
              <a:rPr lang="en-US" dirty="0"/>
              <a:t>$</a:t>
            </a:r>
            <a:r>
              <a:rPr lang="en-US" dirty="0" err="1"/>
              <a:t>logpath</a:t>
            </a:r>
            <a:r>
              <a:rPr lang="en-US" dirty="0"/>
              <a:t> = $</a:t>
            </a:r>
            <a:r>
              <a:rPr lang="en-US" dirty="0" err="1"/>
              <a:t>logbase</a:t>
            </a:r>
            <a:r>
              <a:rPr lang="en-US" dirty="0"/>
              <a:t> + "reports.csv"</a:t>
            </a:r>
          </a:p>
          <a:p>
            <a:r>
              <a:rPr lang="en-US" dirty="0"/>
              <a:t>$Reports =</a:t>
            </a:r>
          </a:p>
          <a:p>
            <a:r>
              <a:rPr lang="en-US" dirty="0" err="1"/>
              <a:t>ForEach</a:t>
            </a:r>
            <a:r>
              <a:rPr lang="en-US" dirty="0"/>
              <a:t> ($workspace in $Workspaces)</a:t>
            </a:r>
          </a:p>
          <a:p>
            <a:r>
              <a:rPr lang="en-US" dirty="0"/>
              <a:t>    {</a:t>
            </a:r>
          </a:p>
          <a:p>
            <a:r>
              <a:rPr lang="en-US" dirty="0"/>
              <a:t>    Write-Host "Writing reports...on workspace: " $</a:t>
            </a:r>
            <a:r>
              <a:rPr lang="en-US" dirty="0" err="1"/>
              <a:t>workspace.Name</a:t>
            </a:r>
            <a:endParaRPr lang="en-US" dirty="0"/>
          </a:p>
          <a:p>
            <a:r>
              <a:rPr lang="en-US" dirty="0"/>
              <a:t>    </a:t>
            </a:r>
            <a:r>
              <a:rPr lang="en-US" dirty="0" err="1"/>
              <a:t>ForEach</a:t>
            </a:r>
            <a:r>
              <a:rPr lang="en-US" dirty="0"/>
              <a:t> ($report in (Get-</a:t>
            </a:r>
            <a:r>
              <a:rPr lang="en-US" dirty="0" err="1"/>
              <a:t>PowerBIReport</a:t>
            </a:r>
            <a:r>
              <a:rPr lang="en-US" dirty="0"/>
              <a:t> -</a:t>
            </a:r>
            <a:r>
              <a:rPr lang="en-US" dirty="0" err="1"/>
              <a:t>WorkspaceId</a:t>
            </a:r>
            <a:r>
              <a:rPr lang="en-US" dirty="0"/>
              <a:t> $</a:t>
            </a:r>
            <a:r>
              <a:rPr lang="en-US" dirty="0" err="1"/>
              <a:t>workspace.Id</a:t>
            </a:r>
            <a:r>
              <a:rPr lang="en-US" dirty="0"/>
              <a:t>))</a:t>
            </a:r>
          </a:p>
          <a:p>
            <a:r>
              <a:rPr lang="en-US" dirty="0"/>
              <a:t>        {</a:t>
            </a:r>
          </a:p>
          <a:p>
            <a:r>
              <a:rPr lang="en-US" dirty="0"/>
              <a:t>        [</a:t>
            </a:r>
            <a:r>
              <a:rPr lang="en-US" dirty="0" err="1"/>
              <a:t>pscustomobject</a:t>
            </a:r>
            <a:r>
              <a:rPr lang="en-US" dirty="0"/>
              <a:t>]@{</a:t>
            </a:r>
          </a:p>
          <a:p>
            <a:r>
              <a:rPr lang="en-US" dirty="0"/>
              <a:t>            </a:t>
            </a:r>
            <a:r>
              <a:rPr lang="en-US" dirty="0" err="1"/>
              <a:t>WorkspaceID</a:t>
            </a:r>
            <a:r>
              <a:rPr lang="en-US" dirty="0"/>
              <a:t> = $</a:t>
            </a:r>
            <a:r>
              <a:rPr lang="en-US" dirty="0" err="1"/>
              <a:t>workspace.Id</a:t>
            </a:r>
            <a:endParaRPr lang="en-US" dirty="0"/>
          </a:p>
          <a:p>
            <a:r>
              <a:rPr lang="en-US" dirty="0"/>
              <a:t>            </a:t>
            </a:r>
            <a:r>
              <a:rPr lang="en-US" dirty="0" err="1"/>
              <a:t>WorkspaceName</a:t>
            </a:r>
            <a:r>
              <a:rPr lang="en-US" dirty="0"/>
              <a:t> = $</a:t>
            </a:r>
            <a:r>
              <a:rPr lang="en-US" dirty="0" err="1"/>
              <a:t>workspace.Name</a:t>
            </a:r>
            <a:endParaRPr lang="en-US" dirty="0"/>
          </a:p>
          <a:p>
            <a:r>
              <a:rPr lang="en-US" dirty="0"/>
              <a:t>            </a:t>
            </a:r>
            <a:r>
              <a:rPr lang="en-US" dirty="0" err="1"/>
              <a:t>ReportID</a:t>
            </a:r>
            <a:r>
              <a:rPr lang="en-US" dirty="0"/>
              <a:t> = $</a:t>
            </a:r>
            <a:r>
              <a:rPr lang="en-US" dirty="0" err="1"/>
              <a:t>report.Id</a:t>
            </a:r>
            <a:endParaRPr lang="en-US" dirty="0"/>
          </a:p>
          <a:p>
            <a:r>
              <a:rPr lang="en-US" dirty="0"/>
              <a:t>            </a:t>
            </a:r>
            <a:r>
              <a:rPr lang="en-US" dirty="0" err="1"/>
              <a:t>ReportName</a:t>
            </a:r>
            <a:r>
              <a:rPr lang="en-US" dirty="0"/>
              <a:t> = $</a:t>
            </a:r>
            <a:r>
              <a:rPr lang="en-US" dirty="0" err="1"/>
              <a:t>report.Name</a:t>
            </a:r>
            <a:endParaRPr lang="en-US" dirty="0"/>
          </a:p>
          <a:p>
            <a:r>
              <a:rPr lang="en-US" dirty="0"/>
              <a:t>            </a:t>
            </a:r>
            <a:r>
              <a:rPr lang="en-US" dirty="0" err="1"/>
              <a:t>ReportURL</a:t>
            </a:r>
            <a:r>
              <a:rPr lang="en-US" dirty="0"/>
              <a:t> = $</a:t>
            </a:r>
            <a:r>
              <a:rPr lang="en-US" dirty="0" err="1"/>
              <a:t>report.WebUrl</a:t>
            </a:r>
            <a:endParaRPr lang="en-US" dirty="0"/>
          </a:p>
          <a:p>
            <a:r>
              <a:rPr lang="en-US" dirty="0"/>
              <a:t>            </a:t>
            </a:r>
            <a:r>
              <a:rPr lang="en-US" dirty="0" err="1"/>
              <a:t>ReportDatasetID</a:t>
            </a:r>
            <a:r>
              <a:rPr lang="en-US" dirty="0"/>
              <a:t> = $</a:t>
            </a:r>
            <a:r>
              <a:rPr lang="en-US" dirty="0" err="1"/>
              <a:t>report.DatasetId</a:t>
            </a:r>
            <a:endParaRPr lang="en-US" dirty="0"/>
          </a:p>
          <a:p>
            <a:r>
              <a:rPr lang="en-US" dirty="0"/>
              <a:t>            }</a:t>
            </a:r>
          </a:p>
          <a:p>
            <a:r>
              <a:rPr lang="en-US" dirty="0"/>
              <a:t>        }</a:t>
            </a:r>
          </a:p>
          <a:p>
            <a:r>
              <a:rPr lang="en-US" dirty="0"/>
              <a:t>    }</a:t>
            </a:r>
          </a:p>
          <a:p>
            <a:r>
              <a:rPr lang="en-US" dirty="0"/>
              <a:t>$Reports | Export-Csv -Path $</a:t>
            </a:r>
            <a:r>
              <a:rPr lang="en-US" dirty="0" err="1"/>
              <a:t>logpath</a:t>
            </a:r>
            <a:r>
              <a:rPr lang="en-US" dirty="0"/>
              <a:t> -</a:t>
            </a:r>
            <a:r>
              <a:rPr lang="en-US" dirty="0" err="1"/>
              <a:t>NoTypeInformation</a:t>
            </a:r>
            <a:endParaRPr lang="en-US" dirty="0"/>
          </a:p>
        </p:txBody>
      </p:sp>
      <p:sp>
        <p:nvSpPr>
          <p:cNvPr id="6" name="Shape 2">
            <a:extLst>
              <a:ext uri="{FF2B5EF4-FFF2-40B4-BE49-F238E27FC236}">
                <a16:creationId xmlns:a16="http://schemas.microsoft.com/office/drawing/2014/main" id="{CA503AAC-92D6-E978-96A3-DECF72BC5C09}"/>
              </a:ext>
            </a:extLst>
          </p:cNvPr>
          <p:cNvSpPr/>
          <p:nvPr/>
        </p:nvSpPr>
        <p:spPr>
          <a:xfrm>
            <a:off x="462990" y="258918"/>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7" name="Text 3">
            <a:extLst>
              <a:ext uri="{FF2B5EF4-FFF2-40B4-BE49-F238E27FC236}">
                <a16:creationId xmlns:a16="http://schemas.microsoft.com/office/drawing/2014/main" id="{D9D21902-1C69-4F86-8D13-37D70E5688C8}"/>
              </a:ext>
            </a:extLst>
          </p:cNvPr>
          <p:cNvSpPr/>
          <p:nvPr/>
        </p:nvSpPr>
        <p:spPr>
          <a:xfrm>
            <a:off x="661348" y="351430"/>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3</a:t>
            </a:r>
            <a:endParaRPr lang="en-US" sz="2900" dirty="0"/>
          </a:p>
        </p:txBody>
      </p:sp>
      <p:sp>
        <p:nvSpPr>
          <p:cNvPr id="8" name="Text 4">
            <a:extLst>
              <a:ext uri="{FF2B5EF4-FFF2-40B4-BE49-F238E27FC236}">
                <a16:creationId xmlns:a16="http://schemas.microsoft.com/office/drawing/2014/main" id="{3CE64786-C744-6B55-6F28-7B2F715D5DFB}"/>
              </a:ext>
            </a:extLst>
          </p:cNvPr>
          <p:cNvSpPr/>
          <p:nvPr/>
        </p:nvSpPr>
        <p:spPr>
          <a:xfrm>
            <a:off x="8317573" y="9707"/>
            <a:ext cx="4917164" cy="712007"/>
          </a:xfrm>
          <a:prstGeom prst="rect">
            <a:avLst/>
          </a:prstGeom>
          <a:noFill/>
          <a:ln/>
        </p:spPr>
        <p:txBody>
          <a:bodyPr wrap="none" lIns="0" tIns="0" rIns="0" bIns="0" rtlCol="0" anchor="t"/>
          <a:lstStyle/>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Extract data for Power BI </a:t>
            </a:r>
          </a:p>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Reports details in Csv format</a:t>
            </a:r>
            <a:endParaRPr lang="en-US" sz="2400" dirty="0"/>
          </a:p>
        </p:txBody>
      </p:sp>
      <p:sp>
        <p:nvSpPr>
          <p:cNvPr id="9" name="Shape 2">
            <a:extLst>
              <a:ext uri="{FF2B5EF4-FFF2-40B4-BE49-F238E27FC236}">
                <a16:creationId xmlns:a16="http://schemas.microsoft.com/office/drawing/2014/main" id="{F25A72D4-9F8D-9257-8F3A-B1661564E60D}"/>
              </a:ext>
            </a:extLst>
          </p:cNvPr>
          <p:cNvSpPr/>
          <p:nvPr/>
        </p:nvSpPr>
        <p:spPr>
          <a:xfrm>
            <a:off x="7483383" y="127868"/>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10" name="Text 3">
            <a:extLst>
              <a:ext uri="{FF2B5EF4-FFF2-40B4-BE49-F238E27FC236}">
                <a16:creationId xmlns:a16="http://schemas.microsoft.com/office/drawing/2014/main" id="{E73C0277-4B3C-364F-E9BA-78AE8BAC3A70}"/>
              </a:ext>
            </a:extLst>
          </p:cNvPr>
          <p:cNvSpPr/>
          <p:nvPr/>
        </p:nvSpPr>
        <p:spPr>
          <a:xfrm>
            <a:off x="7681741" y="220380"/>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rPr>
              <a:t>4</a:t>
            </a:r>
            <a:endParaRPr lang="en-US" sz="2900" dirty="0"/>
          </a:p>
        </p:txBody>
      </p:sp>
      <p:sp>
        <p:nvSpPr>
          <p:cNvPr id="11" name="Text 4">
            <a:extLst>
              <a:ext uri="{FF2B5EF4-FFF2-40B4-BE49-F238E27FC236}">
                <a16:creationId xmlns:a16="http://schemas.microsoft.com/office/drawing/2014/main" id="{69E671C5-FE64-30B0-2F3B-D182E3320536}"/>
              </a:ext>
            </a:extLst>
          </p:cNvPr>
          <p:cNvSpPr/>
          <p:nvPr/>
        </p:nvSpPr>
        <p:spPr>
          <a:xfrm>
            <a:off x="1379363" y="27401"/>
            <a:ext cx="4243395" cy="694313"/>
          </a:xfrm>
          <a:prstGeom prst="rect">
            <a:avLst/>
          </a:prstGeom>
          <a:noFill/>
          <a:ln/>
        </p:spPr>
        <p:txBody>
          <a:bodyPr wrap="none" lIns="0" tIns="0" rIns="0" bIns="0" rtlCol="0" anchor="t"/>
          <a:lstStyle/>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Extract data for Power BI </a:t>
            </a:r>
          </a:p>
          <a:p>
            <a:pPr marL="0" indent="0" algn="ctr">
              <a:lnSpc>
                <a:spcPts val="3000"/>
              </a:lnSpc>
              <a:buNone/>
            </a:pPr>
            <a:r>
              <a:rPr lang="en-US" sz="2400" dirty="0">
                <a:solidFill>
                  <a:srgbClr val="3C3939"/>
                </a:solidFill>
                <a:latin typeface="Raleway" pitchFamily="34" charset="0"/>
                <a:ea typeface="Raleway" pitchFamily="34" charset="-122"/>
                <a:cs typeface="Raleway" pitchFamily="34" charset="-120"/>
              </a:rPr>
              <a:t>Datasets details in Csv format</a:t>
            </a:r>
            <a:endParaRPr lang="en-US" sz="2400" dirty="0"/>
          </a:p>
        </p:txBody>
      </p:sp>
    </p:spTree>
    <p:extLst>
      <p:ext uri="{BB962C8B-B14F-4D97-AF65-F5344CB8AC3E}">
        <p14:creationId xmlns:p14="http://schemas.microsoft.com/office/powerpoint/2010/main" val="118193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473C3-0E52-E7E6-2D0A-41C2BCA64446}"/>
              </a:ext>
            </a:extLst>
          </p:cNvPr>
          <p:cNvSpPr txBox="1"/>
          <p:nvPr/>
        </p:nvSpPr>
        <p:spPr>
          <a:xfrm>
            <a:off x="819939" y="814345"/>
            <a:ext cx="6849979" cy="72943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a:spcBef>
                <a:spcPts val="0"/>
              </a:spcBef>
              <a:spcAft>
                <a:spcPts val="0"/>
              </a:spcAft>
              <a:defRPr>
                <a:effectLst/>
                <a:highlight>
                  <a:srgbClr val="C0C0C0"/>
                </a:highlight>
                <a:latin typeface="Calibri" panose="020F0502020204030204" pitchFamily="34" charset="0"/>
                <a:ea typeface="Calibri" panose="020F0502020204030204" pitchFamily="34" charset="0"/>
                <a:cs typeface="Times New Roman" panose="02020603050405020304" pitchFamily="18" charset="0"/>
              </a:defRPr>
            </a:lvl1p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Dataset Refresh history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Loop over all datasets to get the associated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Scott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ToDo</a:t>
            </a:r>
            <a:r>
              <a:rPr lang="en-US" sz="1800" dirty="0">
                <a:effectLst/>
                <a:latin typeface="Calibri" panose="020F0502020204030204" pitchFamily="34" charset="0"/>
                <a:ea typeface="Calibri" panose="020F0502020204030204" pitchFamily="34" charset="0"/>
                <a:cs typeface="Times New Roman" panose="02020603050405020304" pitchFamily="18" charset="0"/>
              </a:rPr>
              <a:t> - add try/catch blocks. Some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datasources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blow up with error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ConvertFrom</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 : Cannot bind argument to parameter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InputObject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because it is null."</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 believe this is because it is an invalid data source - for example reading text file that doesn't exist, etc.</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Write-Host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 Exporting Refresh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logpath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logbase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"refresh.csv"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$Refresh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solidFill>
                  <a:srgbClr val="00008B"/>
                </a:solidFill>
                <a:effectLst/>
                <a:latin typeface="Calibri" panose="020F0502020204030204" pitchFamily="34" charset="0"/>
                <a:ea typeface="Calibri" panose="020F0502020204030204" pitchFamily="34" charset="0"/>
                <a:cs typeface="Times New Roman" panose="02020603050405020304" pitchFamily="18" charset="0"/>
              </a:rPr>
              <a:t>ForEach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B"/>
                </a:solidFill>
                <a:effectLst/>
                <a:latin typeface="Calibri" panose="020F0502020204030204" pitchFamily="34" charset="0"/>
                <a:ea typeface="Calibri" panose="020F0502020204030204" pitchFamily="34" charset="0"/>
                <a:cs typeface="Times New Roman" panose="02020603050405020304" pitchFamily="18" charset="0"/>
              </a:rPr>
              <a:t>in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$Datasets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"groups/"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dataset</a:t>
            </a:r>
            <a:r>
              <a:rPr lang="en-US" sz="1800" dirty="0" err="1">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WorkspaceID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"/datasets/"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dataset</a:t>
            </a:r>
            <a:r>
              <a:rPr lang="en-US" sz="1800" dirty="0" err="1">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DatasetID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B0000"/>
                </a:solidFill>
                <a:effectLst/>
                <a:latin typeface="Calibri" panose="020F0502020204030204" pitchFamily="34" charset="0"/>
                <a:ea typeface="Calibri" panose="020F0502020204030204" pitchFamily="34" charset="0"/>
                <a:cs typeface="Times New Roman" panose="02020603050405020304" pitchFamily="18" charset="0"/>
              </a:rPr>
              <a:t>"/refreshes"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$Ref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ConvertFrom</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-Json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Invoke-</a:t>
            </a:r>
            <a:r>
              <a:rPr lang="en-US" sz="18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PowerBIRestMethod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Get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8B"/>
                </a:solidFill>
                <a:effectLst/>
                <a:latin typeface="Calibri" panose="020F0502020204030204" pitchFamily="34" charset="0"/>
                <a:ea typeface="Calibri" panose="020F0502020204030204" pitchFamily="34" charset="0"/>
                <a:cs typeface="Times New Roman" panose="02020603050405020304" pitchFamily="18" charset="0"/>
              </a:rPr>
              <a:t>ForEach</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$refresh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B"/>
                </a:solidFill>
                <a:effectLst/>
                <a:latin typeface="Calibri" panose="020F0502020204030204" pitchFamily="34" charset="0"/>
                <a:ea typeface="Calibri" panose="020F0502020204030204" pitchFamily="34" charset="0"/>
                <a:cs typeface="Times New Roman" panose="02020603050405020304" pitchFamily="18" charset="0"/>
              </a:rPr>
              <a:t>in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$Ref</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errorDetails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A82D00"/>
                </a:solidFill>
                <a:effectLst/>
                <a:latin typeface="Calibri" panose="020F0502020204030204" pitchFamily="34" charset="0"/>
                <a:ea typeface="Calibri" panose="020F0502020204030204" pitchFamily="34" charset="0"/>
                <a:cs typeface="Times New Roman" panose="02020603050405020304" pitchFamily="18" charset="0"/>
              </a:rPr>
              <a:t>refresh</a:t>
            </a:r>
            <a:r>
              <a:rPr lang="en-US" sz="1800" dirty="0" err="1">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serviceExceptionJson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696969"/>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ConvertFrom</a:t>
            </a:r>
            <a:r>
              <a:rPr lang="en-US" sz="18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-Json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ErrorAction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8A2BE2"/>
                </a:solidFill>
                <a:effectLst/>
                <a:latin typeface="Calibri" panose="020F0502020204030204" pitchFamily="34" charset="0"/>
                <a:ea typeface="Calibri" panose="020F0502020204030204" pitchFamily="34" charset="0"/>
                <a:cs typeface="Times New Roman" panose="02020603050405020304" pitchFamily="18" charset="0"/>
              </a:rPr>
              <a:t>SilentlyContinue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hape 2">
            <a:extLst>
              <a:ext uri="{FF2B5EF4-FFF2-40B4-BE49-F238E27FC236}">
                <a16:creationId xmlns:a16="http://schemas.microsoft.com/office/drawing/2014/main" id="{CA503AAC-92D6-E978-96A3-DECF72BC5C09}"/>
              </a:ext>
            </a:extLst>
          </p:cNvPr>
          <p:cNvSpPr/>
          <p:nvPr/>
        </p:nvSpPr>
        <p:spPr>
          <a:xfrm>
            <a:off x="687578" y="114540"/>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7" name="Text 3">
            <a:extLst>
              <a:ext uri="{FF2B5EF4-FFF2-40B4-BE49-F238E27FC236}">
                <a16:creationId xmlns:a16="http://schemas.microsoft.com/office/drawing/2014/main" id="{D9D21902-1C69-4F86-8D13-37D70E5688C8}"/>
              </a:ext>
            </a:extLst>
          </p:cNvPr>
          <p:cNvSpPr/>
          <p:nvPr/>
        </p:nvSpPr>
        <p:spPr>
          <a:xfrm>
            <a:off x="885936" y="207052"/>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rPr>
              <a:t>5</a:t>
            </a:r>
            <a:endParaRPr lang="en-US" sz="2900" dirty="0"/>
          </a:p>
        </p:txBody>
      </p:sp>
      <p:sp>
        <p:nvSpPr>
          <p:cNvPr id="11" name="Text 4">
            <a:extLst>
              <a:ext uri="{FF2B5EF4-FFF2-40B4-BE49-F238E27FC236}">
                <a16:creationId xmlns:a16="http://schemas.microsoft.com/office/drawing/2014/main" id="{69E671C5-FE64-30B0-2F3B-D182E3320536}"/>
              </a:ext>
            </a:extLst>
          </p:cNvPr>
          <p:cNvSpPr/>
          <p:nvPr/>
        </p:nvSpPr>
        <p:spPr>
          <a:xfrm>
            <a:off x="1700463" y="131391"/>
            <a:ext cx="10507579" cy="694313"/>
          </a:xfrm>
          <a:prstGeom prst="rect">
            <a:avLst/>
          </a:prstGeom>
          <a:noFill/>
          <a:ln/>
        </p:spPr>
        <p:txBody>
          <a:bodyPr wrap="none" lIns="0" tIns="0" rIns="0" bIns="0" rtlCol="0" anchor="t"/>
          <a:lstStyle/>
          <a:p>
            <a:pPr marL="0" indent="0">
              <a:lnSpc>
                <a:spcPts val="3000"/>
              </a:lnSpc>
              <a:buNone/>
            </a:pPr>
            <a:r>
              <a:rPr lang="en-US" sz="2400" dirty="0">
                <a:solidFill>
                  <a:srgbClr val="3C3939"/>
                </a:solidFill>
                <a:latin typeface="Raleway" pitchFamily="34" charset="0"/>
                <a:ea typeface="Raleway" pitchFamily="34" charset="-122"/>
                <a:cs typeface="Raleway" pitchFamily="34" charset="-120"/>
              </a:rPr>
              <a:t>Extract data for Power BI Dataset refresh history details in Csv format</a:t>
            </a:r>
            <a:endParaRPr lang="en-US" sz="2400" dirty="0"/>
          </a:p>
        </p:txBody>
      </p:sp>
      <p:sp>
        <p:nvSpPr>
          <p:cNvPr id="4" name="TextBox 3">
            <a:extLst>
              <a:ext uri="{FF2B5EF4-FFF2-40B4-BE49-F238E27FC236}">
                <a16:creationId xmlns:a16="http://schemas.microsoft.com/office/drawing/2014/main" id="{0FBDB5E7-2D5C-C5DB-2DC6-979227D5C6A6}"/>
              </a:ext>
            </a:extLst>
          </p:cNvPr>
          <p:cNvSpPr txBox="1"/>
          <p:nvPr/>
        </p:nvSpPr>
        <p:spPr>
          <a:xfrm>
            <a:off x="7844588" y="1144932"/>
            <a:ext cx="6577263"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R="0">
              <a:spcBef>
                <a:spcPts val="0"/>
              </a:spcBef>
              <a:spcAft>
                <a:spcPts val="0"/>
              </a:spcAft>
              <a:defRPr>
                <a:solidFill>
                  <a:schemeClr val="dk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         [</a:t>
            </a:r>
            <a:r>
              <a:rPr lang="en-US" dirty="0" err="1"/>
              <a:t>pscustomobject</a:t>
            </a:r>
            <a:r>
              <a:rPr lang="en-US" dirty="0"/>
              <a:t>]@{</a:t>
            </a:r>
          </a:p>
          <a:p>
            <a:r>
              <a:rPr lang="en-US" dirty="0"/>
              <a:t>            </a:t>
            </a:r>
            <a:r>
              <a:rPr lang="en-US" dirty="0" err="1"/>
              <a:t>WorkspaceID</a:t>
            </a:r>
            <a:r>
              <a:rPr lang="en-US" dirty="0"/>
              <a:t> = $</a:t>
            </a:r>
            <a:r>
              <a:rPr lang="en-US" dirty="0" err="1"/>
              <a:t>dataset.WorkspaceID</a:t>
            </a:r>
            <a:endParaRPr lang="en-US" dirty="0"/>
          </a:p>
          <a:p>
            <a:r>
              <a:rPr lang="en-US" dirty="0"/>
              <a:t>            </a:t>
            </a:r>
            <a:r>
              <a:rPr lang="en-US" dirty="0" err="1"/>
              <a:t>WorkspaceName</a:t>
            </a:r>
            <a:r>
              <a:rPr lang="en-US" dirty="0"/>
              <a:t> = $</a:t>
            </a:r>
            <a:r>
              <a:rPr lang="en-US" dirty="0" err="1"/>
              <a:t>dataset.WorkspaceName</a:t>
            </a:r>
            <a:endParaRPr lang="en-US" dirty="0"/>
          </a:p>
          <a:p>
            <a:r>
              <a:rPr lang="en-US" dirty="0"/>
              <a:t>            </a:t>
            </a:r>
            <a:r>
              <a:rPr lang="en-US" dirty="0" err="1"/>
              <a:t>DatasetID</a:t>
            </a:r>
            <a:r>
              <a:rPr lang="en-US" dirty="0"/>
              <a:t> = $</a:t>
            </a:r>
            <a:r>
              <a:rPr lang="en-US" dirty="0" err="1"/>
              <a:t>dataset.DatasetID</a:t>
            </a:r>
            <a:endParaRPr lang="en-US" dirty="0"/>
          </a:p>
          <a:p>
            <a:r>
              <a:rPr lang="en-US" dirty="0"/>
              <a:t>            </a:t>
            </a:r>
            <a:r>
              <a:rPr lang="en-US" dirty="0" err="1"/>
              <a:t>DatasetName</a:t>
            </a:r>
            <a:r>
              <a:rPr lang="en-US" dirty="0"/>
              <a:t> = $</a:t>
            </a:r>
            <a:r>
              <a:rPr lang="en-US" dirty="0" err="1"/>
              <a:t>dataset.DatasetName</a:t>
            </a:r>
            <a:endParaRPr lang="en-US" dirty="0"/>
          </a:p>
          <a:p>
            <a:r>
              <a:rPr lang="en-US" dirty="0"/>
              <a:t>            </a:t>
            </a:r>
            <a:r>
              <a:rPr lang="en-US" dirty="0" err="1"/>
              <a:t>startTime</a:t>
            </a:r>
            <a:r>
              <a:rPr lang="en-US" dirty="0"/>
              <a:t> = $</a:t>
            </a:r>
            <a:r>
              <a:rPr lang="en-US" dirty="0" err="1"/>
              <a:t>refresh.startTime</a:t>
            </a:r>
            <a:endParaRPr lang="en-US" dirty="0"/>
          </a:p>
          <a:p>
            <a:r>
              <a:rPr lang="en-US" dirty="0"/>
              <a:t>            </a:t>
            </a:r>
            <a:r>
              <a:rPr lang="en-US" dirty="0" err="1"/>
              <a:t>endTime</a:t>
            </a:r>
            <a:r>
              <a:rPr lang="en-US" dirty="0"/>
              <a:t> = $</a:t>
            </a:r>
            <a:r>
              <a:rPr lang="en-US" dirty="0" err="1"/>
              <a:t>refresh.endTime</a:t>
            </a:r>
            <a:endParaRPr lang="en-US" dirty="0"/>
          </a:p>
          <a:p>
            <a:r>
              <a:rPr lang="en-US" dirty="0"/>
              <a:t>            </a:t>
            </a:r>
            <a:r>
              <a:rPr lang="en-US" dirty="0" err="1"/>
              <a:t>refreshType</a:t>
            </a:r>
            <a:r>
              <a:rPr lang="en-US" dirty="0"/>
              <a:t> = $</a:t>
            </a:r>
            <a:r>
              <a:rPr lang="en-US" dirty="0" err="1"/>
              <a:t>refresh.refreshType</a:t>
            </a:r>
            <a:endParaRPr lang="en-US" dirty="0"/>
          </a:p>
          <a:p>
            <a:r>
              <a:rPr lang="en-US" dirty="0"/>
              <a:t>            status = $</a:t>
            </a:r>
            <a:r>
              <a:rPr lang="en-US" dirty="0" err="1"/>
              <a:t>refresh.status</a:t>
            </a:r>
            <a:endParaRPr lang="en-US" dirty="0"/>
          </a:p>
          <a:p>
            <a:r>
              <a:rPr lang="en-US" dirty="0"/>
              <a:t>            </a:t>
            </a:r>
            <a:r>
              <a:rPr lang="en-US" dirty="0" err="1"/>
              <a:t>errorCode</a:t>
            </a:r>
            <a:r>
              <a:rPr lang="en-US" dirty="0"/>
              <a:t> = $</a:t>
            </a:r>
            <a:r>
              <a:rPr lang="en-US" dirty="0" err="1"/>
              <a:t>errorDetails.errorCode</a:t>
            </a:r>
            <a:endParaRPr lang="en-US" dirty="0"/>
          </a:p>
          <a:p>
            <a:r>
              <a:rPr lang="en-US" dirty="0"/>
              <a:t>            </a:t>
            </a:r>
            <a:r>
              <a:rPr lang="en-US" dirty="0" err="1"/>
              <a:t>errorDescription</a:t>
            </a:r>
            <a:r>
              <a:rPr lang="en-US" dirty="0"/>
              <a:t> = $</a:t>
            </a:r>
            <a:r>
              <a:rPr lang="en-US" dirty="0" err="1"/>
              <a:t>errorDetails.errorDescription</a:t>
            </a:r>
            <a:endParaRPr lang="en-US" dirty="0"/>
          </a:p>
          <a:p>
            <a:r>
              <a:rPr lang="en-US" dirty="0"/>
              <a:t>           </a:t>
            </a:r>
          </a:p>
          <a:p>
            <a:r>
              <a:rPr lang="en-US" dirty="0"/>
              <a:t>            #DataSourceConnection = $</a:t>
            </a:r>
            <a:r>
              <a:rPr lang="en-US" dirty="0" err="1"/>
              <a:t>datasource.connectionDetails</a:t>
            </a:r>
            <a:endParaRPr lang="en-US" dirty="0"/>
          </a:p>
          <a:p>
            <a:r>
              <a:rPr lang="en-US" dirty="0"/>
              <a:t>            #DataSourceGatewayID = $</a:t>
            </a:r>
            <a:r>
              <a:rPr lang="en-US" dirty="0" err="1"/>
              <a:t>datasource.gatewayId</a:t>
            </a:r>
            <a:endParaRPr lang="en-US" dirty="0"/>
          </a:p>
          <a:p>
            <a:r>
              <a:rPr lang="en-US" dirty="0"/>
              <a:t>            }</a:t>
            </a:r>
          </a:p>
          <a:p>
            <a:r>
              <a:rPr lang="en-US" dirty="0"/>
              <a:t>        }</a:t>
            </a:r>
          </a:p>
          <a:p>
            <a:r>
              <a:rPr lang="en-US" dirty="0"/>
              <a:t>    }</a:t>
            </a:r>
          </a:p>
          <a:p>
            <a:r>
              <a:rPr lang="en-US" dirty="0"/>
              <a:t>$Refresh | Export-Csv -Path $</a:t>
            </a:r>
            <a:r>
              <a:rPr lang="en-US" dirty="0" err="1"/>
              <a:t>logpath</a:t>
            </a:r>
            <a:r>
              <a:rPr lang="en-US" dirty="0"/>
              <a:t> -</a:t>
            </a:r>
            <a:r>
              <a:rPr lang="en-US" dirty="0" err="1"/>
              <a:t>NoTypeInformation</a:t>
            </a:r>
            <a:endParaRPr lang="en-US" dirty="0"/>
          </a:p>
          <a:p>
            <a:r>
              <a:rPr lang="en-US" dirty="0"/>
              <a:t> </a:t>
            </a:r>
          </a:p>
          <a:p>
            <a:r>
              <a:rPr lang="en-US" dirty="0"/>
              <a:t>Write-Host "Script complete:" (Get-Date).</a:t>
            </a:r>
            <a:r>
              <a:rPr lang="en-US" dirty="0" err="1"/>
              <a:t>ToString</a:t>
            </a:r>
            <a:r>
              <a:rPr lang="en-US" dirty="0"/>
              <a:t>('MM/dd/</a:t>
            </a:r>
            <a:r>
              <a:rPr lang="en-US" dirty="0" err="1"/>
              <a:t>yyyy</a:t>
            </a:r>
            <a:r>
              <a:rPr lang="en-US" dirty="0"/>
              <a:t> </a:t>
            </a:r>
            <a:r>
              <a:rPr lang="en-US" dirty="0" err="1"/>
              <a:t>hh:mm:ss</a:t>
            </a:r>
            <a:r>
              <a:rPr lang="en-US" dirty="0"/>
              <a:t> </a:t>
            </a:r>
            <a:r>
              <a:rPr lang="en-US" dirty="0" err="1"/>
              <a:t>tt</a:t>
            </a:r>
            <a:r>
              <a:rPr lang="en-US" dirty="0"/>
              <a:t>') </a:t>
            </a:r>
          </a:p>
        </p:txBody>
      </p:sp>
    </p:spTree>
    <p:extLst>
      <p:ext uri="{BB962C8B-B14F-4D97-AF65-F5344CB8AC3E}">
        <p14:creationId xmlns:p14="http://schemas.microsoft.com/office/powerpoint/2010/main" val="8754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087794" y="249853"/>
            <a:ext cx="6659404" cy="657820"/>
          </a:xfrm>
          <a:prstGeom prst="rect">
            <a:avLst/>
          </a:prstGeom>
          <a:noFill/>
          <a:ln/>
        </p:spPr>
        <p:txBody>
          <a:bodyPr wrap="none" lIns="0" tIns="0" rIns="0" bIns="0" rtlCol="0" anchor="t"/>
          <a:lstStyle/>
          <a:p>
            <a:pPr marL="0" indent="0">
              <a:lnSpc>
                <a:spcPts val="5150"/>
              </a:lnSpc>
              <a:buNone/>
            </a:pPr>
            <a:r>
              <a:rPr lang="en-US" sz="4100" dirty="0">
                <a:solidFill>
                  <a:srgbClr val="1B1B27"/>
                </a:solidFill>
                <a:latin typeface="Raleway" pitchFamily="34" charset="0"/>
                <a:ea typeface="Raleway" pitchFamily="34" charset="-122"/>
                <a:cs typeface="Raleway" pitchFamily="34" charset="-120"/>
              </a:rPr>
              <a:t>Creating a Service Principle</a:t>
            </a:r>
            <a:endParaRPr lang="en-US" sz="4100" dirty="0"/>
          </a:p>
        </p:txBody>
      </p:sp>
      <p:sp>
        <p:nvSpPr>
          <p:cNvPr id="4" name="Text 1"/>
          <p:cNvSpPr/>
          <p:nvPr/>
        </p:nvSpPr>
        <p:spPr>
          <a:xfrm>
            <a:off x="928496" y="1047155"/>
            <a:ext cx="13220641" cy="1010126"/>
          </a:xfrm>
          <a:prstGeom prst="rect">
            <a:avLst/>
          </a:prstGeom>
          <a:noFill/>
          <a:ln/>
        </p:spPr>
        <p:txBody>
          <a:bodyPr wrap="square" lIns="0" tIns="0" rIns="0" bIns="0" rtlCol="0" anchor="t"/>
          <a:lstStyle/>
          <a:p>
            <a:pPr marL="0" indent="0">
              <a:lnSpc>
                <a:spcPts val="2650"/>
              </a:lnSpc>
              <a:buNone/>
            </a:pPr>
            <a:r>
              <a:rPr lang="en-US" sz="1650" dirty="0">
                <a:solidFill>
                  <a:srgbClr val="3C3939"/>
                </a:solidFill>
                <a:latin typeface="Roboto" pitchFamily="34" charset="0"/>
                <a:ea typeface="Roboto" pitchFamily="34" charset="-122"/>
                <a:cs typeface="Roboto" pitchFamily="34" charset="-120"/>
              </a:rPr>
              <a:t>The first step is to create a service principle (app registration) in the Azure portal. This service principle will act as the identity for accessing your Power BI service account.</a:t>
            </a:r>
            <a:endParaRPr lang="en-US" sz="1650" dirty="0"/>
          </a:p>
        </p:txBody>
      </p:sp>
      <p:sp>
        <p:nvSpPr>
          <p:cNvPr id="5" name="Shape 2"/>
          <p:cNvSpPr/>
          <p:nvPr/>
        </p:nvSpPr>
        <p:spPr>
          <a:xfrm>
            <a:off x="736640" y="3131989"/>
            <a:ext cx="473512" cy="473512"/>
          </a:xfrm>
          <a:prstGeom prst="roundRect">
            <a:avLst>
              <a:gd name="adj" fmla="val 18670"/>
            </a:avLst>
          </a:prstGeom>
          <a:solidFill>
            <a:srgbClr val="E1E1EA"/>
          </a:solidFill>
          <a:ln w="7620">
            <a:solidFill>
              <a:srgbClr val="C7C7D0"/>
            </a:solidFill>
            <a:prstDash val="solid"/>
          </a:ln>
        </p:spPr>
        <p:txBody>
          <a:bodyPr/>
          <a:lstStyle/>
          <a:p>
            <a:endParaRPr lang="en-US"/>
          </a:p>
        </p:txBody>
      </p:sp>
      <p:sp>
        <p:nvSpPr>
          <p:cNvPr id="6" name="Text 3"/>
          <p:cNvSpPr/>
          <p:nvPr/>
        </p:nvSpPr>
        <p:spPr>
          <a:xfrm>
            <a:off x="905828" y="3210808"/>
            <a:ext cx="135136" cy="315754"/>
          </a:xfrm>
          <a:prstGeom prst="rect">
            <a:avLst/>
          </a:prstGeom>
          <a:noFill/>
          <a:ln/>
        </p:spPr>
        <p:txBody>
          <a:bodyPr wrap="none" lIns="0" tIns="0" rIns="0" bIns="0" rtlCol="0" anchor="t"/>
          <a:lstStyle/>
          <a:p>
            <a:pPr marL="0" indent="0" algn="ctr">
              <a:lnSpc>
                <a:spcPts val="2450"/>
              </a:lnSpc>
              <a:buNone/>
            </a:pPr>
            <a:r>
              <a:rPr lang="en-US" sz="2450" dirty="0">
                <a:solidFill>
                  <a:srgbClr val="3C3939"/>
                </a:solidFill>
                <a:latin typeface="Raleway" pitchFamily="34" charset="0"/>
                <a:ea typeface="Raleway" pitchFamily="34" charset="-122"/>
                <a:cs typeface="Raleway" pitchFamily="34" charset="-120"/>
              </a:rPr>
              <a:t>1</a:t>
            </a:r>
            <a:endParaRPr lang="en-US" sz="2450" dirty="0"/>
          </a:p>
        </p:txBody>
      </p:sp>
      <p:sp>
        <p:nvSpPr>
          <p:cNvPr id="7" name="Text 4"/>
          <p:cNvSpPr/>
          <p:nvPr/>
        </p:nvSpPr>
        <p:spPr>
          <a:xfrm>
            <a:off x="1420535" y="3131989"/>
            <a:ext cx="2630924" cy="328851"/>
          </a:xfrm>
          <a:prstGeom prst="rect">
            <a:avLst/>
          </a:prstGeom>
          <a:noFill/>
          <a:ln/>
        </p:spPr>
        <p:txBody>
          <a:bodyPr wrap="none" lIns="0" tIns="0" rIns="0" bIns="0" rtlCol="0" anchor="t"/>
          <a:lstStyle/>
          <a:p>
            <a:pPr marL="0" indent="0">
              <a:lnSpc>
                <a:spcPts val="2550"/>
              </a:lnSpc>
              <a:buNone/>
            </a:pPr>
            <a:r>
              <a:rPr lang="en-US" sz="2050" dirty="0">
                <a:solidFill>
                  <a:srgbClr val="3C3939"/>
                </a:solidFill>
                <a:latin typeface="Raleway" pitchFamily="34" charset="0"/>
                <a:ea typeface="Raleway" pitchFamily="34" charset="-122"/>
                <a:cs typeface="Raleway" pitchFamily="34" charset="-120"/>
              </a:rPr>
              <a:t>App Registration</a:t>
            </a:r>
            <a:endParaRPr lang="en-US" sz="2050" dirty="0"/>
          </a:p>
        </p:txBody>
      </p:sp>
      <p:sp>
        <p:nvSpPr>
          <p:cNvPr id="8" name="Text 5"/>
          <p:cNvSpPr/>
          <p:nvPr/>
        </p:nvSpPr>
        <p:spPr>
          <a:xfrm>
            <a:off x="1420535" y="3587045"/>
            <a:ext cx="5848331" cy="856618"/>
          </a:xfrm>
          <a:prstGeom prst="rect">
            <a:avLst/>
          </a:prstGeom>
          <a:noFill/>
          <a:ln/>
        </p:spPr>
        <p:txBody>
          <a:bodyPr wrap="square" lIns="0" tIns="0" rIns="0" bIns="0" rtlCol="0" anchor="t"/>
          <a:lstStyle/>
          <a:p>
            <a:pPr marL="0" indent="0">
              <a:lnSpc>
                <a:spcPts val="2650"/>
              </a:lnSpc>
              <a:buNone/>
            </a:pPr>
            <a:r>
              <a:rPr lang="en-US" sz="1650" dirty="0">
                <a:solidFill>
                  <a:srgbClr val="3C3939"/>
                </a:solidFill>
                <a:latin typeface="Roboto" pitchFamily="34" charset="0"/>
                <a:ea typeface="Roboto" pitchFamily="34" charset="-122"/>
                <a:cs typeface="Roboto" pitchFamily="34" charset="-120"/>
              </a:rPr>
              <a:t>Create an app registration in the Azure portal, giving it a descriptive name like "</a:t>
            </a:r>
            <a:r>
              <a:rPr lang="en-US" sz="1650" b="1" dirty="0">
                <a:solidFill>
                  <a:srgbClr val="3C3939"/>
                </a:solidFill>
                <a:latin typeface="Roboto" pitchFamily="34" charset="0"/>
                <a:ea typeface="Roboto" pitchFamily="34" charset="-122"/>
                <a:cs typeface="Roboto" pitchFamily="34" charset="-120"/>
              </a:rPr>
              <a:t>DatasetRefreshHistory</a:t>
            </a:r>
            <a:r>
              <a:rPr lang="en-US" sz="1650" dirty="0">
                <a:solidFill>
                  <a:srgbClr val="3C3939"/>
                </a:solidFill>
                <a:latin typeface="Roboto" pitchFamily="34" charset="0"/>
                <a:ea typeface="Roboto" pitchFamily="34" charset="-122"/>
                <a:cs typeface="Roboto" pitchFamily="34" charset="-120"/>
              </a:rPr>
              <a:t>".</a:t>
            </a:r>
            <a:endParaRPr lang="en-US" sz="1650" dirty="0"/>
          </a:p>
        </p:txBody>
      </p:sp>
      <p:sp>
        <p:nvSpPr>
          <p:cNvPr id="9" name="Shape 6"/>
          <p:cNvSpPr/>
          <p:nvPr/>
        </p:nvSpPr>
        <p:spPr>
          <a:xfrm>
            <a:off x="447882" y="5878616"/>
            <a:ext cx="473512" cy="473512"/>
          </a:xfrm>
          <a:prstGeom prst="roundRect">
            <a:avLst>
              <a:gd name="adj" fmla="val 18670"/>
            </a:avLst>
          </a:prstGeom>
          <a:solidFill>
            <a:srgbClr val="E1E1EA"/>
          </a:solidFill>
          <a:ln w="7620">
            <a:solidFill>
              <a:srgbClr val="C7C7D0"/>
            </a:solidFill>
            <a:prstDash val="solid"/>
          </a:ln>
        </p:spPr>
        <p:txBody>
          <a:bodyPr/>
          <a:lstStyle/>
          <a:p>
            <a:endParaRPr lang="en-US"/>
          </a:p>
        </p:txBody>
      </p:sp>
      <p:sp>
        <p:nvSpPr>
          <p:cNvPr id="10" name="Text 7"/>
          <p:cNvSpPr/>
          <p:nvPr/>
        </p:nvSpPr>
        <p:spPr>
          <a:xfrm>
            <a:off x="602306" y="5957435"/>
            <a:ext cx="164544" cy="315754"/>
          </a:xfrm>
          <a:prstGeom prst="rect">
            <a:avLst/>
          </a:prstGeom>
          <a:noFill/>
          <a:ln/>
        </p:spPr>
        <p:txBody>
          <a:bodyPr wrap="none" lIns="0" tIns="0" rIns="0" bIns="0" rtlCol="0" anchor="t"/>
          <a:lstStyle/>
          <a:p>
            <a:pPr marL="0" indent="0" algn="ctr">
              <a:lnSpc>
                <a:spcPts val="2450"/>
              </a:lnSpc>
              <a:buNone/>
            </a:pPr>
            <a:r>
              <a:rPr lang="en-US" sz="2450" dirty="0">
                <a:solidFill>
                  <a:srgbClr val="3C3939"/>
                </a:solidFill>
                <a:latin typeface="Raleway" pitchFamily="34" charset="0"/>
                <a:ea typeface="Raleway" pitchFamily="34" charset="-122"/>
                <a:cs typeface="Raleway" pitchFamily="34" charset="-120"/>
              </a:rPr>
              <a:t>2</a:t>
            </a:r>
            <a:endParaRPr lang="en-US" sz="2450" dirty="0"/>
          </a:p>
        </p:txBody>
      </p:sp>
      <p:sp>
        <p:nvSpPr>
          <p:cNvPr id="11" name="Text 8"/>
          <p:cNvSpPr/>
          <p:nvPr/>
        </p:nvSpPr>
        <p:spPr>
          <a:xfrm>
            <a:off x="1131777" y="5878616"/>
            <a:ext cx="2630924" cy="328851"/>
          </a:xfrm>
          <a:prstGeom prst="rect">
            <a:avLst/>
          </a:prstGeom>
          <a:noFill/>
          <a:ln/>
        </p:spPr>
        <p:txBody>
          <a:bodyPr wrap="none" lIns="0" tIns="0" rIns="0" bIns="0" rtlCol="0" anchor="t"/>
          <a:lstStyle/>
          <a:p>
            <a:pPr marL="0" indent="0">
              <a:lnSpc>
                <a:spcPts val="2550"/>
              </a:lnSpc>
              <a:buNone/>
            </a:pPr>
            <a:r>
              <a:rPr lang="en-US" sz="2050" dirty="0">
                <a:solidFill>
                  <a:srgbClr val="3C3939"/>
                </a:solidFill>
                <a:latin typeface="Raleway" pitchFamily="34" charset="0"/>
                <a:ea typeface="Raleway" pitchFamily="34" charset="-122"/>
                <a:cs typeface="Raleway" pitchFamily="34" charset="-120"/>
              </a:rPr>
              <a:t>Secret Key</a:t>
            </a:r>
            <a:endParaRPr lang="en-US" sz="2050" dirty="0"/>
          </a:p>
        </p:txBody>
      </p:sp>
      <p:sp>
        <p:nvSpPr>
          <p:cNvPr id="12" name="Text 9"/>
          <p:cNvSpPr/>
          <p:nvPr/>
        </p:nvSpPr>
        <p:spPr>
          <a:xfrm>
            <a:off x="1131777" y="6333673"/>
            <a:ext cx="5268132" cy="673418"/>
          </a:xfrm>
          <a:prstGeom prst="rect">
            <a:avLst/>
          </a:prstGeom>
          <a:noFill/>
          <a:ln/>
        </p:spPr>
        <p:txBody>
          <a:bodyPr wrap="square" lIns="0" tIns="0" rIns="0" bIns="0" rtlCol="0" anchor="t"/>
          <a:lstStyle/>
          <a:p>
            <a:pPr marL="0" indent="0">
              <a:lnSpc>
                <a:spcPts val="2650"/>
              </a:lnSpc>
              <a:buNone/>
            </a:pPr>
            <a:r>
              <a:rPr lang="en-US" sz="1650" dirty="0">
                <a:solidFill>
                  <a:srgbClr val="3C3939"/>
                </a:solidFill>
                <a:latin typeface="Roboto" pitchFamily="34" charset="0"/>
                <a:ea typeface="Roboto" pitchFamily="34" charset="-122"/>
                <a:cs typeface="Roboto" pitchFamily="34" charset="-120"/>
              </a:rPr>
              <a:t>Generate a secret key for the app. This key is only visible once during registration, so make sure to record it securely.</a:t>
            </a:r>
            <a:endParaRPr lang="en-US" sz="1650" dirty="0"/>
          </a:p>
        </p:txBody>
      </p:sp>
      <p:sp>
        <p:nvSpPr>
          <p:cNvPr id="19" name="Text 0">
            <a:extLst>
              <a:ext uri="{FF2B5EF4-FFF2-40B4-BE49-F238E27FC236}">
                <a16:creationId xmlns:a16="http://schemas.microsoft.com/office/drawing/2014/main" id="{A84D20AF-937F-3645-B4FE-4373196FB97F}"/>
              </a:ext>
            </a:extLst>
          </p:cNvPr>
          <p:cNvSpPr/>
          <p:nvPr/>
        </p:nvSpPr>
        <p:spPr>
          <a:xfrm>
            <a:off x="609462" y="2057281"/>
            <a:ext cx="6659404" cy="589304"/>
          </a:xfrm>
          <a:prstGeom prst="rect">
            <a:avLst/>
          </a:prstGeom>
          <a:noFill/>
          <a:ln/>
        </p:spPr>
        <p:txBody>
          <a:bodyPr wrap="none" lIns="0" tIns="0" rIns="0" bIns="0" rtlCol="0" anchor="t"/>
          <a:lstStyle/>
          <a:p>
            <a:pPr marL="0" indent="0">
              <a:lnSpc>
                <a:spcPts val="5150"/>
              </a:lnSpc>
              <a:buNone/>
            </a:pPr>
            <a:r>
              <a:rPr lang="en-US" sz="2400" dirty="0">
                <a:solidFill>
                  <a:srgbClr val="1B1B27"/>
                </a:solidFill>
                <a:latin typeface="Cambria" panose="02040503050406030204" pitchFamily="18" charset="0"/>
                <a:ea typeface="Cambria" panose="02040503050406030204" pitchFamily="18" charset="0"/>
                <a:cs typeface="Raleway" pitchFamily="34" charset="-120"/>
              </a:rPr>
              <a:t>Steps we need to follow on Azure portal</a:t>
            </a:r>
            <a:endParaRPr lang="en-US" sz="2400" dirty="0">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8EDADBEB-80E4-B46C-8641-BCA439E9DBD9}"/>
              </a:ext>
            </a:extLst>
          </p:cNvPr>
          <p:cNvPicPr>
            <a:picLocks noChangeAspect="1"/>
          </p:cNvPicPr>
          <p:nvPr/>
        </p:nvPicPr>
        <p:blipFill>
          <a:blip r:embed="rId3"/>
          <a:stretch>
            <a:fillRect/>
          </a:stretch>
        </p:blipFill>
        <p:spPr>
          <a:xfrm>
            <a:off x="7988968" y="1444238"/>
            <a:ext cx="5129277" cy="3375502"/>
          </a:xfrm>
          <a:prstGeom prst="rect">
            <a:avLst/>
          </a:prstGeom>
        </p:spPr>
      </p:pic>
      <p:pic>
        <p:nvPicPr>
          <p:cNvPr id="21" name="Picture 20">
            <a:extLst>
              <a:ext uri="{FF2B5EF4-FFF2-40B4-BE49-F238E27FC236}">
                <a16:creationId xmlns:a16="http://schemas.microsoft.com/office/drawing/2014/main" id="{F65D4970-6288-8E08-453B-7515DE604800}"/>
              </a:ext>
            </a:extLst>
          </p:cNvPr>
          <p:cNvPicPr>
            <a:picLocks noChangeAspect="1"/>
          </p:cNvPicPr>
          <p:nvPr/>
        </p:nvPicPr>
        <p:blipFill>
          <a:blip r:embed="rId4"/>
          <a:stretch>
            <a:fillRect/>
          </a:stretch>
        </p:blipFill>
        <p:spPr>
          <a:xfrm>
            <a:off x="8069178" y="5292669"/>
            <a:ext cx="5129277" cy="27605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0"/>
          <p:cNvSpPr/>
          <p:nvPr/>
        </p:nvSpPr>
        <p:spPr>
          <a:xfrm>
            <a:off x="832892" y="556066"/>
            <a:ext cx="473512" cy="473512"/>
          </a:xfrm>
          <a:prstGeom prst="roundRect">
            <a:avLst>
              <a:gd name="adj" fmla="val 18670"/>
            </a:avLst>
          </a:prstGeom>
          <a:solidFill>
            <a:srgbClr val="E1E1EA"/>
          </a:solidFill>
          <a:ln w="7620">
            <a:solidFill>
              <a:srgbClr val="C7C7D0"/>
            </a:solidFill>
            <a:prstDash val="solid"/>
          </a:ln>
        </p:spPr>
        <p:txBody>
          <a:bodyPr/>
          <a:lstStyle/>
          <a:p>
            <a:endParaRPr lang="en-US"/>
          </a:p>
        </p:txBody>
      </p:sp>
      <p:sp>
        <p:nvSpPr>
          <p:cNvPr id="14" name="Text 11"/>
          <p:cNvSpPr/>
          <p:nvPr/>
        </p:nvSpPr>
        <p:spPr>
          <a:xfrm>
            <a:off x="985292" y="634885"/>
            <a:ext cx="168593" cy="315754"/>
          </a:xfrm>
          <a:prstGeom prst="rect">
            <a:avLst/>
          </a:prstGeom>
          <a:noFill/>
          <a:ln/>
        </p:spPr>
        <p:txBody>
          <a:bodyPr wrap="none" lIns="0" tIns="0" rIns="0" bIns="0" rtlCol="0" anchor="t"/>
          <a:lstStyle/>
          <a:p>
            <a:pPr marL="0" indent="0" algn="ctr">
              <a:lnSpc>
                <a:spcPts val="2450"/>
              </a:lnSpc>
              <a:buNone/>
            </a:pPr>
            <a:r>
              <a:rPr lang="en-US" sz="2450" dirty="0">
                <a:solidFill>
                  <a:srgbClr val="3C3939"/>
                </a:solidFill>
                <a:latin typeface="Raleway" pitchFamily="34" charset="0"/>
                <a:ea typeface="Raleway" pitchFamily="34" charset="-122"/>
                <a:cs typeface="Raleway" pitchFamily="34" charset="-120"/>
              </a:rPr>
              <a:t>3</a:t>
            </a:r>
            <a:endParaRPr lang="en-US" sz="2450" dirty="0"/>
          </a:p>
        </p:txBody>
      </p:sp>
      <p:sp>
        <p:nvSpPr>
          <p:cNvPr id="15" name="Text 12"/>
          <p:cNvSpPr/>
          <p:nvPr/>
        </p:nvSpPr>
        <p:spPr>
          <a:xfrm>
            <a:off x="1516787" y="556066"/>
            <a:ext cx="2630924" cy="328851"/>
          </a:xfrm>
          <a:prstGeom prst="rect">
            <a:avLst/>
          </a:prstGeom>
          <a:noFill/>
          <a:ln/>
        </p:spPr>
        <p:txBody>
          <a:bodyPr wrap="none" lIns="0" tIns="0" rIns="0" bIns="0" rtlCol="0" anchor="t"/>
          <a:lstStyle/>
          <a:p>
            <a:pPr marL="0" indent="0">
              <a:lnSpc>
                <a:spcPts val="2550"/>
              </a:lnSpc>
              <a:buNone/>
            </a:pPr>
            <a:r>
              <a:rPr lang="en-US" sz="2050" dirty="0">
                <a:solidFill>
                  <a:srgbClr val="3C3939"/>
                </a:solidFill>
                <a:latin typeface="Raleway" pitchFamily="34" charset="0"/>
                <a:ea typeface="Raleway" pitchFamily="34" charset="-122"/>
                <a:cs typeface="Raleway" pitchFamily="34" charset="-120"/>
              </a:rPr>
              <a:t>API Permissions</a:t>
            </a:r>
            <a:endParaRPr lang="en-US" sz="2050" dirty="0"/>
          </a:p>
        </p:txBody>
      </p:sp>
      <p:sp>
        <p:nvSpPr>
          <p:cNvPr id="16" name="Text 13"/>
          <p:cNvSpPr/>
          <p:nvPr/>
        </p:nvSpPr>
        <p:spPr>
          <a:xfrm>
            <a:off x="1153885" y="1219670"/>
            <a:ext cx="5968810" cy="2197298"/>
          </a:xfrm>
          <a:prstGeom prst="rect">
            <a:avLst/>
          </a:prstGeom>
          <a:noFill/>
          <a:ln/>
        </p:spPr>
        <p:txBody>
          <a:bodyPr wrap="square" lIns="0" tIns="0" rIns="0" bIns="0" rtlCol="0" anchor="t"/>
          <a:lstStyle/>
          <a:p>
            <a:pPr marL="0" indent="0">
              <a:lnSpc>
                <a:spcPts val="2650"/>
              </a:lnSpc>
              <a:buNone/>
            </a:pPr>
            <a:r>
              <a:rPr lang="en-US" sz="1650" dirty="0">
                <a:solidFill>
                  <a:srgbClr val="3C3939"/>
                </a:solidFill>
                <a:latin typeface="Roboto" pitchFamily="34" charset="0"/>
                <a:ea typeface="Roboto" pitchFamily="34" charset="-122"/>
                <a:cs typeface="Roboto" pitchFamily="34" charset="-120"/>
              </a:rPr>
              <a:t>Grant the app necessary permissions to access Power BI data. This includes permissions like Dashboard.Read.All, Dataset.Read.All, Report.Read.All, and </a:t>
            </a:r>
            <a:r>
              <a:rPr lang="en-US" sz="1650" dirty="0" err="1">
                <a:solidFill>
                  <a:srgbClr val="3C3939"/>
                </a:solidFill>
                <a:latin typeface="Roboto" pitchFamily="34" charset="0"/>
                <a:ea typeface="Roboto" pitchFamily="34" charset="-122"/>
                <a:cs typeface="Roboto" pitchFamily="34" charset="-120"/>
              </a:rPr>
              <a:t>Workspace.Read.All</a:t>
            </a:r>
            <a:r>
              <a:rPr lang="en-US" sz="1650" dirty="0">
                <a:solidFill>
                  <a:srgbClr val="3C3939"/>
                </a:solidFill>
                <a:latin typeface="Roboto" pitchFamily="34" charset="0"/>
                <a:ea typeface="Roboto" pitchFamily="34" charset="-122"/>
                <a:cs typeface="Roboto" pitchFamily="34" charset="-120"/>
              </a:rPr>
              <a:t>.</a:t>
            </a:r>
          </a:p>
          <a:p>
            <a:pPr marL="0" indent="0">
              <a:lnSpc>
                <a:spcPts val="2650"/>
              </a:lnSpc>
              <a:buNone/>
            </a:pPr>
            <a:endParaRPr lang="en-US" sz="1650" dirty="0">
              <a:solidFill>
                <a:srgbClr val="3C3939"/>
              </a:solidFill>
              <a:latin typeface="Roboto" pitchFamily="34" charset="0"/>
              <a:ea typeface="Roboto" pitchFamily="34" charset="-122"/>
              <a:cs typeface="Roboto" pitchFamily="34" charset="-120"/>
            </a:endParaRPr>
          </a:p>
          <a:p>
            <a:pPr>
              <a:lnSpc>
                <a:spcPts val="2650"/>
              </a:lnSpc>
            </a:pPr>
            <a:r>
              <a:rPr lang="en-US" sz="1650" dirty="0">
                <a:solidFill>
                  <a:srgbClr val="3C3939"/>
                </a:solidFill>
                <a:latin typeface="Roboto" pitchFamily="34" charset="0"/>
                <a:ea typeface="Roboto" pitchFamily="34" charset="-122"/>
                <a:cs typeface="Roboto" pitchFamily="34" charset="-120"/>
              </a:rPr>
              <a:t>Now we have </a:t>
            </a:r>
            <a:r>
              <a:rPr lang="en-US" sz="1650" b="1" dirty="0" err="1">
                <a:solidFill>
                  <a:srgbClr val="3C3939"/>
                </a:solidFill>
                <a:latin typeface="Roboto" pitchFamily="34" charset="0"/>
                <a:ea typeface="Roboto" pitchFamily="34" charset="-122"/>
                <a:cs typeface="Roboto" pitchFamily="34" charset="-120"/>
              </a:rPr>
              <a:t>Tenantid</a:t>
            </a:r>
            <a:r>
              <a:rPr lang="en-US" sz="1650" b="1" dirty="0">
                <a:solidFill>
                  <a:srgbClr val="3C3939"/>
                </a:solidFill>
                <a:latin typeface="Roboto" pitchFamily="34" charset="0"/>
                <a:ea typeface="Roboto" pitchFamily="34" charset="-122"/>
                <a:cs typeface="Roboto" pitchFamily="34" charset="-120"/>
              </a:rPr>
              <a:t>, </a:t>
            </a:r>
            <a:r>
              <a:rPr lang="en-US" sz="1650" b="1" dirty="0" err="1">
                <a:solidFill>
                  <a:srgbClr val="3C3939"/>
                </a:solidFill>
                <a:latin typeface="Roboto" pitchFamily="34" charset="0"/>
                <a:ea typeface="Roboto" pitchFamily="34" charset="-122"/>
                <a:cs typeface="Roboto" pitchFamily="34" charset="-120"/>
              </a:rPr>
              <a:t>AppId</a:t>
            </a:r>
            <a:r>
              <a:rPr lang="en-US" sz="1650" b="1" dirty="0">
                <a:solidFill>
                  <a:srgbClr val="3C3939"/>
                </a:solidFill>
                <a:latin typeface="Roboto" pitchFamily="34" charset="0"/>
                <a:ea typeface="Roboto" pitchFamily="34" charset="-122"/>
                <a:cs typeface="Roboto" pitchFamily="34" charset="-120"/>
              </a:rPr>
              <a:t> </a:t>
            </a:r>
            <a:r>
              <a:rPr lang="en-US" sz="1650" dirty="0">
                <a:solidFill>
                  <a:srgbClr val="3C3939"/>
                </a:solidFill>
                <a:latin typeface="Roboto" pitchFamily="34" charset="0"/>
                <a:ea typeface="Roboto" pitchFamily="34" charset="-122"/>
                <a:cs typeface="Roboto" pitchFamily="34" charset="-120"/>
              </a:rPr>
              <a:t>and </a:t>
            </a:r>
            <a:r>
              <a:rPr lang="en-US" sz="1650" b="1" dirty="0">
                <a:solidFill>
                  <a:srgbClr val="3C3939"/>
                </a:solidFill>
                <a:latin typeface="Roboto" pitchFamily="34" charset="0"/>
                <a:ea typeface="Roboto" pitchFamily="34" charset="-122"/>
                <a:cs typeface="Roboto" pitchFamily="34" charset="-120"/>
              </a:rPr>
              <a:t>secret key </a:t>
            </a:r>
            <a:r>
              <a:rPr lang="en-US" sz="1650" dirty="0">
                <a:solidFill>
                  <a:srgbClr val="3C3939"/>
                </a:solidFill>
                <a:latin typeface="Roboto" pitchFamily="34" charset="0"/>
                <a:ea typeface="Roboto" pitchFamily="34" charset="-122"/>
                <a:cs typeface="Roboto" pitchFamily="34" charset="-120"/>
              </a:rPr>
              <a:t>which required to login in power bi service account into </a:t>
            </a:r>
            <a:r>
              <a:rPr lang="en-US" sz="1650" dirty="0" err="1">
                <a:solidFill>
                  <a:srgbClr val="3C3939"/>
                </a:solidFill>
                <a:latin typeface="Roboto" pitchFamily="34" charset="0"/>
                <a:ea typeface="Roboto" pitchFamily="34" charset="-122"/>
                <a:cs typeface="Roboto" pitchFamily="34" charset="-120"/>
              </a:rPr>
              <a:t>powershell</a:t>
            </a:r>
            <a:r>
              <a:rPr lang="en-US" sz="1650" dirty="0">
                <a:solidFill>
                  <a:srgbClr val="3C3939"/>
                </a:solidFill>
                <a:latin typeface="Roboto" pitchFamily="34" charset="0"/>
                <a:ea typeface="Roboto" pitchFamily="34" charset="-122"/>
                <a:cs typeface="Roboto" pitchFamily="34" charset="-120"/>
              </a:rPr>
              <a:t> cmd.</a:t>
            </a:r>
          </a:p>
          <a:p>
            <a:pPr marL="0" indent="0">
              <a:lnSpc>
                <a:spcPts val="2650"/>
              </a:lnSpc>
              <a:buNone/>
            </a:pPr>
            <a:endParaRPr lang="en-US" sz="1650" dirty="0">
              <a:solidFill>
                <a:srgbClr val="3C3939"/>
              </a:solidFill>
              <a:latin typeface="Roboto" pitchFamily="34" charset="0"/>
              <a:ea typeface="Roboto" pitchFamily="34" charset="-122"/>
              <a:cs typeface="Roboto" pitchFamily="34" charset="-120"/>
            </a:endParaRPr>
          </a:p>
          <a:p>
            <a:pPr marL="0" indent="0">
              <a:lnSpc>
                <a:spcPts val="2650"/>
              </a:lnSpc>
              <a:buNone/>
            </a:pPr>
            <a:endParaRPr lang="en-US" sz="1650" dirty="0">
              <a:solidFill>
                <a:srgbClr val="3C3939"/>
              </a:solidFill>
              <a:latin typeface="Roboto" pitchFamily="34" charset="0"/>
              <a:ea typeface="Roboto" pitchFamily="34" charset="-122"/>
              <a:cs typeface="Roboto" pitchFamily="34" charset="-120"/>
            </a:endParaRPr>
          </a:p>
        </p:txBody>
      </p:sp>
      <p:pic>
        <p:nvPicPr>
          <p:cNvPr id="2" name="Picture 1">
            <a:extLst>
              <a:ext uri="{FF2B5EF4-FFF2-40B4-BE49-F238E27FC236}">
                <a16:creationId xmlns:a16="http://schemas.microsoft.com/office/drawing/2014/main" id="{4D14CB7E-7CF1-D061-26D2-3D401FF0F2C7}"/>
              </a:ext>
            </a:extLst>
          </p:cNvPr>
          <p:cNvPicPr>
            <a:picLocks noChangeAspect="1"/>
          </p:cNvPicPr>
          <p:nvPr/>
        </p:nvPicPr>
        <p:blipFill>
          <a:blip r:embed="rId2"/>
          <a:stretch>
            <a:fillRect/>
          </a:stretch>
        </p:blipFill>
        <p:spPr>
          <a:xfrm>
            <a:off x="7520736" y="950639"/>
            <a:ext cx="6708609" cy="3226269"/>
          </a:xfrm>
          <a:prstGeom prst="rect">
            <a:avLst/>
          </a:prstGeom>
        </p:spPr>
      </p:pic>
    </p:spTree>
    <p:extLst>
      <p:ext uri="{BB962C8B-B14F-4D97-AF65-F5344CB8AC3E}">
        <p14:creationId xmlns:p14="http://schemas.microsoft.com/office/powerpoint/2010/main" val="75503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8945DE-8C3B-1E73-3531-3A62870453BB}"/>
              </a:ext>
            </a:extLst>
          </p:cNvPr>
          <p:cNvSpPr/>
          <p:nvPr/>
        </p:nvSpPr>
        <p:spPr>
          <a:xfrm>
            <a:off x="391960" y="405527"/>
            <a:ext cx="11529442" cy="845757"/>
          </a:xfrm>
          <a:prstGeom prst="rect">
            <a:avLst/>
          </a:prstGeom>
          <a:noFill/>
          <a:ln/>
        </p:spPr>
        <p:txBody>
          <a:bodyPr wrap="square" lIns="0" tIns="0" rIns="0" bIns="0" rtlCol="0" anchor="t"/>
          <a:lstStyle/>
          <a:p>
            <a:pPr marL="0" indent="0">
              <a:lnSpc>
                <a:spcPts val="4950"/>
              </a:lnSpc>
              <a:buNone/>
            </a:pPr>
            <a:r>
              <a:rPr lang="en-US" sz="3950" dirty="0">
                <a:solidFill>
                  <a:srgbClr val="1B1B27"/>
                </a:solidFill>
                <a:latin typeface="Raleway" pitchFamily="34" charset="0"/>
                <a:ea typeface="Raleway" pitchFamily="34" charset="-122"/>
                <a:cs typeface="Raleway" pitchFamily="34" charset="-120"/>
              </a:rPr>
              <a:t>Security Group Creation on Azure portal</a:t>
            </a:r>
            <a:endParaRPr lang="en-US" sz="3950" dirty="0"/>
          </a:p>
        </p:txBody>
      </p:sp>
      <p:sp>
        <p:nvSpPr>
          <p:cNvPr id="4" name="TextBox 3">
            <a:extLst>
              <a:ext uri="{FF2B5EF4-FFF2-40B4-BE49-F238E27FC236}">
                <a16:creationId xmlns:a16="http://schemas.microsoft.com/office/drawing/2014/main" id="{86C36D8F-6906-56F9-2363-F8859EFCAB8F}"/>
              </a:ext>
            </a:extLst>
          </p:cNvPr>
          <p:cNvSpPr txBox="1"/>
          <p:nvPr/>
        </p:nvSpPr>
        <p:spPr>
          <a:xfrm>
            <a:off x="304800" y="1382302"/>
            <a:ext cx="14084968" cy="736035"/>
          </a:xfrm>
          <a:prstGeom prst="rect">
            <a:avLst/>
          </a:prstGeom>
          <a:noFill/>
        </p:spPr>
        <p:txBody>
          <a:bodyPr wrap="square">
            <a:spAutoFit/>
          </a:bodyPr>
          <a:lstStyle/>
          <a:p>
            <a:pPr marL="0" indent="0">
              <a:lnSpc>
                <a:spcPts val="2550"/>
              </a:lnSpc>
              <a:buNone/>
            </a:pPr>
            <a:r>
              <a:rPr lang="en-US" sz="1800" dirty="0">
                <a:solidFill>
                  <a:srgbClr val="3C3939"/>
                </a:solidFill>
                <a:latin typeface="Roboto" pitchFamily="34" charset="0"/>
                <a:ea typeface="Roboto" pitchFamily="34" charset="-122"/>
                <a:cs typeface="Roboto" pitchFamily="34" charset="-120"/>
              </a:rPr>
              <a:t>Once you have created the service principle and granted it permissions, We need to add this service principle in security group as a member.</a:t>
            </a:r>
            <a:endParaRPr lang="en-US" sz="1800" dirty="0"/>
          </a:p>
        </p:txBody>
      </p:sp>
      <p:sp>
        <p:nvSpPr>
          <p:cNvPr id="5" name="Shape 2">
            <a:extLst>
              <a:ext uri="{FF2B5EF4-FFF2-40B4-BE49-F238E27FC236}">
                <a16:creationId xmlns:a16="http://schemas.microsoft.com/office/drawing/2014/main" id="{6B57D0F9-EC6A-FFA5-846C-572D2E69FF7F}"/>
              </a:ext>
            </a:extLst>
          </p:cNvPr>
          <p:cNvSpPr/>
          <p:nvPr/>
        </p:nvSpPr>
        <p:spPr>
          <a:xfrm>
            <a:off x="790038" y="2990195"/>
            <a:ext cx="456843" cy="456843"/>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6" name="Text 3">
            <a:extLst>
              <a:ext uri="{FF2B5EF4-FFF2-40B4-BE49-F238E27FC236}">
                <a16:creationId xmlns:a16="http://schemas.microsoft.com/office/drawing/2014/main" id="{DC086D5A-616C-590B-DFCB-6F235205331C}"/>
              </a:ext>
            </a:extLst>
          </p:cNvPr>
          <p:cNvSpPr/>
          <p:nvPr/>
        </p:nvSpPr>
        <p:spPr>
          <a:xfrm>
            <a:off x="953273" y="3066276"/>
            <a:ext cx="130373" cy="304562"/>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1</a:t>
            </a:r>
            <a:endParaRPr lang="en-US" sz="2350" dirty="0"/>
          </a:p>
        </p:txBody>
      </p:sp>
      <p:sp>
        <p:nvSpPr>
          <p:cNvPr id="7" name="Text 4">
            <a:extLst>
              <a:ext uri="{FF2B5EF4-FFF2-40B4-BE49-F238E27FC236}">
                <a16:creationId xmlns:a16="http://schemas.microsoft.com/office/drawing/2014/main" id="{82038113-F5ED-E4DB-8612-339A4D27F5D3}"/>
              </a:ext>
            </a:extLst>
          </p:cNvPr>
          <p:cNvSpPr/>
          <p:nvPr/>
        </p:nvSpPr>
        <p:spPr>
          <a:xfrm>
            <a:off x="1611160" y="3053536"/>
            <a:ext cx="2538174" cy="317302"/>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Security Group</a:t>
            </a:r>
            <a:endParaRPr lang="en-US" sz="1950" dirty="0"/>
          </a:p>
        </p:txBody>
      </p:sp>
      <p:sp>
        <p:nvSpPr>
          <p:cNvPr id="8" name="Text 5">
            <a:extLst>
              <a:ext uri="{FF2B5EF4-FFF2-40B4-BE49-F238E27FC236}">
                <a16:creationId xmlns:a16="http://schemas.microsoft.com/office/drawing/2014/main" id="{46E33111-04CE-9F13-587F-4625C917E28C}"/>
              </a:ext>
            </a:extLst>
          </p:cNvPr>
          <p:cNvSpPr/>
          <p:nvPr/>
        </p:nvSpPr>
        <p:spPr>
          <a:xfrm>
            <a:off x="1482822" y="3629507"/>
            <a:ext cx="6217387" cy="816152"/>
          </a:xfrm>
          <a:prstGeom prst="rect">
            <a:avLst/>
          </a:prstGeom>
          <a:noFill/>
          <a:ln/>
        </p:spPr>
        <p:txBody>
          <a:bodyPr wrap="none" lIns="0" tIns="0" rIns="0" bIns="0" rtlCol="0" anchor="t"/>
          <a:lstStyle/>
          <a:p>
            <a:pPr marL="0" indent="0">
              <a:lnSpc>
                <a:spcPts val="2550"/>
              </a:lnSpc>
              <a:buNone/>
            </a:pPr>
            <a:r>
              <a:rPr lang="en-US" sz="1550" dirty="0">
                <a:solidFill>
                  <a:srgbClr val="3C3939"/>
                </a:solidFill>
                <a:latin typeface="Roboto" pitchFamily="34" charset="0"/>
                <a:ea typeface="Roboto" pitchFamily="34" charset="-122"/>
                <a:cs typeface="Roboto" pitchFamily="34" charset="-120"/>
              </a:rPr>
              <a:t>Create Security group in Azure Entra ID and add that member as</a:t>
            </a:r>
          </a:p>
          <a:p>
            <a:pPr marL="0" indent="0">
              <a:lnSpc>
                <a:spcPts val="2550"/>
              </a:lnSpc>
              <a:buNone/>
            </a:pPr>
            <a:r>
              <a:rPr lang="en-US" sz="1550" dirty="0">
                <a:solidFill>
                  <a:srgbClr val="3C3939"/>
                </a:solidFill>
                <a:latin typeface="Roboto" pitchFamily="34" charset="0"/>
                <a:ea typeface="Roboto" pitchFamily="34" charset="-122"/>
                <a:cs typeface="Roboto" pitchFamily="34" charset="-120"/>
              </a:rPr>
              <a:t>service principle as shown in snap.</a:t>
            </a:r>
          </a:p>
        </p:txBody>
      </p:sp>
      <p:sp>
        <p:nvSpPr>
          <p:cNvPr id="9" name="Shape 6">
            <a:extLst>
              <a:ext uri="{FF2B5EF4-FFF2-40B4-BE49-F238E27FC236}">
                <a16:creationId xmlns:a16="http://schemas.microsoft.com/office/drawing/2014/main" id="{4F83FD86-65C5-4B7C-5982-E1D2AD498B61}"/>
              </a:ext>
            </a:extLst>
          </p:cNvPr>
          <p:cNvSpPr/>
          <p:nvPr/>
        </p:nvSpPr>
        <p:spPr>
          <a:xfrm>
            <a:off x="662558" y="5500093"/>
            <a:ext cx="456843" cy="456843"/>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10" name="Text 7">
            <a:extLst>
              <a:ext uri="{FF2B5EF4-FFF2-40B4-BE49-F238E27FC236}">
                <a16:creationId xmlns:a16="http://schemas.microsoft.com/office/drawing/2014/main" id="{C49B0AEC-1372-761D-F4B9-F0CFE7FCCBC8}"/>
              </a:ext>
            </a:extLst>
          </p:cNvPr>
          <p:cNvSpPr/>
          <p:nvPr/>
        </p:nvSpPr>
        <p:spPr>
          <a:xfrm>
            <a:off x="811624" y="5576174"/>
            <a:ext cx="158710" cy="304562"/>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2</a:t>
            </a:r>
            <a:endParaRPr lang="en-US" sz="2350" dirty="0"/>
          </a:p>
        </p:txBody>
      </p:sp>
      <p:sp>
        <p:nvSpPr>
          <p:cNvPr id="11" name="Text 8">
            <a:extLst>
              <a:ext uri="{FF2B5EF4-FFF2-40B4-BE49-F238E27FC236}">
                <a16:creationId xmlns:a16="http://schemas.microsoft.com/office/drawing/2014/main" id="{370160EF-00E6-50E4-CF37-EF2C9628E17C}"/>
              </a:ext>
            </a:extLst>
          </p:cNvPr>
          <p:cNvSpPr/>
          <p:nvPr/>
        </p:nvSpPr>
        <p:spPr>
          <a:xfrm>
            <a:off x="1322402" y="5500093"/>
            <a:ext cx="2538174" cy="317302"/>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Add Service Principle</a:t>
            </a:r>
            <a:endParaRPr lang="en-US" sz="1950" dirty="0"/>
          </a:p>
        </p:txBody>
      </p:sp>
      <p:sp>
        <p:nvSpPr>
          <p:cNvPr id="12" name="Text 9">
            <a:extLst>
              <a:ext uri="{FF2B5EF4-FFF2-40B4-BE49-F238E27FC236}">
                <a16:creationId xmlns:a16="http://schemas.microsoft.com/office/drawing/2014/main" id="{405E3E01-282A-249A-B074-384ECC0A8493}"/>
              </a:ext>
            </a:extLst>
          </p:cNvPr>
          <p:cNvSpPr/>
          <p:nvPr/>
        </p:nvSpPr>
        <p:spPr>
          <a:xfrm>
            <a:off x="1119401" y="6085273"/>
            <a:ext cx="7062788" cy="649605"/>
          </a:xfrm>
          <a:prstGeom prst="rect">
            <a:avLst/>
          </a:prstGeom>
          <a:noFill/>
          <a:ln/>
        </p:spPr>
        <p:txBody>
          <a:bodyPr wrap="square" lIns="0" tIns="0" rIns="0" bIns="0" rtlCol="0" anchor="t"/>
          <a:lstStyle/>
          <a:p>
            <a:pPr marL="0" indent="0">
              <a:lnSpc>
                <a:spcPts val="2550"/>
              </a:lnSpc>
              <a:buNone/>
            </a:pPr>
            <a:r>
              <a:rPr lang="en-US" sz="1550" dirty="0">
                <a:solidFill>
                  <a:srgbClr val="3C3939"/>
                </a:solidFill>
                <a:latin typeface="Roboto" pitchFamily="34" charset="0"/>
                <a:ea typeface="Roboto" pitchFamily="34" charset="-122"/>
                <a:cs typeface="Roboto" pitchFamily="34" charset="-120"/>
              </a:rPr>
              <a:t>Add the service principle you created (e.g., </a:t>
            </a:r>
            <a:r>
              <a:rPr lang="en-US" sz="1550" b="1" dirty="0">
                <a:solidFill>
                  <a:srgbClr val="3C3939"/>
                </a:solidFill>
                <a:latin typeface="Roboto" pitchFamily="34" charset="0"/>
                <a:ea typeface="Roboto" pitchFamily="34" charset="-122"/>
                <a:cs typeface="Roboto" pitchFamily="34" charset="-120"/>
              </a:rPr>
              <a:t>DatasetRefreshHistory</a:t>
            </a:r>
            <a:r>
              <a:rPr lang="en-US" sz="1550" dirty="0">
                <a:solidFill>
                  <a:srgbClr val="3C3939"/>
                </a:solidFill>
                <a:latin typeface="Roboto" pitchFamily="34" charset="0"/>
                <a:ea typeface="Roboto" pitchFamily="34" charset="-122"/>
                <a:cs typeface="Roboto" pitchFamily="34" charset="-120"/>
              </a:rPr>
              <a:t>) as a member of the "</a:t>
            </a:r>
            <a:r>
              <a:rPr lang="en-US" sz="1550" b="1" dirty="0">
                <a:solidFill>
                  <a:srgbClr val="3C3939"/>
                </a:solidFill>
                <a:latin typeface="Roboto" pitchFamily="34" charset="0"/>
                <a:ea typeface="Roboto" pitchFamily="34" charset="-122"/>
                <a:cs typeface="Roboto" pitchFamily="34" charset="-120"/>
              </a:rPr>
              <a:t>PowerBiapi</a:t>
            </a:r>
            <a:r>
              <a:rPr lang="en-US" sz="1550" dirty="0">
                <a:solidFill>
                  <a:srgbClr val="3C3939"/>
                </a:solidFill>
                <a:latin typeface="Roboto" pitchFamily="34" charset="0"/>
                <a:ea typeface="Roboto" pitchFamily="34" charset="-122"/>
                <a:cs typeface="Roboto" pitchFamily="34" charset="-120"/>
              </a:rPr>
              <a:t>" security group.</a:t>
            </a:r>
            <a:endParaRPr lang="en-US" sz="1550" dirty="0"/>
          </a:p>
        </p:txBody>
      </p:sp>
      <p:sp>
        <p:nvSpPr>
          <p:cNvPr id="13" name="Text 0">
            <a:extLst>
              <a:ext uri="{FF2B5EF4-FFF2-40B4-BE49-F238E27FC236}">
                <a16:creationId xmlns:a16="http://schemas.microsoft.com/office/drawing/2014/main" id="{FA70275D-42E1-5465-3C64-7FD6556D3027}"/>
              </a:ext>
            </a:extLst>
          </p:cNvPr>
          <p:cNvSpPr/>
          <p:nvPr/>
        </p:nvSpPr>
        <p:spPr>
          <a:xfrm>
            <a:off x="391960" y="1999841"/>
            <a:ext cx="6659404" cy="589304"/>
          </a:xfrm>
          <a:prstGeom prst="rect">
            <a:avLst/>
          </a:prstGeom>
          <a:noFill/>
          <a:ln/>
        </p:spPr>
        <p:txBody>
          <a:bodyPr wrap="none" lIns="0" tIns="0" rIns="0" bIns="0" rtlCol="0" anchor="t"/>
          <a:lstStyle/>
          <a:p>
            <a:pPr marL="0" indent="0">
              <a:lnSpc>
                <a:spcPts val="5150"/>
              </a:lnSpc>
              <a:buNone/>
            </a:pPr>
            <a:r>
              <a:rPr lang="en-US" sz="2400" u="sng" dirty="0">
                <a:solidFill>
                  <a:srgbClr val="1B1B27"/>
                </a:solidFill>
                <a:latin typeface="Cambria" panose="02040503050406030204" pitchFamily="18" charset="0"/>
                <a:ea typeface="Cambria" panose="02040503050406030204" pitchFamily="18" charset="0"/>
                <a:cs typeface="Raleway" pitchFamily="34" charset="-120"/>
              </a:rPr>
              <a:t>Steps we need to follow on Azure portal</a:t>
            </a:r>
            <a:endParaRPr lang="en-US" sz="2400" u="sng"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A7F971F6-2A70-325E-84EE-69AFE7734843}"/>
              </a:ext>
            </a:extLst>
          </p:cNvPr>
          <p:cNvPicPr>
            <a:picLocks noChangeAspect="1"/>
          </p:cNvPicPr>
          <p:nvPr/>
        </p:nvPicPr>
        <p:blipFill>
          <a:blip r:embed="rId2"/>
          <a:stretch>
            <a:fillRect/>
          </a:stretch>
        </p:blipFill>
        <p:spPr>
          <a:xfrm>
            <a:off x="7863823" y="3690161"/>
            <a:ext cx="6033115" cy="2127234"/>
          </a:xfrm>
          <a:prstGeom prst="rect">
            <a:avLst/>
          </a:prstGeom>
        </p:spPr>
      </p:pic>
    </p:spTree>
    <p:extLst>
      <p:ext uri="{BB962C8B-B14F-4D97-AF65-F5344CB8AC3E}">
        <p14:creationId xmlns:p14="http://schemas.microsoft.com/office/powerpoint/2010/main" val="80267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10683" y="710327"/>
            <a:ext cx="12604263" cy="845757"/>
          </a:xfrm>
          <a:prstGeom prst="rect">
            <a:avLst/>
          </a:prstGeom>
          <a:noFill/>
          <a:ln/>
        </p:spPr>
        <p:txBody>
          <a:bodyPr wrap="square" lIns="0" tIns="0" rIns="0" bIns="0" rtlCol="0" anchor="t"/>
          <a:lstStyle/>
          <a:p>
            <a:pPr marL="0" indent="0">
              <a:lnSpc>
                <a:spcPts val="4950"/>
              </a:lnSpc>
              <a:buNone/>
            </a:pPr>
            <a:r>
              <a:rPr lang="en-US" sz="3950" dirty="0">
                <a:solidFill>
                  <a:srgbClr val="1B1B27"/>
                </a:solidFill>
                <a:latin typeface="Raleway" pitchFamily="34" charset="0"/>
                <a:ea typeface="Raleway" pitchFamily="34" charset="-122"/>
                <a:cs typeface="Raleway" pitchFamily="34" charset="-120"/>
              </a:rPr>
              <a:t>Power BI Service Account Access (Admin Portal)</a:t>
            </a:r>
            <a:endParaRPr lang="en-US" sz="3950" dirty="0"/>
          </a:p>
        </p:txBody>
      </p:sp>
      <p:sp>
        <p:nvSpPr>
          <p:cNvPr id="4" name="Text 1"/>
          <p:cNvSpPr/>
          <p:nvPr/>
        </p:nvSpPr>
        <p:spPr>
          <a:xfrm>
            <a:off x="710684" y="1786793"/>
            <a:ext cx="7722632" cy="649605"/>
          </a:xfrm>
          <a:prstGeom prst="rect">
            <a:avLst/>
          </a:prstGeom>
          <a:noFill/>
          <a:ln/>
        </p:spPr>
        <p:txBody>
          <a:bodyPr wrap="square" lIns="0" tIns="0" rIns="0" bIns="0" rtlCol="0" anchor="t"/>
          <a:lstStyle/>
          <a:p>
            <a:pPr marL="0" indent="0">
              <a:lnSpc>
                <a:spcPts val="2550"/>
              </a:lnSpc>
              <a:buNone/>
            </a:pPr>
            <a:r>
              <a:rPr lang="en-US" sz="1550" dirty="0">
                <a:solidFill>
                  <a:srgbClr val="3C3939"/>
                </a:solidFill>
                <a:latin typeface="Roboto" pitchFamily="34" charset="0"/>
                <a:ea typeface="Roboto" pitchFamily="34" charset="-122"/>
                <a:cs typeface="Roboto" pitchFamily="34" charset="-120"/>
              </a:rPr>
              <a:t>Once you have created the service principle and granted it permissions, you need to configure your Power BI service account to allow access.</a:t>
            </a:r>
            <a:endParaRPr lang="en-US" sz="1550" dirty="0"/>
          </a:p>
        </p:txBody>
      </p:sp>
      <p:sp>
        <p:nvSpPr>
          <p:cNvPr id="13" name="Shape 10"/>
          <p:cNvSpPr/>
          <p:nvPr/>
        </p:nvSpPr>
        <p:spPr>
          <a:xfrm>
            <a:off x="710684" y="3282352"/>
            <a:ext cx="456843" cy="456843"/>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14" name="Text 11"/>
          <p:cNvSpPr/>
          <p:nvPr/>
        </p:nvSpPr>
        <p:spPr>
          <a:xfrm>
            <a:off x="857726" y="3358433"/>
            <a:ext cx="162639" cy="304562"/>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1</a:t>
            </a:r>
            <a:endParaRPr lang="en-US" sz="2350" dirty="0"/>
          </a:p>
        </p:txBody>
      </p:sp>
      <p:sp>
        <p:nvSpPr>
          <p:cNvPr id="15" name="Text 12"/>
          <p:cNvSpPr/>
          <p:nvPr/>
        </p:nvSpPr>
        <p:spPr>
          <a:xfrm>
            <a:off x="1370528" y="3282351"/>
            <a:ext cx="4998188" cy="711819"/>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Enable Service Principle under Power BI </a:t>
            </a:r>
          </a:p>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service Admin section</a:t>
            </a:r>
            <a:endParaRPr lang="en-US" sz="1950" dirty="0"/>
          </a:p>
        </p:txBody>
      </p:sp>
      <p:sp>
        <p:nvSpPr>
          <p:cNvPr id="16" name="Text 13"/>
          <p:cNvSpPr/>
          <p:nvPr/>
        </p:nvSpPr>
        <p:spPr>
          <a:xfrm>
            <a:off x="1020365" y="4411265"/>
            <a:ext cx="5505989" cy="2551009"/>
          </a:xfrm>
          <a:prstGeom prst="rect">
            <a:avLst/>
          </a:prstGeom>
          <a:noFill/>
          <a:ln/>
        </p:spPr>
        <p:txBody>
          <a:bodyPr wrap="square" lIns="0" tIns="0" rIns="0" bIns="0" rtlCol="0" anchor="t"/>
          <a:lstStyle/>
          <a:p>
            <a:pPr marL="0" indent="0">
              <a:lnSpc>
                <a:spcPts val="2550"/>
              </a:lnSpc>
              <a:buNone/>
            </a:pPr>
            <a:r>
              <a:rPr lang="en-US" sz="1550" dirty="0">
                <a:solidFill>
                  <a:srgbClr val="3C3939"/>
                </a:solidFill>
                <a:latin typeface="Roboto" pitchFamily="34" charset="0"/>
                <a:ea typeface="Roboto" pitchFamily="34" charset="-122"/>
                <a:cs typeface="Roboto" pitchFamily="34" charset="-120"/>
              </a:rPr>
              <a:t>Navigate to the Admin Portal in your Power BI service account and enable “”Service Principal can use Fabric APIs" under Developer Settings. </a:t>
            </a:r>
          </a:p>
          <a:p>
            <a:pPr marL="0" indent="0">
              <a:lnSpc>
                <a:spcPts val="2550"/>
              </a:lnSpc>
              <a:buNone/>
            </a:pPr>
            <a:endParaRPr lang="en-US" sz="1550" dirty="0">
              <a:solidFill>
                <a:srgbClr val="3C3939"/>
              </a:solidFill>
              <a:latin typeface="Roboto" pitchFamily="34" charset="0"/>
              <a:ea typeface="Roboto" pitchFamily="34" charset="-122"/>
              <a:cs typeface="Roboto" pitchFamily="34" charset="-120"/>
            </a:endParaRPr>
          </a:p>
          <a:p>
            <a:pPr marL="0" indent="0">
              <a:lnSpc>
                <a:spcPts val="2550"/>
              </a:lnSpc>
              <a:buNone/>
            </a:pPr>
            <a:r>
              <a:rPr lang="en-US" sz="1550" dirty="0">
                <a:solidFill>
                  <a:srgbClr val="3C3939"/>
                </a:solidFill>
                <a:latin typeface="Roboto" pitchFamily="34" charset="0"/>
                <a:ea typeface="Roboto" pitchFamily="34" charset="-122"/>
                <a:cs typeface="Roboto" pitchFamily="34" charset="-120"/>
              </a:rPr>
              <a:t>Enable toggle button and specific security groups option and,  we need to add security group in this textbox (example:- </a:t>
            </a:r>
            <a:r>
              <a:rPr lang="en-US" sz="1550" b="1" dirty="0" err="1">
                <a:solidFill>
                  <a:srgbClr val="3C3939"/>
                </a:solidFill>
                <a:latin typeface="Roboto" pitchFamily="34" charset="0"/>
                <a:ea typeface="Roboto" pitchFamily="34" charset="-122"/>
                <a:cs typeface="Roboto" pitchFamily="34" charset="-120"/>
              </a:rPr>
              <a:t>PowerBiapi</a:t>
            </a:r>
            <a:r>
              <a:rPr lang="en-US" sz="1550" b="1" dirty="0">
                <a:solidFill>
                  <a:srgbClr val="3C3939"/>
                </a:solidFill>
                <a:latin typeface="Roboto" pitchFamily="34" charset="0"/>
                <a:ea typeface="Roboto" pitchFamily="34" charset="-122"/>
                <a:cs typeface="Roboto" pitchFamily="34" charset="-120"/>
              </a:rPr>
              <a:t> )</a:t>
            </a:r>
            <a:endParaRPr lang="en-US" sz="1550" dirty="0">
              <a:solidFill>
                <a:srgbClr val="3C3939"/>
              </a:solidFill>
              <a:latin typeface="Roboto" pitchFamily="34" charset="0"/>
              <a:ea typeface="Roboto" pitchFamily="34" charset="-122"/>
              <a:cs typeface="Roboto" pitchFamily="34" charset="-120"/>
            </a:endParaRPr>
          </a:p>
        </p:txBody>
      </p:sp>
      <p:pic>
        <p:nvPicPr>
          <p:cNvPr id="17" name="Picture 16">
            <a:extLst>
              <a:ext uri="{FF2B5EF4-FFF2-40B4-BE49-F238E27FC236}">
                <a16:creationId xmlns:a16="http://schemas.microsoft.com/office/drawing/2014/main" id="{1411020C-E6C7-5E2A-4BEA-99F95A8C5976}"/>
              </a:ext>
            </a:extLst>
          </p:cNvPr>
          <p:cNvPicPr>
            <a:picLocks noChangeAspect="1"/>
          </p:cNvPicPr>
          <p:nvPr/>
        </p:nvPicPr>
        <p:blipFill>
          <a:blip r:embed="rId3"/>
          <a:stretch>
            <a:fillRect/>
          </a:stretch>
        </p:blipFill>
        <p:spPr>
          <a:xfrm>
            <a:off x="7299158" y="2906324"/>
            <a:ext cx="7136671" cy="5018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1347537" y="504110"/>
            <a:ext cx="9538805" cy="771525"/>
          </a:xfrm>
          <a:prstGeom prst="rect">
            <a:avLst/>
          </a:prstGeom>
          <a:noFill/>
          <a:ln/>
        </p:spPr>
        <p:txBody>
          <a:bodyPr wrap="none" lIns="0" tIns="0" rIns="0" bIns="0" rtlCol="0" anchor="t"/>
          <a:lstStyle/>
          <a:p>
            <a:pPr marL="0" indent="0">
              <a:lnSpc>
                <a:spcPts val="6050"/>
              </a:lnSpc>
              <a:buNone/>
            </a:pPr>
            <a:r>
              <a:rPr lang="en-US" sz="4850" dirty="0">
                <a:solidFill>
                  <a:srgbClr val="1B1B27"/>
                </a:solidFill>
                <a:latin typeface="Raleway" pitchFamily="34" charset="0"/>
                <a:ea typeface="Raleway" pitchFamily="34" charset="-122"/>
                <a:cs typeface="Raleway" pitchFamily="34" charset="-120"/>
              </a:rPr>
              <a:t>Power BI Workspace Access</a:t>
            </a:r>
            <a:endParaRPr lang="en-US" sz="4850" dirty="0"/>
          </a:p>
        </p:txBody>
      </p:sp>
      <p:sp>
        <p:nvSpPr>
          <p:cNvPr id="4" name="Text 1"/>
          <p:cNvSpPr/>
          <p:nvPr/>
        </p:nvSpPr>
        <p:spPr>
          <a:xfrm>
            <a:off x="992375" y="1318097"/>
            <a:ext cx="7415927" cy="118514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To access the specific workspace where you want to extract information, you need to grant the "</a:t>
            </a:r>
            <a:r>
              <a:rPr lang="en-US" sz="1900" b="1" dirty="0">
                <a:solidFill>
                  <a:srgbClr val="3C3939"/>
                </a:solidFill>
                <a:latin typeface="Roboto" pitchFamily="34" charset="0"/>
                <a:ea typeface="Roboto" pitchFamily="34" charset="-122"/>
                <a:cs typeface="Roboto" pitchFamily="34" charset="-120"/>
              </a:rPr>
              <a:t>PowerBiapi</a:t>
            </a:r>
            <a:r>
              <a:rPr lang="en-US" sz="1900" dirty="0">
                <a:solidFill>
                  <a:srgbClr val="3C3939"/>
                </a:solidFill>
                <a:latin typeface="Roboto" pitchFamily="34" charset="0"/>
                <a:ea typeface="Roboto" pitchFamily="34" charset="-122"/>
                <a:cs typeface="Roboto" pitchFamily="34" charset="-120"/>
              </a:rPr>
              <a:t>" security group access.</a:t>
            </a:r>
            <a:endParaRPr lang="en-US" sz="1900" dirty="0"/>
          </a:p>
        </p:txBody>
      </p:sp>
      <p:sp>
        <p:nvSpPr>
          <p:cNvPr id="5" name="Shape 2"/>
          <p:cNvSpPr/>
          <p:nvPr/>
        </p:nvSpPr>
        <p:spPr>
          <a:xfrm>
            <a:off x="815914" y="3194626"/>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6" name="Text 3"/>
          <p:cNvSpPr/>
          <p:nvPr/>
        </p:nvSpPr>
        <p:spPr>
          <a:xfrm>
            <a:off x="1014272" y="3287138"/>
            <a:ext cx="158591"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7" name="Text 4"/>
          <p:cNvSpPr/>
          <p:nvPr/>
        </p:nvSpPr>
        <p:spPr>
          <a:xfrm>
            <a:off x="1618157" y="319462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3C3939"/>
                </a:solidFill>
                <a:latin typeface="Raleway" pitchFamily="34" charset="0"/>
                <a:ea typeface="Raleway" pitchFamily="34" charset="-122"/>
                <a:cs typeface="Raleway" pitchFamily="34" charset="-120"/>
              </a:rPr>
              <a:t>Manage Access</a:t>
            </a:r>
            <a:endParaRPr lang="en-US" sz="2400" dirty="0"/>
          </a:p>
        </p:txBody>
      </p:sp>
      <p:sp>
        <p:nvSpPr>
          <p:cNvPr id="8" name="Text 5"/>
          <p:cNvSpPr/>
          <p:nvPr/>
        </p:nvSpPr>
        <p:spPr>
          <a:xfrm>
            <a:off x="1618157" y="3728502"/>
            <a:ext cx="5023275" cy="790099"/>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Open the workspace you want to access and go to the "Manage Access" section.</a:t>
            </a:r>
            <a:endParaRPr lang="en-US" sz="1900" dirty="0"/>
          </a:p>
        </p:txBody>
      </p:sp>
      <p:sp>
        <p:nvSpPr>
          <p:cNvPr id="9" name="Shape 6"/>
          <p:cNvSpPr/>
          <p:nvPr/>
        </p:nvSpPr>
        <p:spPr>
          <a:xfrm>
            <a:off x="815914" y="5043071"/>
            <a:ext cx="555427" cy="555427"/>
          </a:xfrm>
          <a:prstGeom prst="roundRect">
            <a:avLst>
              <a:gd name="adj" fmla="val 18669"/>
            </a:avLst>
          </a:prstGeom>
          <a:solidFill>
            <a:srgbClr val="E1E1EA"/>
          </a:solidFill>
          <a:ln w="15240">
            <a:solidFill>
              <a:srgbClr val="C7C7D0"/>
            </a:solidFill>
            <a:prstDash val="solid"/>
          </a:ln>
        </p:spPr>
        <p:txBody>
          <a:bodyPr/>
          <a:lstStyle/>
          <a:p>
            <a:endParaRPr lang="en-US"/>
          </a:p>
        </p:txBody>
      </p:sp>
      <p:sp>
        <p:nvSpPr>
          <p:cNvPr id="10" name="Text 7"/>
          <p:cNvSpPr/>
          <p:nvPr/>
        </p:nvSpPr>
        <p:spPr>
          <a:xfrm>
            <a:off x="997127" y="5135583"/>
            <a:ext cx="193000" cy="370284"/>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1" name="Text 8"/>
          <p:cNvSpPr/>
          <p:nvPr/>
        </p:nvSpPr>
        <p:spPr>
          <a:xfrm>
            <a:off x="1618157" y="504307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3C3939"/>
                </a:solidFill>
                <a:latin typeface="Raleway" pitchFamily="34" charset="0"/>
                <a:ea typeface="Raleway" pitchFamily="34" charset="-122"/>
                <a:cs typeface="Raleway" pitchFamily="34" charset="-120"/>
              </a:rPr>
              <a:t>Add Security Group</a:t>
            </a:r>
            <a:endParaRPr lang="en-US" sz="2400" dirty="0"/>
          </a:p>
        </p:txBody>
      </p:sp>
      <p:sp>
        <p:nvSpPr>
          <p:cNvPr id="12" name="Text 9"/>
          <p:cNvSpPr/>
          <p:nvPr/>
        </p:nvSpPr>
        <p:spPr>
          <a:xfrm>
            <a:off x="1618157" y="5721327"/>
            <a:ext cx="5616832" cy="118514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Add the "</a:t>
            </a:r>
            <a:r>
              <a:rPr lang="en-US" sz="1900" b="1" dirty="0">
                <a:solidFill>
                  <a:srgbClr val="3C3939"/>
                </a:solidFill>
                <a:latin typeface="Roboto" pitchFamily="34" charset="0"/>
                <a:ea typeface="Roboto" pitchFamily="34" charset="-122"/>
                <a:cs typeface="Roboto" pitchFamily="34" charset="-120"/>
              </a:rPr>
              <a:t>PowerBiapi</a:t>
            </a:r>
            <a:r>
              <a:rPr lang="en-US" sz="1900" dirty="0">
                <a:solidFill>
                  <a:srgbClr val="3C3939"/>
                </a:solidFill>
                <a:latin typeface="Roboto" pitchFamily="34" charset="0"/>
                <a:ea typeface="Roboto" pitchFamily="34" charset="-122"/>
                <a:cs typeface="Roboto" pitchFamily="34" charset="-120"/>
              </a:rPr>
              <a:t>" security group to the workspace's access roles, ensuring it has the necessary permissions to read data.</a:t>
            </a:r>
            <a:endParaRPr lang="en-US" sz="1900" dirty="0"/>
          </a:p>
        </p:txBody>
      </p:sp>
      <p:pic>
        <p:nvPicPr>
          <p:cNvPr id="14" name="Picture 13">
            <a:extLst>
              <a:ext uri="{FF2B5EF4-FFF2-40B4-BE49-F238E27FC236}">
                <a16:creationId xmlns:a16="http://schemas.microsoft.com/office/drawing/2014/main" id="{EE264FC3-8E78-06B4-FD89-049459C41277}"/>
              </a:ext>
            </a:extLst>
          </p:cNvPr>
          <p:cNvPicPr>
            <a:picLocks noChangeAspect="1"/>
          </p:cNvPicPr>
          <p:nvPr/>
        </p:nvPicPr>
        <p:blipFill>
          <a:blip r:embed="rId3"/>
          <a:stretch>
            <a:fillRect/>
          </a:stretch>
        </p:blipFill>
        <p:spPr>
          <a:xfrm>
            <a:off x="7234989" y="3024173"/>
            <a:ext cx="7146801" cy="4037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212294"/>
            <a:ext cx="9645968" cy="771525"/>
          </a:xfrm>
          <a:prstGeom prst="rect">
            <a:avLst/>
          </a:prstGeom>
          <a:noFill/>
          <a:ln/>
        </p:spPr>
        <p:txBody>
          <a:bodyPr wrap="none" lIns="0" tIns="0" rIns="0" bIns="0" rtlCol="0" anchor="t"/>
          <a:lstStyle/>
          <a:p>
            <a:pPr marL="0" indent="0">
              <a:lnSpc>
                <a:spcPts val="6050"/>
              </a:lnSpc>
              <a:buNone/>
            </a:pPr>
            <a:r>
              <a:rPr lang="en-US" sz="4850" dirty="0">
                <a:solidFill>
                  <a:srgbClr val="1B1B27"/>
                </a:solidFill>
                <a:latin typeface="Raleway" pitchFamily="34" charset="0"/>
                <a:ea typeface="Raleway" pitchFamily="34" charset="-122"/>
                <a:cs typeface="Raleway" pitchFamily="34" charset="-120"/>
              </a:rPr>
              <a:t>Extracting Workspace Information</a:t>
            </a:r>
            <a:endParaRPr lang="en-US" sz="4850" dirty="0"/>
          </a:p>
        </p:txBody>
      </p:sp>
      <p:sp>
        <p:nvSpPr>
          <p:cNvPr id="3" name="Text 1"/>
          <p:cNvSpPr/>
          <p:nvPr/>
        </p:nvSpPr>
        <p:spPr>
          <a:xfrm>
            <a:off x="864037" y="2477572"/>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script begins by connecting to your Power BI service account using the service principal credentials. It then retrieves information about workspaces, datasets, reports, and refresh history.</a:t>
            </a:r>
            <a:endParaRPr lang="en-US" sz="1900" dirty="0"/>
          </a:p>
        </p:txBody>
      </p:sp>
      <p:sp>
        <p:nvSpPr>
          <p:cNvPr id="4" name="Text 2"/>
          <p:cNvSpPr/>
          <p:nvPr/>
        </p:nvSpPr>
        <p:spPr>
          <a:xfrm>
            <a:off x="864037" y="379214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Workspaces</a:t>
            </a:r>
            <a:endParaRPr lang="en-US" sz="2400" dirty="0"/>
          </a:p>
        </p:txBody>
      </p:sp>
      <p:sp>
        <p:nvSpPr>
          <p:cNvPr id="5" name="Text 3"/>
          <p:cNvSpPr/>
          <p:nvPr/>
        </p:nvSpPr>
        <p:spPr>
          <a:xfrm>
            <a:off x="864037" y="4424720"/>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script retrieves information about all workspaces in your Power BI service account, including their ID, name, type, state, read-only status, orphaned status, and capacity ID.</a:t>
            </a:r>
            <a:endParaRPr lang="en-US" sz="1900" dirty="0"/>
          </a:p>
        </p:txBody>
      </p:sp>
      <p:sp>
        <p:nvSpPr>
          <p:cNvPr id="6" name="Text 4"/>
          <p:cNvSpPr/>
          <p:nvPr/>
        </p:nvSpPr>
        <p:spPr>
          <a:xfrm>
            <a:off x="5372695" y="379214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Datasets</a:t>
            </a:r>
            <a:endParaRPr lang="en-US" sz="2400" dirty="0"/>
          </a:p>
        </p:txBody>
      </p:sp>
      <p:sp>
        <p:nvSpPr>
          <p:cNvPr id="7" name="Text 5"/>
          <p:cNvSpPr/>
          <p:nvPr/>
        </p:nvSpPr>
        <p:spPr>
          <a:xfrm>
            <a:off x="5372695" y="4424720"/>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For each workspace, the script retrieves information about datasets, including their ID, name, author, refreshable status, and whether an on-premises gateway is required.</a:t>
            </a:r>
            <a:endParaRPr lang="en-US" sz="1900" dirty="0"/>
          </a:p>
        </p:txBody>
      </p:sp>
      <p:sp>
        <p:nvSpPr>
          <p:cNvPr id="8" name="Text 6"/>
          <p:cNvSpPr/>
          <p:nvPr/>
        </p:nvSpPr>
        <p:spPr>
          <a:xfrm>
            <a:off x="9881354" y="379214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Reports</a:t>
            </a:r>
            <a:endParaRPr lang="en-US" sz="2400" dirty="0"/>
          </a:p>
        </p:txBody>
      </p:sp>
      <p:sp>
        <p:nvSpPr>
          <p:cNvPr id="9" name="Text 7"/>
          <p:cNvSpPr/>
          <p:nvPr/>
        </p:nvSpPr>
        <p:spPr>
          <a:xfrm>
            <a:off x="9881354" y="4424720"/>
            <a:ext cx="3898821" cy="1975247"/>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script retrieves information about reports within each workspace, including their ID, name, web URL, and associated dataset ID.</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46471"/>
            <a:ext cx="6172200" cy="771525"/>
          </a:xfrm>
          <a:prstGeom prst="rect">
            <a:avLst/>
          </a:prstGeom>
          <a:noFill/>
          <a:ln/>
        </p:spPr>
        <p:txBody>
          <a:bodyPr wrap="none" lIns="0" tIns="0" rIns="0" bIns="0" rtlCol="0" anchor="t"/>
          <a:lstStyle/>
          <a:p>
            <a:pPr marL="0" indent="0">
              <a:lnSpc>
                <a:spcPts val="6050"/>
              </a:lnSpc>
              <a:buNone/>
            </a:pPr>
            <a:r>
              <a:rPr lang="en-US" sz="4850" dirty="0">
                <a:solidFill>
                  <a:srgbClr val="1B1B27"/>
                </a:solidFill>
                <a:latin typeface="Raleway" pitchFamily="34" charset="0"/>
                <a:ea typeface="Raleway" pitchFamily="34" charset="-122"/>
                <a:cs typeface="Raleway" pitchFamily="34" charset="-120"/>
              </a:rPr>
              <a:t>Refresh History</a:t>
            </a:r>
            <a:endParaRPr lang="en-US" sz="4850" dirty="0"/>
          </a:p>
        </p:txBody>
      </p:sp>
      <p:sp>
        <p:nvSpPr>
          <p:cNvPr id="4" name="Text 1"/>
          <p:cNvSpPr/>
          <p:nvPr/>
        </p:nvSpPr>
        <p:spPr>
          <a:xfrm>
            <a:off x="6350437" y="3388281"/>
            <a:ext cx="7415927" cy="790099"/>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script retrieves refresh history for each dataset, providing details about each refresh event.</a:t>
            </a:r>
            <a:endParaRPr lang="en-US" sz="1900" dirty="0"/>
          </a:p>
        </p:txBody>
      </p:sp>
      <p:sp>
        <p:nvSpPr>
          <p:cNvPr id="16" name="TextBox 15">
            <a:extLst>
              <a:ext uri="{FF2B5EF4-FFF2-40B4-BE49-F238E27FC236}">
                <a16:creationId xmlns:a16="http://schemas.microsoft.com/office/drawing/2014/main" id="{53A0F35C-1A33-55FE-84D8-125AB11BF8EE}"/>
              </a:ext>
            </a:extLst>
          </p:cNvPr>
          <p:cNvSpPr txBox="1"/>
          <p:nvPr/>
        </p:nvSpPr>
        <p:spPr>
          <a:xfrm>
            <a:off x="6063916" y="4547573"/>
            <a:ext cx="8133347" cy="369332"/>
          </a:xfrm>
          <a:prstGeom prst="rect">
            <a:avLst/>
          </a:prstGeom>
          <a:noFill/>
        </p:spPr>
        <p:txBody>
          <a:bodyPr wrap="square">
            <a:spAutoFit/>
          </a:bodyPr>
          <a:lstStyle/>
          <a:p>
            <a:r>
              <a:rPr lang="en-US" sz="1800" b="0" i="0" u="none" strike="noStrike" dirty="0" err="1">
                <a:solidFill>
                  <a:srgbClr val="3C3939"/>
                </a:solidFill>
                <a:effectLst/>
                <a:latin typeface="Cambria" panose="02040503050406030204" pitchFamily="18" charset="0"/>
              </a:rPr>
              <a:t>startTime</a:t>
            </a:r>
            <a:r>
              <a:rPr lang="en-US" dirty="0"/>
              <a:t>   |  </a:t>
            </a:r>
            <a:r>
              <a:rPr lang="en-US" sz="1800" b="0" i="0" u="none" strike="noStrike" dirty="0" err="1">
                <a:solidFill>
                  <a:srgbClr val="3C3939"/>
                </a:solidFill>
                <a:effectLst/>
                <a:latin typeface="Cambria" panose="02040503050406030204" pitchFamily="18" charset="0"/>
              </a:rPr>
              <a:t>endTime</a:t>
            </a:r>
            <a:r>
              <a:rPr lang="en-US" dirty="0"/>
              <a:t>  |  </a:t>
            </a:r>
            <a:r>
              <a:rPr lang="en-US" sz="1800" b="0" i="0" u="none" strike="noStrike" dirty="0" err="1">
                <a:solidFill>
                  <a:srgbClr val="3C3939"/>
                </a:solidFill>
                <a:effectLst/>
                <a:latin typeface="Cambria" panose="02040503050406030204" pitchFamily="18" charset="0"/>
              </a:rPr>
              <a:t>refreshType</a:t>
            </a:r>
            <a:r>
              <a:rPr lang="en-US" sz="1800" b="0" i="0" u="none" strike="noStrike" dirty="0">
                <a:solidFill>
                  <a:srgbClr val="3C3939"/>
                </a:solidFill>
                <a:effectLst/>
                <a:latin typeface="Cambria" panose="02040503050406030204" pitchFamily="18" charset="0"/>
              </a:rPr>
              <a:t>  |</a:t>
            </a:r>
            <a:r>
              <a:rPr lang="en-US" dirty="0"/>
              <a:t> </a:t>
            </a:r>
            <a:r>
              <a:rPr lang="en-US" sz="1800" b="0" i="0" u="none" strike="noStrike" dirty="0">
                <a:solidFill>
                  <a:srgbClr val="3C3939"/>
                </a:solidFill>
                <a:effectLst/>
                <a:latin typeface="Cambria" panose="02040503050406030204" pitchFamily="18" charset="0"/>
              </a:rPr>
              <a:t>status</a:t>
            </a:r>
            <a:r>
              <a:rPr lang="en-US" dirty="0"/>
              <a:t>  |  </a:t>
            </a:r>
            <a:r>
              <a:rPr lang="en-US" sz="1800" b="0" i="0" u="none" strike="noStrike" dirty="0" err="1">
                <a:solidFill>
                  <a:srgbClr val="3C3939"/>
                </a:solidFill>
                <a:effectLst/>
                <a:latin typeface="Cambria" panose="02040503050406030204" pitchFamily="18" charset="0"/>
              </a:rPr>
              <a:t>errorCode</a:t>
            </a:r>
            <a:r>
              <a:rPr lang="en-US" sz="1800" b="0" i="0" u="none" strike="noStrike" dirty="0">
                <a:solidFill>
                  <a:srgbClr val="3C3939"/>
                </a:solidFill>
                <a:effectLst/>
                <a:latin typeface="Cambria" panose="02040503050406030204" pitchFamily="18" charset="0"/>
              </a:rPr>
              <a:t>  |</a:t>
            </a:r>
            <a:r>
              <a:rPr lang="en-US" dirty="0"/>
              <a:t> </a:t>
            </a:r>
            <a:r>
              <a:rPr lang="en-US" sz="1800" b="0" i="0" u="none" strike="noStrike" dirty="0">
                <a:solidFill>
                  <a:srgbClr val="3C3939"/>
                </a:solidFill>
                <a:effectLst/>
                <a:latin typeface="Cambria" panose="02040503050406030204" pitchFamily="18" charset="0"/>
              </a:rPr>
              <a:t>Error Description</a:t>
            </a: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1132" y="572095"/>
            <a:ext cx="5105400" cy="638175"/>
          </a:xfrm>
          <a:prstGeom prst="rect">
            <a:avLst/>
          </a:prstGeom>
          <a:noFill/>
          <a:ln/>
        </p:spPr>
        <p:txBody>
          <a:bodyPr wrap="none" lIns="0" tIns="0" rIns="0" bIns="0" rtlCol="0" anchor="t"/>
          <a:lstStyle/>
          <a:p>
            <a:pPr marL="0" indent="0">
              <a:lnSpc>
                <a:spcPts val="5000"/>
              </a:lnSpc>
              <a:buNone/>
            </a:pPr>
            <a:r>
              <a:rPr lang="en-US" sz="4000" dirty="0">
                <a:solidFill>
                  <a:srgbClr val="1B1B27"/>
                </a:solidFill>
                <a:latin typeface="Raleway" pitchFamily="34" charset="0"/>
                <a:ea typeface="Raleway" pitchFamily="34" charset="-122"/>
                <a:cs typeface="Raleway" pitchFamily="34" charset="-120"/>
              </a:rPr>
              <a:t>Exporting Data</a:t>
            </a:r>
            <a:endParaRPr lang="en-US" sz="4000" dirty="0"/>
          </a:p>
        </p:txBody>
      </p:sp>
      <p:sp>
        <p:nvSpPr>
          <p:cNvPr id="4" name="Text 1"/>
          <p:cNvSpPr/>
          <p:nvPr/>
        </p:nvSpPr>
        <p:spPr>
          <a:xfrm>
            <a:off x="6201132" y="1516499"/>
            <a:ext cx="7714536" cy="653415"/>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The script exports the extracted information into CSV files, organized by category. These files can be used for further analysis and reporting.</a:t>
            </a:r>
            <a:endParaRPr lang="en-US" sz="1600" dirty="0"/>
          </a:p>
        </p:txBody>
      </p:sp>
      <p:sp>
        <p:nvSpPr>
          <p:cNvPr id="5" name="Shape 2"/>
          <p:cNvSpPr/>
          <p:nvPr/>
        </p:nvSpPr>
        <p:spPr>
          <a:xfrm>
            <a:off x="6201132" y="2629257"/>
            <a:ext cx="459462" cy="459462"/>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6" name="Text 3"/>
          <p:cNvSpPr/>
          <p:nvPr/>
        </p:nvSpPr>
        <p:spPr>
          <a:xfrm>
            <a:off x="6365319" y="2705814"/>
            <a:ext cx="131088" cy="306348"/>
          </a:xfrm>
          <a:prstGeom prst="rect">
            <a:avLst/>
          </a:prstGeom>
          <a:noFill/>
          <a:ln/>
        </p:spPr>
        <p:txBody>
          <a:bodyPr wrap="none" lIns="0" tIns="0" rIns="0" bIns="0" rtlCol="0" anchor="t"/>
          <a:lstStyle/>
          <a:p>
            <a:pPr marL="0" indent="0" algn="ctr">
              <a:lnSpc>
                <a:spcPts val="2400"/>
              </a:lnSpc>
              <a:buNone/>
            </a:pPr>
            <a:r>
              <a:rPr lang="en-US" sz="2400" dirty="0">
                <a:solidFill>
                  <a:srgbClr val="3C3939"/>
                </a:solidFill>
                <a:latin typeface="Raleway" pitchFamily="34" charset="0"/>
                <a:ea typeface="Raleway" pitchFamily="34" charset="-122"/>
                <a:cs typeface="Raleway" pitchFamily="34" charset="-120"/>
              </a:rPr>
              <a:t>1</a:t>
            </a:r>
            <a:endParaRPr lang="en-US" sz="2400" dirty="0"/>
          </a:p>
        </p:txBody>
      </p:sp>
      <p:sp>
        <p:nvSpPr>
          <p:cNvPr id="7" name="Text 4"/>
          <p:cNvSpPr/>
          <p:nvPr/>
        </p:nvSpPr>
        <p:spPr>
          <a:xfrm>
            <a:off x="6864787" y="2629257"/>
            <a:ext cx="2552700" cy="319088"/>
          </a:xfrm>
          <a:prstGeom prst="rect">
            <a:avLst/>
          </a:prstGeom>
          <a:noFill/>
          <a:ln/>
        </p:spPr>
        <p:txBody>
          <a:bodyPr wrap="none" lIns="0" tIns="0" rIns="0" bIns="0" rtlCol="0" anchor="t"/>
          <a:lstStyle/>
          <a:p>
            <a:pPr marL="0" indent="0">
              <a:lnSpc>
                <a:spcPts val="2500"/>
              </a:lnSpc>
              <a:buNone/>
            </a:pPr>
            <a:r>
              <a:rPr lang="en-US" sz="2000" dirty="0">
                <a:solidFill>
                  <a:srgbClr val="3C3939"/>
                </a:solidFill>
                <a:latin typeface="Raleway" pitchFamily="34" charset="0"/>
                <a:ea typeface="Raleway" pitchFamily="34" charset="-122"/>
                <a:cs typeface="Raleway" pitchFamily="34" charset="-120"/>
              </a:rPr>
              <a:t>Workspaces</a:t>
            </a:r>
            <a:endParaRPr lang="en-US" sz="2000" dirty="0"/>
          </a:p>
        </p:txBody>
      </p:sp>
      <p:sp>
        <p:nvSpPr>
          <p:cNvPr id="8" name="Text 5"/>
          <p:cNvSpPr/>
          <p:nvPr/>
        </p:nvSpPr>
        <p:spPr>
          <a:xfrm>
            <a:off x="6864787" y="3070860"/>
            <a:ext cx="7050881" cy="653415"/>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The script exports workspace information to a CSV file named "workspaces.csv".</a:t>
            </a:r>
            <a:endParaRPr lang="en-US" sz="1600" dirty="0"/>
          </a:p>
        </p:txBody>
      </p:sp>
      <p:sp>
        <p:nvSpPr>
          <p:cNvPr id="9" name="Shape 6"/>
          <p:cNvSpPr/>
          <p:nvPr/>
        </p:nvSpPr>
        <p:spPr>
          <a:xfrm>
            <a:off x="6201132" y="4158139"/>
            <a:ext cx="459462" cy="459462"/>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10" name="Text 7"/>
          <p:cNvSpPr/>
          <p:nvPr/>
        </p:nvSpPr>
        <p:spPr>
          <a:xfrm>
            <a:off x="6351032" y="4234696"/>
            <a:ext cx="159663" cy="306348"/>
          </a:xfrm>
          <a:prstGeom prst="rect">
            <a:avLst/>
          </a:prstGeom>
          <a:noFill/>
          <a:ln/>
        </p:spPr>
        <p:txBody>
          <a:bodyPr wrap="none" lIns="0" tIns="0" rIns="0" bIns="0" rtlCol="0" anchor="t"/>
          <a:lstStyle/>
          <a:p>
            <a:pPr marL="0" indent="0" algn="ctr">
              <a:lnSpc>
                <a:spcPts val="2400"/>
              </a:lnSpc>
              <a:buNone/>
            </a:pPr>
            <a:r>
              <a:rPr lang="en-US" sz="2400" dirty="0">
                <a:solidFill>
                  <a:srgbClr val="3C3939"/>
                </a:solidFill>
                <a:latin typeface="Raleway" pitchFamily="34" charset="0"/>
                <a:ea typeface="Raleway" pitchFamily="34" charset="-122"/>
                <a:cs typeface="Raleway" pitchFamily="34" charset="-120"/>
              </a:rPr>
              <a:t>2</a:t>
            </a:r>
            <a:endParaRPr lang="en-US" sz="2400" dirty="0"/>
          </a:p>
        </p:txBody>
      </p:sp>
      <p:sp>
        <p:nvSpPr>
          <p:cNvPr id="11" name="Text 8"/>
          <p:cNvSpPr/>
          <p:nvPr/>
        </p:nvSpPr>
        <p:spPr>
          <a:xfrm>
            <a:off x="6864787" y="4158139"/>
            <a:ext cx="2552700" cy="319088"/>
          </a:xfrm>
          <a:prstGeom prst="rect">
            <a:avLst/>
          </a:prstGeom>
          <a:noFill/>
          <a:ln/>
        </p:spPr>
        <p:txBody>
          <a:bodyPr wrap="none" lIns="0" tIns="0" rIns="0" bIns="0" rtlCol="0" anchor="t"/>
          <a:lstStyle/>
          <a:p>
            <a:pPr marL="0" indent="0">
              <a:lnSpc>
                <a:spcPts val="2500"/>
              </a:lnSpc>
              <a:buNone/>
            </a:pPr>
            <a:r>
              <a:rPr lang="en-US" sz="2000" dirty="0">
                <a:solidFill>
                  <a:srgbClr val="3C3939"/>
                </a:solidFill>
                <a:latin typeface="Raleway" pitchFamily="34" charset="0"/>
                <a:ea typeface="Raleway" pitchFamily="34" charset="-122"/>
                <a:cs typeface="Raleway" pitchFamily="34" charset="-120"/>
              </a:rPr>
              <a:t>Datasets</a:t>
            </a:r>
            <a:endParaRPr lang="en-US" sz="2000" dirty="0"/>
          </a:p>
        </p:txBody>
      </p:sp>
      <p:sp>
        <p:nvSpPr>
          <p:cNvPr id="12" name="Text 9"/>
          <p:cNvSpPr/>
          <p:nvPr/>
        </p:nvSpPr>
        <p:spPr>
          <a:xfrm>
            <a:off x="6864787" y="4599742"/>
            <a:ext cx="7050881" cy="326708"/>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The script exports dataset information to a CSV file named "datasets.csv".</a:t>
            </a:r>
            <a:endParaRPr lang="en-US" sz="1600" dirty="0"/>
          </a:p>
        </p:txBody>
      </p:sp>
      <p:sp>
        <p:nvSpPr>
          <p:cNvPr id="13" name="Shape 10"/>
          <p:cNvSpPr/>
          <p:nvPr/>
        </p:nvSpPr>
        <p:spPr>
          <a:xfrm>
            <a:off x="6201132" y="5360313"/>
            <a:ext cx="459462" cy="459462"/>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14" name="Text 11"/>
          <p:cNvSpPr/>
          <p:nvPr/>
        </p:nvSpPr>
        <p:spPr>
          <a:xfrm>
            <a:off x="6349008" y="5436870"/>
            <a:ext cx="163592" cy="306348"/>
          </a:xfrm>
          <a:prstGeom prst="rect">
            <a:avLst/>
          </a:prstGeom>
          <a:noFill/>
          <a:ln/>
        </p:spPr>
        <p:txBody>
          <a:bodyPr wrap="none" lIns="0" tIns="0" rIns="0" bIns="0" rtlCol="0" anchor="t"/>
          <a:lstStyle/>
          <a:p>
            <a:pPr marL="0" indent="0" algn="ctr">
              <a:lnSpc>
                <a:spcPts val="2400"/>
              </a:lnSpc>
              <a:buNone/>
            </a:pPr>
            <a:r>
              <a:rPr lang="en-US" sz="2400" dirty="0">
                <a:solidFill>
                  <a:srgbClr val="3C3939"/>
                </a:solidFill>
                <a:latin typeface="Raleway" pitchFamily="34" charset="0"/>
                <a:ea typeface="Raleway" pitchFamily="34" charset="-122"/>
                <a:cs typeface="Raleway" pitchFamily="34" charset="-120"/>
              </a:rPr>
              <a:t>3</a:t>
            </a:r>
            <a:endParaRPr lang="en-US" sz="2400" dirty="0"/>
          </a:p>
        </p:txBody>
      </p:sp>
      <p:sp>
        <p:nvSpPr>
          <p:cNvPr id="15" name="Text 12"/>
          <p:cNvSpPr/>
          <p:nvPr/>
        </p:nvSpPr>
        <p:spPr>
          <a:xfrm>
            <a:off x="6864787" y="5360313"/>
            <a:ext cx="2552700" cy="319088"/>
          </a:xfrm>
          <a:prstGeom prst="rect">
            <a:avLst/>
          </a:prstGeom>
          <a:noFill/>
          <a:ln/>
        </p:spPr>
        <p:txBody>
          <a:bodyPr wrap="none" lIns="0" tIns="0" rIns="0" bIns="0" rtlCol="0" anchor="t"/>
          <a:lstStyle/>
          <a:p>
            <a:pPr marL="0" indent="0">
              <a:lnSpc>
                <a:spcPts val="2500"/>
              </a:lnSpc>
              <a:buNone/>
            </a:pPr>
            <a:r>
              <a:rPr lang="en-US" sz="2000" dirty="0">
                <a:solidFill>
                  <a:srgbClr val="3C3939"/>
                </a:solidFill>
                <a:latin typeface="Raleway" pitchFamily="34" charset="0"/>
                <a:ea typeface="Raleway" pitchFamily="34" charset="-122"/>
                <a:cs typeface="Raleway" pitchFamily="34" charset="-120"/>
              </a:rPr>
              <a:t>Reports</a:t>
            </a:r>
            <a:endParaRPr lang="en-US" sz="2000" dirty="0"/>
          </a:p>
        </p:txBody>
      </p:sp>
      <p:sp>
        <p:nvSpPr>
          <p:cNvPr id="16" name="Text 13"/>
          <p:cNvSpPr/>
          <p:nvPr/>
        </p:nvSpPr>
        <p:spPr>
          <a:xfrm>
            <a:off x="6864787" y="5801916"/>
            <a:ext cx="7050881" cy="326708"/>
          </a:xfrm>
          <a:prstGeom prst="rect">
            <a:avLst/>
          </a:prstGeom>
          <a:noFill/>
          <a:ln/>
        </p:spPr>
        <p:txBody>
          <a:bodyPr wrap="non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The script exports report information to a CSV file named "reports.csv".</a:t>
            </a:r>
            <a:endParaRPr lang="en-US" sz="1600" dirty="0"/>
          </a:p>
        </p:txBody>
      </p:sp>
      <p:sp>
        <p:nvSpPr>
          <p:cNvPr id="17" name="Shape 14"/>
          <p:cNvSpPr/>
          <p:nvPr/>
        </p:nvSpPr>
        <p:spPr>
          <a:xfrm>
            <a:off x="6201132" y="6562487"/>
            <a:ext cx="459462" cy="459462"/>
          </a:xfrm>
          <a:prstGeom prst="roundRect">
            <a:avLst>
              <a:gd name="adj" fmla="val 18668"/>
            </a:avLst>
          </a:prstGeom>
          <a:solidFill>
            <a:srgbClr val="E1E1EA"/>
          </a:solidFill>
          <a:ln w="7620">
            <a:solidFill>
              <a:srgbClr val="C7C7D0"/>
            </a:solidFill>
            <a:prstDash val="solid"/>
          </a:ln>
        </p:spPr>
        <p:txBody>
          <a:bodyPr/>
          <a:lstStyle/>
          <a:p>
            <a:endParaRPr lang="en-US"/>
          </a:p>
        </p:txBody>
      </p:sp>
      <p:sp>
        <p:nvSpPr>
          <p:cNvPr id="18" name="Text 15"/>
          <p:cNvSpPr/>
          <p:nvPr/>
        </p:nvSpPr>
        <p:spPr>
          <a:xfrm>
            <a:off x="6347222" y="6639044"/>
            <a:ext cx="167283" cy="306348"/>
          </a:xfrm>
          <a:prstGeom prst="rect">
            <a:avLst/>
          </a:prstGeom>
          <a:noFill/>
          <a:ln/>
        </p:spPr>
        <p:txBody>
          <a:bodyPr wrap="none" lIns="0" tIns="0" rIns="0" bIns="0" rtlCol="0" anchor="t"/>
          <a:lstStyle/>
          <a:p>
            <a:pPr marL="0" indent="0" algn="ctr">
              <a:lnSpc>
                <a:spcPts val="2400"/>
              </a:lnSpc>
              <a:buNone/>
            </a:pPr>
            <a:r>
              <a:rPr lang="en-US" sz="2400" dirty="0">
                <a:solidFill>
                  <a:srgbClr val="3C3939"/>
                </a:solidFill>
                <a:latin typeface="Raleway" pitchFamily="34" charset="0"/>
                <a:ea typeface="Raleway" pitchFamily="34" charset="-122"/>
                <a:cs typeface="Raleway" pitchFamily="34" charset="-120"/>
              </a:rPr>
              <a:t>4</a:t>
            </a:r>
            <a:endParaRPr lang="en-US" sz="2400" dirty="0"/>
          </a:p>
        </p:txBody>
      </p:sp>
      <p:sp>
        <p:nvSpPr>
          <p:cNvPr id="19" name="Text 16"/>
          <p:cNvSpPr/>
          <p:nvPr/>
        </p:nvSpPr>
        <p:spPr>
          <a:xfrm>
            <a:off x="6864787" y="6562487"/>
            <a:ext cx="2552700" cy="319088"/>
          </a:xfrm>
          <a:prstGeom prst="rect">
            <a:avLst/>
          </a:prstGeom>
          <a:noFill/>
          <a:ln/>
        </p:spPr>
        <p:txBody>
          <a:bodyPr wrap="none" lIns="0" tIns="0" rIns="0" bIns="0" rtlCol="0" anchor="t"/>
          <a:lstStyle/>
          <a:p>
            <a:pPr marL="0" indent="0">
              <a:lnSpc>
                <a:spcPts val="2500"/>
              </a:lnSpc>
              <a:buNone/>
            </a:pPr>
            <a:r>
              <a:rPr lang="en-US" sz="2000" dirty="0">
                <a:solidFill>
                  <a:srgbClr val="3C3939"/>
                </a:solidFill>
                <a:latin typeface="Raleway" pitchFamily="34" charset="0"/>
                <a:ea typeface="Raleway" pitchFamily="34" charset="-122"/>
                <a:cs typeface="Raleway" pitchFamily="34" charset="-120"/>
              </a:rPr>
              <a:t>Refresh History</a:t>
            </a:r>
            <a:endParaRPr lang="en-US" sz="2000" dirty="0"/>
          </a:p>
        </p:txBody>
      </p:sp>
      <p:sp>
        <p:nvSpPr>
          <p:cNvPr id="20" name="Text 17"/>
          <p:cNvSpPr/>
          <p:nvPr/>
        </p:nvSpPr>
        <p:spPr>
          <a:xfrm>
            <a:off x="6864787" y="7004090"/>
            <a:ext cx="7050881" cy="653415"/>
          </a:xfrm>
          <a:prstGeom prst="rect">
            <a:avLst/>
          </a:prstGeom>
          <a:noFill/>
          <a:ln/>
        </p:spPr>
        <p:txBody>
          <a:bodyPr wrap="square" lIns="0" tIns="0" rIns="0" bIns="0" rtlCol="0" anchor="t"/>
          <a:lstStyle/>
          <a:p>
            <a:pPr marL="0" indent="0">
              <a:lnSpc>
                <a:spcPts val="2550"/>
              </a:lnSpc>
              <a:buNone/>
            </a:pPr>
            <a:r>
              <a:rPr lang="en-US" sz="1600" dirty="0">
                <a:solidFill>
                  <a:srgbClr val="3C3939"/>
                </a:solidFill>
                <a:latin typeface="Roboto" pitchFamily="34" charset="0"/>
                <a:ea typeface="Roboto" pitchFamily="34" charset="-122"/>
                <a:cs typeface="Roboto" pitchFamily="34" charset="-120"/>
              </a:rPr>
              <a:t>The script exports refresh history information to a CSV file named "refresh.csv".</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1553</Words>
  <Application>Microsoft Office PowerPoint</Application>
  <PresentationFormat>Custom</PresentationFormat>
  <Paragraphs>203</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Roboto Bold</vt:lpstr>
      <vt:lpstr>Wingdings</vt:lpstr>
      <vt:lpstr>Cambria</vt:lpstr>
      <vt:lpstr>Raleway</vt:lpstr>
      <vt:lpstr>Roboto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Tanaji Sulagave</cp:lastModifiedBy>
  <cp:revision>9</cp:revision>
  <dcterms:created xsi:type="dcterms:W3CDTF">2024-11-13T07:05:59Z</dcterms:created>
  <dcterms:modified xsi:type="dcterms:W3CDTF">2024-11-13T14:06:42Z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f5c69e-9d09-4250-825e-b99a9d4db320_Enabled">
    <vt:lpwstr>true</vt:lpwstr>
  </property>
  <property fmtid="{D5CDD505-2E9C-101B-9397-08002B2CF9AE}" pid="3" name="MSIP_Label_6ff5c69e-9d09-4250-825e-b99a9d4db320_SetDate">
    <vt:lpwstr>2024-11-13T07:52:34Z</vt:lpwstr>
  </property>
  <property fmtid="{D5CDD505-2E9C-101B-9397-08002B2CF9AE}" pid="4" name="MSIP_Label_6ff5c69e-9d09-4250-825e-b99a9d4db320_Method">
    <vt:lpwstr>Standard</vt:lpwstr>
  </property>
  <property fmtid="{D5CDD505-2E9C-101B-9397-08002B2CF9AE}" pid="5" name="MSIP_Label_6ff5c69e-9d09-4250-825e-b99a9d4db320_Name">
    <vt:lpwstr>General</vt:lpwstr>
  </property>
  <property fmtid="{D5CDD505-2E9C-101B-9397-08002B2CF9AE}" pid="6" name="MSIP_Label_6ff5c69e-9d09-4250-825e-b99a9d4db320_SiteId">
    <vt:lpwstr>d79da2e9-d03a-4707-9da7-67a34ac6465c</vt:lpwstr>
  </property>
  <property fmtid="{D5CDD505-2E9C-101B-9397-08002B2CF9AE}" pid="7" name="MSIP_Label_6ff5c69e-9d09-4250-825e-b99a9d4db320_ActionId">
    <vt:lpwstr>41de6540-3af7-4e85-9233-866f73d6a5fb</vt:lpwstr>
  </property>
  <property fmtid="{D5CDD505-2E9C-101B-9397-08002B2CF9AE}" pid="8" name="MSIP_Label_6ff5c69e-9d09-4250-825e-b99a9d4db320_ContentBits">
    <vt:lpwstr>0</vt:lpwstr>
  </property>
</Properties>
</file>