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3" autoAdjust="0"/>
    <p:restoredTop sz="94688" autoAdjust="0"/>
  </p:normalViewPr>
  <p:slideViewPr>
    <p:cSldViewPr snapToGrid="0">
      <p:cViewPr>
        <p:scale>
          <a:sx n="74" d="100"/>
          <a:sy n="74" d="100"/>
        </p:scale>
        <p:origin x="596" y="4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0418A-0449-40DA-8BF1-1FFFB2B9878B}" type="datetimeFigureOut">
              <a:rPr lang="en-US" smtClean="0"/>
              <a:t>5/27/2024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5F408-A98E-49EF-A6B1-F4B8C4183207}" type="slidenum">
              <a:rPr lang="en-US" smtClean="0"/>
              <a:t>‹#›</a:t>
            </a:fld>
            <a:endParaRPr lang="en-US"/>
          </a:p>
        </p:txBody>
      </p:sp>
    </p:spTree>
    <p:extLst>
      <p:ext uri="{BB962C8B-B14F-4D97-AF65-F5344CB8AC3E}">
        <p14:creationId xmlns:p14="http://schemas.microsoft.com/office/powerpoint/2010/main" val="108922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effectLst/>
                <a:latin typeface="+mn-lt"/>
                <a:ea typeface="+mn-ea"/>
                <a:cs typeface="+mn-cs"/>
              </a:rPr>
              <a:t>There is only one major difference between the functionality of the ROLLUP operator and the CUBE operator. ROLLUP operator generates aggregated results for the selected columns in a hierarchical way. On the other hand, CUBE generates an aggregated result that contains all the possible combinations for the selected columns.</a:t>
            </a:r>
          </a:p>
        </p:txBody>
      </p:sp>
      <p:sp>
        <p:nvSpPr>
          <p:cNvPr id="4" name="Slide Number Placeholder 3"/>
          <p:cNvSpPr>
            <a:spLocks noGrp="1"/>
          </p:cNvSpPr>
          <p:nvPr>
            <p:ph type="sldNum" sz="quarter" idx="10"/>
          </p:nvPr>
        </p:nvSpPr>
        <p:spPr/>
        <p:txBody>
          <a:bodyPr/>
          <a:lstStyle/>
          <a:p>
            <a:fld id="{AEA5F408-A98E-49EF-A6B1-F4B8C4183207}" type="slidenum">
              <a:rPr lang="en-US" smtClean="0"/>
              <a:t>21</a:t>
            </a:fld>
            <a:endParaRPr lang="en-US"/>
          </a:p>
        </p:txBody>
      </p:sp>
    </p:spTree>
    <p:extLst>
      <p:ext uri="{BB962C8B-B14F-4D97-AF65-F5344CB8AC3E}">
        <p14:creationId xmlns:p14="http://schemas.microsoft.com/office/powerpoint/2010/main" val="297433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22</a:t>
            </a:fld>
            <a:endParaRPr lang="en-US"/>
          </a:p>
        </p:txBody>
      </p:sp>
    </p:spTree>
    <p:extLst>
      <p:ext uri="{BB962C8B-B14F-4D97-AF65-F5344CB8AC3E}">
        <p14:creationId xmlns:p14="http://schemas.microsoft.com/office/powerpoint/2010/main" val="35196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23</a:t>
            </a:fld>
            <a:endParaRPr lang="en-US"/>
          </a:p>
        </p:txBody>
      </p:sp>
    </p:spTree>
    <p:extLst>
      <p:ext uri="{BB962C8B-B14F-4D97-AF65-F5344CB8AC3E}">
        <p14:creationId xmlns:p14="http://schemas.microsoft.com/office/powerpoint/2010/main" val="405635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24</a:t>
            </a:fld>
            <a:endParaRPr lang="en-US"/>
          </a:p>
        </p:txBody>
      </p:sp>
    </p:spTree>
    <p:extLst>
      <p:ext uri="{BB962C8B-B14F-4D97-AF65-F5344CB8AC3E}">
        <p14:creationId xmlns:p14="http://schemas.microsoft.com/office/powerpoint/2010/main" val="37306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402608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D5624-0306-44EC-A277-61D715EE2875}"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428253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D5624-0306-44EC-A277-61D715EE2875}"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CA5CD8-B56B-49D6-9768-9D7BD888595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104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98789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3446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262737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1614497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22624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52716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D5624-0306-44EC-A277-61D715EE2875}"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152712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0D5624-0306-44EC-A277-61D715EE2875}"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12267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0D5624-0306-44EC-A277-61D715EE2875}"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2609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0D5624-0306-44EC-A277-61D715EE2875}"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01666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D5624-0306-44EC-A277-61D715EE2875}"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95405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82754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58167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0D5624-0306-44EC-A277-61D715EE2875}" type="datetimeFigureOut">
              <a:rPr lang="en-US" smtClean="0"/>
              <a:t>5/27/2024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0CA5CD8-B56B-49D6-9768-9D7BD888595E}" type="slidenum">
              <a:rPr lang="en-US" smtClean="0"/>
              <a:t>‹#›</a:t>
            </a:fld>
            <a:endParaRPr lang="en-US"/>
          </a:p>
        </p:txBody>
      </p:sp>
    </p:spTree>
    <p:extLst>
      <p:ext uri="{BB962C8B-B14F-4D97-AF65-F5344CB8AC3E}">
        <p14:creationId xmlns:p14="http://schemas.microsoft.com/office/powerpoint/2010/main" val="3791719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sql-where-claus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sqlservertutorial.net/sql-server-basics/sql-server-left-join/" TargetMode="External"/><Relationship Id="rId11" Type="http://schemas.openxmlformats.org/officeDocument/2006/relationships/image" Target="../media/image11.png"/><Relationship Id="rId5" Type="http://schemas.openxmlformats.org/officeDocument/2006/relationships/hyperlink" Target="https://www.sqlservertutorial.net/sql-server-basics/sql-server-inner-join/" TargetMode="External"/><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www.sqlservertutorial.net/sql-server-basics/sql-server-null/" TargetMode="External"/><Relationship Id="rId5" Type="http://schemas.openxmlformats.org/officeDocument/2006/relationships/hyperlink" Target="https://www.sqlservertutorial.net/sql-server-basics/sql-server-full-outer-join/" TargetMode="External"/><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sql-tutorial/#sql-server"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geeksforgeeks.org/sql-select-clause/" TargetMode="External"/><Relationship Id="rId3" Type="http://schemas.openxmlformats.org/officeDocument/2006/relationships/hyperlink" Target="https://www.geeksforgeeks.org/sql-drop-truncate/" TargetMode="External"/><Relationship Id="rId7" Type="http://schemas.openxmlformats.org/officeDocument/2006/relationships/hyperlink" Target="https://www.geeksforgeeks.org/sql-delete-statement/" TargetMode="External"/><Relationship Id="rId2" Type="http://schemas.openxmlformats.org/officeDocument/2006/relationships/hyperlink" Target="https://www.geeksforgeeks.org/sql-create/" TargetMode="External"/><Relationship Id="rId1" Type="http://schemas.openxmlformats.org/officeDocument/2006/relationships/slideLayout" Target="../slideLayouts/slideLayout1.xml"/><Relationship Id="rId6" Type="http://schemas.openxmlformats.org/officeDocument/2006/relationships/hyperlink" Target="https://www.geeksforgeeks.org/sql-update-statement/" TargetMode="External"/><Relationship Id="rId5" Type="http://schemas.openxmlformats.org/officeDocument/2006/relationships/hyperlink" Target="https://www.geeksforgeeks.org/sql-insert-statement/" TargetMode="External"/><Relationship Id="rId4" Type="http://schemas.openxmlformats.org/officeDocument/2006/relationships/hyperlink" Target="https://www.geeksforgeeks.org/sql-alter-add-drop-modif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416" y="287931"/>
            <a:ext cx="8915399" cy="633449"/>
          </a:xfrm>
        </p:spPr>
        <p:txBody>
          <a:bodyPr>
            <a:normAutofit/>
          </a:bodyPr>
          <a:lstStyle/>
          <a:p>
            <a:r>
              <a:rPr lang="en-US" sz="3200" dirty="0">
                <a:latin typeface="Cambria" panose="02040503050406030204" pitchFamily="18" charset="0"/>
                <a:ea typeface="Cambria" panose="02040503050406030204" pitchFamily="18" charset="0"/>
              </a:rPr>
              <a:t>What is SQL</a:t>
            </a:r>
            <a:r>
              <a:rPr lang="en-US" sz="3200" dirty="0" smtClean="0">
                <a:latin typeface="Cambria" panose="02040503050406030204" pitchFamily="18" charset="0"/>
                <a:ea typeface="Cambria" panose="02040503050406030204" pitchFamily="18" charset="0"/>
              </a:rPr>
              <a:t>?</a:t>
            </a:r>
            <a:endParaRPr lang="en-US" sz="32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814415" y="1029038"/>
            <a:ext cx="8915399" cy="1783964"/>
          </a:xfrm>
        </p:spPr>
        <p:txBody>
          <a:bodyPr>
            <a:norm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SQL (Structured Query Language) is a language to operate databases; it includes Database Creation, Database Deletion, Fetching Data Rows, Modifying &amp; Deleting Data rows, etc</a:t>
            </a:r>
            <a:r>
              <a:rPr lang="en-US" sz="1400" dirty="0" smtClean="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1400" b="1" dirty="0">
                <a:latin typeface="Cambria" panose="02040503050406030204" pitchFamily="18" charset="0"/>
                <a:ea typeface="Cambria" panose="02040503050406030204" pitchFamily="18" charset="0"/>
              </a:rPr>
              <a:t>SQL</a:t>
            </a:r>
            <a:r>
              <a:rPr lang="en-US" sz="1400" dirty="0">
                <a:latin typeface="Cambria" panose="02040503050406030204" pitchFamily="18" charset="0"/>
                <a:ea typeface="Cambria" panose="02040503050406030204" pitchFamily="18" charset="0"/>
              </a:rPr>
              <a:t> stands for </a:t>
            </a:r>
            <a:r>
              <a:rPr lang="en-US" sz="1400" b="1" dirty="0">
                <a:latin typeface="Cambria" panose="02040503050406030204" pitchFamily="18" charset="0"/>
                <a:ea typeface="Cambria" panose="02040503050406030204" pitchFamily="18" charset="0"/>
              </a:rPr>
              <a:t>Structured Query Language</a:t>
            </a:r>
            <a:r>
              <a:rPr lang="en-US" sz="1400" dirty="0">
                <a:latin typeface="Cambria" panose="02040503050406030204" pitchFamily="18" charset="0"/>
                <a:ea typeface="Cambria" panose="02040503050406030204" pitchFamily="18" charset="0"/>
              </a:rPr>
              <a:t> which is a computer language for storing, manipulating and retrieving data stored in a relational database</a:t>
            </a:r>
            <a:r>
              <a:rPr lang="en-US" sz="1400" dirty="0" smtClean="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SQL was developed in the 1970s by IBM Computer Scientists and became a standard of the American National Standards Institute (ANSI) in 1986, and the International Organization for Standardization (ISO) in 1987.</a:t>
            </a:r>
            <a:endParaRPr lang="en-US" sz="1400" dirty="0" smtClean="0">
              <a:latin typeface="Cambria" panose="02040503050406030204" pitchFamily="18" charset="0"/>
              <a:ea typeface="Cambria" panose="02040503050406030204" pitchFamily="18" charset="0"/>
            </a:endParaRP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lnSpcReduction="10000"/>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access data in the relational database management systems.</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describe the data.</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define the data in a database and manipulate that data.</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to embed within other languages using SQL modules, libraries &amp; pre-compilers.</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create and drop databases and tables.</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create view, stored procedure, functions in a database.</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set permissions on tables, procedures and views.</a:t>
            </a:r>
          </a:p>
        </p:txBody>
      </p:sp>
      <p:sp>
        <p:nvSpPr>
          <p:cNvPr id="5" name="Title 1"/>
          <p:cNvSpPr txBox="1">
            <a:spLocks/>
          </p:cNvSpPr>
          <p:nvPr/>
        </p:nvSpPr>
        <p:spPr>
          <a:xfrm>
            <a:off x="1814415" y="3002047"/>
            <a:ext cx="8915399" cy="6334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latin typeface="Cambria" panose="02040503050406030204" pitchFamily="18" charset="0"/>
                <a:ea typeface="Cambria" panose="02040503050406030204" pitchFamily="18" charset="0"/>
              </a:rPr>
              <a:t>Why SQL ?</a:t>
            </a:r>
            <a:endParaRPr lang="en-US"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0099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87818" y="2304941"/>
            <a:ext cx="10654930" cy="55841"/>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95732" y="93781"/>
            <a:ext cx="2662655" cy="2123658"/>
          </a:xfrm>
          <a:prstGeom prst="rect">
            <a:avLst/>
          </a:prstGeom>
        </p:spPr>
        <p:txBody>
          <a:bodyPr wrap="square">
            <a:spAutoFit/>
          </a:bodyPr>
          <a:lstStyle/>
          <a:p>
            <a:pPr marL="171450" indent="-171450">
              <a:buFont typeface="Wingdings" panose="05000000000000000000" pitchFamily="2" charset="2"/>
              <a:buChar char="q"/>
            </a:pPr>
            <a:r>
              <a:rPr lang="en-US" sz="1200" b="1" u="sng" dirty="0" smtClean="0">
                <a:latin typeface="Cambria" panose="02040503050406030204" pitchFamily="18" charset="0"/>
                <a:ea typeface="Cambria" panose="02040503050406030204" pitchFamily="18" charset="0"/>
              </a:rPr>
              <a:t>Primary Key</a:t>
            </a:r>
            <a:r>
              <a:rPr lang="en-US" sz="1200" b="1" dirty="0" smtClean="0">
                <a:latin typeface="Cambria" panose="02040503050406030204" pitchFamily="18" charset="0"/>
                <a:ea typeface="Cambria" panose="02040503050406030204" pitchFamily="18" charset="0"/>
              </a:rPr>
              <a:t> :- </a:t>
            </a:r>
            <a:r>
              <a:rPr lang="en-US" sz="1200" dirty="0" smtClean="0">
                <a:latin typeface="Cambria" panose="02040503050406030204" pitchFamily="18" charset="0"/>
                <a:ea typeface="Cambria" panose="02040503050406030204" pitchFamily="18" charset="0"/>
              </a:rPr>
              <a:t>Primary </a:t>
            </a:r>
            <a:r>
              <a:rPr lang="en-US" sz="1200" dirty="0">
                <a:latin typeface="Cambria" panose="02040503050406030204" pitchFamily="18" charset="0"/>
                <a:ea typeface="Cambria" panose="02040503050406030204" pitchFamily="18" charset="0"/>
              </a:rPr>
              <a:t>Key is a field which uniquely identifies each row in the table. If a field in a table as primary key, then the field will not be able to contain NULL values as well as all the rows should have unique values for this field</a:t>
            </a:r>
            <a:r>
              <a:rPr lang="en-US" sz="1200" dirty="0" smtClean="0">
                <a:latin typeface="Cambria" panose="02040503050406030204" pitchFamily="18" charset="0"/>
                <a:ea typeface="Cambria" panose="02040503050406030204" pitchFamily="18" charset="0"/>
              </a:rPr>
              <a:t>.</a:t>
            </a:r>
          </a:p>
          <a:p>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The </a:t>
            </a:r>
            <a:r>
              <a:rPr lang="en-US" sz="1200" dirty="0">
                <a:latin typeface="Cambria" panose="02040503050406030204" pitchFamily="18" charset="0"/>
                <a:ea typeface="Cambria" panose="02040503050406030204" pitchFamily="18" charset="0"/>
              </a:rPr>
              <a:t>PRIMARY KEY constraint is simply a combination of NOT NULL and UNIQUE constraints</a:t>
            </a:r>
            <a:r>
              <a:rPr lang="en-US" sz="1200" dirty="0" smtClean="0">
                <a:latin typeface="Cambria" panose="02040503050406030204" pitchFamily="18" charset="0"/>
                <a:ea typeface="Cambria" panose="02040503050406030204" pitchFamily="18" charset="0"/>
              </a:rPr>
              <a:t>.</a:t>
            </a:r>
          </a:p>
        </p:txBody>
      </p:sp>
      <p:sp>
        <p:nvSpPr>
          <p:cNvPr id="17" name="Rectangle 16"/>
          <p:cNvSpPr/>
          <p:nvPr/>
        </p:nvSpPr>
        <p:spPr>
          <a:xfrm>
            <a:off x="7710740" y="286186"/>
            <a:ext cx="4330021" cy="2123658"/>
          </a:xfrm>
          <a:prstGeom prst="rect">
            <a:avLst/>
          </a:prstGeom>
        </p:spPr>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p>
          <a:p>
            <a:r>
              <a:rPr lang="en-US" sz="1200" b="1" dirty="0">
                <a:solidFill>
                  <a:srgbClr val="FF0000"/>
                </a:solidFill>
                <a:latin typeface="Cambria" panose="02040503050406030204" pitchFamily="18" charset="0"/>
                <a:ea typeface="Cambria" panose="02040503050406030204" pitchFamily="18" charset="0"/>
              </a:rPr>
              <a:t>Constraint </a:t>
            </a:r>
            <a:r>
              <a:rPr lang="en-US" sz="1200" b="1" dirty="0" err="1">
                <a:solidFill>
                  <a:srgbClr val="FF0000"/>
                </a:solidFill>
                <a:latin typeface="Cambria" panose="02040503050406030204" pitchFamily="18" charset="0"/>
                <a:ea typeface="Cambria" panose="02040503050406030204" pitchFamily="18" charset="0"/>
              </a:rPr>
              <a:t>PK_Student_ID</a:t>
            </a:r>
            <a:r>
              <a:rPr lang="en-US" sz="1200" b="1" dirty="0">
                <a:solidFill>
                  <a:srgbClr val="FF0000"/>
                </a:solidFill>
                <a:latin typeface="Cambria" panose="02040503050406030204" pitchFamily="18" charset="0"/>
                <a:ea typeface="Cambria" panose="02040503050406030204" pitchFamily="18" charset="0"/>
              </a:rPr>
              <a:t> Primary Key (ID)</a:t>
            </a:r>
          </a:p>
          <a:p>
            <a:r>
              <a:rPr lang="en-US" sz="1200" b="1" dirty="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 -- Error </a:t>
            </a:r>
          </a:p>
          <a:p>
            <a:r>
              <a:rPr lang="en-US" sz="1200" b="1" dirty="0">
                <a:solidFill>
                  <a:srgbClr val="FF0000"/>
                </a:solidFill>
                <a:latin typeface="Cambria" panose="02040503050406030204" pitchFamily="18" charset="0"/>
                <a:ea typeface="Cambria" panose="02040503050406030204" pitchFamily="18" charset="0"/>
              </a:rPr>
              <a:t>INSERT INTO Student VALUES (101,'Suresh','Kop') </a:t>
            </a:r>
          </a:p>
          <a:p>
            <a:r>
              <a:rPr lang="en-US" sz="1200" b="1" dirty="0">
                <a:solidFill>
                  <a:srgbClr val="FF0000"/>
                </a:solidFill>
                <a:latin typeface="Cambria" panose="02040503050406030204" pitchFamily="18" charset="0"/>
                <a:ea typeface="Cambria" panose="02040503050406030204" pitchFamily="18" charset="0"/>
              </a:rPr>
              <a:t>INSERT INTO Student VALUES (101,'Kundan','Kop')  -- Error </a:t>
            </a:r>
          </a:p>
        </p:txBody>
      </p:sp>
      <p:sp>
        <p:nvSpPr>
          <p:cNvPr id="20" name="TextBox 19"/>
          <p:cNvSpPr txBox="1"/>
          <p:nvPr/>
        </p:nvSpPr>
        <p:spPr>
          <a:xfrm>
            <a:off x="3746013" y="0"/>
            <a:ext cx="1915909"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Column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21" name="Rectangle 20"/>
          <p:cNvSpPr/>
          <p:nvPr/>
        </p:nvSpPr>
        <p:spPr>
          <a:xfrm>
            <a:off x="3198073" y="237325"/>
            <a:ext cx="4330021" cy="1754326"/>
          </a:xfrm>
          <a:prstGeom prst="rect">
            <a:avLst/>
          </a:prstGeom>
        </p:spPr>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ID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Constraint </a:t>
            </a:r>
            <a:r>
              <a:rPr lang="en-US" sz="1200" b="1" dirty="0" err="1" smtClean="0">
                <a:solidFill>
                  <a:srgbClr val="FF0000"/>
                </a:solidFill>
                <a:latin typeface="Cambria" panose="02040503050406030204" pitchFamily="18" charset="0"/>
                <a:ea typeface="Cambria" panose="02040503050406030204" pitchFamily="18" charset="0"/>
              </a:rPr>
              <a:t>PK_Student_ID</a:t>
            </a:r>
            <a:r>
              <a:rPr lang="en-US" sz="1200" b="1" dirty="0" smtClean="0">
                <a:solidFill>
                  <a:srgbClr val="FF0000"/>
                </a:solidFill>
                <a:latin typeface="Cambria" panose="02040503050406030204" pitchFamily="18" charset="0"/>
                <a:ea typeface="Cambria" panose="02040503050406030204" pitchFamily="18" charset="0"/>
              </a:rPr>
              <a:t> Primary Key ,</a:t>
            </a:r>
          </a:p>
          <a:p>
            <a:r>
              <a:rPr lang="en-US" sz="1200" b="1" dirty="0" smtClean="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 -- Error </a:t>
            </a:r>
          </a:p>
          <a:p>
            <a:r>
              <a:rPr lang="en-US" sz="1200" b="1" dirty="0">
                <a:solidFill>
                  <a:srgbClr val="FF0000"/>
                </a:solidFill>
                <a:latin typeface="Cambria" panose="02040503050406030204" pitchFamily="18" charset="0"/>
                <a:ea typeface="Cambria" panose="02040503050406030204" pitchFamily="18" charset="0"/>
              </a:rPr>
              <a:t>INSERT INTO Student VALUES (101,'Suresh','Kop') </a:t>
            </a:r>
          </a:p>
          <a:p>
            <a:r>
              <a:rPr lang="en-US" sz="1200" b="1" dirty="0">
                <a:solidFill>
                  <a:srgbClr val="FF0000"/>
                </a:solidFill>
                <a:latin typeface="Cambria" panose="02040503050406030204" pitchFamily="18" charset="0"/>
                <a:ea typeface="Cambria" panose="02040503050406030204" pitchFamily="18" charset="0"/>
              </a:rPr>
              <a:t>INSERT INTO Student VALUES (101,'Kundan','Kop')  -- Error </a:t>
            </a:r>
          </a:p>
        </p:txBody>
      </p:sp>
      <p:sp>
        <p:nvSpPr>
          <p:cNvPr id="22" name="Rectangle 21"/>
          <p:cNvSpPr/>
          <p:nvPr/>
        </p:nvSpPr>
        <p:spPr>
          <a:xfrm>
            <a:off x="604946" y="2409844"/>
            <a:ext cx="3415622" cy="1200329"/>
          </a:xfrm>
          <a:prstGeom prst="rect">
            <a:avLst/>
          </a:prstGeom>
        </p:spPr>
        <p:txBody>
          <a:bodyPr wrap="square">
            <a:spAutoFit/>
          </a:bodyPr>
          <a:lstStyle/>
          <a:p>
            <a:pPr marL="171450" indent="-171450">
              <a:buFont typeface="Wingdings" panose="05000000000000000000" pitchFamily="2" charset="2"/>
              <a:buChar char="q"/>
            </a:pPr>
            <a:r>
              <a:rPr lang="en-US" sz="1200" b="1" u="sng" dirty="0">
                <a:latin typeface="Cambria" panose="02040503050406030204" pitchFamily="18" charset="0"/>
                <a:ea typeface="Cambria" panose="02040503050406030204" pitchFamily="18" charset="0"/>
              </a:rPr>
              <a:t>Check Constraint:</a:t>
            </a:r>
            <a:r>
              <a:rPr lang="en-US" sz="1200" b="1" dirty="0">
                <a:latin typeface="Cambria" panose="02040503050406030204" pitchFamily="18" charset="0"/>
                <a:ea typeface="Cambria" panose="02040503050406030204" pitchFamily="18" charset="0"/>
              </a:rPr>
              <a:t> </a:t>
            </a:r>
            <a:r>
              <a:rPr lang="en-US" sz="1200" b="1" dirty="0" smtClean="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If </a:t>
            </a:r>
            <a:r>
              <a:rPr lang="en-US" sz="1200" dirty="0">
                <a:latin typeface="Cambria" panose="02040503050406030204" pitchFamily="18" charset="0"/>
                <a:ea typeface="Cambria" panose="02040503050406030204" pitchFamily="18" charset="0"/>
              </a:rPr>
              <a:t>we want to check the values present in a column to be according to a specified value we use this constraint</a:t>
            </a:r>
            <a:r>
              <a:rPr lang="en-US" sz="1200" dirty="0" smtClean="0">
                <a:latin typeface="Cambria" panose="02040503050406030204" pitchFamily="18" charset="0"/>
                <a:ea typeface="Cambria" panose="02040503050406030204" pitchFamily="18" charset="0"/>
              </a:rPr>
              <a:t>.</a:t>
            </a:r>
          </a:p>
          <a:p>
            <a:r>
              <a:rPr lang="en-US" sz="1200" dirty="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   -Using </a:t>
            </a:r>
            <a:r>
              <a:rPr lang="en-US" sz="1200" dirty="0">
                <a:latin typeface="Cambria" panose="02040503050406030204" pitchFamily="18" charset="0"/>
                <a:ea typeface="Cambria" panose="02040503050406030204" pitchFamily="18" charset="0"/>
              </a:rPr>
              <a:t>the CHECK constraint we can specify a condition for a field, which should be satisfied at the time of entering values for this field. </a:t>
            </a:r>
            <a:endParaRPr lang="en-US" sz="1200" dirty="0" smtClean="0">
              <a:latin typeface="Cambria" panose="02040503050406030204" pitchFamily="18" charset="0"/>
              <a:ea typeface="Cambria" panose="02040503050406030204" pitchFamily="18" charset="0"/>
            </a:endParaRPr>
          </a:p>
        </p:txBody>
      </p:sp>
      <p:sp>
        <p:nvSpPr>
          <p:cNvPr id="24" name="TextBox 23"/>
          <p:cNvSpPr txBox="1"/>
          <p:nvPr/>
        </p:nvSpPr>
        <p:spPr>
          <a:xfrm>
            <a:off x="7580875" y="-44718"/>
            <a:ext cx="1760610"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Table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25" name="Rectangle 24"/>
          <p:cNvSpPr/>
          <p:nvPr/>
        </p:nvSpPr>
        <p:spPr>
          <a:xfrm>
            <a:off x="1502196" y="4067936"/>
            <a:ext cx="3015426" cy="1384995"/>
          </a:xfrm>
          <a:prstGeom prst="rect">
            <a:avLst/>
          </a:prstGeom>
        </p:spPr>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TABLE Student</a:t>
            </a:r>
          </a:p>
          <a:p>
            <a:r>
              <a:rPr lang="en-US" sz="1200" b="1" dirty="0" smtClean="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ID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NOT NULL,</a:t>
            </a:r>
          </a:p>
          <a:p>
            <a:r>
              <a:rPr lang="en-US" sz="1200" b="1" dirty="0" smtClean="0">
                <a:solidFill>
                  <a:srgbClr val="FF0000"/>
                </a:solidFill>
                <a:latin typeface="Cambria" panose="02040503050406030204" pitchFamily="18" charset="0"/>
                <a:ea typeface="Cambria" panose="02040503050406030204" pitchFamily="18" charset="0"/>
              </a:rPr>
              <a:t>NAME </a:t>
            </a:r>
            <a:r>
              <a:rPr lang="en-US" sz="1200" b="1" dirty="0" err="1" smtClean="0">
                <a:solidFill>
                  <a:srgbClr val="FF0000"/>
                </a:solidFill>
                <a:latin typeface="Cambria" panose="02040503050406030204" pitchFamily="18" charset="0"/>
                <a:ea typeface="Cambria" panose="02040503050406030204" pitchFamily="18" charset="0"/>
              </a:rPr>
              <a:t>varchar</a:t>
            </a:r>
            <a:r>
              <a:rPr lang="en-US" sz="1200" b="1" dirty="0" smtClean="0">
                <a:solidFill>
                  <a:srgbClr val="FF0000"/>
                </a:solidFill>
                <a:latin typeface="Cambria" panose="02040503050406030204" pitchFamily="18" charset="0"/>
                <a:ea typeface="Cambria" panose="02040503050406030204" pitchFamily="18" charset="0"/>
              </a:rPr>
              <a:t>(10) NOT NULL,</a:t>
            </a:r>
          </a:p>
          <a:p>
            <a:r>
              <a:rPr lang="en-US" sz="1200" b="1" dirty="0" smtClean="0">
                <a:solidFill>
                  <a:srgbClr val="FF0000"/>
                </a:solidFill>
                <a:latin typeface="Cambria" panose="02040503050406030204" pitchFamily="18" charset="0"/>
                <a:ea typeface="Cambria" panose="02040503050406030204" pitchFamily="18" charset="0"/>
              </a:rPr>
              <a:t>AGE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NOT NULL CHECK (AGE &gt;= 18))</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Insert into Student values (1,'Tanaji',15)</a:t>
            </a:r>
            <a:endParaRPr lang="en-US" sz="1200" b="1" dirty="0">
              <a:solidFill>
                <a:srgbClr val="FF0000"/>
              </a:solidFill>
              <a:latin typeface="Cambria" panose="02040503050406030204" pitchFamily="18" charset="0"/>
              <a:ea typeface="Cambria" panose="02040503050406030204" pitchFamily="18" charset="0"/>
            </a:endParaRPr>
          </a:p>
        </p:txBody>
      </p:sp>
      <p:sp>
        <p:nvSpPr>
          <p:cNvPr id="26" name="Rectangle 25"/>
          <p:cNvSpPr/>
          <p:nvPr/>
        </p:nvSpPr>
        <p:spPr>
          <a:xfrm>
            <a:off x="4238011" y="2622895"/>
            <a:ext cx="3127035" cy="1569660"/>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AGE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 Constraint </a:t>
            </a:r>
            <a:r>
              <a:rPr lang="en-US" sz="1200" b="1" dirty="0" err="1">
                <a:solidFill>
                  <a:srgbClr val="FF0000"/>
                </a:solidFill>
                <a:latin typeface="Cambria" panose="02040503050406030204" pitchFamily="18" charset="0"/>
                <a:ea typeface="Cambria" panose="02040503050406030204" pitchFamily="18" charset="0"/>
              </a:rPr>
              <a:t>CK_Age_Check</a:t>
            </a:r>
            <a:r>
              <a:rPr lang="en-US" sz="1200" b="1" dirty="0">
                <a:solidFill>
                  <a:srgbClr val="FF0000"/>
                </a:solidFill>
                <a:latin typeface="Cambria" panose="02040503050406030204" pitchFamily="18" charset="0"/>
                <a:ea typeface="Cambria" panose="02040503050406030204" pitchFamily="18" charset="0"/>
              </a:rPr>
              <a:t> CHECK (AGE &gt;= 18</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(1,'Tanaji',15)</a:t>
            </a:r>
          </a:p>
        </p:txBody>
      </p:sp>
      <p:sp>
        <p:nvSpPr>
          <p:cNvPr id="27" name="Rectangle 26"/>
          <p:cNvSpPr/>
          <p:nvPr/>
        </p:nvSpPr>
        <p:spPr>
          <a:xfrm>
            <a:off x="7298695" y="2596666"/>
            <a:ext cx="3950412" cy="1569660"/>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AGE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 ,</a:t>
            </a:r>
          </a:p>
          <a:p>
            <a:r>
              <a:rPr lang="en-US" sz="1200" b="1" dirty="0">
                <a:solidFill>
                  <a:srgbClr val="FF0000"/>
                </a:solidFill>
                <a:latin typeface="Cambria" panose="02040503050406030204" pitchFamily="18" charset="0"/>
                <a:ea typeface="Cambria" panose="02040503050406030204" pitchFamily="18" charset="0"/>
              </a:rPr>
              <a:t>Constraint </a:t>
            </a:r>
            <a:r>
              <a:rPr lang="en-US" sz="1200" b="1" dirty="0" err="1">
                <a:solidFill>
                  <a:srgbClr val="FF0000"/>
                </a:solidFill>
                <a:latin typeface="Cambria" panose="02040503050406030204" pitchFamily="18" charset="0"/>
                <a:ea typeface="Cambria" panose="02040503050406030204" pitchFamily="18" charset="0"/>
              </a:rPr>
              <a:t>CK_Age_Check</a:t>
            </a:r>
            <a:r>
              <a:rPr lang="en-US" sz="1200" b="1" dirty="0">
                <a:solidFill>
                  <a:srgbClr val="FF0000"/>
                </a:solidFill>
                <a:latin typeface="Cambria" panose="02040503050406030204" pitchFamily="18" charset="0"/>
                <a:ea typeface="Cambria" panose="02040503050406030204" pitchFamily="18" charset="0"/>
              </a:rPr>
              <a:t> CHECK (AGE &gt;= 18</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(1,'Tanaji',15)</a:t>
            </a:r>
          </a:p>
        </p:txBody>
      </p:sp>
      <p:sp>
        <p:nvSpPr>
          <p:cNvPr id="28" name="TextBox 27"/>
          <p:cNvSpPr txBox="1"/>
          <p:nvPr/>
        </p:nvSpPr>
        <p:spPr>
          <a:xfrm>
            <a:off x="1799507" y="3746210"/>
            <a:ext cx="1026499" cy="276999"/>
          </a:xfrm>
          <a:prstGeom prst="rect">
            <a:avLst/>
          </a:prstGeom>
          <a:noFill/>
        </p:spPr>
        <p:txBody>
          <a:bodyPr wrap="none" rtlCol="0">
            <a:spAutoFit/>
          </a:bodyPr>
          <a:lstStyle/>
          <a:p>
            <a:r>
              <a:rPr lang="en-US" sz="1200" b="1" u="sng" dirty="0">
                <a:latin typeface="Cambria" panose="02040503050406030204" pitchFamily="18" charset="0"/>
                <a:ea typeface="Cambria" panose="02040503050406030204" pitchFamily="18" charset="0"/>
              </a:rPr>
              <a:t>Normal way</a:t>
            </a:r>
          </a:p>
        </p:txBody>
      </p:sp>
      <p:sp>
        <p:nvSpPr>
          <p:cNvPr id="29" name="TextBox 28"/>
          <p:cNvSpPr txBox="1"/>
          <p:nvPr/>
        </p:nvSpPr>
        <p:spPr>
          <a:xfrm>
            <a:off x="4238011" y="2389238"/>
            <a:ext cx="1915909"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Column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30" name="TextBox 29"/>
          <p:cNvSpPr txBox="1"/>
          <p:nvPr/>
        </p:nvSpPr>
        <p:spPr>
          <a:xfrm>
            <a:off x="7335673" y="2332861"/>
            <a:ext cx="1760610"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Table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31" name="TextBox 30"/>
          <p:cNvSpPr txBox="1"/>
          <p:nvPr/>
        </p:nvSpPr>
        <p:spPr>
          <a:xfrm>
            <a:off x="6731337" y="4287712"/>
            <a:ext cx="2192267" cy="276999"/>
          </a:xfrm>
          <a:prstGeom prst="rect">
            <a:avLst/>
          </a:prstGeom>
          <a:noFill/>
        </p:spPr>
        <p:txBody>
          <a:bodyPr wrap="none" rtlCol="0">
            <a:spAutoFit/>
          </a:bodyPr>
          <a:lstStyle/>
          <a:p>
            <a:r>
              <a:rPr lang="en-US" sz="1200" b="1" dirty="0" smtClean="0">
                <a:latin typeface="Cambria" panose="02040503050406030204" pitchFamily="18" charset="0"/>
                <a:ea typeface="Cambria" panose="02040503050406030204" pitchFamily="18" charset="0"/>
              </a:rPr>
              <a:t>Example 2: Check Constraint</a:t>
            </a:r>
            <a:endParaRPr lang="en-US" sz="1200" b="1" dirty="0">
              <a:latin typeface="Cambria" panose="02040503050406030204" pitchFamily="18" charset="0"/>
              <a:ea typeface="Cambria" panose="02040503050406030204" pitchFamily="18" charset="0"/>
            </a:endParaRPr>
          </a:p>
        </p:txBody>
      </p:sp>
      <p:sp>
        <p:nvSpPr>
          <p:cNvPr id="32" name="Rectangle 31"/>
          <p:cNvSpPr/>
          <p:nvPr/>
        </p:nvSpPr>
        <p:spPr>
          <a:xfrm>
            <a:off x="6731337" y="4564711"/>
            <a:ext cx="4085580" cy="2308324"/>
          </a:xfrm>
          <a:prstGeom prst="rect">
            <a:avLst/>
          </a:prstGeom>
        </p:spPr>
        <p:txBody>
          <a:bodyPr wrap="square">
            <a:spAutoFit/>
          </a:bodyPr>
          <a:lstStyle/>
          <a:p>
            <a:r>
              <a:rPr lang="en-US" sz="1200" b="1" u="sng" dirty="0">
                <a:latin typeface="Cambria" panose="02040503050406030204" pitchFamily="18" charset="0"/>
                <a:ea typeface="Cambria" panose="02040503050406030204" pitchFamily="18" charset="0"/>
              </a:rPr>
              <a:t>Column Level</a:t>
            </a:r>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Bank(</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decimal(7,2) Constraint </a:t>
            </a:r>
            <a:r>
              <a:rPr lang="en-US" sz="1200" b="1" dirty="0" err="1">
                <a:solidFill>
                  <a:srgbClr val="FF0000"/>
                </a:solidFill>
                <a:latin typeface="Cambria" panose="02040503050406030204" pitchFamily="18" charset="0"/>
                <a:ea typeface="Cambria" panose="02040503050406030204" pitchFamily="18" charset="0"/>
              </a:rPr>
              <a:t>Bal_CK</a:t>
            </a:r>
            <a:r>
              <a:rPr lang="en-US" sz="1200" b="1" dirty="0">
                <a:solidFill>
                  <a:srgbClr val="FF0000"/>
                </a:solidFill>
                <a:latin typeface="Cambria" panose="02040503050406030204" pitchFamily="18" charset="0"/>
                <a:ea typeface="Cambria" panose="02040503050406030204" pitchFamily="18" charset="0"/>
              </a:rPr>
              <a:t> Check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&gt;=1000</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Bank values (1,'Tanaji',900)</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u="sng" dirty="0">
                <a:latin typeface="Cambria" panose="02040503050406030204" pitchFamily="18" charset="0"/>
                <a:ea typeface="Cambria" panose="02040503050406030204" pitchFamily="18" charset="0"/>
              </a:rPr>
              <a:t>Table Level</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CREATE TABLE Bank(</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decimal(7,2), Constraint </a:t>
            </a:r>
            <a:r>
              <a:rPr lang="en-US" sz="1200" b="1" dirty="0" err="1">
                <a:solidFill>
                  <a:srgbClr val="FF0000"/>
                </a:solidFill>
                <a:latin typeface="Cambria" panose="02040503050406030204" pitchFamily="18" charset="0"/>
                <a:ea typeface="Cambria" panose="02040503050406030204" pitchFamily="18" charset="0"/>
              </a:rPr>
              <a:t>Bal_CK</a:t>
            </a:r>
            <a:r>
              <a:rPr lang="en-US" sz="1200" b="1" dirty="0">
                <a:solidFill>
                  <a:srgbClr val="FF0000"/>
                </a:solidFill>
                <a:latin typeface="Cambria" panose="02040503050406030204" pitchFamily="18" charset="0"/>
                <a:ea typeface="Cambria" panose="02040503050406030204" pitchFamily="18" charset="0"/>
              </a:rPr>
              <a:t> Check(</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BETWEEN 1000 AND 9999</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Bank values (1,'Tanaji',900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6559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20441" y="1952981"/>
            <a:ext cx="10654930" cy="55841"/>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90934" y="349508"/>
            <a:ext cx="4029875" cy="830997"/>
          </a:xfrm>
          <a:prstGeom prst="rect">
            <a:avLst/>
          </a:prstGeom>
        </p:spPr>
        <p:txBody>
          <a:bodyPr wrap="square">
            <a:spAutoFit/>
          </a:bodyPr>
          <a:lstStyle/>
          <a:p>
            <a:pPr marL="171450" indent="-171450">
              <a:buFont typeface="Wingdings" panose="05000000000000000000" pitchFamily="2" charset="2"/>
              <a:buChar char="q"/>
            </a:pPr>
            <a:r>
              <a:rPr lang="en-US" sz="1200" b="1" u="sng" dirty="0" smtClean="0">
                <a:latin typeface="Cambria" panose="02040503050406030204" pitchFamily="18" charset="0"/>
                <a:ea typeface="Cambria" panose="02040503050406030204" pitchFamily="18" charset="0"/>
              </a:rPr>
              <a:t>Default</a:t>
            </a:r>
            <a:r>
              <a:rPr lang="en-US" sz="1200" dirty="0" smtClean="0">
                <a:latin typeface="Cambria" panose="02040503050406030204" pitchFamily="18" charset="0"/>
                <a:ea typeface="Cambria" panose="02040503050406030204" pitchFamily="18" charset="0"/>
              </a:rPr>
              <a:t>:- This </a:t>
            </a:r>
            <a:r>
              <a:rPr lang="en-US" sz="1200" dirty="0">
                <a:latin typeface="Cambria" panose="02040503050406030204" pitchFamily="18" charset="0"/>
                <a:ea typeface="Cambria" panose="02040503050406030204" pitchFamily="18" charset="0"/>
              </a:rPr>
              <a:t>constraint is used to provide a default value for the fields</a:t>
            </a:r>
            <a:r>
              <a:rPr lang="en-US" sz="1200" dirty="0" smtClean="0">
                <a:latin typeface="Cambria" panose="02040503050406030204" pitchFamily="18" charset="0"/>
                <a:ea typeface="Cambria" panose="02040503050406030204" pitchFamily="18" charset="0"/>
              </a:rPr>
              <a:t>.</a:t>
            </a:r>
          </a:p>
          <a:p>
            <a:r>
              <a:rPr lang="en-US" sz="1200" dirty="0" smtClean="0">
                <a:latin typeface="Cambria" panose="02040503050406030204" pitchFamily="18" charset="0"/>
                <a:ea typeface="Cambria" panose="02040503050406030204" pitchFamily="18" charset="0"/>
              </a:rPr>
              <a:t>If user not specify the value for this constraint columnist automatically  pick default value </a:t>
            </a:r>
            <a:r>
              <a:rPr lang="en-US" sz="1200" dirty="0">
                <a:latin typeface="Cambria" panose="02040503050406030204" pitchFamily="18" charset="0"/>
                <a:ea typeface="Cambria" panose="02040503050406030204" pitchFamily="18" charset="0"/>
              </a:rPr>
              <a:t> </a:t>
            </a:r>
          </a:p>
        </p:txBody>
      </p:sp>
      <p:sp>
        <p:nvSpPr>
          <p:cNvPr id="3" name="Rectangle 2"/>
          <p:cNvSpPr/>
          <p:nvPr/>
        </p:nvSpPr>
        <p:spPr>
          <a:xfrm>
            <a:off x="4604574" y="230012"/>
            <a:ext cx="3659926" cy="1569660"/>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SNAME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a:t>
            </a:r>
          </a:p>
          <a:p>
            <a:r>
              <a:rPr lang="en-US" sz="1200" b="1" dirty="0">
                <a:solidFill>
                  <a:srgbClr val="FF0000"/>
                </a:solidFill>
                <a:latin typeface="Cambria" panose="02040503050406030204" pitchFamily="18" charset="0"/>
                <a:ea typeface="Cambria" panose="02040503050406030204" pitchFamily="18" charset="0"/>
              </a:rPr>
              <a:t>AGE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Default 18</a:t>
            </a:r>
          </a:p>
          <a:p>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(1,'Tanaji',Default)</a:t>
            </a:r>
          </a:p>
        </p:txBody>
      </p:sp>
      <p:sp>
        <p:nvSpPr>
          <p:cNvPr id="5" name="Rectangle 4"/>
          <p:cNvSpPr/>
          <p:nvPr/>
        </p:nvSpPr>
        <p:spPr>
          <a:xfrm>
            <a:off x="8264500" y="230012"/>
            <a:ext cx="3587799" cy="1200329"/>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Bank(</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decimal(7,2) Default 1000)</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Bank (</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VALUES (101, 'Ravi')</a:t>
            </a:r>
          </a:p>
        </p:txBody>
      </p:sp>
      <p:sp>
        <p:nvSpPr>
          <p:cNvPr id="6" name="Rectangle 5"/>
          <p:cNvSpPr/>
          <p:nvPr/>
        </p:nvSpPr>
        <p:spPr>
          <a:xfrm>
            <a:off x="618906" y="2115963"/>
            <a:ext cx="4769771" cy="830997"/>
          </a:xfrm>
          <a:prstGeom prst="rect">
            <a:avLst/>
          </a:prstGeom>
        </p:spPr>
        <p:txBody>
          <a:bodyPr wrap="square">
            <a:spAutoFit/>
          </a:bodyPr>
          <a:lstStyle/>
          <a:p>
            <a:pPr marL="171450" indent="-171450">
              <a:buFont typeface="Wingdings" panose="05000000000000000000" pitchFamily="2" charset="2"/>
              <a:buChar char="q"/>
            </a:pPr>
            <a:r>
              <a:rPr lang="en-US" sz="1200" b="1" u="sng" dirty="0">
                <a:latin typeface="Cambria" panose="02040503050406030204" pitchFamily="18" charset="0"/>
                <a:ea typeface="Cambria" panose="02040503050406030204" pitchFamily="18" charset="0"/>
              </a:rPr>
              <a:t>Foreign </a:t>
            </a:r>
            <a:r>
              <a:rPr lang="en-US" sz="1200" b="1" u="sng" dirty="0" smtClean="0">
                <a:latin typeface="Cambria" panose="02040503050406030204" pitchFamily="18" charset="0"/>
                <a:ea typeface="Cambria" panose="02040503050406030204" pitchFamily="18" charset="0"/>
              </a:rPr>
              <a:t>Key</a:t>
            </a:r>
            <a:r>
              <a:rPr lang="en-US" sz="1200" dirty="0" smtClean="0">
                <a:latin typeface="Cambria" panose="02040503050406030204" pitchFamily="18" charset="0"/>
                <a:ea typeface="Cambria" panose="02040503050406030204" pitchFamily="18" charset="0"/>
              </a:rPr>
              <a:t>:-is </a:t>
            </a:r>
            <a:r>
              <a:rPr lang="en-US" sz="1200" dirty="0">
                <a:latin typeface="Cambria" panose="02040503050406030204" pitchFamily="18" charset="0"/>
                <a:ea typeface="Cambria" panose="02040503050406030204" pitchFamily="18" charset="0"/>
              </a:rPr>
              <a:t>a column/field that refers to the primary key/unique key of another table. </a:t>
            </a:r>
            <a:endParaRPr lang="en-US" sz="1200" dirty="0" smtClean="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t>
            </a:r>
            <a:r>
              <a:rPr lang="en-US" sz="1200" dirty="0" smtClean="0">
                <a:latin typeface="Cambria" panose="02040503050406030204" pitchFamily="18" charset="0"/>
                <a:ea typeface="Cambria" panose="02040503050406030204" pitchFamily="18" charset="0"/>
              </a:rPr>
              <a:t>So </a:t>
            </a:r>
            <a:r>
              <a:rPr lang="en-US" sz="1200" dirty="0">
                <a:latin typeface="Cambria" panose="02040503050406030204" pitchFamily="18" charset="0"/>
                <a:ea typeface="Cambria" panose="02040503050406030204" pitchFamily="18" charset="0"/>
              </a:rPr>
              <a:t>it </a:t>
            </a:r>
            <a:r>
              <a:rPr lang="en-US" sz="1200" dirty="0" smtClean="0">
                <a:latin typeface="Cambria" panose="02040503050406030204" pitchFamily="18" charset="0"/>
                <a:ea typeface="Cambria" panose="02040503050406030204" pitchFamily="18" charset="0"/>
              </a:rPr>
              <a:t>create the </a:t>
            </a:r>
            <a:r>
              <a:rPr lang="en-US" sz="1200" dirty="0">
                <a:latin typeface="Cambria" panose="02040503050406030204" pitchFamily="18" charset="0"/>
                <a:ea typeface="Cambria" panose="02040503050406030204" pitchFamily="18" charset="0"/>
              </a:rPr>
              <a:t>relationship between tables and acts as a cross reference among them.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06" y="3565098"/>
            <a:ext cx="4491456" cy="182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18906" y="2921168"/>
            <a:ext cx="4965215" cy="646331"/>
          </a:xfrm>
          <a:prstGeom prst="rect">
            <a:avLst/>
          </a:prstGeom>
        </p:spPr>
        <p:txBody>
          <a:bodyPr wrap="square">
            <a:spAutoFit/>
          </a:bodyPr>
          <a:lstStyle/>
          <a:p>
            <a:r>
              <a:rPr lang="en-US" sz="1200" b="1" u="sng" dirty="0">
                <a:latin typeface="Cambria" panose="02040503050406030204" pitchFamily="18" charset="0"/>
                <a:ea typeface="Cambria" panose="02040503050406030204" pitchFamily="18" charset="0"/>
              </a:rPr>
              <a:t>Please find the below Diagram :- </a:t>
            </a:r>
          </a:p>
          <a:p>
            <a:r>
              <a:rPr lang="en-US" sz="1200" dirty="0">
                <a:latin typeface="Cambria" panose="02040503050406030204" pitchFamily="18" charset="0"/>
                <a:ea typeface="Cambria" panose="02040503050406030204" pitchFamily="18" charset="0"/>
              </a:rPr>
              <a:t>In this case the </a:t>
            </a:r>
            <a:r>
              <a:rPr lang="en-US" sz="1200" dirty="0" err="1">
                <a:latin typeface="Cambria" panose="02040503050406030204" pitchFamily="18" charset="0"/>
                <a:ea typeface="Cambria" panose="02040503050406030204" pitchFamily="18" charset="0"/>
              </a:rPr>
              <a:t>Dept</a:t>
            </a:r>
            <a:r>
              <a:rPr lang="en-US" sz="1200" dirty="0">
                <a:latin typeface="Cambria" panose="02040503050406030204" pitchFamily="18" charset="0"/>
                <a:ea typeface="Cambria" panose="02040503050406030204" pitchFamily="18" charset="0"/>
              </a:rPr>
              <a:t> table is called as Parent table and </a:t>
            </a:r>
            <a:r>
              <a:rPr lang="en-US" sz="1200" dirty="0" err="1">
                <a:latin typeface="Cambria" panose="02040503050406030204" pitchFamily="18" charset="0"/>
                <a:ea typeface="Cambria" panose="02040503050406030204" pitchFamily="18" charset="0"/>
              </a:rPr>
              <a:t>Emp</a:t>
            </a:r>
            <a:r>
              <a:rPr lang="en-US" sz="1200" dirty="0">
                <a:latin typeface="Cambria" panose="02040503050406030204" pitchFamily="18" charset="0"/>
                <a:ea typeface="Cambria" panose="02040503050406030204" pitchFamily="18" charset="0"/>
              </a:rPr>
              <a:t> table is called as Child table.</a:t>
            </a:r>
          </a:p>
        </p:txBody>
      </p:sp>
      <p:sp>
        <p:nvSpPr>
          <p:cNvPr id="9" name="Rectangle 8"/>
          <p:cNvSpPr/>
          <p:nvPr/>
        </p:nvSpPr>
        <p:spPr>
          <a:xfrm>
            <a:off x="5798180" y="1980901"/>
            <a:ext cx="6393819" cy="4893647"/>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Constraint </a:t>
            </a:r>
            <a:r>
              <a:rPr lang="en-US" sz="1200" b="1" dirty="0" err="1">
                <a:solidFill>
                  <a:srgbClr val="FF0000"/>
                </a:solidFill>
                <a:latin typeface="Cambria" panose="02040503050406030204" pitchFamily="18" charset="0"/>
                <a:ea typeface="Cambria" panose="02040503050406030204" pitchFamily="18" charset="0"/>
              </a:rPr>
              <a:t>Deptno_Pk</a:t>
            </a:r>
            <a:r>
              <a:rPr lang="en-US" sz="1200" b="1" dirty="0">
                <a:solidFill>
                  <a:srgbClr val="FF0000"/>
                </a:solidFill>
                <a:latin typeface="Cambria" panose="02040503050406030204" pitchFamily="18" charset="0"/>
                <a:ea typeface="Cambria" panose="02040503050406030204" pitchFamily="18" charset="0"/>
              </a:rPr>
              <a:t> Primary Key, </a:t>
            </a:r>
          </a:p>
          <a:p>
            <a:r>
              <a:rPr lang="en-US" sz="1200" b="1" dirty="0" err="1">
                <a:solidFill>
                  <a:srgbClr val="FF0000"/>
                </a:solidFill>
                <a:latin typeface="Cambria" panose="02040503050406030204" pitchFamily="18" charset="0"/>
                <a:ea typeface="Cambria" panose="02040503050406030204" pitchFamily="18" charset="0"/>
              </a:rPr>
              <a:t>DName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 </a:t>
            </a:r>
          </a:p>
          <a:p>
            <a:r>
              <a:rPr lang="en-US" sz="1200" b="1" dirty="0" err="1">
                <a:solidFill>
                  <a:srgbClr val="FF0000"/>
                </a:solidFill>
                <a:latin typeface="Cambria" panose="02040503050406030204" pitchFamily="18" charset="0"/>
                <a:ea typeface="Cambria" panose="02040503050406030204" pitchFamily="18" charset="0"/>
              </a:rPr>
              <a:t>Loc</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(10, 'Marketing', 'Mumbai')</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(20, 'Sales', 'Chennai')</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(30, 'Finance', 'Delhi')</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(40, 'Production', '</a:t>
            </a:r>
            <a:r>
              <a:rPr lang="en-US" sz="1200" b="1" dirty="0" err="1">
                <a:solidFill>
                  <a:srgbClr val="FF0000"/>
                </a:solidFill>
                <a:latin typeface="Cambria" panose="02040503050406030204" pitchFamily="18" charset="0"/>
                <a:ea typeface="Cambria" panose="02040503050406030204" pitchFamily="18" charset="0"/>
              </a:rPr>
              <a:t>Kolkota</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Empno</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err="1">
                <a:solidFill>
                  <a:srgbClr val="FF0000"/>
                </a:solidFill>
                <a:latin typeface="Cambria" panose="02040503050406030204" pitchFamily="18" charset="0"/>
                <a:ea typeface="Cambria" panose="02040503050406030204" pitchFamily="18" charset="0"/>
              </a:rPr>
              <a:t>Ename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(100), </a:t>
            </a:r>
          </a:p>
          <a:p>
            <a:r>
              <a:rPr lang="en-US" sz="1200" b="1" dirty="0">
                <a:solidFill>
                  <a:srgbClr val="FF0000"/>
                </a:solidFill>
                <a:latin typeface="Cambria" panose="02040503050406030204" pitchFamily="18" charset="0"/>
                <a:ea typeface="Cambria" panose="02040503050406030204" pitchFamily="18" charset="0"/>
              </a:rPr>
              <a:t>Job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(100), </a:t>
            </a:r>
          </a:p>
          <a:p>
            <a:r>
              <a:rPr lang="en-US" sz="1200" b="1" dirty="0" err="1">
                <a:solidFill>
                  <a:srgbClr val="FF0000"/>
                </a:solidFill>
                <a:latin typeface="Cambria" panose="02040503050406030204" pitchFamily="18" charset="0"/>
                <a:ea typeface="Cambria" panose="02040503050406030204" pitchFamily="18" charset="0"/>
              </a:rPr>
              <a:t>Mgr</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err="1">
                <a:solidFill>
                  <a:srgbClr val="FF0000"/>
                </a:solidFill>
                <a:latin typeface="Cambria" panose="02040503050406030204" pitchFamily="18" charset="0"/>
                <a:ea typeface="Cambria" panose="02040503050406030204" pitchFamily="18" charset="0"/>
              </a:rPr>
              <a:t>HireDate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datetime</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Sal Money, </a:t>
            </a:r>
          </a:p>
          <a:p>
            <a:r>
              <a:rPr lang="en-US" sz="1200" b="1" dirty="0" err="1">
                <a:solidFill>
                  <a:srgbClr val="FF0000"/>
                </a:solidFill>
                <a:latin typeface="Cambria" panose="02040503050406030204" pitchFamily="18" charset="0"/>
                <a:ea typeface="Cambria" panose="02040503050406030204" pitchFamily="18" charset="0"/>
              </a:rPr>
              <a:t>Comm</a:t>
            </a:r>
            <a:r>
              <a:rPr lang="en-US" sz="1200" b="1" dirty="0">
                <a:solidFill>
                  <a:srgbClr val="FF0000"/>
                </a:solidFill>
                <a:latin typeface="Cambria" panose="02040503050406030204" pitchFamily="18" charset="0"/>
                <a:ea typeface="Cambria" panose="02040503050406030204" pitchFamily="18" charset="0"/>
              </a:rPr>
              <a:t> Money, </a:t>
            </a:r>
          </a:p>
          <a:p>
            <a:r>
              <a:rPr lang="fr-FR" sz="1200" b="1" dirty="0" err="1">
                <a:solidFill>
                  <a:srgbClr val="FF0000"/>
                </a:solidFill>
                <a:latin typeface="Cambria" panose="02040503050406030204" pitchFamily="18" charset="0"/>
                <a:ea typeface="Cambria" panose="02040503050406030204" pitchFamily="18" charset="0"/>
              </a:rPr>
              <a:t>Deptno</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Constraint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Deptno_Ref</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References</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Dept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Deptno</a:t>
            </a:r>
            <a:r>
              <a:rPr lang="fr-FR" sz="1200" b="1" dirty="0">
                <a:solidFill>
                  <a:srgbClr val="FF0000"/>
                </a:solidFill>
                <a:latin typeface="Cambria" panose="02040503050406030204" pitchFamily="18" charset="0"/>
                <a:ea typeface="Cambria" panose="02040503050406030204" pitchFamily="18" charset="0"/>
              </a:rPr>
              <a:t>))</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(1001, 'Suresh', 'President', NULL, '01/01/78', 5000, NULL, 10) </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(1002, 'Ramesh', 'Manager', 1001, '01/01/78', 4000, NULL, 20)</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(1003, 'Ravi', 'Manager', 1001, '01/01/78', 3500, NULL, 30)</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(1004, 'Vijay', 'Manager', 1001, '01/01/78', 4000, NULL, 40)</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(1005, 'Ajay', 'Salesman', 1003, '02/04/79', 3000, NULL, 50</a:t>
            </a:r>
            <a:r>
              <a:rPr lang="en-US" sz="1200" b="1" dirty="0" smtClean="0">
                <a:solidFill>
                  <a:srgbClr val="FF0000"/>
                </a:solidFill>
                <a:latin typeface="Cambria" panose="02040503050406030204" pitchFamily="18" charset="0"/>
                <a:ea typeface="Cambria" panose="02040503050406030204" pitchFamily="18" charset="0"/>
              </a:rPr>
              <a:t>)  --</a:t>
            </a:r>
            <a:r>
              <a:rPr lang="en-US" sz="1200" b="1" i="1" u="sng" dirty="0" smtClean="0">
                <a:latin typeface="Cambria" panose="02040503050406030204" pitchFamily="18" charset="0"/>
                <a:ea typeface="Cambria" panose="02040503050406030204" pitchFamily="18" charset="0"/>
              </a:rPr>
              <a:t>error because in master we do not have value</a:t>
            </a:r>
            <a:endParaRPr lang="en-US" sz="1200" b="1" i="1" u="sng" dirty="0">
              <a:latin typeface="Cambria" panose="02040503050406030204" pitchFamily="18" charset="0"/>
              <a:ea typeface="Cambria" panose="02040503050406030204" pitchFamily="18" charset="0"/>
            </a:endParaRPr>
          </a:p>
        </p:txBody>
      </p:sp>
      <p:sp>
        <p:nvSpPr>
          <p:cNvPr id="10" name="Rectangle 9"/>
          <p:cNvSpPr/>
          <p:nvPr/>
        </p:nvSpPr>
        <p:spPr>
          <a:xfrm>
            <a:off x="490934" y="5490147"/>
            <a:ext cx="5179274" cy="1200329"/>
          </a:xfrm>
          <a:prstGeom prst="rect">
            <a:avLst/>
          </a:prstGeom>
        </p:spPr>
        <p:txBody>
          <a:bodyPr wrap="square">
            <a:spAutoFit/>
          </a:bodyPr>
          <a:lstStyle/>
          <a:p>
            <a:r>
              <a:rPr lang="en-US" sz="1200" dirty="0">
                <a:latin typeface="Cambria" panose="02040503050406030204" pitchFamily="18" charset="0"/>
                <a:ea typeface="Cambria" panose="02040503050406030204" pitchFamily="18" charset="0"/>
              </a:rPr>
              <a:t>Wherever we are </a:t>
            </a:r>
            <a:r>
              <a:rPr lang="en-US" sz="1200" dirty="0" smtClean="0">
                <a:latin typeface="Cambria" panose="02040503050406030204" pitchFamily="18" charset="0"/>
                <a:ea typeface="Cambria" panose="02040503050406030204" pitchFamily="18" charset="0"/>
              </a:rPr>
              <a:t>deleting </a:t>
            </a:r>
            <a:r>
              <a:rPr lang="en-US" sz="1200" dirty="0">
                <a:latin typeface="Cambria" panose="02040503050406030204" pitchFamily="18" charset="0"/>
                <a:ea typeface="Cambria" panose="02040503050406030204" pitchFamily="18" charset="0"/>
              </a:rPr>
              <a:t>the values in </a:t>
            </a:r>
            <a:r>
              <a:rPr lang="en-US" sz="1200" dirty="0" smtClean="0">
                <a:latin typeface="Cambria" panose="02040503050406030204" pitchFamily="18" charset="0"/>
                <a:ea typeface="Cambria" panose="02040503050406030204" pitchFamily="18" charset="0"/>
              </a:rPr>
              <a:t>master </a:t>
            </a:r>
            <a:r>
              <a:rPr lang="en-US" sz="1200" dirty="0">
                <a:latin typeface="Cambria" panose="02040503050406030204" pitchFamily="18" charset="0"/>
                <a:ea typeface="Cambria" panose="02040503050406030204" pitchFamily="18" charset="0"/>
              </a:rPr>
              <a:t>table then we got the </a:t>
            </a:r>
            <a:r>
              <a:rPr lang="en-US" sz="1200" dirty="0" smtClean="0">
                <a:latin typeface="Cambria" panose="02040503050406030204" pitchFamily="18" charset="0"/>
                <a:ea typeface="Cambria" panose="02040503050406030204" pitchFamily="18" charset="0"/>
              </a:rPr>
              <a:t>error, We need to delete record from parent </a:t>
            </a:r>
          </a:p>
          <a:p>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where </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=40</a:t>
            </a:r>
          </a:p>
          <a:p>
            <a:r>
              <a:rPr lang="en-US" sz="1200" dirty="0" smtClean="0">
                <a:latin typeface="Cambria" panose="02040503050406030204" pitchFamily="18" charset="0"/>
                <a:ea typeface="Cambria" panose="02040503050406030204" pitchFamily="18" charset="0"/>
              </a:rPr>
              <a:t>table then we need to delete record from master table </a:t>
            </a:r>
          </a:p>
          <a:p>
            <a:r>
              <a:rPr lang="en-US" sz="1200" b="1" dirty="0">
                <a:solidFill>
                  <a:srgbClr val="FF0000"/>
                </a:solidFill>
                <a:latin typeface="Cambria" panose="02040503050406030204" pitchFamily="18" charset="0"/>
                <a:ea typeface="Cambria" panose="02040503050406030204" pitchFamily="18" charset="0"/>
              </a:rPr>
              <a:t>delete from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where </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=40</a:t>
            </a:r>
          </a:p>
          <a:p>
            <a:r>
              <a:rPr lang="en-US" sz="1200" b="1" dirty="0">
                <a:solidFill>
                  <a:srgbClr val="FF0000"/>
                </a:solidFill>
                <a:latin typeface="Cambria" panose="02040503050406030204" pitchFamily="18" charset="0"/>
                <a:ea typeface="Cambria" panose="02040503050406030204" pitchFamily="18" charset="0"/>
              </a:rPr>
              <a:t>delete from EMP where </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=40</a:t>
            </a:r>
          </a:p>
        </p:txBody>
      </p:sp>
    </p:spTree>
    <p:extLst>
      <p:ext uri="{BB962C8B-B14F-4D97-AF65-F5344CB8AC3E}">
        <p14:creationId xmlns:p14="http://schemas.microsoft.com/office/powerpoint/2010/main" val="1145944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7443" y="48984"/>
            <a:ext cx="5445578" cy="1938992"/>
          </a:xfrm>
          <a:prstGeom prst="rect">
            <a:avLst/>
          </a:prstGeom>
        </p:spPr>
        <p:txBody>
          <a:bodyPr wrap="square">
            <a:spAutoFit/>
          </a:bodyPr>
          <a:lstStyle/>
          <a:p>
            <a:pPr marL="171450" indent="-171450">
              <a:buFont typeface="Wingdings" panose="05000000000000000000" pitchFamily="2" charset="2"/>
              <a:buChar char="q"/>
            </a:pPr>
            <a:r>
              <a:rPr lang="en-US" sz="1200" b="1" u="sng" dirty="0">
                <a:latin typeface="Cambria" panose="02040503050406030204" pitchFamily="18" charset="0"/>
                <a:ea typeface="Cambria" panose="02040503050406030204" pitchFamily="18" charset="0"/>
              </a:rPr>
              <a:t>Alter Command: </a:t>
            </a:r>
            <a:r>
              <a:rPr lang="en-US" sz="1200" dirty="0">
                <a:latin typeface="Cambria" panose="02040503050406030204" pitchFamily="18" charset="0"/>
                <a:ea typeface="Cambria" panose="02040503050406030204" pitchFamily="18" charset="0"/>
              </a:rPr>
              <a:t>After creating a table if we want to make any modifications to the structure of the table we use the Alter Command. </a:t>
            </a:r>
            <a:r>
              <a:rPr lang="en-US" sz="1200" dirty="0" smtClean="0">
                <a:latin typeface="Cambria" panose="02040503050406030204" pitchFamily="18" charset="0"/>
                <a:ea typeface="Cambria" panose="02040503050406030204" pitchFamily="18" charset="0"/>
              </a:rPr>
              <a:t> This is DDL command</a:t>
            </a:r>
          </a:p>
          <a:p>
            <a:r>
              <a:rPr lang="en-US" sz="1200" b="1" u="sng" dirty="0" smtClean="0">
                <a:latin typeface="Cambria" panose="02040503050406030204" pitchFamily="18" charset="0"/>
                <a:ea typeface="Cambria" panose="02040503050406030204" pitchFamily="18" charset="0"/>
              </a:rPr>
              <a:t>Features:-</a:t>
            </a:r>
          </a:p>
          <a:p>
            <a:r>
              <a:rPr lang="en-US" sz="1200" dirty="0">
                <a:latin typeface="Cambria" panose="02040503050406030204" pitchFamily="18" charset="0"/>
                <a:ea typeface="Cambria" panose="02040503050406030204" pitchFamily="18" charset="0"/>
              </a:rPr>
              <a:t>-Increase/Decrease the width of a column.</a:t>
            </a:r>
          </a:p>
          <a:p>
            <a:r>
              <a:rPr lang="en-US" sz="1200" dirty="0">
                <a:latin typeface="Cambria" panose="02040503050406030204" pitchFamily="18" charset="0"/>
                <a:ea typeface="Cambria" panose="02040503050406030204" pitchFamily="18" charset="0"/>
              </a:rPr>
              <a:t>-Change the data type of a column.</a:t>
            </a:r>
          </a:p>
          <a:p>
            <a:r>
              <a:rPr lang="en-US" sz="1200" dirty="0">
                <a:latin typeface="Cambria" panose="02040503050406030204" pitchFamily="18" charset="0"/>
                <a:ea typeface="Cambria" panose="02040503050406030204" pitchFamily="18" charset="0"/>
              </a:rPr>
              <a:t>-Change Null to Not Null and Not Null to Null</a:t>
            </a:r>
          </a:p>
          <a:p>
            <a:r>
              <a:rPr lang="en-US" sz="1200" dirty="0">
                <a:latin typeface="Cambria" panose="02040503050406030204" pitchFamily="18" charset="0"/>
                <a:ea typeface="Cambria" panose="02040503050406030204" pitchFamily="18" charset="0"/>
              </a:rPr>
              <a:t>-Add a new column to the table.</a:t>
            </a:r>
          </a:p>
          <a:p>
            <a:r>
              <a:rPr lang="en-US" sz="1200" dirty="0">
                <a:latin typeface="Cambria" panose="02040503050406030204" pitchFamily="18" charset="0"/>
                <a:ea typeface="Cambria" panose="02040503050406030204" pitchFamily="18" charset="0"/>
              </a:rPr>
              <a:t>-Drop an existing column from the table.</a:t>
            </a:r>
          </a:p>
          <a:p>
            <a:r>
              <a:rPr lang="en-US" sz="1200" dirty="0">
                <a:latin typeface="Cambria" panose="02040503050406030204" pitchFamily="18" charset="0"/>
                <a:ea typeface="Cambria" panose="02040503050406030204" pitchFamily="18" charset="0"/>
              </a:rPr>
              <a:t>-Add a constraint to a column of the table.</a:t>
            </a:r>
          </a:p>
          <a:p>
            <a:r>
              <a:rPr lang="en-US" sz="1200" dirty="0">
                <a:latin typeface="Cambria" panose="02040503050406030204" pitchFamily="18" charset="0"/>
                <a:ea typeface="Cambria" panose="02040503050406030204" pitchFamily="18" charset="0"/>
              </a:rPr>
              <a:t>-Drop an existing constraint present on a column from the table</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p:txBody>
      </p:sp>
      <p:sp>
        <p:nvSpPr>
          <p:cNvPr id="5" name="Rectangle 4"/>
          <p:cNvSpPr/>
          <p:nvPr/>
        </p:nvSpPr>
        <p:spPr>
          <a:xfrm>
            <a:off x="426720" y="2222536"/>
            <a:ext cx="5950131" cy="2677656"/>
          </a:xfrm>
          <a:prstGeom prst="rect">
            <a:avLst/>
          </a:prstGeom>
        </p:spPr>
        <p:txBody>
          <a:bodyPr wrap="square">
            <a:spAutoFit/>
          </a:bodyPr>
          <a:lstStyle/>
          <a:p>
            <a:r>
              <a:rPr lang="en-US" sz="1200" dirty="0">
                <a:latin typeface="Cambria" panose="02040503050406030204" pitchFamily="18" charset="0"/>
                <a:ea typeface="Cambria" panose="02040503050406030204" pitchFamily="18" charset="0"/>
              </a:rPr>
              <a:t>Top perform first 3 operations </a:t>
            </a:r>
          </a:p>
          <a:p>
            <a:r>
              <a:rPr lang="en-US" sz="1200" b="1" dirty="0">
                <a:solidFill>
                  <a:srgbClr val="FF0000"/>
                </a:solidFill>
                <a:latin typeface="Cambria" panose="02040503050406030204" pitchFamily="18" charset="0"/>
                <a:ea typeface="Cambria" panose="02040503050406030204" pitchFamily="18" charset="0"/>
              </a:rPr>
              <a:t>ALTER TABLE &lt;TNAME&gt; ALTER COLUMN &lt;COLNAME&gt; &lt;DTYPE&gt; [WIDTH] [NULL | NOT NULL</a:t>
            </a:r>
            <a:r>
              <a:rPr lang="en-US" sz="1200" b="1" dirty="0" smtClean="0">
                <a:solidFill>
                  <a:srgbClr val="FF0000"/>
                </a:solidFill>
                <a:latin typeface="Cambria" panose="02040503050406030204" pitchFamily="18" charset="0"/>
                <a:ea typeface="Cambria" panose="02040503050406030204" pitchFamily="18" charset="0"/>
              </a:rPr>
              <a:t>]</a:t>
            </a:r>
            <a:endParaRPr lang="en-US" sz="1200" dirty="0" smtClean="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Increasing </a:t>
            </a:r>
            <a:r>
              <a:rPr lang="en-US" sz="1200" dirty="0">
                <a:latin typeface="Cambria" panose="02040503050406030204" pitchFamily="18" charset="0"/>
                <a:ea typeface="Cambria" panose="02040503050406030204" pitchFamily="18" charset="0"/>
              </a:rPr>
              <a:t>the width of a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(100)</a:t>
            </a:r>
          </a:p>
          <a:p>
            <a:r>
              <a:rPr lang="en-US" sz="1200" dirty="0">
                <a:latin typeface="Cambria" panose="02040503050406030204" pitchFamily="18" charset="0"/>
                <a:ea typeface="Cambria" panose="02040503050406030204" pitchFamily="18" charset="0"/>
              </a:rPr>
              <a:t>Decreasing the width of a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(25)</a:t>
            </a:r>
          </a:p>
          <a:p>
            <a:r>
              <a:rPr lang="en-US" sz="1200" dirty="0">
                <a:latin typeface="Cambria" panose="02040503050406030204" pitchFamily="18" charset="0"/>
                <a:ea typeface="Cambria" panose="02040503050406030204" pitchFamily="18" charset="0"/>
              </a:rPr>
              <a:t>Changing the data type of the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(25)</a:t>
            </a:r>
          </a:p>
          <a:p>
            <a:r>
              <a:rPr lang="en-US" sz="1200" dirty="0">
                <a:latin typeface="Cambria" panose="02040503050406030204" pitchFamily="18" charset="0"/>
                <a:ea typeface="Cambria" panose="02040503050406030204" pitchFamily="18" charset="0"/>
              </a:rPr>
              <a:t>Adding a Not Null Constraint: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(25) Not Null</a:t>
            </a:r>
          </a:p>
          <a:p>
            <a:r>
              <a:rPr lang="en-US" sz="1200" dirty="0">
                <a:latin typeface="Cambria" panose="02040503050406030204" pitchFamily="18" charset="0"/>
                <a:ea typeface="Cambria" panose="02040503050406030204" pitchFamily="18" charset="0"/>
              </a:rPr>
              <a:t>Removing a Not Null Constraint: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(25) Null</a:t>
            </a:r>
          </a:p>
        </p:txBody>
      </p:sp>
      <p:sp>
        <p:nvSpPr>
          <p:cNvPr id="6" name="Rectangle 5"/>
          <p:cNvSpPr/>
          <p:nvPr/>
        </p:nvSpPr>
        <p:spPr>
          <a:xfrm>
            <a:off x="6882492" y="0"/>
            <a:ext cx="5184322" cy="5262979"/>
          </a:xfrm>
          <a:prstGeom prst="rect">
            <a:avLst/>
          </a:prstGeom>
        </p:spPr>
        <p:txBody>
          <a:bodyPr wrap="square">
            <a:spAutoFit/>
          </a:bodyPr>
          <a:lstStyle/>
          <a:p>
            <a:r>
              <a:rPr lang="en-US" sz="1200" b="1" u="sng" dirty="0">
                <a:latin typeface="Cambria" panose="02040503050406030204" pitchFamily="18" charset="0"/>
                <a:ea typeface="Cambria" panose="02040503050406030204" pitchFamily="18" charset="0"/>
              </a:rPr>
              <a:t>Syntax to add a new column:</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&lt;TNAME&gt; ADD &lt;COLNAME&gt; &lt;DTYPE&gt; [&lt;WIDTH&gt;]  </a:t>
            </a:r>
          </a:p>
          <a:p>
            <a:r>
              <a:rPr lang="en-US" sz="1200" b="1" dirty="0">
                <a:solidFill>
                  <a:srgbClr val="FF0000"/>
                </a:solidFill>
                <a:latin typeface="Cambria" panose="02040503050406030204" pitchFamily="18" charset="0"/>
                <a:ea typeface="Cambria" panose="02040503050406030204" pitchFamily="18" charset="0"/>
              </a:rPr>
              <a:t>[ [CONSTRAINT &lt;CONS NAME&gt;] &lt;CONS TYPE&gt; ]</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Adding a column to the table with out any constraint:</a:t>
            </a:r>
            <a:r>
              <a:rPr lang="en-US" sz="1200" b="1" dirty="0"/>
              <a:t>	</a:t>
            </a:r>
          </a:p>
          <a:p>
            <a:r>
              <a:rPr lang="en-US" sz="1200" dirty="0" smtClean="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Fees Money</a:t>
            </a:r>
          </a:p>
          <a:p>
            <a:r>
              <a:rPr lang="en-US" sz="1200" dirty="0">
                <a:latin typeface="Cambria" panose="02040503050406030204" pitchFamily="18" charset="0"/>
                <a:ea typeface="Cambria" panose="02040503050406030204" pitchFamily="18" charset="0"/>
              </a:rPr>
              <a:t>Adding a column to the table with a constraint: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Sid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Constraint </a:t>
            </a:r>
            <a:r>
              <a:rPr lang="en-US" sz="1200" b="1" dirty="0" err="1">
                <a:solidFill>
                  <a:srgbClr val="FF0000"/>
                </a:solidFill>
                <a:latin typeface="Cambria" panose="02040503050406030204" pitchFamily="18" charset="0"/>
                <a:ea typeface="Cambria" panose="02040503050406030204" pitchFamily="18" charset="0"/>
              </a:rPr>
              <a:t>Sid_UQ</a:t>
            </a:r>
            <a:r>
              <a:rPr lang="en-US" sz="1200" b="1" dirty="0">
                <a:solidFill>
                  <a:srgbClr val="FF0000"/>
                </a:solidFill>
                <a:latin typeface="Cambria" panose="02040503050406030204" pitchFamily="18" charset="0"/>
                <a:ea typeface="Cambria" panose="02040503050406030204" pitchFamily="18" charset="0"/>
              </a:rPr>
              <a:t> UNIQUE</a:t>
            </a:r>
          </a:p>
          <a:p>
            <a:r>
              <a:rPr lang="en-US" sz="1200" dirty="0">
                <a:latin typeface="Cambria" panose="02040503050406030204" pitchFamily="18" charset="0"/>
                <a:ea typeface="Cambria" panose="02040503050406030204" pitchFamily="18" charset="0"/>
              </a:rPr>
              <a:t> </a:t>
            </a:r>
          </a:p>
          <a:p>
            <a:r>
              <a:rPr lang="en-US" sz="1200" b="1" u="sng" dirty="0">
                <a:latin typeface="Cambria" panose="02040503050406030204" pitchFamily="18" charset="0"/>
                <a:ea typeface="Cambria" panose="02040503050406030204" pitchFamily="18" charset="0"/>
              </a:rPr>
              <a:t>Syntax to drop an existing column:</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&lt;TNAME&gt; DROP COLUMN &lt;COLNAME&gt;</a:t>
            </a:r>
          </a:p>
          <a:p>
            <a:r>
              <a:rPr lang="en-US" sz="1200" dirty="0">
                <a:latin typeface="Cambria" panose="02040503050406030204" pitchFamily="18" charset="0"/>
                <a:ea typeface="Cambria" panose="02040503050406030204" pitchFamily="18" charset="0"/>
              </a:rPr>
              <a:t>Dropping the Sid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DROP COLUMN Sid</a:t>
            </a:r>
          </a:p>
          <a:p>
            <a:r>
              <a:rPr lang="en-US" sz="1200" dirty="0">
                <a:latin typeface="Cambria" panose="02040503050406030204" pitchFamily="18" charset="0"/>
                <a:ea typeface="Cambria" panose="02040503050406030204" pitchFamily="18" charset="0"/>
              </a:rPr>
              <a:t> </a:t>
            </a:r>
          </a:p>
          <a:p>
            <a:r>
              <a:rPr lang="en-US" sz="1200" b="1" u="sng" dirty="0">
                <a:latin typeface="Cambria" panose="02040503050406030204" pitchFamily="18" charset="0"/>
                <a:ea typeface="Cambria" panose="02040503050406030204" pitchFamily="18" charset="0"/>
              </a:rPr>
              <a:t>Syntax to Add a Constraint:</a:t>
            </a:r>
          </a:p>
          <a:p>
            <a:r>
              <a:rPr lang="en-US" sz="1200" b="1" dirty="0" smtClean="0">
                <a:solidFill>
                  <a:srgbClr val="FF0000"/>
                </a:solidFill>
                <a:latin typeface="Cambria" panose="02040503050406030204" pitchFamily="18" charset="0"/>
                <a:ea typeface="Cambria" panose="02040503050406030204" pitchFamily="18" charset="0"/>
              </a:rPr>
              <a:t>	ALTER </a:t>
            </a:r>
            <a:r>
              <a:rPr lang="en-US" sz="1200" b="1" dirty="0">
                <a:solidFill>
                  <a:srgbClr val="FF0000"/>
                </a:solidFill>
                <a:latin typeface="Cambria" panose="02040503050406030204" pitchFamily="18" charset="0"/>
                <a:ea typeface="Cambria" panose="02040503050406030204" pitchFamily="18" charset="0"/>
              </a:rPr>
              <a:t>TABLE &lt;TNAME&gt; ADD [ CONSTRAINT &lt;CON NAME&gt; ] &lt;CONS TYPE&gt; (COLLIST)</a:t>
            </a:r>
          </a:p>
          <a:p>
            <a:r>
              <a:rPr lang="en-US" sz="1200" dirty="0">
                <a:latin typeface="Cambria" panose="02040503050406030204" pitchFamily="18" charset="0"/>
                <a:ea typeface="Cambria" panose="02040503050406030204" pitchFamily="18" charset="0"/>
              </a:rPr>
              <a:t>Adding a check constraint on the Fees column:</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Constraint </a:t>
            </a:r>
            <a:r>
              <a:rPr lang="en-US" sz="1200" b="1" dirty="0" err="1">
                <a:solidFill>
                  <a:srgbClr val="FF0000"/>
                </a:solidFill>
                <a:latin typeface="Cambria" panose="02040503050406030204" pitchFamily="18" charset="0"/>
                <a:ea typeface="Cambria" panose="02040503050406030204" pitchFamily="18" charset="0"/>
              </a:rPr>
              <a:t>Fees_CK</a:t>
            </a:r>
            <a:r>
              <a:rPr lang="en-US" sz="1200" b="1" dirty="0">
                <a:solidFill>
                  <a:srgbClr val="FF0000"/>
                </a:solidFill>
                <a:latin typeface="Cambria" panose="02040503050406030204" pitchFamily="18" charset="0"/>
                <a:ea typeface="Cambria" panose="02040503050406030204" pitchFamily="18" charset="0"/>
              </a:rPr>
              <a:t> Check (Fees&gt;1500)</a:t>
            </a:r>
          </a:p>
          <a:p>
            <a:r>
              <a:rPr lang="en-US" sz="1200" b="1" u="sng" dirty="0">
                <a:latin typeface="Cambria" panose="02040503050406030204" pitchFamily="18" charset="0"/>
                <a:ea typeface="Cambria" panose="02040503050406030204" pitchFamily="18" charset="0"/>
              </a:rPr>
              <a:t>Adding a primary key constraint on the </a:t>
            </a:r>
            <a:r>
              <a:rPr lang="en-US" sz="1200" b="1" u="sng" dirty="0" err="1">
                <a:latin typeface="Cambria" panose="02040503050406030204" pitchFamily="18" charset="0"/>
                <a:ea typeface="Cambria" panose="02040503050406030204" pitchFamily="18" charset="0"/>
              </a:rPr>
              <a:t>Sno</a:t>
            </a:r>
            <a:r>
              <a:rPr lang="en-US" sz="1200" b="1" u="sng" dirty="0">
                <a:latin typeface="Cambria" panose="02040503050406030204" pitchFamily="18" charset="0"/>
                <a:ea typeface="Cambria" panose="02040503050406030204" pitchFamily="18" charset="0"/>
              </a:rPr>
              <a:t> column:</a:t>
            </a:r>
            <a:endParaRPr lang="en-US" sz="1200" b="1" u="sng"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	ALTER TABLE Students ALTER COLUMN SNO INT NOT NULL</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Constraint </a:t>
            </a:r>
            <a:r>
              <a:rPr lang="en-US" sz="1200" b="1" dirty="0" err="1">
                <a:solidFill>
                  <a:srgbClr val="FF0000"/>
                </a:solidFill>
                <a:latin typeface="Cambria" panose="02040503050406030204" pitchFamily="18" charset="0"/>
                <a:ea typeface="Cambria" panose="02040503050406030204" pitchFamily="18" charset="0"/>
              </a:rPr>
              <a:t>Sno_PK</a:t>
            </a:r>
            <a:r>
              <a:rPr lang="en-US" sz="1200" b="1" dirty="0">
                <a:solidFill>
                  <a:srgbClr val="FF0000"/>
                </a:solidFill>
                <a:latin typeface="Cambria" panose="02040503050406030204" pitchFamily="18" charset="0"/>
                <a:ea typeface="Cambria" panose="02040503050406030204" pitchFamily="18" charset="0"/>
              </a:rPr>
              <a:t> Primary Key(SNO)</a:t>
            </a:r>
          </a:p>
          <a:p>
            <a:endParaRPr lang="en-US" sz="1200" dirty="0">
              <a:latin typeface="Cambria" panose="02040503050406030204" pitchFamily="18" charset="0"/>
              <a:ea typeface="Cambria" panose="02040503050406030204" pitchFamily="18" charset="0"/>
            </a:endParaRPr>
          </a:p>
        </p:txBody>
      </p:sp>
      <p:sp>
        <p:nvSpPr>
          <p:cNvPr id="7" name="Rectangle 6"/>
          <p:cNvSpPr/>
          <p:nvPr/>
        </p:nvSpPr>
        <p:spPr>
          <a:xfrm>
            <a:off x="1186543" y="5417515"/>
            <a:ext cx="6096000" cy="1446550"/>
          </a:xfrm>
          <a:prstGeom prst="rect">
            <a:avLst/>
          </a:prstGeom>
        </p:spPr>
        <p:txBody>
          <a:bodyPr wrap="square">
            <a:spAutoFit/>
          </a:bodyPr>
          <a:lstStyle/>
          <a:p>
            <a:pPr indent="-171450">
              <a:buFont typeface="Wingdings" panose="05000000000000000000" pitchFamily="2" charset="2"/>
              <a:buChar char="q"/>
            </a:pPr>
            <a:r>
              <a:rPr lang="en-US" sz="1400" b="1" u="sng" dirty="0">
                <a:latin typeface="Cambria" panose="02040503050406030204" pitchFamily="18" charset="0"/>
                <a:ea typeface="Cambria" panose="02040503050406030204" pitchFamily="18" charset="0"/>
              </a:rPr>
              <a:t>Clauses in SQL server </a:t>
            </a:r>
            <a:r>
              <a:rPr lang="en-US" sz="1400" b="1" u="sng" dirty="0" smtClean="0">
                <a:latin typeface="Cambria" panose="02040503050406030204" pitchFamily="18" charset="0"/>
                <a:ea typeface="Cambria" panose="02040503050406030204" pitchFamily="18" charset="0"/>
              </a:rPr>
              <a:t>:-</a:t>
            </a:r>
          </a:p>
          <a:p>
            <a:endParaRPr lang="en-US" sz="1400" b="1" u="sng" dirty="0">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WHERE</a:t>
            </a:r>
            <a:r>
              <a:rPr lang="en-US" sz="1200" dirty="0">
                <a:latin typeface="Cambria" panose="02040503050406030204" pitchFamily="18" charset="0"/>
                <a:ea typeface="Cambria" panose="02040503050406030204" pitchFamily="18" charset="0"/>
              </a:rPr>
              <a:t> (Filter the rows and per the given condition)</a:t>
            </a: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GROUP </a:t>
            </a:r>
            <a:r>
              <a:rPr lang="en-US" sz="1200" b="1" dirty="0" smtClean="0">
                <a:latin typeface="Cambria" panose="02040503050406030204" pitchFamily="18" charset="0"/>
                <a:ea typeface="Cambria" panose="02040503050406030204" pitchFamily="18" charset="0"/>
              </a:rPr>
              <a:t>BY </a:t>
            </a:r>
            <a:r>
              <a:rPr lang="en-US" sz="1200" dirty="0" smtClean="0">
                <a:latin typeface="Cambria" panose="02040503050406030204" pitchFamily="18" charset="0"/>
                <a:ea typeface="Cambria" panose="02040503050406030204" pitchFamily="18" charset="0"/>
              </a:rPr>
              <a:t>(</a:t>
            </a:r>
            <a:r>
              <a:rPr lang="en-US" sz="1200" dirty="0">
                <a:latin typeface="Cambria" panose="02040503050406030204" pitchFamily="18" charset="0"/>
                <a:ea typeface="Cambria" panose="02040503050406030204" pitchFamily="18" charset="0"/>
              </a:rPr>
              <a:t>Partition the result set into group bases on the values in the column of the group by list)</a:t>
            </a: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HAVING </a:t>
            </a:r>
            <a:r>
              <a:rPr lang="en-US" sz="1200" dirty="0">
                <a:latin typeface="Cambria" panose="02040503050406030204" pitchFamily="18" charset="0"/>
                <a:ea typeface="Cambria" panose="02040503050406030204" pitchFamily="18" charset="0"/>
              </a:rPr>
              <a:t>(its applies the additional filter that applies to the result set)</a:t>
            </a: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ORDER BY </a:t>
            </a:r>
            <a:r>
              <a:rPr lang="en-US" sz="1200" dirty="0">
                <a:latin typeface="Cambria" panose="02040503050406030204" pitchFamily="18" charset="0"/>
                <a:ea typeface="Cambria" panose="02040503050406030204" pitchFamily="18" charset="0"/>
              </a:rPr>
              <a:t>(result set are sorted order as per the given column names)</a:t>
            </a:r>
          </a:p>
        </p:txBody>
      </p:sp>
      <p:cxnSp>
        <p:nvCxnSpPr>
          <p:cNvPr id="8" name="Straight Connector 7"/>
          <p:cNvCxnSpPr/>
          <p:nvPr/>
        </p:nvCxnSpPr>
        <p:spPr>
          <a:xfrm>
            <a:off x="314255" y="5251829"/>
            <a:ext cx="11752559" cy="513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622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427" y="63490"/>
            <a:ext cx="3785509" cy="63709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IDENTITY(1,1) NOT NULL,</a:t>
            </a:r>
          </a:p>
          <a:p>
            <a:r>
              <a:rPr lang="en-US" sz="1200" b="1" dirty="0">
                <a:solidFill>
                  <a:srgbClr val="FF0000"/>
                </a:solidFill>
                <a:latin typeface="Cambria" panose="02040503050406030204" pitchFamily="18" charset="0"/>
                <a:ea typeface="Cambria" panose="02040503050406030204" pitchFamily="18" charset="0"/>
              </a:rPr>
              <a:t>    [Name]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](50) NULL,</a:t>
            </a:r>
          </a:p>
          <a:p>
            <a:r>
              <a:rPr lang="en-US" sz="1200" b="1" dirty="0">
                <a:solidFill>
                  <a:srgbClr val="FF0000"/>
                </a:solidFill>
                <a:latin typeface="Cambria" panose="02040503050406030204" pitchFamily="18" charset="0"/>
                <a:ea typeface="Cambria" panose="02040503050406030204" pitchFamily="18" charset="0"/>
              </a:rPr>
              <a:t>    [Gender] [char](10) NULL,</a:t>
            </a:r>
          </a:p>
          <a:p>
            <a:r>
              <a:rPr lang="en-US" sz="1200" b="1" dirty="0">
                <a:solidFill>
                  <a:srgbClr val="FF0000"/>
                </a:solidFill>
                <a:latin typeface="Cambria" panose="02040503050406030204" pitchFamily="18" charset="0"/>
                <a:ea typeface="Cambria" panose="02040503050406030204" pitchFamily="18" charset="0"/>
              </a:rPr>
              <a:t>    [Position]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](50) NULL,</a:t>
            </a:r>
          </a:p>
          <a:p>
            <a:r>
              <a:rPr lang="en-US" sz="1200" b="1" dirty="0">
                <a:solidFill>
                  <a:srgbClr val="FF0000"/>
                </a:solidFill>
                <a:latin typeface="Cambria" panose="02040503050406030204" pitchFamily="18" charset="0"/>
                <a:ea typeface="Cambria" panose="02040503050406030204" pitchFamily="18" charset="0"/>
              </a:rPr>
              <a:t>    [Salary]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Department_Id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Incentive_Id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PRIMARY KEY CLUSTERED</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ASC</a:t>
            </a:r>
          </a:p>
          <a:p>
            <a:r>
              <a:rPr lang="en-US" sz="1200" b="1" dirty="0" smtClean="0">
                <a:solidFill>
                  <a:srgbClr val="FF0000"/>
                </a:solidFill>
                <a:latin typeface="Cambria" panose="02040503050406030204" pitchFamily="18" charset="0"/>
                <a:ea typeface="Cambria" panose="02040503050406030204" pitchFamily="18" charset="0"/>
              </a:rPr>
              <a:t>) )</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Anisha</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Agarwal','Female','Sales</a:t>
            </a:r>
            <a:r>
              <a:rPr lang="en-US" sz="1200" b="1" dirty="0">
                <a:solidFill>
                  <a:srgbClr val="FF0000"/>
                </a:solidFill>
                <a:latin typeface="Cambria" panose="02040503050406030204" pitchFamily="18" charset="0"/>
                <a:ea typeface="Cambria" panose="02040503050406030204" pitchFamily="18" charset="0"/>
              </a:rPr>
              <a:t> Excutive',30000,6,3)</a:t>
            </a:r>
          </a:p>
          <a:p>
            <a:r>
              <a:rPr lang="en-US" sz="1200" b="1" dirty="0">
                <a:solidFill>
                  <a:srgbClr val="FF0000"/>
                </a:solidFill>
                <a:latin typeface="Cambria" panose="02040503050406030204" pitchFamily="18" charset="0"/>
                <a:ea typeface="Cambria" panose="02040503050406030204" pitchFamily="18" charset="0"/>
              </a:rPr>
              <a:t>insert into Employee values('Manish Agarwal','Male','Accountant',40000,1,6)</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Fayaz</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Ansari','Male','UI</a:t>
            </a:r>
            <a:r>
              <a:rPr lang="en-US" sz="1200" b="1" dirty="0">
                <a:solidFill>
                  <a:srgbClr val="FF0000"/>
                </a:solidFill>
                <a:latin typeface="Cambria" panose="02040503050406030204" pitchFamily="18" charset="0"/>
                <a:ea typeface="Cambria" panose="02040503050406030204" pitchFamily="18" charset="0"/>
              </a:rPr>
              <a:t> Developer',50000,3,8)</a:t>
            </a:r>
          </a:p>
          <a:p>
            <a:r>
              <a:rPr lang="en-US" sz="1200" b="1" dirty="0">
                <a:solidFill>
                  <a:srgbClr val="FF0000"/>
                </a:solidFill>
                <a:latin typeface="Cambria" panose="02040503050406030204" pitchFamily="18" charset="0"/>
                <a:ea typeface="Cambria" panose="02040503050406030204" pitchFamily="18" charset="0"/>
              </a:rPr>
              <a:t>insert into Employee values('Rahul </a:t>
            </a:r>
            <a:r>
              <a:rPr lang="en-US" sz="1200" b="1" dirty="0" err="1">
                <a:solidFill>
                  <a:srgbClr val="FF0000"/>
                </a:solidFill>
                <a:latin typeface="Cambria" panose="02040503050406030204" pitchFamily="18" charset="0"/>
                <a:ea typeface="Cambria" panose="02040503050406030204" pitchFamily="18" charset="0"/>
              </a:rPr>
              <a:t>Sharma','Male','Software</a:t>
            </a:r>
            <a:r>
              <a:rPr lang="en-US" sz="1200" b="1" dirty="0">
                <a:solidFill>
                  <a:srgbClr val="FF0000"/>
                </a:solidFill>
                <a:latin typeface="Cambria" panose="02040503050406030204" pitchFamily="18" charset="0"/>
                <a:ea typeface="Cambria" panose="02040503050406030204" pitchFamily="18" charset="0"/>
              </a:rPr>
              <a:t> Engineer',45000,3,8)</a:t>
            </a:r>
          </a:p>
          <a:p>
            <a:r>
              <a:rPr lang="en-US" sz="1200" b="1" dirty="0">
                <a:solidFill>
                  <a:srgbClr val="FF0000"/>
                </a:solidFill>
                <a:latin typeface="Cambria" panose="02040503050406030204" pitchFamily="18" charset="0"/>
                <a:ea typeface="Cambria" panose="02040503050406030204" pitchFamily="18" charset="0"/>
              </a:rPr>
              <a:t>insert into Employee values('Abdul Rahim','Male','HR',30000,3,5)</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Arvind</a:t>
            </a:r>
            <a:r>
              <a:rPr lang="en-US" sz="1200" b="1" dirty="0">
                <a:solidFill>
                  <a:srgbClr val="FF0000"/>
                </a:solidFill>
                <a:latin typeface="Cambria" panose="02040503050406030204" pitchFamily="18" charset="0"/>
                <a:ea typeface="Cambria" panose="02040503050406030204" pitchFamily="18" charset="0"/>
              </a:rPr>
              <a:t> Kumar','Male','HR',32000,3,5)</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Priya</a:t>
            </a:r>
            <a:r>
              <a:rPr lang="en-US" sz="1200" b="1" dirty="0">
                <a:solidFill>
                  <a:srgbClr val="FF0000"/>
                </a:solidFill>
                <a:latin typeface="Cambria" panose="02040503050406030204" pitchFamily="18" charset="0"/>
                <a:ea typeface="Cambria" panose="02040503050406030204" pitchFamily="18" charset="0"/>
              </a:rPr>
              <a:t> Jain','Female','Marketing',25000,4,4)</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Zoya</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Female','Sales</a:t>
            </a:r>
            <a:r>
              <a:rPr lang="en-US" sz="1200" b="1" dirty="0">
                <a:solidFill>
                  <a:srgbClr val="FF0000"/>
                </a:solidFill>
                <a:latin typeface="Cambria" panose="02040503050406030204" pitchFamily="18" charset="0"/>
                <a:ea typeface="Cambria" panose="02040503050406030204" pitchFamily="18" charset="0"/>
              </a:rPr>
              <a:t> Excutive',30000,6,3)</a:t>
            </a:r>
          </a:p>
          <a:p>
            <a:r>
              <a:rPr lang="en-US" sz="1200" b="1" dirty="0">
                <a:solidFill>
                  <a:srgbClr val="FF0000"/>
                </a:solidFill>
                <a:latin typeface="Cambria" panose="02040503050406030204" pitchFamily="18" charset="0"/>
                <a:ea typeface="Cambria" panose="02040503050406030204" pitchFamily="18" charset="0"/>
              </a:rPr>
              <a:t>insert into Employee values('Monika Agarwal','Female','Marketing',25000,4,4)</a:t>
            </a:r>
          </a:p>
          <a:p>
            <a:r>
              <a:rPr lang="en-US" sz="1200" b="1" dirty="0">
                <a:solidFill>
                  <a:srgbClr val="FF0000"/>
                </a:solidFill>
                <a:latin typeface="Cambria" panose="02040503050406030204" pitchFamily="18" charset="0"/>
                <a:ea typeface="Cambria" panose="02040503050406030204" pitchFamily="18" charset="0"/>
              </a:rPr>
              <a:t>insert into Employee values('Suresh Kumar','Male','Assistant',20000,null,4)</a:t>
            </a:r>
          </a:p>
          <a:p>
            <a:endParaRPr lang="en-US" sz="12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4278086" y="63490"/>
            <a:ext cx="3706585"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].[Department](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IDENTITY(1,1) NOT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](50) NULL,</a:t>
            </a:r>
          </a:p>
          <a:p>
            <a:r>
              <a:rPr lang="en-US" sz="1200" b="1" dirty="0">
                <a:solidFill>
                  <a:srgbClr val="FF0000"/>
                </a:solidFill>
                <a:latin typeface="Cambria" panose="02040503050406030204" pitchFamily="18" charset="0"/>
                <a:ea typeface="Cambria" panose="02040503050406030204" pitchFamily="18" charset="0"/>
              </a:rPr>
              <a:t>PRIMARY KEY CLUSTERED</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DepartmentId</a:t>
            </a:r>
            <a:r>
              <a:rPr lang="en-US" sz="1200" b="1" dirty="0">
                <a:solidFill>
                  <a:srgbClr val="FF0000"/>
                </a:solidFill>
                <a:latin typeface="Cambria" panose="02040503050406030204" pitchFamily="18" charset="0"/>
                <a:ea typeface="Cambria" panose="02040503050406030204" pitchFamily="18" charset="0"/>
              </a:rPr>
              <a:t>] ASC</a:t>
            </a:r>
          </a:p>
          <a:p>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Department values('Accountant')</a:t>
            </a:r>
          </a:p>
          <a:p>
            <a:r>
              <a:rPr lang="en-US" sz="1200" b="1" dirty="0">
                <a:solidFill>
                  <a:srgbClr val="FF0000"/>
                </a:solidFill>
                <a:latin typeface="Cambria" panose="02040503050406030204" pitchFamily="18" charset="0"/>
                <a:ea typeface="Cambria" panose="02040503050406030204" pitchFamily="18" charset="0"/>
              </a:rPr>
              <a:t>insert into Department values('HR')</a:t>
            </a:r>
          </a:p>
          <a:p>
            <a:r>
              <a:rPr lang="en-US" sz="1200" b="1" dirty="0">
                <a:solidFill>
                  <a:srgbClr val="FF0000"/>
                </a:solidFill>
                <a:latin typeface="Cambria" panose="02040503050406030204" pitchFamily="18" charset="0"/>
                <a:ea typeface="Cambria" panose="02040503050406030204" pitchFamily="18" charset="0"/>
              </a:rPr>
              <a:t>insert into Department values('IT')</a:t>
            </a:r>
          </a:p>
          <a:p>
            <a:r>
              <a:rPr lang="en-US" sz="1200" b="1" dirty="0">
                <a:solidFill>
                  <a:srgbClr val="FF0000"/>
                </a:solidFill>
                <a:latin typeface="Cambria" panose="02040503050406030204" pitchFamily="18" charset="0"/>
                <a:ea typeface="Cambria" panose="02040503050406030204" pitchFamily="18" charset="0"/>
              </a:rPr>
              <a:t>insert into Department values('</a:t>
            </a:r>
            <a:r>
              <a:rPr lang="en-US" sz="1200" b="1" dirty="0" err="1">
                <a:solidFill>
                  <a:srgbClr val="FF0000"/>
                </a:solidFill>
                <a:latin typeface="Cambria" panose="02040503050406030204" pitchFamily="18" charset="0"/>
                <a:ea typeface="Cambria" panose="02040503050406030204" pitchFamily="18" charset="0"/>
              </a:rPr>
              <a:t>Markeing</a:t>
            </a:r>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insert into Department values('Payroll')</a:t>
            </a:r>
          </a:p>
          <a:p>
            <a:r>
              <a:rPr lang="en-US" sz="1200" b="1" dirty="0">
                <a:solidFill>
                  <a:srgbClr val="FF0000"/>
                </a:solidFill>
                <a:latin typeface="Cambria" panose="02040503050406030204" pitchFamily="18" charset="0"/>
                <a:ea typeface="Cambria" panose="02040503050406030204" pitchFamily="18" charset="0"/>
              </a:rPr>
              <a:t>insert into Department values('Sales')</a:t>
            </a:r>
          </a:p>
          <a:p>
            <a:endParaRPr lang="en-US" sz="1200" b="1" dirty="0">
              <a:solidFill>
                <a:srgbClr val="FF0000"/>
              </a:solidFill>
              <a:latin typeface="Cambria" panose="02040503050406030204" pitchFamily="18" charset="0"/>
              <a:ea typeface="Cambria" panose="02040503050406030204" pitchFamily="18" charset="0"/>
            </a:endParaRPr>
          </a:p>
        </p:txBody>
      </p:sp>
      <p:sp>
        <p:nvSpPr>
          <p:cNvPr id="5" name="Rectangle 4"/>
          <p:cNvSpPr/>
          <p:nvPr/>
        </p:nvSpPr>
        <p:spPr>
          <a:xfrm>
            <a:off x="8049987" y="37173"/>
            <a:ext cx="4008664"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].[Incentive](</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IDENTITY(1,1) NOT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IncentiveAmount</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PRIMARY KEY CLUSTERED</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IncentiveId</a:t>
            </a:r>
            <a:r>
              <a:rPr lang="en-US" sz="1200" b="1" dirty="0">
                <a:solidFill>
                  <a:srgbClr val="FF0000"/>
                </a:solidFill>
                <a:latin typeface="Cambria" panose="02040503050406030204" pitchFamily="18" charset="0"/>
                <a:ea typeface="Cambria" panose="02040503050406030204" pitchFamily="18" charset="0"/>
              </a:rPr>
              <a:t>] ASC</a:t>
            </a:r>
          </a:p>
          <a:p>
            <a:r>
              <a:rPr lang="en-US" sz="1200" b="1" dirty="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Incentive values(1000)</a:t>
            </a:r>
          </a:p>
          <a:p>
            <a:r>
              <a:rPr lang="en-US" sz="1200" b="1" dirty="0">
                <a:solidFill>
                  <a:srgbClr val="FF0000"/>
                </a:solidFill>
                <a:latin typeface="Cambria" panose="02040503050406030204" pitchFamily="18" charset="0"/>
                <a:ea typeface="Cambria" panose="02040503050406030204" pitchFamily="18" charset="0"/>
              </a:rPr>
              <a:t>insert into Incentive values(2000)</a:t>
            </a:r>
          </a:p>
          <a:p>
            <a:r>
              <a:rPr lang="en-US" sz="1200" b="1" dirty="0">
                <a:solidFill>
                  <a:srgbClr val="FF0000"/>
                </a:solidFill>
                <a:latin typeface="Cambria" panose="02040503050406030204" pitchFamily="18" charset="0"/>
                <a:ea typeface="Cambria" panose="02040503050406030204" pitchFamily="18" charset="0"/>
              </a:rPr>
              <a:t>insert into Incentive values(3000)</a:t>
            </a:r>
          </a:p>
          <a:p>
            <a:r>
              <a:rPr lang="en-US" sz="1200" b="1" dirty="0">
                <a:solidFill>
                  <a:srgbClr val="FF0000"/>
                </a:solidFill>
                <a:latin typeface="Cambria" panose="02040503050406030204" pitchFamily="18" charset="0"/>
                <a:ea typeface="Cambria" panose="02040503050406030204" pitchFamily="18" charset="0"/>
              </a:rPr>
              <a:t>insert into Incentive values(4000)</a:t>
            </a:r>
          </a:p>
          <a:p>
            <a:r>
              <a:rPr lang="en-US" sz="1200" b="1" dirty="0">
                <a:solidFill>
                  <a:srgbClr val="FF0000"/>
                </a:solidFill>
                <a:latin typeface="Cambria" panose="02040503050406030204" pitchFamily="18" charset="0"/>
                <a:ea typeface="Cambria" panose="02040503050406030204" pitchFamily="18" charset="0"/>
              </a:rPr>
              <a:t>insert into Incentive values(5000)</a:t>
            </a:r>
          </a:p>
          <a:p>
            <a:r>
              <a:rPr lang="en-US" sz="1200" b="1" dirty="0">
                <a:solidFill>
                  <a:srgbClr val="FF0000"/>
                </a:solidFill>
                <a:latin typeface="Cambria" panose="02040503050406030204" pitchFamily="18" charset="0"/>
                <a:ea typeface="Cambria" panose="02040503050406030204" pitchFamily="18" charset="0"/>
              </a:rPr>
              <a:t>insert into Incentive values(6000)</a:t>
            </a:r>
          </a:p>
          <a:p>
            <a:r>
              <a:rPr lang="en-US" sz="1200" b="1" dirty="0">
                <a:solidFill>
                  <a:srgbClr val="FF0000"/>
                </a:solidFill>
                <a:latin typeface="Cambria" panose="02040503050406030204" pitchFamily="18" charset="0"/>
                <a:ea typeface="Cambria" panose="02040503050406030204" pitchFamily="18" charset="0"/>
              </a:rPr>
              <a:t>insert into Incentive values(7000)</a:t>
            </a:r>
          </a:p>
          <a:p>
            <a:r>
              <a:rPr lang="en-US" sz="1200" b="1" dirty="0">
                <a:solidFill>
                  <a:srgbClr val="FF0000"/>
                </a:solidFill>
                <a:latin typeface="Cambria" panose="02040503050406030204" pitchFamily="18" charset="0"/>
                <a:ea typeface="Cambria" panose="02040503050406030204" pitchFamily="18" charset="0"/>
              </a:rPr>
              <a:t>insert into Incentive values(8000)</a:t>
            </a:r>
          </a:p>
          <a:p>
            <a:r>
              <a:rPr lang="en-US" sz="1200" b="1" dirty="0">
                <a:solidFill>
                  <a:srgbClr val="FF0000"/>
                </a:solidFill>
                <a:latin typeface="Cambria" panose="02040503050406030204" pitchFamily="18" charset="0"/>
                <a:ea typeface="Cambria" panose="02040503050406030204" pitchFamily="18" charset="0"/>
              </a:rPr>
              <a:t>insert into Incentive values(9000)</a:t>
            </a:r>
          </a:p>
          <a:p>
            <a:r>
              <a:rPr lang="en-US" sz="1200" b="1" dirty="0">
                <a:solidFill>
                  <a:srgbClr val="FF0000"/>
                </a:solidFill>
                <a:latin typeface="Cambria" panose="02040503050406030204" pitchFamily="18" charset="0"/>
                <a:ea typeface="Cambria" panose="02040503050406030204" pitchFamily="18" charset="0"/>
              </a:rPr>
              <a:t>insert into Incentive values(10000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cxnSp>
        <p:nvCxnSpPr>
          <p:cNvPr id="6" name="Straight Connector 5"/>
          <p:cNvCxnSpPr/>
          <p:nvPr/>
        </p:nvCxnSpPr>
        <p:spPr>
          <a:xfrm flipV="1">
            <a:off x="4441371" y="3538918"/>
            <a:ext cx="7589400" cy="37039"/>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28508" y="3829082"/>
            <a:ext cx="6730092"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Where Clause</a:t>
            </a:r>
            <a:r>
              <a:rPr lang="en-US" sz="1200" b="1" u="sng" dirty="0" smtClean="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WHERE keyword is used for fetching filtered data in a result set. </a:t>
            </a:r>
          </a:p>
          <a:p>
            <a:endParaRPr lang="en-US" sz="1200" dirty="0" smtClean="0">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Select * from Incentive  where [</a:t>
            </a:r>
            <a:r>
              <a:rPr lang="en-US" sz="1200" b="1" dirty="0" err="1">
                <a:solidFill>
                  <a:srgbClr val="FF0000"/>
                </a:solidFill>
                <a:latin typeface="Cambria" panose="02040503050406030204" pitchFamily="18" charset="0"/>
                <a:ea typeface="Cambria" panose="02040503050406030204" pitchFamily="18" charset="0"/>
              </a:rPr>
              <a:t>IncentiveAmount</a:t>
            </a:r>
            <a:r>
              <a:rPr lang="en-US" sz="1200" b="1" dirty="0">
                <a:solidFill>
                  <a:srgbClr val="FF0000"/>
                </a:solidFill>
                <a:latin typeface="Cambria" panose="02040503050406030204" pitchFamily="18" charset="0"/>
                <a:ea typeface="Cambria" panose="02040503050406030204" pitchFamily="18" charset="0"/>
              </a:rPr>
              <a:t>]  =9000</a:t>
            </a:r>
          </a:p>
          <a:p>
            <a:r>
              <a:rPr lang="en-US" sz="1200" dirty="0" smtClean="0">
                <a:latin typeface="Cambria" panose="02040503050406030204" pitchFamily="18" charset="0"/>
                <a:ea typeface="Cambria" panose="02040503050406030204" pitchFamily="18" charset="0"/>
              </a:rPr>
              <a:t>1</a:t>
            </a:r>
            <a:r>
              <a:rPr lang="en-US" sz="1200" dirty="0">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select </a:t>
            </a:r>
            <a:r>
              <a:rPr lang="en-US" sz="1200" b="1" dirty="0" err="1">
                <a:solidFill>
                  <a:srgbClr val="FF0000"/>
                </a:solidFill>
                <a:latin typeface="Cambria" panose="02040503050406030204" pitchFamily="18" charset="0"/>
                <a:ea typeface="Cambria" panose="02040503050406030204" pitchFamily="18" charset="0"/>
              </a:rPr>
              <a:t>Name,Salary</a:t>
            </a:r>
            <a:r>
              <a:rPr lang="en-US" sz="1200" b="1" dirty="0">
                <a:solidFill>
                  <a:srgbClr val="FF0000"/>
                </a:solidFill>
                <a:latin typeface="Cambria" panose="02040503050406030204" pitchFamily="18" charset="0"/>
                <a:ea typeface="Cambria" panose="02040503050406030204" pitchFamily="18" charset="0"/>
              </a:rPr>
              <a:t> from Employee where salary=(select MAX(Salary) as 'Highest Salary' from Employee)</a:t>
            </a:r>
          </a:p>
          <a:p>
            <a:r>
              <a:rPr lang="en-US" sz="1200" dirty="0">
                <a:latin typeface="Cambria" panose="02040503050406030204" pitchFamily="18" charset="0"/>
                <a:ea typeface="Cambria" panose="02040503050406030204" pitchFamily="18" charset="0"/>
              </a:rPr>
              <a:t>2)</a:t>
            </a:r>
          </a:p>
          <a:p>
            <a:r>
              <a:rPr lang="en-US" sz="1200" b="1" dirty="0">
                <a:solidFill>
                  <a:srgbClr val="FF0000"/>
                </a:solidFill>
                <a:latin typeface="Cambria" panose="02040503050406030204" pitchFamily="18" charset="0"/>
                <a:ea typeface="Cambria" panose="02040503050406030204" pitchFamily="18" charset="0"/>
              </a:rPr>
              <a:t>select </a:t>
            </a:r>
            <a:r>
              <a:rPr lang="en-US" sz="1200" b="1" dirty="0" err="1">
                <a:solidFill>
                  <a:srgbClr val="FF0000"/>
                </a:solidFill>
                <a:latin typeface="Cambria" panose="02040503050406030204" pitchFamily="18" charset="0"/>
                <a:ea typeface="Cambria" panose="02040503050406030204" pitchFamily="18" charset="0"/>
              </a:rPr>
              <a:t>Name,Salary</a:t>
            </a:r>
            <a:r>
              <a:rPr lang="en-US" sz="1200" b="1" dirty="0">
                <a:solidFill>
                  <a:srgbClr val="FF0000"/>
                </a:solidFill>
                <a:latin typeface="Cambria" panose="02040503050406030204" pitchFamily="18" charset="0"/>
                <a:ea typeface="Cambria" panose="02040503050406030204" pitchFamily="18" charset="0"/>
              </a:rPr>
              <a:t> from Employee where salary between 20000 and 50000</a:t>
            </a:r>
          </a:p>
          <a:p>
            <a:r>
              <a:rPr lang="en-US" sz="1200" dirty="0">
                <a:latin typeface="Cambria" panose="02040503050406030204" pitchFamily="18" charset="0"/>
                <a:ea typeface="Cambria" panose="02040503050406030204" pitchFamily="18" charset="0"/>
              </a:rPr>
              <a:t>3)</a:t>
            </a:r>
          </a:p>
          <a:p>
            <a:r>
              <a:rPr lang="en-US" sz="1200" b="1" dirty="0">
                <a:solidFill>
                  <a:srgbClr val="FF0000"/>
                </a:solidFill>
                <a:latin typeface="Cambria" panose="02040503050406030204" pitchFamily="18" charset="0"/>
                <a:ea typeface="Cambria" panose="02040503050406030204" pitchFamily="18" charset="0"/>
              </a:rPr>
              <a:t>select </a:t>
            </a:r>
            <a:r>
              <a:rPr lang="en-US" sz="1200" b="1" dirty="0" err="1">
                <a:solidFill>
                  <a:srgbClr val="FF0000"/>
                </a:solidFill>
                <a:latin typeface="Cambria" panose="02040503050406030204" pitchFamily="18" charset="0"/>
                <a:ea typeface="Cambria" panose="02040503050406030204" pitchFamily="18" charset="0"/>
              </a:rPr>
              <a:t>EmployeeId,Name,Salary,DepartmentName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where </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='IT'</a:t>
            </a:r>
          </a:p>
        </p:txBody>
      </p:sp>
    </p:spTree>
    <p:extLst>
      <p:ext uri="{BB962C8B-B14F-4D97-AF65-F5344CB8AC3E}">
        <p14:creationId xmlns:p14="http://schemas.microsoft.com/office/powerpoint/2010/main" val="635681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993" y="86130"/>
            <a:ext cx="5856516"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Group BY</a:t>
            </a:r>
            <a:r>
              <a:rPr lang="en-US" sz="1200" dirty="0" smtClean="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In SQL, The Group By statement is used for organizing similar data into groups</a:t>
            </a:r>
            <a:r>
              <a:rPr lang="en-US" sz="1200" dirty="0" smtClean="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i.e. if a particular column has the same values in different rows then it will arrange these rows in a group. </a:t>
            </a:r>
          </a:p>
          <a:p>
            <a:r>
              <a:rPr lang="en-US" sz="1200" dirty="0">
                <a:latin typeface="Cambria" panose="02040503050406030204" pitchFamily="18" charset="0"/>
                <a:ea typeface="Cambria" panose="02040503050406030204" pitchFamily="18" charset="0"/>
              </a:rPr>
              <a:t>How to get the total salary of the department</a:t>
            </a:r>
          </a:p>
          <a:p>
            <a:r>
              <a:rPr lang="en-US" sz="1200" b="1" dirty="0">
                <a:solidFill>
                  <a:srgbClr val="FF0000"/>
                </a:solidFill>
                <a:latin typeface="Cambria" panose="02040503050406030204" pitchFamily="18" charset="0"/>
                <a:ea typeface="Cambria" panose="02040503050406030204" pitchFamily="18" charset="0"/>
              </a:rPr>
              <a:t>select SUM(Salary) as 'Department Total Salary',</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group by </a:t>
            </a:r>
            <a:r>
              <a:rPr lang="en-US" sz="1200" b="1" dirty="0" err="1">
                <a:solidFill>
                  <a:srgbClr val="FF0000"/>
                </a:solidFill>
                <a:latin typeface="Cambria" panose="02040503050406030204" pitchFamily="18" charset="0"/>
                <a:ea typeface="Cambria" panose="02040503050406030204" pitchFamily="18" charset="0"/>
              </a:rPr>
              <a:t>DepartmentName</a:t>
            </a:r>
            <a:endParaRPr lang="en-US" sz="1200" b="1" dirty="0">
              <a:solidFill>
                <a:srgbClr val="FF0000"/>
              </a:solidFill>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a:t>
            </a:r>
          </a:p>
          <a:p>
            <a:r>
              <a:rPr lang="en-US" sz="1200" dirty="0">
                <a:latin typeface="Cambria" panose="02040503050406030204" pitchFamily="18" charset="0"/>
                <a:ea typeface="Cambria" panose="02040503050406030204" pitchFamily="18" charset="0"/>
              </a:rPr>
              <a:t>How to get the total number of employees in the department</a:t>
            </a:r>
          </a:p>
          <a:p>
            <a:r>
              <a:rPr lang="en-US" sz="1200" b="1" dirty="0">
                <a:solidFill>
                  <a:srgbClr val="FF0000"/>
                </a:solidFill>
                <a:latin typeface="Cambria" panose="02040503050406030204" pitchFamily="18" charset="0"/>
                <a:ea typeface="Cambria" panose="02040503050406030204" pitchFamily="18" charset="0"/>
              </a:rPr>
              <a:t>select COUNT(</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as 'Total Employee',</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group by </a:t>
            </a:r>
            <a:r>
              <a:rPr lang="en-US" sz="1200" b="1" dirty="0" err="1">
                <a:solidFill>
                  <a:srgbClr val="FF0000"/>
                </a:solidFill>
                <a:latin typeface="Cambria" panose="02040503050406030204" pitchFamily="18" charset="0"/>
                <a:ea typeface="Cambria" panose="02040503050406030204" pitchFamily="18" charset="0"/>
              </a:rPr>
              <a:t>DepartmentName</a:t>
            </a:r>
            <a:endParaRPr lang="en-US" sz="1200" b="1" dirty="0">
              <a:solidFill>
                <a:srgbClr val="FF0000"/>
              </a:solidFill>
              <a:latin typeface="Cambria" panose="02040503050406030204" pitchFamily="18" charset="0"/>
              <a:ea typeface="Cambria" panose="02040503050406030204" pitchFamily="18" charset="0"/>
            </a:endParaRPr>
          </a:p>
        </p:txBody>
      </p:sp>
      <p:sp>
        <p:nvSpPr>
          <p:cNvPr id="3" name="Rectangle 2"/>
          <p:cNvSpPr/>
          <p:nvPr/>
        </p:nvSpPr>
        <p:spPr>
          <a:xfrm>
            <a:off x="6270171" y="138677"/>
            <a:ext cx="5755822"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Having CLAUSE</a:t>
            </a:r>
            <a:r>
              <a:rPr lang="en-US" sz="1200" b="1" u="sng" dirty="0" smtClean="0">
                <a:latin typeface="Cambria" panose="02040503050406030204" pitchFamily="18" charset="0"/>
                <a:ea typeface="Cambria" panose="02040503050406030204" pitchFamily="18" charset="0"/>
              </a:rPr>
              <a:t>:-</a:t>
            </a:r>
          </a:p>
          <a:p>
            <a:r>
              <a:rPr lang="en-US" sz="1200" dirty="0">
                <a:latin typeface="Cambria" panose="02040503050406030204" pitchFamily="18" charset="0"/>
                <a:ea typeface="Cambria" panose="02040503050406030204" pitchFamily="18" charset="0"/>
              </a:rPr>
              <a:t>The HAVING clause was introduced in SQL to allow the filtering of query results based on aggregate functions and groupings, which cannot be achieved using the </a:t>
            </a:r>
            <a:r>
              <a:rPr lang="en-US" sz="1200" dirty="0">
                <a:latin typeface="Cambria" panose="02040503050406030204" pitchFamily="18" charset="0"/>
                <a:ea typeface="Cambria" panose="02040503050406030204" pitchFamily="18" charset="0"/>
                <a:hlinkClick r:id="rId2"/>
              </a:rPr>
              <a:t>WHERE </a:t>
            </a:r>
            <a:r>
              <a:rPr lang="en-US" sz="1200" dirty="0">
                <a:latin typeface="Cambria" panose="02040503050406030204" pitchFamily="18" charset="0"/>
                <a:ea typeface="Cambria" panose="02040503050406030204" pitchFamily="18" charset="0"/>
              </a:rPr>
              <a:t>clause that is used to filter individual rows</a:t>
            </a:r>
            <a:r>
              <a:rPr lang="en-US" sz="1200" dirty="0" smtClean="0">
                <a:latin typeface="Cambria" panose="02040503050406030204" pitchFamily="18" charset="0"/>
                <a:ea typeface="Cambria" panose="02040503050406030204" pitchFamily="18" charset="0"/>
              </a:rPr>
              <a:t>.</a:t>
            </a:r>
          </a:p>
          <a:p>
            <a:endParaRPr lang="en-US" sz="1200" dirty="0">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select COUNT(</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as 'Total Employee',</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group by </a:t>
            </a:r>
            <a:r>
              <a:rPr lang="en-US" sz="1200" b="1" dirty="0" err="1">
                <a:solidFill>
                  <a:srgbClr val="FF0000"/>
                </a:solidFill>
                <a:latin typeface="Cambria" panose="02040503050406030204" pitchFamily="18" charset="0"/>
                <a:ea typeface="Cambria" panose="02040503050406030204" pitchFamily="18" charset="0"/>
              </a:rPr>
              <a:t>DepartmentName</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having COUNT(</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)&gt;=1</a:t>
            </a:r>
          </a:p>
        </p:txBody>
      </p:sp>
      <p:sp>
        <p:nvSpPr>
          <p:cNvPr id="7" name="TextBox 6"/>
          <p:cNvSpPr txBox="1"/>
          <p:nvPr/>
        </p:nvSpPr>
        <p:spPr>
          <a:xfrm>
            <a:off x="236766" y="3225451"/>
            <a:ext cx="4865913" cy="36317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Name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Salary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Department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Experience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(5, '</a:t>
            </a:r>
            <a:r>
              <a:rPr lang="en-US" sz="1000" b="1" dirty="0" err="1">
                <a:solidFill>
                  <a:srgbClr val="FF0000"/>
                </a:solidFill>
                <a:latin typeface="Cambria" panose="02040503050406030204" pitchFamily="18" charset="0"/>
                <a:ea typeface="Cambria" panose="02040503050406030204" pitchFamily="18" charset="0"/>
              </a:rPr>
              <a:t>Priya</a:t>
            </a:r>
            <a:r>
              <a:rPr lang="en-US" sz="1000" b="1" dirty="0">
                <a:solidFill>
                  <a:srgbClr val="FF0000"/>
                </a:solidFill>
                <a:latin typeface="Cambria" panose="02040503050406030204" pitchFamily="18" charset="0"/>
                <a:ea typeface="Cambria" panose="02040503050406030204" pitchFamily="18" charset="0"/>
              </a:rPr>
              <a:t> Sharma', 'Female', 45000, 'IT', '2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(6, 'Rahul Patel', 'Male', 65000, 'Sales', '5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(7, '</a:t>
            </a:r>
            <a:r>
              <a:rPr lang="en-US" sz="1000" b="1" dirty="0" err="1">
                <a:solidFill>
                  <a:srgbClr val="FF0000"/>
                </a:solidFill>
                <a:latin typeface="Cambria" panose="02040503050406030204" pitchFamily="18" charset="0"/>
                <a:ea typeface="Cambria" panose="02040503050406030204" pitchFamily="18" charset="0"/>
              </a:rPr>
              <a:t>Nisha</a:t>
            </a:r>
            <a:r>
              <a:rPr lang="en-US" sz="1000" b="1" dirty="0">
                <a:solidFill>
                  <a:srgbClr val="FF0000"/>
                </a:solidFill>
                <a:latin typeface="Cambria" panose="02040503050406030204" pitchFamily="18" charset="0"/>
                <a:ea typeface="Cambria" panose="02040503050406030204" pitchFamily="18" charset="0"/>
              </a:rPr>
              <a:t> Gupta', 'Female', 55000, 'Marketing', '4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(8, '</a:t>
            </a:r>
            <a:r>
              <a:rPr lang="en-US" sz="1000" b="1" dirty="0" err="1">
                <a:solidFill>
                  <a:srgbClr val="FF0000"/>
                </a:solidFill>
                <a:latin typeface="Cambria" panose="02040503050406030204" pitchFamily="18" charset="0"/>
                <a:ea typeface="Cambria" panose="02040503050406030204" pitchFamily="18" charset="0"/>
              </a:rPr>
              <a:t>Vikram</a:t>
            </a:r>
            <a:r>
              <a:rPr lang="en-US" sz="1000" b="1" dirty="0">
                <a:solidFill>
                  <a:srgbClr val="FF0000"/>
                </a:solidFill>
                <a:latin typeface="Cambria" panose="02040503050406030204" pitchFamily="18" charset="0"/>
                <a:ea typeface="Cambria" panose="02040503050406030204" pitchFamily="18" charset="0"/>
              </a:rPr>
              <a:t> Singh', 'Male', 75000, 'Finance', '7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(9, '</a:t>
            </a:r>
            <a:r>
              <a:rPr lang="en-US" sz="1000" b="1" dirty="0" err="1">
                <a:solidFill>
                  <a:srgbClr val="FF0000"/>
                </a:solidFill>
                <a:latin typeface="Cambria" panose="02040503050406030204" pitchFamily="18" charset="0"/>
                <a:ea typeface="Cambria" panose="02040503050406030204" pitchFamily="18" charset="0"/>
              </a:rPr>
              <a:t>Aarti</a:t>
            </a:r>
            <a:r>
              <a:rPr lang="en-US" sz="1000" b="1" dirty="0">
                <a:solidFill>
                  <a:srgbClr val="FF0000"/>
                </a:solidFill>
                <a:latin typeface="Cambria" panose="02040503050406030204" pitchFamily="18" charset="0"/>
                <a:ea typeface="Cambria" panose="02040503050406030204" pitchFamily="18" charset="0"/>
              </a:rPr>
              <a:t> Desai', 'Female', 50000, 'IT', '3 years</a:t>
            </a:r>
            <a:r>
              <a:rPr lang="en-US" sz="1000" b="1" dirty="0" smtClean="0">
                <a:solidFill>
                  <a:srgbClr val="FF0000"/>
                </a:solidFill>
                <a:latin typeface="Cambria" panose="02040503050406030204" pitchFamily="18" charset="0"/>
                <a:ea typeface="Cambria" panose="02040503050406030204" pitchFamily="18" charset="0"/>
              </a:rPr>
              <a:t>')</a:t>
            </a:r>
            <a:endParaRPr lang="en-US" sz="1000" b="1" dirty="0">
              <a:solidFill>
                <a:srgbClr val="FF0000"/>
              </a:solidFill>
              <a:latin typeface="Cambria" panose="02040503050406030204" pitchFamily="18" charset="0"/>
              <a:ea typeface="Cambria" panose="02040503050406030204" pitchFamily="18" charset="0"/>
            </a:endParaRPr>
          </a:p>
        </p:txBody>
      </p:sp>
      <p:sp>
        <p:nvSpPr>
          <p:cNvPr id="8" name="Rectangle 7"/>
          <p:cNvSpPr/>
          <p:nvPr/>
        </p:nvSpPr>
        <p:spPr>
          <a:xfrm>
            <a:off x="5216979" y="3242895"/>
            <a:ext cx="2865664"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smtClean="0">
                <a:solidFill>
                  <a:srgbClr val="FF0000"/>
                </a:solidFill>
                <a:latin typeface="Cambria" panose="02040503050406030204" pitchFamily="18" charset="0"/>
                <a:ea typeface="Cambria" panose="02040503050406030204" pitchFamily="18" charset="0"/>
              </a:rPr>
              <a:t>SELECT * FROM </a:t>
            </a:r>
            <a:r>
              <a:rPr lang="en-US" sz="1000" b="1" dirty="0" err="1" smtClean="0">
                <a:solidFill>
                  <a:srgbClr val="FF0000"/>
                </a:solidFill>
                <a:latin typeface="Cambria" panose="02040503050406030204" pitchFamily="18" charset="0"/>
                <a:ea typeface="Cambria" panose="02040503050406030204" pitchFamily="18" charset="0"/>
              </a:rPr>
              <a:t>Employee_New</a:t>
            </a:r>
            <a:endParaRPr lang="en-US" sz="1000" b="1" dirty="0" smtClean="0">
              <a:solidFill>
                <a:srgbClr val="FF0000"/>
              </a:solidFill>
              <a:latin typeface="Cambria" panose="02040503050406030204" pitchFamily="18" charset="0"/>
              <a:ea typeface="Cambria" panose="02040503050406030204" pitchFamily="18" charset="0"/>
            </a:endParaRPr>
          </a:p>
          <a:p>
            <a:endParaRPr lang="en-US" sz="1000" b="1" dirty="0" smtClean="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SELECT Department, sum(Salary) as Salary</a:t>
            </a:r>
          </a:p>
          <a:p>
            <a:r>
              <a:rPr lang="en-US" sz="1000" b="1" dirty="0" smtClean="0">
                <a:solidFill>
                  <a:srgbClr val="FF0000"/>
                </a:solidFill>
                <a:latin typeface="Cambria" panose="02040503050406030204" pitchFamily="18" charset="0"/>
                <a:ea typeface="Cambria" panose="02040503050406030204" pitchFamily="18" charset="0"/>
              </a:rPr>
              <a:t>FROM employee</a:t>
            </a:r>
          </a:p>
          <a:p>
            <a:r>
              <a:rPr lang="en-US" sz="1000" b="1" dirty="0" smtClean="0">
                <a:solidFill>
                  <a:srgbClr val="FF0000"/>
                </a:solidFill>
                <a:latin typeface="Cambria" panose="02040503050406030204" pitchFamily="18" charset="0"/>
                <a:ea typeface="Cambria" panose="02040503050406030204" pitchFamily="18" charset="0"/>
              </a:rPr>
              <a:t>GROUP BY department</a:t>
            </a:r>
          </a:p>
          <a:p>
            <a:endParaRPr lang="en-US" sz="1000" b="1" dirty="0" smtClean="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SELECT Department, sum(Salary) as Salary</a:t>
            </a:r>
          </a:p>
          <a:p>
            <a:r>
              <a:rPr lang="en-US" sz="1000" b="1" dirty="0" smtClean="0">
                <a:solidFill>
                  <a:srgbClr val="FF0000"/>
                </a:solidFill>
                <a:latin typeface="Cambria" panose="02040503050406030204" pitchFamily="18" charset="0"/>
                <a:ea typeface="Cambria" panose="02040503050406030204" pitchFamily="18" charset="0"/>
              </a:rPr>
              <a:t>FROM employee</a:t>
            </a:r>
          </a:p>
          <a:p>
            <a:r>
              <a:rPr lang="en-US" sz="1000" b="1" dirty="0" smtClean="0">
                <a:solidFill>
                  <a:srgbClr val="FF0000"/>
                </a:solidFill>
                <a:latin typeface="Cambria" panose="02040503050406030204" pitchFamily="18" charset="0"/>
                <a:ea typeface="Cambria" panose="02040503050406030204" pitchFamily="18" charset="0"/>
              </a:rPr>
              <a:t>GROUP BY department</a:t>
            </a:r>
          </a:p>
          <a:p>
            <a:r>
              <a:rPr lang="en-US" sz="1000" b="1" dirty="0" smtClean="0">
                <a:solidFill>
                  <a:srgbClr val="FF0000"/>
                </a:solidFill>
                <a:latin typeface="Cambria" panose="02040503050406030204" pitchFamily="18" charset="0"/>
                <a:ea typeface="Cambria" panose="02040503050406030204" pitchFamily="18" charset="0"/>
              </a:rPr>
              <a:t>HAVING SUM(Salary) &gt;= 50000</a:t>
            </a:r>
            <a:endParaRPr lang="en-US" sz="1000" b="1" dirty="0">
              <a:solidFill>
                <a:srgbClr val="FF0000"/>
              </a:solidFill>
              <a:latin typeface="Cambria" panose="02040503050406030204" pitchFamily="18" charset="0"/>
              <a:ea typeface="Cambria" panose="02040503050406030204" pitchFamily="18" charset="0"/>
            </a:endParaRPr>
          </a:p>
        </p:txBody>
      </p:sp>
      <p:sp>
        <p:nvSpPr>
          <p:cNvPr id="9" name="Rectangle 8"/>
          <p:cNvSpPr/>
          <p:nvPr/>
        </p:nvSpPr>
        <p:spPr>
          <a:xfrm>
            <a:off x="8196943" y="3242895"/>
            <a:ext cx="3853543" cy="33239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solidFill>
                  <a:srgbClr val="FF0000"/>
                </a:solidFill>
                <a:latin typeface="Cambria" panose="02040503050406030204" pitchFamily="18" charset="0"/>
                <a:ea typeface="Cambria" panose="02040503050406030204" pitchFamily="18" charset="0"/>
              </a:rPr>
              <a:t>CREATE TABLE Student(</a:t>
            </a:r>
          </a:p>
          <a:p>
            <a:r>
              <a:rPr lang="en-US" sz="1000" b="1" dirty="0">
                <a:solidFill>
                  <a:srgbClr val="FF0000"/>
                </a:solidFill>
                <a:latin typeface="Cambria" panose="02040503050406030204" pitchFamily="18" charset="0"/>
                <a:ea typeface="Cambria" panose="02040503050406030204" pitchFamily="18" charset="0"/>
              </a:rPr>
              <a:t>   student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percentage </a:t>
            </a:r>
            <a:r>
              <a:rPr lang="en-US" sz="1000" b="1" dirty="0" err="1">
                <a:solidFill>
                  <a:srgbClr val="FF0000"/>
                </a:solidFill>
                <a:latin typeface="Cambria" panose="02040503050406030204" pitchFamily="18" charset="0"/>
                <a:ea typeface="Cambria" panose="02040503050406030204" pitchFamily="18" charset="0"/>
              </a:rPr>
              <a:t>int</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Isha</a:t>
            </a:r>
            <a:r>
              <a:rPr lang="en-US" sz="1000" b="1" dirty="0">
                <a:solidFill>
                  <a:srgbClr val="FF0000"/>
                </a:solidFill>
                <a:latin typeface="Cambria" panose="02040503050406030204" pitchFamily="18" charset="0"/>
                <a:ea typeface="Cambria" panose="02040503050406030204" pitchFamily="18" charset="0"/>
              </a:rPr>
              <a:t> Patel', 98)</a:t>
            </a:r>
          </a:p>
          <a:p>
            <a:r>
              <a:rPr lang="en-US" sz="1000" b="1" dirty="0">
                <a:solidFill>
                  <a:srgbClr val="FF0000"/>
                </a:solidFill>
                <a:latin typeface="Cambria" panose="02040503050406030204" pitchFamily="18" charset="0"/>
                <a:ea typeface="Cambria" panose="02040503050406030204" pitchFamily="18" charset="0"/>
              </a:rPr>
              <a:t>INSERT INTO Student VALUES ('Harsh Das', 94)</a:t>
            </a: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Rachit</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Sha</a:t>
            </a:r>
            <a:r>
              <a:rPr lang="en-US" sz="1000" b="1" dirty="0">
                <a:solidFill>
                  <a:srgbClr val="FF0000"/>
                </a:solidFill>
                <a:latin typeface="Cambria" panose="02040503050406030204" pitchFamily="18" charset="0"/>
                <a:ea typeface="Cambria" panose="02040503050406030204" pitchFamily="18" charset="0"/>
              </a:rPr>
              <a:t>', 93)</a:t>
            </a: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Sumedha</a:t>
            </a:r>
            <a:r>
              <a:rPr lang="en-US" sz="1000" b="1" dirty="0">
                <a:solidFill>
                  <a:srgbClr val="FF0000"/>
                </a:solidFill>
                <a:latin typeface="Cambria" panose="02040503050406030204" pitchFamily="18" charset="0"/>
                <a:ea typeface="Cambria" panose="02040503050406030204" pitchFamily="18" charset="0"/>
              </a:rPr>
              <a:t>', 98)</a:t>
            </a: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Rahat</a:t>
            </a:r>
            <a:r>
              <a:rPr lang="en-US" sz="1000" b="1" dirty="0">
                <a:solidFill>
                  <a:srgbClr val="FF0000"/>
                </a:solidFill>
                <a:latin typeface="Cambria" panose="02040503050406030204" pitchFamily="18" charset="0"/>
                <a:ea typeface="Cambria" panose="02040503050406030204" pitchFamily="18" charset="0"/>
              </a:rPr>
              <a:t> Ali', 98)</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student, percentage</a:t>
            </a:r>
          </a:p>
          <a:p>
            <a:r>
              <a:rPr lang="en-US" sz="1000" b="1" dirty="0">
                <a:solidFill>
                  <a:srgbClr val="FF0000"/>
                </a:solidFill>
                <a:latin typeface="Cambria" panose="02040503050406030204" pitchFamily="18" charset="0"/>
                <a:ea typeface="Cambria" panose="02040503050406030204" pitchFamily="18" charset="0"/>
              </a:rPr>
              <a:t>FROM Student</a:t>
            </a:r>
          </a:p>
          <a:p>
            <a:r>
              <a:rPr lang="en-US" sz="1000" b="1" dirty="0">
                <a:solidFill>
                  <a:srgbClr val="FF0000"/>
                </a:solidFill>
                <a:latin typeface="Cambria" panose="02040503050406030204" pitchFamily="18" charset="0"/>
                <a:ea typeface="Cambria" panose="02040503050406030204" pitchFamily="18" charset="0"/>
              </a:rPr>
              <a:t>GROUP BY student, percentage</a:t>
            </a:r>
          </a:p>
          <a:p>
            <a:r>
              <a:rPr lang="en-US" sz="1000" b="1" dirty="0">
                <a:solidFill>
                  <a:srgbClr val="FF0000"/>
                </a:solidFill>
                <a:latin typeface="Cambria" panose="02040503050406030204" pitchFamily="18" charset="0"/>
                <a:ea typeface="Cambria" panose="02040503050406030204" pitchFamily="18" charset="0"/>
              </a:rPr>
              <a:t>HAVING percentage &gt; 95;</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student  </a:t>
            </a:r>
          </a:p>
          <a:p>
            <a:r>
              <a:rPr lang="en-US" sz="1000" b="1" dirty="0">
                <a:solidFill>
                  <a:srgbClr val="FF0000"/>
                </a:solidFill>
                <a:latin typeface="Cambria" panose="02040503050406030204" pitchFamily="18" charset="0"/>
                <a:ea typeface="Cambria" panose="02040503050406030204" pitchFamily="18" charset="0"/>
              </a:rPr>
              <a:t>FROM Student</a:t>
            </a:r>
          </a:p>
          <a:p>
            <a:r>
              <a:rPr lang="en-US" sz="1000" b="1" dirty="0">
                <a:solidFill>
                  <a:srgbClr val="FF0000"/>
                </a:solidFill>
                <a:latin typeface="Cambria" panose="02040503050406030204" pitchFamily="18" charset="0"/>
                <a:ea typeface="Cambria" panose="02040503050406030204" pitchFamily="18" charset="0"/>
              </a:rPr>
              <a:t>WHERE percentage &gt; 90</a:t>
            </a:r>
          </a:p>
          <a:p>
            <a:r>
              <a:rPr lang="en-US" sz="1000" b="1" dirty="0">
                <a:solidFill>
                  <a:srgbClr val="FF0000"/>
                </a:solidFill>
                <a:latin typeface="Cambria" panose="02040503050406030204" pitchFamily="18" charset="0"/>
                <a:ea typeface="Cambria" panose="02040503050406030204" pitchFamily="18" charset="0"/>
              </a:rPr>
              <a:t>GROUP BY student, percentage</a:t>
            </a:r>
          </a:p>
          <a:p>
            <a:r>
              <a:rPr lang="en-US" sz="1000" b="1" dirty="0">
                <a:solidFill>
                  <a:srgbClr val="FF0000"/>
                </a:solidFill>
                <a:latin typeface="Cambria" panose="02040503050406030204" pitchFamily="18" charset="0"/>
                <a:ea typeface="Cambria" panose="02040503050406030204" pitchFamily="18" charset="0"/>
              </a:rPr>
              <a:t>HAVING SUM(percentage) &lt; 1000 AND AVG(percentage) &gt; 95;</a:t>
            </a:r>
          </a:p>
        </p:txBody>
      </p:sp>
      <p:sp>
        <p:nvSpPr>
          <p:cNvPr id="10" name="TextBox 9"/>
          <p:cNvSpPr txBox="1"/>
          <p:nvPr/>
        </p:nvSpPr>
        <p:spPr>
          <a:xfrm>
            <a:off x="236766" y="2948452"/>
            <a:ext cx="2940485" cy="276999"/>
          </a:xfrm>
          <a:prstGeom prst="rect">
            <a:avLst/>
          </a:prstGeom>
          <a:noFill/>
        </p:spPr>
        <p:txBody>
          <a:bodyPr wrap="none" rtlCol="0">
            <a:spAutoFit/>
          </a:bodyPr>
          <a:lstStyle/>
          <a:p>
            <a:r>
              <a:rPr lang="en-US" sz="1200" b="1" dirty="0">
                <a:latin typeface="Cambria" panose="02040503050406030204" pitchFamily="18" charset="0"/>
                <a:ea typeface="Cambria" panose="02040503050406030204" pitchFamily="18" charset="0"/>
              </a:rPr>
              <a:t>Example of Group by and Having clause</a:t>
            </a:r>
          </a:p>
        </p:txBody>
      </p:sp>
    </p:spTree>
    <p:extLst>
      <p:ext uri="{BB962C8B-B14F-4D97-AF65-F5344CB8AC3E}">
        <p14:creationId xmlns:p14="http://schemas.microsoft.com/office/powerpoint/2010/main" val="1566785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368" y="84188"/>
            <a:ext cx="5844988"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ORDER </a:t>
            </a:r>
            <a:r>
              <a:rPr lang="en-US" sz="1200" b="1" u="sng" dirty="0" smtClean="0">
                <a:latin typeface="Cambria" panose="02040503050406030204" pitchFamily="18" charset="0"/>
                <a:ea typeface="Cambria" panose="02040503050406030204" pitchFamily="18" charset="0"/>
              </a:rPr>
              <a:t>BY</a:t>
            </a:r>
            <a:endParaRPr lang="en-US" sz="1200" b="1" u="sng"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ORDER BY statement in SQL is used to sort the fetched data in either ascending or descending according to one or more columns</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pPr lvl="0"/>
            <a:r>
              <a:rPr lang="en-US" sz="1200" b="1" u="sng" cap="small" dirty="0"/>
              <a:t>ASC</a:t>
            </a:r>
            <a:endParaRPr lang="en-US" sz="1200" dirty="0"/>
          </a:p>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EmployeeId,Name,Salary,DepartmentName,IncentiveAmount</a:t>
            </a:r>
            <a:r>
              <a:rPr lang="en-US" sz="1000" b="1" dirty="0">
                <a:solidFill>
                  <a:srgbClr val="FF0000"/>
                </a:solidFill>
                <a:latin typeface="Cambria" panose="02040503050406030204" pitchFamily="18" charset="0"/>
                <a:ea typeface="Cambria" panose="02040503050406030204" pitchFamily="18" charset="0"/>
              </a:rPr>
              <a:t> from Employee</a:t>
            </a:r>
          </a:p>
          <a:p>
            <a:r>
              <a:rPr lang="en-US" sz="1000" b="1" dirty="0">
                <a:solidFill>
                  <a:srgbClr val="FF0000"/>
                </a:solidFill>
                <a:latin typeface="Cambria" panose="02040503050406030204" pitchFamily="18" charset="0"/>
                <a:ea typeface="Cambria" panose="02040503050406030204" pitchFamily="18" charset="0"/>
              </a:rPr>
              <a:t>join Department</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Employee.Department_Id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Department.DepartmentId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join Incentive</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Employee.Incentive_Id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Incentive.IncentiveId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order by Name </a:t>
            </a:r>
            <a:r>
              <a:rPr lang="en-US" sz="1000" b="1" dirty="0" smtClean="0">
                <a:solidFill>
                  <a:srgbClr val="FF0000"/>
                </a:solidFill>
                <a:latin typeface="Cambria" panose="02040503050406030204" pitchFamily="18" charset="0"/>
                <a:ea typeface="Cambria" panose="02040503050406030204" pitchFamily="18" charset="0"/>
              </a:rPr>
              <a:t>ASC</a:t>
            </a:r>
            <a:endParaRPr lang="en-US" sz="1200" dirty="0"/>
          </a:p>
          <a:p>
            <a:pPr lvl="0"/>
            <a:r>
              <a:rPr lang="en-US" sz="1200" b="1" u="sng" cap="small" dirty="0" err="1"/>
              <a:t>desc</a:t>
            </a:r>
            <a:r>
              <a:rPr lang="en-US" sz="1200" b="1" u="sng" cap="small" dirty="0"/>
              <a:t>:-</a:t>
            </a:r>
            <a:endParaRPr lang="en-US" sz="1200" dirty="0"/>
          </a:p>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EmployeeId,Name,Salary,DepartmentName,IncentiveAmount</a:t>
            </a:r>
            <a:r>
              <a:rPr lang="en-US" sz="1000" b="1" dirty="0">
                <a:solidFill>
                  <a:srgbClr val="FF0000"/>
                </a:solidFill>
                <a:latin typeface="Cambria" panose="02040503050406030204" pitchFamily="18" charset="0"/>
                <a:ea typeface="Cambria" panose="02040503050406030204" pitchFamily="18" charset="0"/>
              </a:rPr>
              <a:t> from Employee</a:t>
            </a:r>
          </a:p>
          <a:p>
            <a:r>
              <a:rPr lang="en-US" sz="1000" b="1" dirty="0">
                <a:solidFill>
                  <a:srgbClr val="FF0000"/>
                </a:solidFill>
                <a:latin typeface="Cambria" panose="02040503050406030204" pitchFamily="18" charset="0"/>
                <a:ea typeface="Cambria" panose="02040503050406030204" pitchFamily="18" charset="0"/>
              </a:rPr>
              <a:t>join Department</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Employee.Department_Id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Department.DepartmentId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join Incentive</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Employee.Incentive_Id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Incentive.IncentiveId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order by Name </a:t>
            </a:r>
            <a:r>
              <a:rPr lang="en-US" sz="1000" b="1" dirty="0" smtClean="0">
                <a:solidFill>
                  <a:srgbClr val="FF0000"/>
                </a:solidFill>
                <a:latin typeface="Cambria" panose="02040503050406030204" pitchFamily="18" charset="0"/>
                <a:ea typeface="Cambria" panose="02040503050406030204" pitchFamily="18" charset="0"/>
              </a:rPr>
              <a:t>DESC</a:t>
            </a:r>
          </a:p>
        </p:txBody>
      </p:sp>
      <p:sp>
        <p:nvSpPr>
          <p:cNvPr id="5" name="Rectangle 4"/>
          <p:cNvSpPr/>
          <p:nvPr/>
        </p:nvSpPr>
        <p:spPr>
          <a:xfrm>
            <a:off x="6992471" y="50716"/>
            <a:ext cx="4882243" cy="20005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endParaRPr lang="en-US" sz="1200" b="1" u="sng"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Combination of </a:t>
            </a:r>
            <a:r>
              <a:rPr lang="en-US" sz="1200" dirty="0" err="1">
                <a:latin typeface="Cambria" panose="02040503050406030204" pitchFamily="18" charset="0"/>
                <a:ea typeface="Cambria" panose="02040503050406030204" pitchFamily="18" charset="0"/>
              </a:rPr>
              <a:t>Asc</a:t>
            </a:r>
            <a:r>
              <a:rPr lang="en-US" sz="1200" dirty="0">
                <a:latin typeface="Cambria" panose="02040503050406030204" pitchFamily="18" charset="0"/>
                <a:ea typeface="Cambria" panose="02040503050406030204" pitchFamily="18" charset="0"/>
              </a:rPr>
              <a:t> and </a:t>
            </a:r>
            <a:r>
              <a:rPr lang="en-US" sz="1200" dirty="0" err="1">
                <a:latin typeface="Cambria" panose="02040503050406030204" pitchFamily="18" charset="0"/>
                <a:ea typeface="Cambria" panose="02040503050406030204" pitchFamily="18" charset="0"/>
              </a:rPr>
              <a:t>Desc</a:t>
            </a:r>
            <a:r>
              <a:rPr lang="en-US" sz="1200" dirty="0">
                <a:latin typeface="Cambria" panose="02040503050406030204" pitchFamily="18" charset="0"/>
                <a:ea typeface="Cambria" panose="02040503050406030204" pitchFamily="18" charset="0"/>
              </a:rPr>
              <a:t> order </a:t>
            </a: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Salary </a:t>
            </a:r>
            <a:r>
              <a:rPr lang="en-US" sz="1000" b="1" dirty="0" err="1">
                <a:solidFill>
                  <a:srgbClr val="FF0000"/>
                </a:solidFill>
                <a:latin typeface="Cambria" panose="02040503050406030204" pitchFamily="18" charset="0"/>
                <a:ea typeface="Cambria" panose="02040503050406030204" pitchFamily="18" charset="0"/>
              </a:rPr>
              <a:t>desc</a:t>
            </a:r>
            <a:r>
              <a:rPr lang="en-US" sz="1000" b="1" dirty="0">
                <a:solidFill>
                  <a:srgbClr val="FF0000"/>
                </a:solidFill>
                <a:latin typeface="Cambria" panose="02040503050406030204" pitchFamily="18" charset="0"/>
                <a:ea typeface="Cambria" panose="02040503050406030204" pitchFamily="18" charset="0"/>
              </a:rPr>
              <a:t>, Name </a:t>
            </a:r>
            <a:r>
              <a:rPr lang="en-US" sz="1000" b="1" dirty="0" err="1" smtClean="0">
                <a:solidFill>
                  <a:srgbClr val="FF0000"/>
                </a:solidFill>
                <a:latin typeface="Cambria" panose="02040503050406030204" pitchFamily="18" charset="0"/>
                <a:ea typeface="Cambria" panose="02040503050406030204" pitchFamily="18" charset="0"/>
              </a:rPr>
              <a:t>asc</a:t>
            </a:r>
            <a:endParaRPr lang="en-US" sz="1000" b="1" dirty="0" smtClean="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endParaRPr lang="en-US" sz="1000" b="1" dirty="0" smtClean="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1 </a:t>
            </a:r>
            <a:r>
              <a:rPr lang="en-US" sz="1000" b="1" dirty="0" err="1">
                <a:solidFill>
                  <a:srgbClr val="FF0000"/>
                </a:solidFill>
                <a:latin typeface="Cambria" panose="02040503050406030204" pitchFamily="18" charset="0"/>
                <a:ea typeface="Cambria" panose="02040503050406030204" pitchFamily="18" charset="0"/>
              </a:rPr>
              <a:t>desc</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5 </a:t>
            </a:r>
            <a:r>
              <a:rPr lang="en-US" sz="1000" b="1" dirty="0" err="1">
                <a:solidFill>
                  <a:srgbClr val="FF0000"/>
                </a:solidFill>
                <a:latin typeface="Cambria" panose="02040503050406030204" pitchFamily="18" charset="0"/>
                <a:ea typeface="Cambria" panose="02040503050406030204" pitchFamily="18" charset="0"/>
              </a:rPr>
              <a:t>desc</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1 </a:t>
            </a:r>
            <a:r>
              <a:rPr lang="en-US" sz="1000" b="1" dirty="0" err="1">
                <a:solidFill>
                  <a:srgbClr val="FF0000"/>
                </a:solidFill>
                <a:latin typeface="Cambria" panose="02040503050406030204" pitchFamily="18" charset="0"/>
                <a:ea typeface="Cambria" panose="02040503050406030204" pitchFamily="18" charset="0"/>
              </a:rPr>
              <a:t>asc</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p:txBody>
      </p:sp>
      <p:sp>
        <p:nvSpPr>
          <p:cNvPr id="6" name="Rectangle 5"/>
          <p:cNvSpPr/>
          <p:nvPr/>
        </p:nvSpPr>
        <p:spPr>
          <a:xfrm>
            <a:off x="6992471" y="2116280"/>
            <a:ext cx="4882244"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Note:- </a:t>
            </a:r>
            <a:r>
              <a:rPr lang="en-US" sz="1200" dirty="0" smtClean="0">
                <a:latin typeface="Cambria" panose="02040503050406030204" pitchFamily="18" charset="0"/>
                <a:ea typeface="Cambria" panose="02040503050406030204" pitchFamily="18" charset="0"/>
              </a:rPr>
              <a:t>ASC </a:t>
            </a:r>
            <a:r>
              <a:rPr lang="en-US" sz="1200" dirty="0">
                <a:latin typeface="Cambria" panose="02040503050406030204" pitchFamily="18" charset="0"/>
                <a:ea typeface="Cambria" panose="02040503050406030204" pitchFamily="18" charset="0"/>
              </a:rPr>
              <a:t>is the default value for the ORDER BY clause. So, if we don't specify anything </a:t>
            </a:r>
          </a:p>
          <a:p>
            <a:r>
              <a:rPr lang="en-US" sz="1200" dirty="0">
                <a:latin typeface="Cambria" panose="02040503050406030204" pitchFamily="18" charset="0"/>
                <a:ea typeface="Cambria" panose="02040503050406030204" pitchFamily="18" charset="0"/>
              </a:rPr>
              <a:t>after the column name in the ORDER BY clause, the output will be sorted in ascending order by default.</a:t>
            </a:r>
          </a:p>
        </p:txBody>
      </p:sp>
      <p:cxnSp>
        <p:nvCxnSpPr>
          <p:cNvPr id="7" name="Straight Connector 6"/>
          <p:cNvCxnSpPr/>
          <p:nvPr/>
        </p:nvCxnSpPr>
        <p:spPr>
          <a:xfrm>
            <a:off x="542129" y="3079277"/>
            <a:ext cx="11398453" cy="1875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96369" y="3249544"/>
            <a:ext cx="5744456" cy="141577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400" b="1" u="sng" dirty="0">
                <a:latin typeface="Cambria" panose="02040503050406030204" pitchFamily="18" charset="0"/>
                <a:ea typeface="Cambria" panose="02040503050406030204" pitchFamily="18" charset="0"/>
              </a:rPr>
              <a:t>Operators: </a:t>
            </a:r>
            <a:r>
              <a:rPr lang="en-US" sz="1200" dirty="0" smtClean="0">
                <a:latin typeface="Cambria" panose="02040503050406030204" pitchFamily="18" charset="0"/>
                <a:ea typeface="Cambria" panose="02040503050406030204" pitchFamily="18" charset="0"/>
              </a:rPr>
              <a:t>An operator is a symbol specifying an action that is performed on one or more expressions. </a:t>
            </a:r>
          </a:p>
          <a:p>
            <a:r>
              <a:rPr lang="en-US" sz="1200" dirty="0" smtClean="0"/>
              <a:t>	</a:t>
            </a:r>
            <a:r>
              <a:rPr lang="en-US" sz="1200" dirty="0">
                <a:latin typeface="Cambria" panose="02040503050406030204" pitchFamily="18" charset="0"/>
                <a:ea typeface="Cambria" panose="02040503050406030204" pitchFamily="18" charset="0"/>
              </a:rPr>
              <a:t>-Arithmetic Operators</a:t>
            </a:r>
          </a:p>
          <a:p>
            <a:r>
              <a:rPr lang="en-US" sz="1200" dirty="0">
                <a:latin typeface="Cambria" panose="02040503050406030204" pitchFamily="18" charset="0"/>
                <a:ea typeface="Cambria" panose="02040503050406030204" pitchFamily="18" charset="0"/>
              </a:rPr>
              <a:t>	-Assignment Operator</a:t>
            </a:r>
          </a:p>
          <a:p>
            <a:r>
              <a:rPr lang="en-US" sz="1200" dirty="0">
                <a:latin typeface="Cambria" panose="02040503050406030204" pitchFamily="18" charset="0"/>
                <a:ea typeface="Cambria" panose="02040503050406030204" pitchFamily="18" charset="0"/>
              </a:rPr>
              <a:t>	-Comparison Operators</a:t>
            </a:r>
          </a:p>
          <a:p>
            <a:r>
              <a:rPr lang="en-US" sz="1200" dirty="0">
                <a:latin typeface="Cambria" panose="02040503050406030204" pitchFamily="18" charset="0"/>
                <a:ea typeface="Cambria" panose="02040503050406030204" pitchFamily="18" charset="0"/>
              </a:rPr>
              <a:t>	-Logical Operators</a:t>
            </a:r>
          </a:p>
          <a:p>
            <a:r>
              <a:rPr lang="en-US" sz="1200" dirty="0">
                <a:latin typeface="Cambria" panose="02040503050406030204" pitchFamily="18" charset="0"/>
                <a:ea typeface="Cambria" panose="02040503050406030204" pitchFamily="18" charset="0"/>
              </a:rPr>
              <a:t>	-Concatenation </a:t>
            </a:r>
            <a:r>
              <a:rPr lang="en-US" sz="1200" dirty="0" smtClean="0">
                <a:latin typeface="Cambria" panose="02040503050406030204" pitchFamily="18" charset="0"/>
                <a:ea typeface="Cambria" panose="02040503050406030204" pitchFamily="18" charset="0"/>
              </a:rPr>
              <a:t>Operator</a:t>
            </a:r>
            <a:endParaRPr lang="en-US" sz="1200" dirty="0">
              <a:latin typeface="Cambria" panose="02040503050406030204" pitchFamily="18" charset="0"/>
              <a:ea typeface="Cambria" panose="02040503050406030204" pitchFamily="18" charset="0"/>
            </a:endParaRPr>
          </a:p>
        </p:txBody>
      </p:sp>
      <p:sp>
        <p:nvSpPr>
          <p:cNvPr id="8" name="Rectangle 7"/>
          <p:cNvSpPr/>
          <p:nvPr/>
        </p:nvSpPr>
        <p:spPr>
          <a:xfrm>
            <a:off x="396369" y="4823029"/>
            <a:ext cx="5744456"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1)Arithmetic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Arithmetic operators perform mathematical operations on two expressions of one or more of the data types of the numeric data type </a:t>
            </a:r>
            <a:r>
              <a:rPr lang="en-US" sz="1200" dirty="0" smtClean="0">
                <a:latin typeface="Cambria" panose="02040503050406030204" pitchFamily="18" charset="0"/>
                <a:ea typeface="Cambria" panose="02040503050406030204" pitchFamily="18" charset="0"/>
              </a:rPr>
              <a:t>category</a:t>
            </a:r>
          </a:p>
          <a:p>
            <a:r>
              <a:rPr lang="en-US" sz="1200" dirty="0" smtClean="0"/>
              <a:t>	</a:t>
            </a:r>
            <a:r>
              <a:rPr lang="en-US" sz="1200" b="1" dirty="0">
                <a:latin typeface="Cambria" panose="02040503050406030204" pitchFamily="18" charset="0"/>
                <a:ea typeface="Cambria" panose="02040503050406030204" pitchFamily="18" charset="0"/>
              </a:rPr>
              <a:t>+	-	Addition</a:t>
            </a:r>
          </a:p>
          <a:p>
            <a:r>
              <a:rPr lang="en-US" sz="1200" b="1" dirty="0">
                <a:latin typeface="Cambria" panose="02040503050406030204" pitchFamily="18" charset="0"/>
                <a:ea typeface="Cambria" panose="02040503050406030204" pitchFamily="18" charset="0"/>
              </a:rPr>
              <a:t>	-     	-	Subtraction</a:t>
            </a:r>
          </a:p>
          <a:p>
            <a:r>
              <a:rPr lang="en-US" sz="1200" b="1" dirty="0">
                <a:latin typeface="Cambria" panose="02040503050406030204" pitchFamily="18" charset="0"/>
                <a:ea typeface="Cambria" panose="02040503050406030204" pitchFamily="18" charset="0"/>
              </a:rPr>
              <a:t>	*	-	Multiplication</a:t>
            </a:r>
          </a:p>
          <a:p>
            <a:r>
              <a:rPr lang="en-US" sz="1200" b="1" dirty="0">
                <a:latin typeface="Cambria" panose="02040503050406030204" pitchFamily="18" charset="0"/>
                <a:ea typeface="Cambria" panose="02040503050406030204" pitchFamily="18" charset="0"/>
              </a:rPr>
              <a:t>	/	-	Division</a:t>
            </a:r>
          </a:p>
          <a:p>
            <a:r>
              <a:rPr lang="en-US" sz="1200" b="1" dirty="0">
                <a:latin typeface="Cambria" panose="02040503050406030204" pitchFamily="18" charset="0"/>
                <a:ea typeface="Cambria" panose="02040503050406030204" pitchFamily="18" charset="0"/>
              </a:rPr>
              <a:t>	%	-	</a:t>
            </a:r>
            <a:r>
              <a:rPr lang="en-US" sz="1200" b="1" dirty="0" smtClean="0">
                <a:latin typeface="Cambria" panose="02040503050406030204" pitchFamily="18" charset="0"/>
                <a:ea typeface="Cambria" panose="02040503050406030204" pitchFamily="18" charset="0"/>
              </a:rPr>
              <a:t>Modulo</a:t>
            </a:r>
            <a:endParaRPr lang="en-US" sz="1200" b="1" dirty="0">
              <a:latin typeface="Cambria" panose="02040503050406030204" pitchFamily="18" charset="0"/>
              <a:ea typeface="Cambria" panose="02040503050406030204" pitchFamily="18" charset="0"/>
            </a:endParaRPr>
          </a:p>
        </p:txBody>
      </p:sp>
      <p:sp>
        <p:nvSpPr>
          <p:cNvPr id="9" name="Rectangle 8"/>
          <p:cNvSpPr/>
          <p:nvPr/>
        </p:nvSpPr>
        <p:spPr>
          <a:xfrm>
            <a:off x="6992471" y="3373278"/>
            <a:ext cx="48822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2)Assignment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The equal sign (=) is the only assignment operator. </a:t>
            </a:r>
          </a:p>
        </p:txBody>
      </p:sp>
      <p:sp>
        <p:nvSpPr>
          <p:cNvPr id="10" name="Rectangle 9"/>
          <p:cNvSpPr/>
          <p:nvPr/>
        </p:nvSpPr>
        <p:spPr>
          <a:xfrm>
            <a:off x="6992471" y="4049644"/>
            <a:ext cx="4882243"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3)Comparison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Comparison operators test whether two expressions are the same. </a:t>
            </a:r>
            <a:endParaRPr lang="en-US" sz="1200" dirty="0" smtClean="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a:t>
            </a:r>
            <a:r>
              <a:rPr lang="en-US" sz="1200" b="1" dirty="0">
                <a:latin typeface="Cambria" panose="02040503050406030204" pitchFamily="18" charset="0"/>
                <a:ea typeface="Cambria" panose="02040503050406030204" pitchFamily="18" charset="0"/>
              </a:rPr>
              <a:t>=	-	Equal to</a:t>
            </a:r>
          </a:p>
          <a:p>
            <a:r>
              <a:rPr lang="en-US" sz="1200" b="1" dirty="0">
                <a:latin typeface="Cambria" panose="02040503050406030204" pitchFamily="18" charset="0"/>
                <a:ea typeface="Cambria" panose="02040503050406030204" pitchFamily="18" charset="0"/>
              </a:rPr>
              <a:t>	&gt;	-	Greater than</a:t>
            </a:r>
          </a:p>
          <a:p>
            <a:r>
              <a:rPr lang="en-US" sz="1200" b="1" dirty="0">
                <a:latin typeface="Cambria" panose="02040503050406030204" pitchFamily="18" charset="0"/>
                <a:ea typeface="Cambria" panose="02040503050406030204" pitchFamily="18" charset="0"/>
              </a:rPr>
              <a:t>	&lt;	-	Less than</a:t>
            </a:r>
          </a:p>
          <a:p>
            <a:r>
              <a:rPr lang="en-US" sz="1200" b="1" dirty="0">
                <a:latin typeface="Cambria" panose="02040503050406030204" pitchFamily="18" charset="0"/>
                <a:ea typeface="Cambria" panose="02040503050406030204" pitchFamily="18" charset="0"/>
              </a:rPr>
              <a:t>	&gt;=	-	Greater than or equal to</a:t>
            </a:r>
          </a:p>
          <a:p>
            <a:r>
              <a:rPr lang="en-US" sz="1200" b="1" dirty="0">
                <a:latin typeface="Cambria" panose="02040503050406030204" pitchFamily="18" charset="0"/>
                <a:ea typeface="Cambria" panose="02040503050406030204" pitchFamily="18" charset="0"/>
              </a:rPr>
              <a:t>	&lt;=	-	Less than or equal to</a:t>
            </a:r>
          </a:p>
          <a:p>
            <a:r>
              <a:rPr lang="en-US" sz="1200" b="1" dirty="0">
                <a:latin typeface="Cambria" panose="02040503050406030204" pitchFamily="18" charset="0"/>
                <a:ea typeface="Cambria" panose="02040503050406030204" pitchFamily="18" charset="0"/>
              </a:rPr>
              <a:t>	&lt;&gt;	-	not equal to</a:t>
            </a:r>
          </a:p>
          <a:p>
            <a:r>
              <a:rPr lang="en-US" sz="1200" b="1" dirty="0">
                <a:latin typeface="Cambria" panose="02040503050406030204" pitchFamily="18" charset="0"/>
                <a:ea typeface="Cambria" panose="02040503050406030204" pitchFamily="18" charset="0"/>
              </a:rPr>
              <a:t>	!=	-	not equal to</a:t>
            </a:r>
          </a:p>
          <a:p>
            <a:r>
              <a:rPr lang="en-US" sz="1200" b="1" dirty="0">
                <a:latin typeface="Cambria" panose="02040503050406030204" pitchFamily="18" charset="0"/>
                <a:ea typeface="Cambria" panose="02040503050406030204" pitchFamily="18" charset="0"/>
              </a:rPr>
              <a:t>	!&lt;	-	not less than</a:t>
            </a:r>
          </a:p>
          <a:p>
            <a:r>
              <a:rPr lang="en-US" sz="1200" b="1" dirty="0">
                <a:latin typeface="Cambria" panose="02040503050406030204" pitchFamily="18" charset="0"/>
                <a:ea typeface="Cambria" panose="02040503050406030204" pitchFamily="18" charset="0"/>
              </a:rPr>
              <a:t>	!&gt;	-	not greater </a:t>
            </a:r>
            <a:r>
              <a:rPr lang="en-US" sz="1200" b="1" dirty="0" smtClean="0">
                <a:latin typeface="Cambria" panose="02040503050406030204" pitchFamily="18" charset="0"/>
                <a:ea typeface="Cambria" panose="02040503050406030204" pitchFamily="18" charset="0"/>
              </a:rPr>
              <a:t>than</a:t>
            </a:r>
            <a:endParaRPr lang="en-US" sz="1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85584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4347" y="0"/>
            <a:ext cx="5083629"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4)Logical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Logical operators test for the truth of some condition. Logical operators, like comparison operators, return a Boolean value of TRUE or FALSE</a:t>
            </a:r>
            <a:r>
              <a:rPr lang="en-US" sz="1200" dirty="0" smtClean="0">
                <a:latin typeface="Cambria" panose="02040503050406030204" pitchFamily="18" charset="0"/>
                <a:ea typeface="Cambria" panose="02040503050406030204" pitchFamily="18" charset="0"/>
              </a:rPr>
              <a:t>.</a:t>
            </a:r>
          </a:p>
          <a:p>
            <a:pPr marL="171450" lvl="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ALL</a:t>
            </a:r>
            <a:r>
              <a:rPr lang="en-US" sz="1200" dirty="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 TRUE </a:t>
            </a:r>
            <a:r>
              <a:rPr lang="en-US" sz="1200" dirty="0">
                <a:latin typeface="Cambria" panose="02040503050406030204" pitchFamily="18" charset="0"/>
                <a:ea typeface="Cambria" panose="02040503050406030204" pitchFamily="18" charset="0"/>
              </a:rPr>
              <a:t>if all of a set of comparisons are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AND</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both Boolean expressions are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ANY</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any one of a set of comparisons are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BETWEEN</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the operand is within a range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EXISTS</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a </a:t>
            </a:r>
            <a:r>
              <a:rPr lang="en-US" sz="1200" dirty="0" err="1">
                <a:latin typeface="Cambria" panose="02040503050406030204" pitchFamily="18" charset="0"/>
                <a:ea typeface="Cambria" panose="02040503050406030204" pitchFamily="18" charset="0"/>
              </a:rPr>
              <a:t>subquery</a:t>
            </a:r>
            <a:r>
              <a:rPr lang="en-US" sz="1200" dirty="0">
                <a:latin typeface="Cambria" panose="02040503050406030204" pitchFamily="18" charset="0"/>
                <a:ea typeface="Cambria" panose="02040503050406030204" pitchFamily="18" charset="0"/>
              </a:rPr>
              <a:t> contains any rows</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IN</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the operand is equal to one of a list of expressions.</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LIKE</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the operand matches a pattern</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NOT</a:t>
            </a:r>
            <a:r>
              <a:rPr lang="en-US" sz="1200" dirty="0" smtClean="0">
                <a:latin typeface="Cambria" panose="02040503050406030204" pitchFamily="18" charset="0"/>
                <a:ea typeface="Cambria" panose="02040503050406030204" pitchFamily="18" charset="0"/>
              </a:rPr>
              <a:t>:-Reverses </a:t>
            </a:r>
            <a:r>
              <a:rPr lang="en-US" sz="1200" dirty="0">
                <a:latin typeface="Cambria" panose="02040503050406030204" pitchFamily="18" charset="0"/>
                <a:ea typeface="Cambria" panose="02040503050406030204" pitchFamily="18" charset="0"/>
              </a:rPr>
              <a:t>the value of any other Boolean operator</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OR</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either Boolean expression is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SOME</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is some of a set of comparisons are </a:t>
            </a:r>
            <a:r>
              <a:rPr lang="en-US" sz="1200" dirty="0" smtClean="0">
                <a:latin typeface="Cambria" panose="02040503050406030204" pitchFamily="18" charset="0"/>
                <a:ea typeface="Cambria" panose="02040503050406030204" pitchFamily="18" charset="0"/>
              </a:rPr>
              <a:t>TRUE</a:t>
            </a:r>
            <a:endParaRPr lang="en-US" sz="1200" dirty="0">
              <a:latin typeface="Cambria" panose="02040503050406030204" pitchFamily="18" charset="0"/>
              <a:ea typeface="Cambria" panose="02040503050406030204" pitchFamily="18" charset="0"/>
            </a:endParaRPr>
          </a:p>
        </p:txBody>
      </p:sp>
      <p:sp>
        <p:nvSpPr>
          <p:cNvPr id="4" name="Rectangle 3"/>
          <p:cNvSpPr/>
          <p:nvPr/>
        </p:nvSpPr>
        <p:spPr>
          <a:xfrm>
            <a:off x="514345" y="2517482"/>
            <a:ext cx="5083629"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5)String </a:t>
            </a:r>
            <a:r>
              <a:rPr lang="en-US" sz="1200" b="1" u="sng" dirty="0">
                <a:latin typeface="Cambria" panose="02040503050406030204" pitchFamily="18" charset="0"/>
                <a:ea typeface="Cambria" panose="02040503050406030204" pitchFamily="18" charset="0"/>
              </a:rPr>
              <a:t>Concatenation Operator: </a:t>
            </a:r>
            <a:r>
              <a:rPr lang="en-US" sz="1200" dirty="0">
                <a:latin typeface="Cambria" panose="02040503050406030204" pitchFamily="18" charset="0"/>
                <a:ea typeface="Cambria" panose="02040503050406030204" pitchFamily="18" charset="0"/>
              </a:rPr>
              <a:t>The plus sign (+) is the string concatenation operator that enables string concatenation.</a:t>
            </a:r>
          </a:p>
        </p:txBody>
      </p:sp>
      <p:sp>
        <p:nvSpPr>
          <p:cNvPr id="7" name="Rectangle 6"/>
          <p:cNvSpPr/>
          <p:nvPr/>
        </p:nvSpPr>
        <p:spPr>
          <a:xfrm>
            <a:off x="5751501" y="0"/>
            <a:ext cx="6356135"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latin typeface="Cambria" panose="02040503050406030204" pitchFamily="18" charset="0"/>
                <a:ea typeface="Cambria" panose="02040503050406030204" pitchFamily="18" charset="0"/>
              </a:rPr>
              <a:t>select * from [</a:t>
            </a:r>
            <a:r>
              <a:rPr lang="en-US" sz="1200" dirty="0" err="1">
                <a:latin typeface="Cambria" panose="02040503050406030204" pitchFamily="18" charset="0"/>
                <a:ea typeface="Cambria" panose="02040503050406030204" pitchFamily="18" charset="0"/>
              </a:rPr>
              <a:t>dbo</a:t>
            </a:r>
            <a:r>
              <a:rPr lang="en-US" sz="1200" dirty="0">
                <a:latin typeface="Cambria" panose="02040503050406030204" pitchFamily="18" charset="0"/>
                <a:ea typeface="Cambria" panose="02040503050406030204" pitchFamily="18" charset="0"/>
              </a:rPr>
              <a:t>].[Employee</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 whose job is sales executive</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 whose job is not HR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!='HR'</a:t>
            </a:r>
          </a:p>
          <a:p>
            <a:r>
              <a:rPr lang="en-US" sz="1200" b="1"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&lt;&gt;'HR'</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 are earning more than 30000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Salary&gt;30000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 are earning less than 35000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Salary&lt;35000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 are earning with in a range of 25000 and 40000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Salary&gt;=25000 and Salary&lt;=40000</a:t>
            </a:r>
          </a:p>
          <a:p>
            <a:r>
              <a:rPr lang="en-US" sz="1200"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 Between 25000 and 40000</a:t>
            </a:r>
          </a:p>
        </p:txBody>
      </p:sp>
      <p:sp>
        <p:nvSpPr>
          <p:cNvPr id="8" name="Rectangle 7"/>
          <p:cNvSpPr/>
          <p:nvPr/>
        </p:nvSpPr>
        <p:spPr>
          <a:xfrm>
            <a:off x="514346" y="3034564"/>
            <a:ext cx="5083629"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latin typeface="Cambria" panose="02040503050406030204" pitchFamily="18" charset="0"/>
                <a:ea typeface="Cambria" panose="02040503050406030204" pitchFamily="18" charset="0"/>
              </a:rPr>
              <a:t>--WAQ to find the details of employees who are earning less than 25000 as well as more than </a:t>
            </a:r>
            <a:r>
              <a:rPr lang="en-US" sz="1200" b="1" dirty="0" smtClean="0">
                <a:latin typeface="Cambria" panose="02040503050406030204" pitchFamily="18" charset="0"/>
                <a:ea typeface="Cambria" panose="02040503050406030204" pitchFamily="18" charset="0"/>
              </a:rPr>
              <a:t>40000</a:t>
            </a:r>
            <a:endParaRPr lang="en-US" sz="1200" dirty="0">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Salary&lt;25000 OR Salary&gt;40000</a:t>
            </a:r>
          </a:p>
          <a:p>
            <a:r>
              <a:rPr lang="en-US" sz="1200"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 NOT BETWEEN 25000 AND 40000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---IN Operator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='HR' OR Position ='Marketing' OR Position ='Sales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r>
              <a:rPr lang="en-US" sz="1200" b="1" dirty="0">
                <a:latin typeface="Cambria" panose="02040503050406030204" pitchFamily="18" charset="0"/>
                <a:ea typeface="Cambria" panose="02040503050406030204" pitchFamily="18" charset="0"/>
              </a:rPr>
              <a:t>--OR using IN Operator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IN ('</a:t>
            </a:r>
            <a:r>
              <a:rPr lang="en-US" sz="1200" b="1" dirty="0" err="1">
                <a:solidFill>
                  <a:srgbClr val="FF0000"/>
                </a:solidFill>
                <a:latin typeface="Cambria" panose="02040503050406030204" pitchFamily="18" charset="0"/>
                <a:ea typeface="Cambria" panose="02040503050406030204" pitchFamily="18" charset="0"/>
              </a:rPr>
              <a:t>HR','Marketing','Sales</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p>
          <a:p>
            <a:r>
              <a:rPr lang="en-US" sz="1200" b="1" dirty="0">
                <a:latin typeface="Cambria" panose="02040503050406030204" pitchFamily="18" charset="0"/>
                <a:ea typeface="Cambria" panose="02040503050406030204" pitchFamily="18" charset="0"/>
              </a:rPr>
              <a:t> --- NOT IN OR != , &lt;&gt;</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!='UI Developer' AND Position &lt;&gt;'Sales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r>
              <a:rPr lang="en-US" sz="1200" b="1"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NOT IN ('UI Developer', 'Sales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p:txBody>
      </p:sp>
      <p:sp>
        <p:nvSpPr>
          <p:cNvPr id="9" name="Rectangle 8"/>
          <p:cNvSpPr/>
          <p:nvPr/>
        </p:nvSpPr>
        <p:spPr>
          <a:xfrm>
            <a:off x="5751501" y="3870688"/>
            <a:ext cx="6356135"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--Like Operator</a:t>
            </a:r>
          </a:p>
          <a:p>
            <a:r>
              <a:rPr lang="en-US" sz="1200" b="1" dirty="0">
                <a:latin typeface="Cambria" panose="02040503050406030204" pitchFamily="18" charset="0"/>
                <a:ea typeface="Cambria" panose="02040503050406030204" pitchFamily="18" charset="0"/>
              </a:rPr>
              <a:t>--WAQ to find the details of employees who name starts with character A.</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[Name] like 'A%'</a:t>
            </a:r>
          </a:p>
          <a:p>
            <a:r>
              <a:rPr lang="en-US" sz="1200" b="1" dirty="0">
                <a:latin typeface="Cambria" panose="02040503050406030204" pitchFamily="18" charset="0"/>
                <a:ea typeface="Cambria" panose="02040503050406030204" pitchFamily="18" charset="0"/>
              </a:rPr>
              <a:t>--WAQ to find the details of employees whose name contains y in it.</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[Name] like '%y%'</a:t>
            </a:r>
          </a:p>
          <a:p>
            <a:r>
              <a:rPr lang="en-US" sz="1200" b="1" dirty="0">
                <a:latin typeface="Cambria" panose="02040503050406030204" pitchFamily="18" charset="0"/>
                <a:ea typeface="Cambria" panose="02040503050406030204" pitchFamily="18" charset="0"/>
              </a:rPr>
              <a:t>--WAQ to find the details of employees whose name Not contains M in it.</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[Name] NOT like '%M%'</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whose job is Sales </a:t>
            </a:r>
            <a:r>
              <a:rPr lang="en-US" sz="1200" b="1" dirty="0" err="1">
                <a:latin typeface="Cambria" panose="02040503050406030204" pitchFamily="18" charset="0"/>
                <a:ea typeface="Cambria" panose="02040503050406030204" pitchFamily="18" charset="0"/>
              </a:rPr>
              <a:t>Excutive</a:t>
            </a:r>
            <a:r>
              <a:rPr lang="en-US" sz="1200" b="1" dirty="0">
                <a:latin typeface="Cambria" panose="02040503050406030204" pitchFamily="18" charset="0"/>
                <a:ea typeface="Cambria" panose="02040503050406030204" pitchFamily="18" charset="0"/>
              </a:rPr>
              <a:t> and earning 30000.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 and Salary=30000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whose gender is male as well as earning more than 40000.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Gender='Male' OR Salary&gt;40000</a:t>
            </a:r>
          </a:p>
        </p:txBody>
      </p:sp>
    </p:spTree>
    <p:extLst>
      <p:ext uri="{BB962C8B-B14F-4D97-AF65-F5344CB8AC3E}">
        <p14:creationId xmlns:p14="http://schemas.microsoft.com/office/powerpoint/2010/main" val="793035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4732" y="0"/>
            <a:ext cx="6000754" cy="81560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latin typeface="Cambria" panose="02040503050406030204" pitchFamily="18" charset="0"/>
                <a:ea typeface="Cambria" panose="02040503050406030204" pitchFamily="18" charset="0"/>
              </a:rPr>
              <a:t>Sub Query </a:t>
            </a:r>
            <a:r>
              <a:rPr lang="en-US" sz="1400" b="1" dirty="0" smtClean="0">
                <a:latin typeface="Cambria" panose="02040503050406030204" pitchFamily="18" charset="0"/>
                <a:ea typeface="Cambria" panose="02040503050406030204" pitchFamily="18" charset="0"/>
              </a:rPr>
              <a:t>:- </a:t>
            </a:r>
            <a:r>
              <a:rPr lang="en-US" sz="1100" dirty="0">
                <a:latin typeface="Cambria" panose="02040503050406030204" pitchFamily="18" charset="0"/>
                <a:ea typeface="Cambria" panose="02040503050406030204" pitchFamily="18" charset="0"/>
              </a:rPr>
              <a:t>In SQL a </a:t>
            </a:r>
            <a:r>
              <a:rPr lang="en-US" sz="1100" dirty="0" smtClean="0">
                <a:latin typeface="Cambria" panose="02040503050406030204" pitchFamily="18" charset="0"/>
                <a:ea typeface="Cambria" panose="02040503050406030204" pitchFamily="18" charset="0"/>
              </a:rPr>
              <a:t>Sub-query </a:t>
            </a:r>
            <a:r>
              <a:rPr lang="en-US" sz="1100" dirty="0">
                <a:latin typeface="Cambria" panose="02040503050406030204" pitchFamily="18" charset="0"/>
                <a:ea typeface="Cambria" panose="02040503050406030204" pitchFamily="18" charset="0"/>
              </a:rPr>
              <a:t>can be simply defined as a query within another query. </a:t>
            </a:r>
            <a:endParaRPr lang="en-US" sz="1100" dirty="0" smtClean="0">
              <a:latin typeface="Cambria" panose="02040503050406030204" pitchFamily="18" charset="0"/>
              <a:ea typeface="Cambria" panose="02040503050406030204" pitchFamily="18" charset="0"/>
            </a:endParaRPr>
          </a:p>
          <a:p>
            <a:r>
              <a:rPr lang="en-US" sz="1100" dirty="0">
                <a:latin typeface="Cambria" panose="02040503050406030204" pitchFamily="18" charset="0"/>
                <a:ea typeface="Cambria" panose="02040503050406030204" pitchFamily="18" charset="0"/>
              </a:rPr>
              <a:t>--The outer query is called as </a:t>
            </a:r>
            <a:r>
              <a:rPr lang="en-US" sz="1100" b="1" dirty="0">
                <a:latin typeface="Cambria" panose="02040503050406030204" pitchFamily="18" charset="0"/>
                <a:ea typeface="Cambria" panose="02040503050406030204" pitchFamily="18" charset="0"/>
              </a:rPr>
              <a:t>main query</a:t>
            </a:r>
            <a:r>
              <a:rPr lang="en-US" sz="1100" dirty="0">
                <a:latin typeface="Cambria" panose="02040503050406030204" pitchFamily="18" charset="0"/>
                <a:ea typeface="Cambria" panose="02040503050406030204" pitchFamily="18" charset="0"/>
              </a:rPr>
              <a:t> and inner query is called as </a:t>
            </a:r>
            <a:r>
              <a:rPr lang="en-US" sz="1100" b="1" dirty="0" err="1" smtClean="0">
                <a:latin typeface="Cambria" panose="02040503050406030204" pitchFamily="18" charset="0"/>
                <a:ea typeface="Cambria" panose="02040503050406030204" pitchFamily="18" charset="0"/>
              </a:rPr>
              <a:t>subquery</a:t>
            </a:r>
            <a:r>
              <a:rPr lang="en-US" sz="1100" dirty="0" smtClean="0">
                <a:latin typeface="Cambria" panose="02040503050406030204" pitchFamily="18" charset="0"/>
                <a:ea typeface="Cambria" panose="02040503050406030204" pitchFamily="18" charset="0"/>
              </a:rPr>
              <a:t>.</a:t>
            </a:r>
          </a:p>
          <a:p>
            <a:r>
              <a:rPr lang="en-US" sz="1100" dirty="0">
                <a:latin typeface="Cambria" panose="02040503050406030204" pitchFamily="18" charset="0"/>
                <a:ea typeface="Cambria" panose="02040503050406030204" pitchFamily="18" charset="0"/>
              </a:rPr>
              <a:t>--In this case first the inner query executes and basing upon the result generated by it the outer query executes to generate the final output.</a:t>
            </a:r>
          </a:p>
        </p:txBody>
      </p:sp>
      <p:sp>
        <p:nvSpPr>
          <p:cNvPr id="2" name="Rectangle 1"/>
          <p:cNvSpPr/>
          <p:nvPr/>
        </p:nvSpPr>
        <p:spPr>
          <a:xfrm>
            <a:off x="334732" y="798341"/>
            <a:ext cx="6000754" cy="26314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--WAQ find MAX of salary from  Employee table </a:t>
            </a:r>
          </a:p>
          <a:p>
            <a:r>
              <a:rPr lang="en-US" sz="1100" b="1" dirty="0">
                <a:solidFill>
                  <a:srgbClr val="FF0000"/>
                </a:solidFill>
                <a:latin typeface="Cambria" panose="02040503050406030204" pitchFamily="18" charset="0"/>
                <a:ea typeface="Cambria" panose="02040503050406030204" pitchFamily="18" charset="0"/>
              </a:rPr>
              <a:t>select * from Employee</a:t>
            </a:r>
          </a:p>
          <a:p>
            <a:r>
              <a:rPr lang="en-US" sz="1100" b="1" dirty="0">
                <a:solidFill>
                  <a:srgbClr val="FF0000"/>
                </a:solidFill>
                <a:latin typeface="Cambria" panose="02040503050406030204" pitchFamily="18" charset="0"/>
                <a:ea typeface="Cambria" panose="02040503050406030204" pitchFamily="18" charset="0"/>
              </a:rPr>
              <a:t>Where salary = (select MAX(Salary) from Employee)</a:t>
            </a:r>
          </a:p>
          <a:p>
            <a:endParaRPr lang="en-US" sz="1100" b="1" dirty="0">
              <a:solidFill>
                <a:schemeClr val="tx1"/>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--WAQ to find second </a:t>
            </a:r>
            <a:r>
              <a:rPr lang="en-US" sz="1100" b="1" dirty="0" smtClean="0">
                <a:solidFill>
                  <a:schemeClr val="tx1"/>
                </a:solidFill>
                <a:latin typeface="Cambria" panose="02040503050406030204" pitchFamily="18" charset="0"/>
                <a:ea typeface="Cambria" panose="02040503050406030204" pitchFamily="18" charset="0"/>
              </a:rPr>
              <a:t>highest </a:t>
            </a:r>
            <a:r>
              <a:rPr lang="en-US" sz="1100" b="1" dirty="0">
                <a:solidFill>
                  <a:schemeClr val="tx1"/>
                </a:solidFill>
                <a:latin typeface="Cambria" panose="02040503050406030204" pitchFamily="18" charset="0"/>
                <a:ea typeface="Cambria" panose="02040503050406030204" pitchFamily="18" charset="0"/>
              </a:rPr>
              <a:t>salary in employee table </a:t>
            </a:r>
          </a:p>
          <a:p>
            <a:r>
              <a:rPr lang="en-US" sz="1100" b="1" dirty="0">
                <a:solidFill>
                  <a:srgbClr val="FF0000"/>
                </a:solidFill>
                <a:latin typeface="Cambria" panose="02040503050406030204" pitchFamily="18" charset="0"/>
                <a:ea typeface="Cambria" panose="02040503050406030204" pitchFamily="18" charset="0"/>
              </a:rPr>
              <a:t>select * from Employee where </a:t>
            </a:r>
          </a:p>
          <a:p>
            <a:r>
              <a:rPr lang="en-US" sz="1100" b="1" dirty="0">
                <a:solidFill>
                  <a:srgbClr val="FF0000"/>
                </a:solidFill>
                <a:latin typeface="Cambria" panose="02040503050406030204" pitchFamily="18" charset="0"/>
                <a:ea typeface="Cambria" panose="02040503050406030204" pitchFamily="18" charset="0"/>
              </a:rPr>
              <a:t>salary =(select MAX(Salary) from Employee where Salary&lt; (select MAX(Salary) from Employee))</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 WAQ to find Nth </a:t>
            </a:r>
            <a:r>
              <a:rPr lang="en-US" sz="1100" b="1" dirty="0" smtClean="0">
                <a:solidFill>
                  <a:schemeClr val="tx1"/>
                </a:solidFill>
                <a:latin typeface="Cambria" panose="02040503050406030204" pitchFamily="18" charset="0"/>
                <a:ea typeface="Cambria" panose="02040503050406030204" pitchFamily="18" charset="0"/>
              </a:rPr>
              <a:t>highest </a:t>
            </a:r>
            <a:r>
              <a:rPr lang="en-US" sz="1100" b="1" dirty="0">
                <a:solidFill>
                  <a:schemeClr val="tx1"/>
                </a:solidFill>
                <a:latin typeface="Cambria" panose="02040503050406030204" pitchFamily="18" charset="0"/>
                <a:ea typeface="Cambria" panose="02040503050406030204" pitchFamily="18" charset="0"/>
              </a:rPr>
              <a:t>salary in Employee table </a:t>
            </a:r>
          </a:p>
          <a:p>
            <a:r>
              <a:rPr lang="en-US" sz="1100" b="1" dirty="0">
                <a:solidFill>
                  <a:srgbClr val="FF0000"/>
                </a:solidFill>
                <a:latin typeface="Cambria" panose="02040503050406030204" pitchFamily="18" charset="0"/>
                <a:ea typeface="Cambria" panose="02040503050406030204" pitchFamily="18" charset="0"/>
              </a:rPr>
              <a:t>select TOP 1 Salary from</a:t>
            </a:r>
          </a:p>
          <a:p>
            <a:r>
              <a:rPr lang="en-US" sz="1100" b="1" dirty="0">
                <a:solidFill>
                  <a:srgbClr val="FF0000"/>
                </a:solidFill>
                <a:latin typeface="Cambria" panose="02040503050406030204" pitchFamily="18" charset="0"/>
                <a:ea typeface="Cambria" panose="02040503050406030204" pitchFamily="18" charset="0"/>
              </a:rPr>
              <a:t>(select Distinct TOP 3 salary from Employee</a:t>
            </a:r>
          </a:p>
          <a:p>
            <a:r>
              <a:rPr lang="en-US" sz="1100" b="1" dirty="0">
                <a:solidFill>
                  <a:srgbClr val="FF0000"/>
                </a:solidFill>
                <a:latin typeface="Cambria" panose="02040503050406030204" pitchFamily="18" charset="0"/>
                <a:ea typeface="Cambria" panose="02040503050406030204" pitchFamily="18" charset="0"/>
              </a:rPr>
              <a:t>order by Salary </a:t>
            </a:r>
            <a:r>
              <a:rPr lang="en-US" sz="1100" b="1" dirty="0" err="1">
                <a:solidFill>
                  <a:srgbClr val="FF0000"/>
                </a:solidFill>
                <a:latin typeface="Cambria" panose="02040503050406030204" pitchFamily="18" charset="0"/>
                <a:ea typeface="Cambria" panose="02040503050406030204" pitchFamily="18" charset="0"/>
              </a:rPr>
              <a:t>desc</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Result</a:t>
            </a:r>
          </a:p>
          <a:p>
            <a:r>
              <a:rPr lang="en-US" sz="1100" b="1" dirty="0">
                <a:solidFill>
                  <a:srgbClr val="FF0000"/>
                </a:solidFill>
                <a:latin typeface="Cambria" panose="02040503050406030204" pitchFamily="18" charset="0"/>
                <a:ea typeface="Cambria" panose="02040503050406030204" pitchFamily="18" charset="0"/>
              </a:rPr>
              <a:t>Order by 1 </a:t>
            </a:r>
            <a:r>
              <a:rPr lang="en-US" sz="1100" b="1" dirty="0" err="1">
                <a:solidFill>
                  <a:srgbClr val="FF0000"/>
                </a:solidFill>
                <a:latin typeface="Cambria" panose="02040503050406030204" pitchFamily="18" charset="0"/>
                <a:ea typeface="Cambria" panose="02040503050406030204" pitchFamily="18" charset="0"/>
              </a:rPr>
              <a:t>asc</a:t>
            </a:r>
            <a:endParaRPr lang="en-US" sz="11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334732" y="3446159"/>
            <a:ext cx="6000754"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--WAQ to find the details of employees who are earning less than the lowest salary of </a:t>
            </a:r>
            <a:r>
              <a:rPr lang="en-US" sz="1100" b="1" dirty="0" err="1">
                <a:solidFill>
                  <a:schemeClr val="tx1"/>
                </a:solidFill>
                <a:latin typeface="Cambria" panose="02040503050406030204" pitchFamily="18" charset="0"/>
                <a:ea typeface="Cambria" panose="02040503050406030204" pitchFamily="18" charset="0"/>
              </a:rPr>
              <a:t>deptno</a:t>
            </a:r>
            <a:r>
              <a:rPr lang="en-US" sz="1100" b="1" dirty="0">
                <a:solidFill>
                  <a:schemeClr val="tx1"/>
                </a:solidFill>
                <a:latin typeface="Cambria" panose="02040503050406030204" pitchFamily="18" charset="0"/>
                <a:ea typeface="Cambria" panose="02040503050406030204" pitchFamily="18" charset="0"/>
              </a:rPr>
              <a:t> 1</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(select MIN(Salary)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=1) </a:t>
            </a:r>
          </a:p>
          <a:p>
            <a:r>
              <a:rPr lang="en-US" sz="1100" b="1" dirty="0">
                <a:solidFill>
                  <a:schemeClr val="tx1"/>
                </a:solidFill>
                <a:latin typeface="Cambria" panose="02040503050406030204" pitchFamily="18" charset="0"/>
                <a:ea typeface="Cambria" panose="02040503050406030204" pitchFamily="18" charset="0"/>
              </a:rPr>
              <a:t>--OR </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ALL(select 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=1)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--WAQ to find the details of employees who are earning less than the highest salary of </a:t>
            </a:r>
            <a:r>
              <a:rPr lang="en-US" sz="1100" b="1" dirty="0" err="1">
                <a:solidFill>
                  <a:schemeClr val="tx1"/>
                </a:solidFill>
                <a:latin typeface="Cambria" panose="02040503050406030204" pitchFamily="18" charset="0"/>
                <a:ea typeface="Cambria" panose="02040503050406030204" pitchFamily="18" charset="0"/>
              </a:rPr>
              <a:t>deptno</a:t>
            </a:r>
            <a:r>
              <a:rPr lang="en-US" sz="1100" b="1" dirty="0">
                <a:solidFill>
                  <a:schemeClr val="tx1"/>
                </a:solidFill>
                <a:latin typeface="Cambria" panose="02040503050406030204" pitchFamily="18" charset="0"/>
                <a:ea typeface="Cambria" panose="02040503050406030204" pitchFamily="18" charset="0"/>
              </a:rPr>
              <a:t> 4</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(select MAX(Salary)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=4) </a:t>
            </a:r>
          </a:p>
          <a:p>
            <a:r>
              <a:rPr lang="en-US" sz="1100" b="1" dirty="0">
                <a:solidFill>
                  <a:schemeClr val="tx1"/>
                </a:solidFill>
                <a:latin typeface="Cambria" panose="02040503050406030204" pitchFamily="18" charset="0"/>
                <a:ea typeface="Cambria" panose="02040503050406030204" pitchFamily="18" charset="0"/>
              </a:rPr>
              <a:t>--OR</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ANY(select 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=4)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--WAQ to find the details of employees who are earning the highest salary in each department.</a:t>
            </a:r>
          </a:p>
          <a:p>
            <a:r>
              <a:rPr lang="en-US" sz="1100" b="1" dirty="0">
                <a:solidFill>
                  <a:srgbClr val="FF0000"/>
                </a:solidFill>
                <a:latin typeface="Cambria" panose="02040503050406030204" pitchFamily="18" charset="0"/>
                <a:ea typeface="Cambria" panose="02040503050406030204" pitchFamily="18" charset="0"/>
              </a:rPr>
              <a:t>select * from Employee where salary in (</a:t>
            </a:r>
          </a:p>
          <a:p>
            <a:r>
              <a:rPr lang="en-US" sz="1100" b="1" dirty="0">
                <a:solidFill>
                  <a:srgbClr val="FF0000"/>
                </a:solidFill>
                <a:latin typeface="Cambria" panose="02040503050406030204" pitchFamily="18" charset="0"/>
                <a:ea typeface="Cambria" panose="02040503050406030204" pitchFamily="18" charset="0"/>
              </a:rPr>
              <a:t>select MAX(Salary) from Employee Group by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a:t>
            </a:r>
          </a:p>
        </p:txBody>
      </p:sp>
      <p:sp>
        <p:nvSpPr>
          <p:cNvPr id="5" name="Rectangle 4"/>
          <p:cNvSpPr/>
          <p:nvPr/>
        </p:nvSpPr>
        <p:spPr>
          <a:xfrm>
            <a:off x="6485430" y="291917"/>
            <a:ext cx="2104897" cy="12772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Master_Table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Name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ROLL_NO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Location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PHONE_NUMBER </a:t>
            </a:r>
            <a:r>
              <a:rPr lang="en-US" sz="1100" b="1" dirty="0" err="1">
                <a:solidFill>
                  <a:srgbClr val="FF0000"/>
                </a:solidFill>
                <a:latin typeface="Cambria" panose="02040503050406030204" pitchFamily="18" charset="0"/>
                <a:ea typeface="Cambria" panose="02040503050406030204" pitchFamily="18" charset="0"/>
              </a:rPr>
              <a:t>Bigint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a:t>
            </a:r>
          </a:p>
        </p:txBody>
      </p:sp>
      <p:graphicFrame>
        <p:nvGraphicFramePr>
          <p:cNvPr id="6" name="Table 5"/>
          <p:cNvGraphicFramePr>
            <a:graphicFrameLocks noGrp="1"/>
          </p:cNvGraphicFramePr>
          <p:nvPr>
            <p:extLst>
              <p:ext uri="{D42A27DB-BD31-4B8C-83A1-F6EECF244321}">
                <p14:modId xmlns:p14="http://schemas.microsoft.com/office/powerpoint/2010/main" val="4289654873"/>
              </p:ext>
            </p:extLst>
          </p:nvPr>
        </p:nvGraphicFramePr>
        <p:xfrm>
          <a:off x="9227890" y="243391"/>
          <a:ext cx="2702379" cy="1524617"/>
        </p:xfrm>
        <a:graphic>
          <a:graphicData uri="http://schemas.openxmlformats.org/drawingml/2006/table">
            <a:tbl>
              <a:tblPr>
                <a:tableStyleId>{69C7853C-536D-4A76-A0AE-DD22124D55A5}</a:tableStyleId>
              </a:tblPr>
              <a:tblGrid>
                <a:gridCol w="450396"/>
                <a:gridCol w="547780"/>
                <a:gridCol w="693855"/>
                <a:gridCol w="1010348"/>
              </a:tblGrid>
              <a:tr h="282262">
                <a:tc>
                  <a:txBody>
                    <a:bodyPr/>
                    <a:lstStyle/>
                    <a:p>
                      <a:pPr algn="ctr" fontAlgn="ctr"/>
                      <a:r>
                        <a:rPr lang="en-US" sz="900" b="1" u="none" strike="noStrike" dirty="0">
                          <a:effectLst/>
                        </a:rPr>
                        <a:t>NAME</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rPr>
                        <a:t>ROLL_NO</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rPr>
                        <a:t>LOCATION</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rPr>
                        <a:t>PHONE_NUMBER</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65097">
                <a:tc>
                  <a:txBody>
                    <a:bodyPr/>
                    <a:lstStyle/>
                    <a:p>
                      <a:pPr algn="ctr" fontAlgn="ctr"/>
                      <a:r>
                        <a:rPr lang="en-US" sz="900" u="none" strike="noStrike">
                          <a:effectLst/>
                        </a:rPr>
                        <a:t>Ram</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101</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Chennai</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9988775566</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82262">
                <a:tc>
                  <a:txBody>
                    <a:bodyPr/>
                    <a:lstStyle/>
                    <a:p>
                      <a:pPr algn="ctr" fontAlgn="ctr"/>
                      <a:r>
                        <a:rPr lang="en-US" sz="900" u="none" strike="noStrike">
                          <a:effectLst/>
                        </a:rPr>
                        <a:t>Raj</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102</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Coimbatore</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8877665544</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44800">
                <a:tc>
                  <a:txBody>
                    <a:bodyPr/>
                    <a:lstStyle/>
                    <a:p>
                      <a:pPr algn="ctr" fontAlgn="ctr"/>
                      <a:r>
                        <a:rPr lang="en-US" sz="900" u="none" strike="noStrike">
                          <a:effectLst/>
                        </a:rPr>
                        <a:t>Sasi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103</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Madurai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7766553344</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67934">
                <a:tc>
                  <a:txBody>
                    <a:bodyPr/>
                    <a:lstStyle/>
                    <a:p>
                      <a:pPr algn="ctr" fontAlgn="ctr"/>
                      <a:r>
                        <a:rPr lang="en-US" sz="900" u="none" strike="noStrike">
                          <a:effectLst/>
                        </a:rPr>
                        <a:t>Ravi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104</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Salem</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8989898989</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82262">
                <a:tc>
                  <a:txBody>
                    <a:bodyPr/>
                    <a:lstStyle/>
                    <a:p>
                      <a:pPr algn="ctr" fontAlgn="ctr"/>
                      <a:r>
                        <a:rPr lang="en-US" sz="900" u="none" strike="noStrike">
                          <a:effectLst/>
                        </a:rPr>
                        <a:t>Sumathi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105</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err="1">
                          <a:effectLst/>
                        </a:rPr>
                        <a:t>Kanchipuram</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8989856868</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75051947"/>
              </p:ext>
            </p:extLst>
          </p:nvPr>
        </p:nvGraphicFramePr>
        <p:xfrm>
          <a:off x="9021536" y="1914799"/>
          <a:ext cx="1458912" cy="814070"/>
        </p:xfrm>
        <a:graphic>
          <a:graphicData uri="http://schemas.openxmlformats.org/drawingml/2006/table">
            <a:tbl>
              <a:tblPr>
                <a:tableStyleId>{69C7853C-536D-4A76-A0AE-DD22124D55A5}</a:tableStyleId>
              </a:tblPr>
              <a:tblGrid>
                <a:gridCol w="406400"/>
                <a:gridCol w="554037"/>
                <a:gridCol w="498475"/>
              </a:tblGrid>
              <a:tr h="177800">
                <a:tc>
                  <a:txBody>
                    <a:bodyPr/>
                    <a:lstStyle/>
                    <a:p>
                      <a:pPr algn="ctr" fontAlgn="ctr"/>
                      <a:r>
                        <a:rPr lang="en-US" sz="900" b="1" u="none" strike="noStrike" dirty="0">
                          <a:effectLst/>
                          <a:latin typeface="Cambria" panose="02040503050406030204" pitchFamily="18" charset="0"/>
                          <a:ea typeface="Cambria" panose="02040503050406030204" pitchFamily="18" charset="0"/>
                        </a:rPr>
                        <a:t>NAME</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latin typeface="Cambria" panose="02040503050406030204" pitchFamily="18" charset="0"/>
                          <a:ea typeface="Cambria" panose="02040503050406030204" pitchFamily="18" charset="0"/>
                        </a:rPr>
                        <a:t>ROLL_NO</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latin typeface="Cambria" panose="02040503050406030204" pitchFamily="18" charset="0"/>
                          <a:ea typeface="Cambria" panose="02040503050406030204" pitchFamily="18" charset="0"/>
                        </a:rPr>
                        <a:t>SECTION</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77800">
                <a:tc>
                  <a:txBody>
                    <a:bodyPr/>
                    <a:lstStyle/>
                    <a:p>
                      <a:pPr algn="ctr" fontAlgn="ctr"/>
                      <a:r>
                        <a:rPr lang="en-US" sz="900" u="none" strike="noStrike">
                          <a:effectLst/>
                          <a:latin typeface="Cambria" panose="02040503050406030204" pitchFamily="18" charset="0"/>
                          <a:ea typeface="Cambria" panose="02040503050406030204" pitchFamily="18" charset="0"/>
                        </a:rPr>
                        <a:t>Ravi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latin typeface="Cambria" panose="02040503050406030204" pitchFamily="18" charset="0"/>
                          <a:ea typeface="Cambria" panose="02040503050406030204" pitchFamily="18" charset="0"/>
                        </a:rPr>
                        <a:t>104</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latin typeface="Cambria" panose="02040503050406030204" pitchFamily="18" charset="0"/>
                          <a:ea typeface="Cambria" panose="02040503050406030204" pitchFamily="18" charset="0"/>
                        </a:rPr>
                        <a:t>A</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77800">
                <a:tc>
                  <a:txBody>
                    <a:bodyPr/>
                    <a:lstStyle/>
                    <a:p>
                      <a:pPr algn="ctr" fontAlgn="ctr"/>
                      <a:r>
                        <a:rPr lang="en-US" sz="900" u="none" strike="noStrike">
                          <a:effectLst/>
                          <a:latin typeface="Cambria" panose="02040503050406030204" pitchFamily="18" charset="0"/>
                          <a:ea typeface="Cambria" panose="02040503050406030204" pitchFamily="18" charset="0"/>
                        </a:rPr>
                        <a:t>Sumathi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latin typeface="Cambria" panose="02040503050406030204" pitchFamily="18" charset="0"/>
                          <a:ea typeface="Cambria" panose="02040503050406030204" pitchFamily="18" charset="0"/>
                        </a:rPr>
                        <a:t>105</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latin typeface="Cambria" panose="02040503050406030204" pitchFamily="18" charset="0"/>
                          <a:ea typeface="Cambria" panose="02040503050406030204" pitchFamily="18" charset="0"/>
                        </a:rPr>
                        <a:t>B</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77800">
                <a:tc>
                  <a:txBody>
                    <a:bodyPr/>
                    <a:lstStyle/>
                    <a:p>
                      <a:pPr algn="ctr" fontAlgn="ctr"/>
                      <a:r>
                        <a:rPr lang="en-US" sz="900" u="none" strike="noStrike">
                          <a:effectLst/>
                          <a:latin typeface="Cambria" panose="02040503050406030204" pitchFamily="18" charset="0"/>
                          <a:ea typeface="Cambria" panose="02040503050406030204" pitchFamily="18" charset="0"/>
                        </a:rPr>
                        <a:t>Raj</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latin typeface="Cambria" panose="02040503050406030204" pitchFamily="18" charset="0"/>
                          <a:ea typeface="Cambria" panose="02040503050406030204" pitchFamily="18" charset="0"/>
                        </a:rPr>
                        <a:t>102</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latin typeface="Cambria" panose="02040503050406030204" pitchFamily="18" charset="0"/>
                          <a:ea typeface="Cambria" panose="02040503050406030204" pitchFamily="18" charset="0"/>
                        </a:rPr>
                        <a:t>A</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bl>
          </a:graphicData>
        </a:graphic>
      </p:graphicFrame>
      <p:sp>
        <p:nvSpPr>
          <p:cNvPr id="8" name="Rectangle 7"/>
          <p:cNvSpPr/>
          <p:nvPr/>
        </p:nvSpPr>
        <p:spPr>
          <a:xfrm>
            <a:off x="6512972" y="1767836"/>
            <a:ext cx="2077356"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CREATE TABLE STUDENT_SQ</a:t>
            </a:r>
          </a:p>
          <a:p>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Name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ROLL_NO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SECTION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a:t>
            </a:r>
          </a:p>
        </p:txBody>
      </p:sp>
      <p:sp>
        <p:nvSpPr>
          <p:cNvPr id="9" name="TextBox 8"/>
          <p:cNvSpPr txBox="1"/>
          <p:nvPr/>
        </p:nvSpPr>
        <p:spPr>
          <a:xfrm>
            <a:off x="10707332" y="1937113"/>
            <a:ext cx="1316888"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100" b="1">
                <a:solidFill>
                  <a:srgbClr val="FF0000"/>
                </a:solidFill>
                <a:latin typeface="Cambria" panose="02040503050406030204" pitchFamily="18" charset="0"/>
                <a:ea typeface="Cambria"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i="1" dirty="0">
                <a:solidFill>
                  <a:schemeClr val="tx1"/>
                </a:solidFill>
              </a:rPr>
              <a:t>Create table and </a:t>
            </a:r>
            <a:r>
              <a:rPr lang="en-US" i="1" dirty="0" smtClean="0">
                <a:solidFill>
                  <a:schemeClr val="tx1"/>
                </a:solidFill>
              </a:rPr>
              <a:t>Insert </a:t>
            </a:r>
            <a:r>
              <a:rPr lang="en-US" i="1" dirty="0">
                <a:solidFill>
                  <a:schemeClr val="tx1"/>
                </a:solidFill>
              </a:rPr>
              <a:t>records through edit query option </a:t>
            </a:r>
          </a:p>
        </p:txBody>
      </p:sp>
      <p:sp>
        <p:nvSpPr>
          <p:cNvPr id="10" name="Rectangle 9"/>
          <p:cNvSpPr/>
          <p:nvPr/>
        </p:nvSpPr>
        <p:spPr>
          <a:xfrm>
            <a:off x="6512971" y="3294121"/>
            <a:ext cx="3628089" cy="93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Select NAME, LOCATION, PHONE_NUMBER from </a:t>
            </a:r>
            <a:r>
              <a:rPr lang="en-US" sz="1100" b="1" dirty="0" err="1">
                <a:solidFill>
                  <a:srgbClr val="FF0000"/>
                </a:solidFill>
                <a:latin typeface="Cambria" panose="02040503050406030204" pitchFamily="18" charset="0"/>
                <a:ea typeface="Cambria" panose="02040503050406030204" pitchFamily="18" charset="0"/>
              </a:rPr>
              <a:t>Master_Table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WHERE ROLL_NO IN</a:t>
            </a:r>
          </a:p>
          <a:p>
            <a:r>
              <a:rPr lang="en-US" sz="1100" b="1" dirty="0">
                <a:solidFill>
                  <a:srgbClr val="FF0000"/>
                </a:solidFill>
                <a:latin typeface="Cambria" panose="02040503050406030204" pitchFamily="18" charset="0"/>
                <a:ea typeface="Cambria" panose="02040503050406030204" pitchFamily="18" charset="0"/>
              </a:rPr>
              <a:t>(SELECT ROLL_NO from STUDENT_SQ where SECTION='A')</a:t>
            </a:r>
          </a:p>
        </p:txBody>
      </p:sp>
      <p:sp>
        <p:nvSpPr>
          <p:cNvPr id="11" name="Rectangle 10"/>
          <p:cNvSpPr/>
          <p:nvPr/>
        </p:nvSpPr>
        <p:spPr>
          <a:xfrm>
            <a:off x="6485430" y="4476726"/>
            <a:ext cx="4334312"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UPDATE STUDENT_SQ SET SECTION ='C' where ROLL_NO in (</a:t>
            </a:r>
          </a:p>
          <a:p>
            <a:r>
              <a:rPr lang="en-US" sz="1100" b="1" dirty="0">
                <a:solidFill>
                  <a:srgbClr val="FF0000"/>
                </a:solidFill>
                <a:latin typeface="Cambria" panose="02040503050406030204" pitchFamily="18" charset="0"/>
                <a:ea typeface="Cambria" panose="02040503050406030204" pitchFamily="18" charset="0"/>
              </a:rPr>
              <a:t>select ROLL_NO from </a:t>
            </a:r>
            <a:r>
              <a:rPr lang="en-US" sz="1100" b="1" dirty="0" err="1">
                <a:solidFill>
                  <a:srgbClr val="FF0000"/>
                </a:solidFill>
                <a:latin typeface="Cambria" panose="02040503050406030204" pitchFamily="18" charset="0"/>
                <a:ea typeface="Cambria" panose="02040503050406030204" pitchFamily="18" charset="0"/>
              </a:rPr>
              <a:t>Master_Table</a:t>
            </a:r>
            <a:r>
              <a:rPr lang="en-US" sz="1100" b="1" dirty="0">
                <a:solidFill>
                  <a:srgbClr val="FF0000"/>
                </a:solidFill>
                <a:latin typeface="Cambria" panose="02040503050406030204" pitchFamily="18" charset="0"/>
                <a:ea typeface="Cambria" panose="02040503050406030204" pitchFamily="18" charset="0"/>
              </a:rPr>
              <a:t> where NAME in ('Raj', 'Ravi'))</a:t>
            </a:r>
          </a:p>
        </p:txBody>
      </p:sp>
      <p:sp>
        <p:nvSpPr>
          <p:cNvPr id="12" name="Rectangle 11"/>
          <p:cNvSpPr/>
          <p:nvPr/>
        </p:nvSpPr>
        <p:spPr>
          <a:xfrm>
            <a:off x="6485430" y="5185096"/>
            <a:ext cx="4818077"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delete from STUDENT_SQ where ROLL_NO in (</a:t>
            </a:r>
          </a:p>
          <a:p>
            <a:r>
              <a:rPr lang="en-US" sz="1100" b="1" dirty="0">
                <a:solidFill>
                  <a:srgbClr val="FF0000"/>
                </a:solidFill>
                <a:latin typeface="Cambria" panose="02040503050406030204" pitchFamily="18" charset="0"/>
                <a:ea typeface="Cambria" panose="02040503050406030204" pitchFamily="18" charset="0"/>
              </a:rPr>
              <a:t>select ROLL_NO from </a:t>
            </a:r>
            <a:r>
              <a:rPr lang="en-US" sz="1100" b="1" dirty="0" err="1">
                <a:solidFill>
                  <a:srgbClr val="FF0000"/>
                </a:solidFill>
                <a:latin typeface="Cambria" panose="02040503050406030204" pitchFamily="18" charset="0"/>
                <a:ea typeface="Cambria" panose="02040503050406030204" pitchFamily="18" charset="0"/>
              </a:rPr>
              <a:t>Master_Table</a:t>
            </a:r>
            <a:r>
              <a:rPr lang="en-US" sz="1100" b="1" dirty="0">
                <a:solidFill>
                  <a:srgbClr val="FF0000"/>
                </a:solidFill>
                <a:latin typeface="Cambria" panose="02040503050406030204" pitchFamily="18" charset="0"/>
                <a:ea typeface="Cambria" panose="02040503050406030204" pitchFamily="18" charset="0"/>
              </a:rPr>
              <a:t> where NAME in ('Ram', '</a:t>
            </a:r>
            <a:r>
              <a:rPr lang="en-US" sz="1100" b="1" dirty="0" err="1">
                <a:solidFill>
                  <a:srgbClr val="FF0000"/>
                </a:solidFill>
                <a:latin typeface="Cambria" panose="02040503050406030204" pitchFamily="18" charset="0"/>
                <a:ea typeface="Cambria" panose="02040503050406030204" pitchFamily="18" charset="0"/>
              </a:rPr>
              <a:t>Sumathi</a:t>
            </a:r>
            <a:r>
              <a:rPr lang="en-US" sz="1100" b="1" dirty="0">
                <a:solidFill>
                  <a:srgbClr val="FF0000"/>
                </a:solidFill>
                <a:latin typeface="Cambria" panose="02040503050406030204" pitchFamily="18" charset="0"/>
                <a:ea typeface="Cambria" panose="02040503050406030204" pitchFamily="18" charset="0"/>
              </a:rPr>
              <a:t>'))</a:t>
            </a:r>
          </a:p>
        </p:txBody>
      </p:sp>
      <p:sp>
        <p:nvSpPr>
          <p:cNvPr id="13" name="TextBox 12"/>
          <p:cNvSpPr txBox="1"/>
          <p:nvPr/>
        </p:nvSpPr>
        <p:spPr>
          <a:xfrm>
            <a:off x="6707148" y="-45229"/>
            <a:ext cx="958404" cy="276999"/>
          </a:xfrm>
          <a:prstGeom prst="rect">
            <a:avLst/>
          </a:prstGeom>
          <a:noFill/>
        </p:spPr>
        <p:txBody>
          <a:bodyPr wrap="none" rtlCol="0">
            <a:spAutoFit/>
          </a:bodyPr>
          <a:lstStyle/>
          <a:p>
            <a:r>
              <a:rPr lang="en-US" sz="1200" b="1" dirty="0" smtClean="0">
                <a:latin typeface="Cambria" panose="02040503050406030204" pitchFamily="18" charset="0"/>
                <a:ea typeface="Cambria" panose="02040503050406030204" pitchFamily="18" charset="0"/>
              </a:rPr>
              <a:t>Example 2:</a:t>
            </a:r>
            <a:endParaRPr lang="en-US" sz="1200" b="1" dirty="0">
              <a:latin typeface="Cambria" panose="02040503050406030204" pitchFamily="18" charset="0"/>
              <a:ea typeface="Cambria" panose="02040503050406030204" pitchFamily="18" charset="0"/>
            </a:endParaRPr>
          </a:p>
        </p:txBody>
      </p:sp>
      <p:sp>
        <p:nvSpPr>
          <p:cNvPr id="14" name="Right Arrow 13"/>
          <p:cNvSpPr/>
          <p:nvPr/>
        </p:nvSpPr>
        <p:spPr>
          <a:xfrm>
            <a:off x="8651187" y="798341"/>
            <a:ext cx="553673" cy="30900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ight Arrow 14"/>
          <p:cNvSpPr/>
          <p:nvPr/>
        </p:nvSpPr>
        <p:spPr>
          <a:xfrm>
            <a:off x="8617632" y="2184668"/>
            <a:ext cx="417312" cy="30686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75759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925" y="65314"/>
            <a:ext cx="4482196" cy="115416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Pre Defined(Built in) functions</a:t>
            </a:r>
            <a:r>
              <a:rPr lang="en-US" sz="1400" b="1" dirty="0" smtClean="0">
                <a:latin typeface="Cambria" panose="02040503050406030204" pitchFamily="18" charset="0"/>
                <a:ea typeface="Cambria" panose="02040503050406030204" pitchFamily="18" charset="0"/>
              </a:rPr>
              <a:t>:-</a:t>
            </a:r>
            <a:r>
              <a:rPr lang="en-US" sz="1100" dirty="0" smtClean="0">
                <a:latin typeface="Cambria" panose="02040503050406030204" pitchFamily="18" charset="0"/>
                <a:ea typeface="Cambria" panose="02040503050406030204" pitchFamily="18" charset="0"/>
              </a:rPr>
              <a:t>provides </a:t>
            </a:r>
            <a:r>
              <a:rPr lang="en-US" sz="1100" dirty="0">
                <a:latin typeface="Cambria" panose="02040503050406030204" pitchFamily="18" charset="0"/>
                <a:ea typeface="Cambria" panose="02040503050406030204" pitchFamily="18" charset="0"/>
              </a:rPr>
              <a:t>built-in functions that can be used to perform certain operations</a:t>
            </a:r>
            <a:r>
              <a:rPr lang="en-US" sz="1100" dirty="0" smtClean="0">
                <a:latin typeface="Cambria" panose="02040503050406030204" pitchFamily="18" charset="0"/>
                <a:ea typeface="Cambria" panose="02040503050406030204" pitchFamily="18" charset="0"/>
              </a:rPr>
              <a:t>.</a:t>
            </a:r>
          </a:p>
          <a:p>
            <a:r>
              <a:rPr lang="en-US" sz="1100" dirty="0" smtClean="0"/>
              <a:t>1) </a:t>
            </a:r>
            <a:r>
              <a:rPr lang="en-US" sz="1100" dirty="0" smtClean="0">
                <a:latin typeface="Cambria" panose="02040503050406030204" pitchFamily="18" charset="0"/>
                <a:ea typeface="Cambria" panose="02040503050406030204" pitchFamily="18" charset="0"/>
              </a:rPr>
              <a:t>Mathematical </a:t>
            </a:r>
            <a:r>
              <a:rPr lang="en-US" sz="1100" dirty="0">
                <a:latin typeface="Cambria" panose="02040503050406030204" pitchFamily="18" charset="0"/>
                <a:ea typeface="Cambria" panose="02040503050406030204" pitchFamily="18" charset="0"/>
              </a:rPr>
              <a:t>Functions</a:t>
            </a:r>
          </a:p>
          <a:p>
            <a:r>
              <a:rPr lang="en-US" sz="1100" dirty="0" smtClean="0">
                <a:latin typeface="Cambria" panose="02040503050406030204" pitchFamily="18" charset="0"/>
                <a:ea typeface="Cambria" panose="02040503050406030204" pitchFamily="18" charset="0"/>
              </a:rPr>
              <a:t>2) String </a:t>
            </a:r>
            <a:r>
              <a:rPr lang="en-US" sz="1100" dirty="0">
                <a:latin typeface="Cambria" panose="02040503050406030204" pitchFamily="18" charset="0"/>
                <a:ea typeface="Cambria" panose="02040503050406030204" pitchFamily="18" charset="0"/>
              </a:rPr>
              <a:t>Functions</a:t>
            </a:r>
          </a:p>
          <a:p>
            <a:r>
              <a:rPr lang="en-US" sz="1100" dirty="0" smtClean="0">
                <a:latin typeface="Cambria" panose="02040503050406030204" pitchFamily="18" charset="0"/>
                <a:ea typeface="Cambria" panose="02040503050406030204" pitchFamily="18" charset="0"/>
              </a:rPr>
              <a:t>3) Date </a:t>
            </a:r>
            <a:r>
              <a:rPr lang="en-US" sz="1100" dirty="0">
                <a:latin typeface="Cambria" panose="02040503050406030204" pitchFamily="18" charset="0"/>
                <a:ea typeface="Cambria" panose="02040503050406030204" pitchFamily="18" charset="0"/>
              </a:rPr>
              <a:t>and Time Functions</a:t>
            </a:r>
          </a:p>
          <a:p>
            <a:r>
              <a:rPr lang="en-US" sz="1100" dirty="0" smtClean="0">
                <a:latin typeface="Cambria" panose="02040503050406030204" pitchFamily="18" charset="0"/>
                <a:ea typeface="Cambria" panose="02040503050406030204" pitchFamily="18" charset="0"/>
              </a:rPr>
              <a:t>4) System </a:t>
            </a:r>
            <a:r>
              <a:rPr lang="en-US" sz="1100" dirty="0">
                <a:latin typeface="Cambria" panose="02040503050406030204" pitchFamily="18" charset="0"/>
                <a:ea typeface="Cambria" panose="02040503050406030204" pitchFamily="18" charset="0"/>
              </a:rPr>
              <a:t>Functions</a:t>
            </a:r>
          </a:p>
        </p:txBody>
      </p:sp>
      <p:sp>
        <p:nvSpPr>
          <p:cNvPr id="16" name="Rectangle 15"/>
          <p:cNvSpPr/>
          <p:nvPr/>
        </p:nvSpPr>
        <p:spPr>
          <a:xfrm>
            <a:off x="253089" y="1263295"/>
            <a:ext cx="4482196" cy="55092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1</a:t>
            </a:r>
            <a:r>
              <a:rPr lang="en-US" sz="1200" b="1" i="1" u="sng" dirty="0" smtClean="0">
                <a:solidFill>
                  <a:schemeClr val="dk1"/>
                </a:solidFill>
                <a:latin typeface="Cambria" panose="02040503050406030204" pitchFamily="18" charset="0"/>
                <a:ea typeface="Cambria" panose="02040503050406030204" pitchFamily="18" charset="0"/>
              </a:rPr>
              <a:t>)Mathematical Functions</a:t>
            </a:r>
          </a:p>
          <a:p>
            <a:r>
              <a:rPr lang="en-US" sz="1100" b="1" dirty="0">
                <a:solidFill>
                  <a:schemeClr val="tx1"/>
                </a:solidFill>
                <a:latin typeface="Cambria" panose="02040503050406030204" pitchFamily="18" charset="0"/>
                <a:ea typeface="Cambria" panose="02040503050406030204" pitchFamily="18" charset="0"/>
              </a:rPr>
              <a:t>R</a:t>
            </a:r>
            <a:r>
              <a:rPr lang="en-US" sz="1100" b="1" dirty="0" smtClean="0">
                <a:solidFill>
                  <a:schemeClr val="tx1"/>
                </a:solidFill>
                <a:latin typeface="Cambria" panose="02040503050406030204" pitchFamily="18" charset="0"/>
                <a:ea typeface="Cambria" panose="02040503050406030204" pitchFamily="18" charset="0"/>
              </a:rPr>
              <a:t>eturns </a:t>
            </a:r>
            <a:r>
              <a:rPr lang="en-US" sz="1100" b="1" dirty="0">
                <a:solidFill>
                  <a:schemeClr val="tx1"/>
                </a:solidFill>
                <a:latin typeface="Cambria" panose="02040503050406030204" pitchFamily="18" charset="0"/>
                <a:ea typeface="Cambria" panose="02040503050406030204" pitchFamily="18" charset="0"/>
              </a:rPr>
              <a:t>the absolute (positive) </a:t>
            </a:r>
            <a:r>
              <a:rPr lang="en-US" sz="1100" b="1" dirty="0" smtClean="0">
                <a:solidFill>
                  <a:schemeClr val="tx1"/>
                </a:solidFill>
                <a:latin typeface="Cambria" panose="02040503050406030204" pitchFamily="18" charset="0"/>
                <a:ea typeface="Cambria" panose="02040503050406030204" pitchFamily="18" charset="0"/>
              </a:rPr>
              <a:t>value</a:t>
            </a:r>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ABS(10)</a:t>
            </a:r>
          </a:p>
          <a:p>
            <a:r>
              <a:rPr lang="en-US" sz="1100" b="1" dirty="0">
                <a:solidFill>
                  <a:srgbClr val="FF0000"/>
                </a:solidFill>
                <a:latin typeface="Cambria" panose="02040503050406030204" pitchFamily="18" charset="0"/>
                <a:ea typeface="Cambria" panose="02040503050406030204" pitchFamily="18" charset="0"/>
              </a:rPr>
              <a:t>select ABS(-10)</a:t>
            </a:r>
          </a:p>
          <a:p>
            <a:r>
              <a:rPr lang="en-US" sz="1100" b="1" dirty="0">
                <a:solidFill>
                  <a:schemeClr val="tx1"/>
                </a:solidFill>
                <a:latin typeface="Cambria" panose="02040503050406030204" pitchFamily="18" charset="0"/>
                <a:ea typeface="Cambria" panose="02040503050406030204" pitchFamily="18" charset="0"/>
              </a:rPr>
              <a:t>Returns the smallest integer greater than, or equal to, the specified numeric expression</a:t>
            </a:r>
            <a:r>
              <a:rPr lang="en-US" sz="1100" b="1" dirty="0" smtClean="0">
                <a:solidFill>
                  <a:schemeClr val="tx1"/>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CEILING(15.6)</a:t>
            </a:r>
          </a:p>
          <a:p>
            <a:r>
              <a:rPr lang="en-US" sz="1100" b="1" dirty="0">
                <a:solidFill>
                  <a:srgbClr val="FF0000"/>
                </a:solidFill>
                <a:latin typeface="Cambria" panose="02040503050406030204" pitchFamily="18" charset="0"/>
                <a:ea typeface="Cambria" panose="02040503050406030204" pitchFamily="18" charset="0"/>
              </a:rPr>
              <a:t>select CEILING(-15.6)</a:t>
            </a:r>
          </a:p>
          <a:p>
            <a:r>
              <a:rPr lang="en-US" sz="1100" b="1" dirty="0">
                <a:solidFill>
                  <a:schemeClr val="tx1"/>
                </a:solidFill>
                <a:latin typeface="Cambria" panose="02040503050406030204" pitchFamily="18" charset="0"/>
                <a:ea typeface="Cambria" panose="02040503050406030204" pitchFamily="18" charset="0"/>
              </a:rPr>
              <a:t>Returns the largest integer less than or equal to the specified numeric expression.</a:t>
            </a:r>
          </a:p>
          <a:p>
            <a:r>
              <a:rPr lang="en-US" sz="1100" b="1" dirty="0">
                <a:solidFill>
                  <a:srgbClr val="FF0000"/>
                </a:solidFill>
                <a:latin typeface="Cambria" panose="02040503050406030204" pitchFamily="18" charset="0"/>
                <a:ea typeface="Cambria" panose="02040503050406030204" pitchFamily="18" charset="0"/>
              </a:rPr>
              <a:t>select FLOOR(15.6)</a:t>
            </a:r>
          </a:p>
          <a:p>
            <a:r>
              <a:rPr lang="en-US" sz="1100" b="1" dirty="0">
                <a:solidFill>
                  <a:srgbClr val="FF0000"/>
                </a:solidFill>
                <a:latin typeface="Cambria" panose="02040503050406030204" pitchFamily="18" charset="0"/>
                <a:ea typeface="Cambria" panose="02040503050406030204" pitchFamily="18" charset="0"/>
              </a:rPr>
              <a:t>select FLOOR(-15.6)</a:t>
            </a:r>
          </a:p>
          <a:p>
            <a:r>
              <a:rPr lang="en-US" sz="1100" b="1" dirty="0">
                <a:solidFill>
                  <a:schemeClr val="tx1"/>
                </a:solidFill>
                <a:latin typeface="Cambria" panose="02040503050406030204" pitchFamily="18" charset="0"/>
                <a:ea typeface="Cambria" panose="02040503050406030204" pitchFamily="18" charset="0"/>
              </a:rPr>
              <a:t>Returns the natural </a:t>
            </a:r>
            <a:r>
              <a:rPr lang="en-US" sz="1100" b="1" dirty="0" smtClean="0">
                <a:solidFill>
                  <a:schemeClr val="tx1"/>
                </a:solidFill>
                <a:latin typeface="Cambria" panose="02040503050406030204" pitchFamily="18" charset="0"/>
                <a:ea typeface="Cambria" panose="02040503050406030204" pitchFamily="18" charset="0"/>
              </a:rPr>
              <a:t>logarithm and Log 10 value </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LOG(10)</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LOG10(10</a:t>
            </a:r>
            <a:r>
              <a:rPr lang="en-US" sz="1100" b="1" dirty="0" smtClean="0">
                <a:solidFill>
                  <a:srgbClr val="FF0000"/>
                </a:solidFill>
                <a:latin typeface="Cambria" panose="02040503050406030204" pitchFamily="18" charset="0"/>
                <a:ea typeface="Cambria" panose="02040503050406030204" pitchFamily="18" charset="0"/>
              </a:rPr>
              <a:t>)</a:t>
            </a:r>
          </a:p>
          <a:p>
            <a:r>
              <a:rPr lang="en-US" sz="1100" b="1" dirty="0">
                <a:solidFill>
                  <a:schemeClr val="tx1"/>
                </a:solidFill>
                <a:latin typeface="Cambria" panose="02040503050406030204" pitchFamily="18" charset="0"/>
                <a:ea typeface="Cambria" panose="02040503050406030204" pitchFamily="18" charset="0"/>
              </a:rPr>
              <a:t>Returns the constant value of PI</a:t>
            </a:r>
            <a:r>
              <a:rPr lang="en-US" sz="1100" b="1" dirty="0" smtClean="0">
                <a:solidFill>
                  <a:schemeClr val="tx1"/>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PI</a:t>
            </a:r>
            <a:r>
              <a:rPr lang="en-US" sz="1100" b="1" dirty="0" smtClean="0">
                <a:solidFill>
                  <a:srgbClr val="FF0000"/>
                </a:solidFill>
                <a:latin typeface="Cambria" panose="02040503050406030204" pitchFamily="18" charset="0"/>
                <a:ea typeface="Cambria" panose="02040503050406030204" pitchFamily="18" charset="0"/>
              </a:rPr>
              <a:t>()  </a:t>
            </a:r>
          </a:p>
          <a:p>
            <a:r>
              <a:rPr lang="en-US" sz="1100" b="1" dirty="0" smtClean="0">
                <a:solidFill>
                  <a:schemeClr val="tx1"/>
                </a:solidFill>
                <a:latin typeface="Cambria" panose="02040503050406030204" pitchFamily="18" charset="0"/>
                <a:ea typeface="Cambria" panose="02040503050406030204" pitchFamily="18" charset="0"/>
              </a:rPr>
              <a:t>Returns </a:t>
            </a:r>
            <a:r>
              <a:rPr lang="en-US" sz="1100" b="1" dirty="0">
                <a:solidFill>
                  <a:schemeClr val="tx1"/>
                </a:solidFill>
                <a:latin typeface="Cambria" panose="02040503050406030204" pitchFamily="18" charset="0"/>
                <a:ea typeface="Cambria" panose="02040503050406030204" pitchFamily="18" charset="0"/>
              </a:rPr>
              <a:t>the value of the specified expression n to the specified power m.</a:t>
            </a:r>
          </a:p>
          <a:p>
            <a:r>
              <a:rPr lang="en-US" sz="1100" b="1" dirty="0">
                <a:solidFill>
                  <a:srgbClr val="FF0000"/>
                </a:solidFill>
                <a:latin typeface="Cambria" panose="02040503050406030204" pitchFamily="18" charset="0"/>
                <a:ea typeface="Cambria" panose="02040503050406030204" pitchFamily="18" charset="0"/>
              </a:rPr>
              <a:t>Select POWER(10,3)</a:t>
            </a:r>
          </a:p>
          <a:p>
            <a:r>
              <a:rPr lang="en-US" sz="1100" b="1" dirty="0">
                <a:solidFill>
                  <a:schemeClr val="tx1"/>
                </a:solidFill>
                <a:latin typeface="Cambria" panose="02040503050406030204" pitchFamily="18" charset="0"/>
                <a:ea typeface="Cambria" panose="02040503050406030204" pitchFamily="18" charset="0"/>
              </a:rPr>
              <a:t>Returns a random float value from 0 through 1.</a:t>
            </a:r>
          </a:p>
          <a:p>
            <a:r>
              <a:rPr lang="en-US" sz="1100" b="1" dirty="0">
                <a:solidFill>
                  <a:srgbClr val="FF0000"/>
                </a:solidFill>
                <a:latin typeface="Cambria" panose="02040503050406030204" pitchFamily="18" charset="0"/>
                <a:ea typeface="Cambria" panose="02040503050406030204" pitchFamily="18" charset="0"/>
              </a:rPr>
              <a:t>select RAND()</a:t>
            </a:r>
          </a:p>
          <a:p>
            <a:r>
              <a:rPr lang="en-US" sz="1100" b="1" dirty="0">
                <a:solidFill>
                  <a:srgbClr val="FF0000"/>
                </a:solidFill>
                <a:latin typeface="Cambria" panose="02040503050406030204" pitchFamily="18" charset="0"/>
                <a:ea typeface="Cambria" panose="02040503050406030204" pitchFamily="18" charset="0"/>
              </a:rPr>
              <a:t>select RAND(100)</a:t>
            </a:r>
          </a:p>
          <a:p>
            <a:r>
              <a:rPr lang="en-US" sz="1100" b="1" dirty="0" smtClean="0">
                <a:solidFill>
                  <a:schemeClr val="tx1"/>
                </a:solidFill>
                <a:latin typeface="Cambria" panose="02040503050406030204" pitchFamily="18" charset="0"/>
                <a:ea typeface="Cambria" panose="02040503050406030204" pitchFamily="18" charset="0"/>
              </a:rPr>
              <a:t>Return Rounded value </a:t>
            </a:r>
            <a:endParaRPr lang="en-US" sz="1100" b="1" dirty="0">
              <a:solidFill>
                <a:schemeClr val="tx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ROUND(156.567, 2)</a:t>
            </a:r>
          </a:p>
          <a:p>
            <a:r>
              <a:rPr lang="en-US" sz="1100" b="1" dirty="0">
                <a:solidFill>
                  <a:srgbClr val="FF0000"/>
                </a:solidFill>
                <a:latin typeface="Cambria" panose="02040503050406030204" pitchFamily="18" charset="0"/>
                <a:ea typeface="Cambria" panose="02040503050406030204" pitchFamily="18" charset="0"/>
              </a:rPr>
              <a:t>SELECT ROUND(156.567, 1)</a:t>
            </a:r>
          </a:p>
          <a:p>
            <a:r>
              <a:rPr lang="en-US" sz="1100" b="1" dirty="0">
                <a:solidFill>
                  <a:srgbClr val="FF0000"/>
                </a:solidFill>
                <a:latin typeface="Cambria" panose="02040503050406030204" pitchFamily="18" charset="0"/>
                <a:ea typeface="Cambria" panose="02040503050406030204" pitchFamily="18" charset="0"/>
              </a:rPr>
              <a:t>SELECT ROUND(156.567, 0)</a:t>
            </a:r>
          </a:p>
          <a:p>
            <a:r>
              <a:rPr lang="en-US" sz="1100" b="1" dirty="0">
                <a:solidFill>
                  <a:schemeClr val="tx1"/>
                </a:solidFill>
                <a:latin typeface="Cambria" panose="02040503050406030204" pitchFamily="18" charset="0"/>
                <a:ea typeface="Cambria" panose="02040503050406030204" pitchFamily="18" charset="0"/>
              </a:rPr>
              <a:t>Returns the square root of the specified expression.</a:t>
            </a:r>
          </a:p>
          <a:p>
            <a:r>
              <a:rPr lang="en-US" sz="1100" b="1" dirty="0">
                <a:solidFill>
                  <a:srgbClr val="FF0000"/>
                </a:solidFill>
                <a:latin typeface="Cambria" panose="02040503050406030204" pitchFamily="18" charset="0"/>
                <a:ea typeface="Cambria" panose="02040503050406030204" pitchFamily="18" charset="0"/>
              </a:rPr>
              <a:t>SELECT SQRT(81</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chemeClr val="tx1"/>
                </a:solidFill>
                <a:latin typeface="Cambria" panose="02040503050406030204" pitchFamily="18" charset="0"/>
                <a:ea typeface="Cambria" panose="02040503050406030204" pitchFamily="18" charset="0"/>
              </a:rPr>
              <a:t>&amp; </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rgbClr val="FF0000"/>
                </a:solidFill>
                <a:latin typeface="Cambria" panose="02040503050406030204" pitchFamily="18" charset="0"/>
                <a:ea typeface="Cambria" panose="02040503050406030204" pitchFamily="18" charset="0"/>
              </a:rPr>
              <a:t>SELECT SQRT(30</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chemeClr val="tx1"/>
                </a:solidFill>
                <a:latin typeface="Cambria" panose="02040503050406030204" pitchFamily="18" charset="0"/>
                <a:ea typeface="Cambria" panose="02040503050406030204" pitchFamily="18" charset="0"/>
              </a:rPr>
              <a:t>Returns </a:t>
            </a:r>
            <a:r>
              <a:rPr lang="en-US" sz="1100" b="1" dirty="0">
                <a:solidFill>
                  <a:schemeClr val="tx1"/>
                </a:solidFill>
                <a:latin typeface="Cambria" panose="02040503050406030204" pitchFamily="18" charset="0"/>
                <a:ea typeface="Cambria" panose="02040503050406030204" pitchFamily="18" charset="0"/>
              </a:rPr>
              <a:t>the </a:t>
            </a:r>
            <a:r>
              <a:rPr lang="en-US" sz="1100" b="1" dirty="0" smtClean="0">
                <a:solidFill>
                  <a:schemeClr val="tx1"/>
                </a:solidFill>
                <a:latin typeface="Cambria" panose="02040503050406030204" pitchFamily="18" charset="0"/>
                <a:ea typeface="Cambria" panose="02040503050406030204" pitchFamily="18" charset="0"/>
              </a:rPr>
              <a:t>square o</a:t>
            </a:r>
            <a:r>
              <a:rPr lang="en-US" sz="1100" b="1" dirty="0">
                <a:solidFill>
                  <a:schemeClr val="tx1"/>
                </a:solidFill>
                <a:latin typeface="Cambria" panose="02040503050406030204" pitchFamily="18" charset="0"/>
                <a:ea typeface="Cambria" panose="02040503050406030204" pitchFamily="18" charset="0"/>
              </a:rPr>
              <a:t>f </a:t>
            </a:r>
            <a:r>
              <a:rPr lang="en-US" sz="1100" b="1" dirty="0" smtClean="0">
                <a:solidFill>
                  <a:schemeClr val="tx1"/>
                </a:solidFill>
                <a:latin typeface="Cambria" panose="02040503050406030204" pitchFamily="18" charset="0"/>
                <a:ea typeface="Cambria" panose="02040503050406030204" pitchFamily="18" charset="0"/>
              </a:rPr>
              <a:t>the </a:t>
            </a:r>
            <a:r>
              <a:rPr lang="en-US" sz="1100" b="1" dirty="0">
                <a:solidFill>
                  <a:schemeClr val="tx1"/>
                </a:solidFill>
                <a:latin typeface="Cambria" panose="02040503050406030204" pitchFamily="18" charset="0"/>
                <a:ea typeface="Cambria" panose="02040503050406030204" pitchFamily="18" charset="0"/>
              </a:rPr>
              <a:t>specified expression.</a:t>
            </a:r>
          </a:p>
          <a:p>
            <a:r>
              <a:rPr lang="en-US" sz="1100" b="1" dirty="0">
                <a:solidFill>
                  <a:srgbClr val="FF0000"/>
                </a:solidFill>
                <a:latin typeface="Cambria" panose="02040503050406030204" pitchFamily="18" charset="0"/>
                <a:ea typeface="Cambria" panose="02040503050406030204" pitchFamily="18" charset="0"/>
              </a:rPr>
              <a:t>SELECT SQUARE(35</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chemeClr val="tx1"/>
                </a:solidFill>
                <a:latin typeface="Cambria" panose="02040503050406030204" pitchFamily="18" charset="0"/>
                <a:ea typeface="Cambria" panose="02040503050406030204" pitchFamily="18" charset="0"/>
              </a:rPr>
              <a:t>&amp;</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rgbClr val="FF0000"/>
                </a:solidFill>
                <a:latin typeface="Cambria" panose="02040503050406030204" pitchFamily="18" charset="0"/>
                <a:ea typeface="Cambria" panose="02040503050406030204" pitchFamily="18" charset="0"/>
              </a:rPr>
              <a:t>SELECT SQUARE(8</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p:txBody>
      </p:sp>
      <p:sp>
        <p:nvSpPr>
          <p:cNvPr id="2" name="Rectangle 1"/>
          <p:cNvSpPr/>
          <p:nvPr/>
        </p:nvSpPr>
        <p:spPr>
          <a:xfrm>
            <a:off x="4803321" y="65314"/>
            <a:ext cx="4299857" cy="669414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2) String Functions</a:t>
            </a:r>
          </a:p>
          <a:p>
            <a:r>
              <a:rPr lang="en-US" sz="1100" b="1" dirty="0">
                <a:solidFill>
                  <a:schemeClr val="tx1"/>
                </a:solidFill>
                <a:latin typeface="Cambria" panose="02040503050406030204" pitchFamily="18" charset="0"/>
                <a:ea typeface="Cambria" panose="02040503050406030204" pitchFamily="18" charset="0"/>
              </a:rPr>
              <a:t>Returns the ASCII code value of the leftmost character of the expression</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ASCII('A')</a:t>
            </a:r>
          </a:p>
          <a:p>
            <a:r>
              <a:rPr lang="en-US" sz="1100" b="1" dirty="0">
                <a:solidFill>
                  <a:srgbClr val="FF0000"/>
                </a:solidFill>
                <a:latin typeface="Cambria" panose="02040503050406030204" pitchFamily="18" charset="0"/>
                <a:ea typeface="Cambria" panose="02040503050406030204" pitchFamily="18" charset="0"/>
              </a:rPr>
              <a:t>select ASCII('BCD')</a:t>
            </a:r>
          </a:p>
          <a:p>
            <a:r>
              <a:rPr lang="en-US" sz="1100" b="1" dirty="0">
                <a:solidFill>
                  <a:schemeClr val="tx1"/>
                </a:solidFill>
                <a:latin typeface="Cambria" panose="02040503050406030204" pitchFamily="18" charset="0"/>
                <a:ea typeface="Cambria" panose="02040503050406030204" pitchFamily="18" charset="0"/>
              </a:rPr>
              <a:t>Converts the given ASCII code to a character</a:t>
            </a:r>
          </a:p>
          <a:p>
            <a:r>
              <a:rPr lang="en-US" sz="1100" b="1" dirty="0">
                <a:solidFill>
                  <a:srgbClr val="FF0000"/>
                </a:solidFill>
                <a:latin typeface="Cambria" panose="02040503050406030204" pitchFamily="18" charset="0"/>
                <a:ea typeface="Cambria" panose="02040503050406030204" pitchFamily="18" charset="0"/>
              </a:rPr>
              <a:t>select CHAR(97)</a:t>
            </a:r>
          </a:p>
          <a:p>
            <a:r>
              <a:rPr lang="en-US" sz="1100" b="1" dirty="0">
                <a:solidFill>
                  <a:schemeClr val="tx1"/>
                </a:solidFill>
                <a:latin typeface="Cambria" panose="02040503050406030204" pitchFamily="18" charset="0"/>
                <a:ea typeface="Cambria" panose="02040503050406030204" pitchFamily="18" charset="0"/>
              </a:rPr>
              <a:t>Returns the Unicode character with the specified integer code ranging between 0 to 65, 535, as defined by the Unicode standard.</a:t>
            </a:r>
          </a:p>
          <a:p>
            <a:r>
              <a:rPr lang="en-US" sz="1100" b="1" dirty="0">
                <a:solidFill>
                  <a:srgbClr val="FF0000"/>
                </a:solidFill>
                <a:latin typeface="Cambria" panose="02040503050406030204" pitchFamily="18" charset="0"/>
                <a:ea typeface="Cambria" panose="02040503050406030204" pitchFamily="18" charset="0"/>
              </a:rPr>
              <a:t>select NCHAR(300)</a:t>
            </a:r>
          </a:p>
          <a:p>
            <a:r>
              <a:rPr lang="en-US" sz="1100" b="1" dirty="0">
                <a:solidFill>
                  <a:schemeClr val="tx1"/>
                </a:solidFill>
                <a:latin typeface="Cambria" panose="02040503050406030204" pitchFamily="18" charset="0"/>
                <a:ea typeface="Cambria" panose="02040503050406030204" pitchFamily="18" charset="0"/>
              </a:rPr>
              <a:t>Returns the starting position of the search </a:t>
            </a:r>
            <a:r>
              <a:rPr lang="en-US" sz="1100" b="1" dirty="0" err="1">
                <a:solidFill>
                  <a:schemeClr val="tx1"/>
                </a:solidFill>
                <a:latin typeface="Cambria" panose="02040503050406030204" pitchFamily="18" charset="0"/>
                <a:ea typeface="Cambria" panose="02040503050406030204" pitchFamily="18" charset="0"/>
              </a:rPr>
              <a:t>exp</a:t>
            </a:r>
            <a:r>
              <a:rPr lang="en-US" sz="1100" b="1" dirty="0">
                <a:solidFill>
                  <a:schemeClr val="tx1"/>
                </a:solidFill>
                <a:latin typeface="Cambria" panose="02040503050406030204" pitchFamily="18" charset="0"/>
                <a:ea typeface="Cambria" panose="02040503050406030204" pitchFamily="18" charset="0"/>
              </a:rPr>
              <a:t> in the string </a:t>
            </a:r>
            <a:r>
              <a:rPr lang="en-US" sz="1100" b="1" dirty="0" err="1">
                <a:solidFill>
                  <a:schemeClr val="tx1"/>
                </a:solidFill>
                <a:latin typeface="Cambria" panose="02040503050406030204" pitchFamily="18" charset="0"/>
                <a:ea typeface="Cambria" panose="02040503050406030204" pitchFamily="18" charset="0"/>
              </a:rPr>
              <a:t>exp</a:t>
            </a:r>
            <a:r>
              <a:rPr lang="en-US" sz="1100" b="1" dirty="0">
                <a:solidFill>
                  <a:schemeClr val="tx1"/>
                </a:solidFill>
                <a:latin typeface="Cambria" panose="02040503050406030204" pitchFamily="18" charset="0"/>
                <a:ea typeface="Cambria" panose="02040503050406030204" pitchFamily="18" charset="0"/>
              </a:rPr>
              <a:t> which can also be a column name.</a:t>
            </a:r>
          </a:p>
          <a:p>
            <a:r>
              <a:rPr lang="en-US" sz="1100" b="1" dirty="0">
                <a:solidFill>
                  <a:srgbClr val="FF0000"/>
                </a:solidFill>
                <a:latin typeface="Cambria" panose="02040503050406030204" pitchFamily="18" charset="0"/>
                <a:ea typeface="Cambria" panose="02040503050406030204" pitchFamily="18" charset="0"/>
              </a:rPr>
              <a:t>select CHARINDEX('O','HELLO WORLD</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CHARINDEX('O','HELLO WORLD',6</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*,CHARINDEX('</a:t>
            </a:r>
            <a:r>
              <a:rPr lang="en-US" sz="1100" b="1" dirty="0" err="1">
                <a:solidFill>
                  <a:srgbClr val="FF0000"/>
                </a:solidFill>
                <a:latin typeface="Cambria" panose="02040503050406030204" pitchFamily="18" charset="0"/>
                <a:ea typeface="Cambria" panose="02040503050406030204" pitchFamily="18" charset="0"/>
              </a:rPr>
              <a:t>o',Position</a:t>
            </a:r>
            <a:r>
              <a:rPr lang="en-US" sz="1100" b="1" dirty="0">
                <a:solidFill>
                  <a:srgbClr val="FF0000"/>
                </a:solidFill>
                <a:latin typeface="Cambria" panose="02040503050406030204" pitchFamily="18" charset="0"/>
                <a:ea typeface="Cambria" panose="02040503050406030204" pitchFamily="18" charset="0"/>
              </a:rPr>
              <a:t>) as 'CHARINDEX' from Employee  </a:t>
            </a:r>
          </a:p>
          <a:p>
            <a:r>
              <a:rPr lang="en-US" sz="1100" b="1" dirty="0" smtClean="0">
                <a:solidFill>
                  <a:schemeClr val="dk1"/>
                </a:solidFill>
                <a:latin typeface="Cambria" panose="02040503050406030204" pitchFamily="18" charset="0"/>
                <a:ea typeface="Cambria" panose="02040503050406030204" pitchFamily="18" charset="0"/>
              </a:rPr>
              <a:t>Return Left and Right part of value </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LEFT('Accountant',4</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RIGHT('Accountant',5</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Employee where LEFT([Name],1) ='A</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Employee where RIGHT([Name],3) ='</a:t>
            </a:r>
            <a:r>
              <a:rPr lang="en-US" sz="1100" b="1" dirty="0" err="1">
                <a:solidFill>
                  <a:srgbClr val="FF0000"/>
                </a:solidFill>
                <a:latin typeface="Cambria" panose="02040503050406030204" pitchFamily="18" charset="0"/>
                <a:ea typeface="Cambria" panose="02040503050406030204" pitchFamily="18" charset="0"/>
              </a:rPr>
              <a:t>wal</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 where Right(LEFT(JOB,5),3)='nag'</a:t>
            </a:r>
          </a:p>
          <a:p>
            <a:endParaRPr lang="en-US" sz="1100" b="1" u="sng" dirty="0">
              <a:solidFill>
                <a:schemeClr val="dk1"/>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Returns a part of a string from string s starting from start position, where length is the no of chars to be picked.</a:t>
            </a:r>
          </a:p>
          <a:p>
            <a:r>
              <a:rPr lang="en-US" sz="1100" b="1" dirty="0">
                <a:solidFill>
                  <a:srgbClr val="FF0000"/>
                </a:solidFill>
                <a:latin typeface="Cambria" panose="02040503050406030204" pitchFamily="18" charset="0"/>
                <a:ea typeface="Cambria" panose="02040503050406030204" pitchFamily="18" charset="0"/>
              </a:rPr>
              <a:t>select SUBSTRING('HELLO WORLD',3,3</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 where SUBSTRING(JOB,3,3)='nag'</a:t>
            </a:r>
          </a:p>
          <a:p>
            <a:r>
              <a:rPr lang="en-US" sz="1100" b="1" dirty="0">
                <a:solidFill>
                  <a:srgbClr val="FF0000"/>
                </a:solidFill>
                <a:latin typeface="Cambria" panose="02040503050406030204" pitchFamily="18" charset="0"/>
                <a:ea typeface="Cambria" panose="02040503050406030204" pitchFamily="18" charset="0"/>
              </a:rPr>
              <a:t>select SUBSTRING(LoginID,1,CHARINDEX('\',</a:t>
            </a:r>
            <a:r>
              <a:rPr lang="en-US" sz="1100" b="1" dirty="0" err="1">
                <a:solidFill>
                  <a:srgbClr val="FF0000"/>
                </a:solidFill>
                <a:latin typeface="Cambria" panose="02040503050406030204" pitchFamily="18" charset="0"/>
                <a:ea typeface="Cambria" panose="02040503050406030204" pitchFamily="18" charset="0"/>
              </a:rPr>
              <a:t>LoginID</a:t>
            </a:r>
            <a:r>
              <a:rPr lang="en-US" sz="1100" b="1" dirty="0">
                <a:solidFill>
                  <a:srgbClr val="FF0000"/>
                </a:solidFill>
                <a:latin typeface="Cambria" panose="02040503050406030204" pitchFamily="18" charset="0"/>
                <a:ea typeface="Cambria" panose="02040503050406030204" pitchFamily="18" charset="0"/>
              </a:rPr>
              <a:t>)-1) as A,* from </a:t>
            </a:r>
            <a:r>
              <a:rPr lang="en-US" sz="1100" b="1" dirty="0" err="1">
                <a:solidFill>
                  <a:srgbClr val="FF0000"/>
                </a:solidFill>
                <a:latin typeface="Cambria" panose="02040503050406030204" pitchFamily="18" charset="0"/>
                <a:ea typeface="Cambria" panose="02040503050406030204" pitchFamily="18" charset="0"/>
              </a:rPr>
              <a:t>HumanResources.Employee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chemeClr val="dk1"/>
                </a:solidFill>
                <a:latin typeface="Cambria" panose="02040503050406030204" pitchFamily="18" charset="0"/>
                <a:ea typeface="Cambria" panose="02040503050406030204" pitchFamily="18" charset="0"/>
              </a:rPr>
              <a:t>Return Length of character of specified string expression.</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LEN('HELLO')</a:t>
            </a:r>
          </a:p>
          <a:p>
            <a:r>
              <a:rPr lang="en-US" sz="1100" b="1" dirty="0">
                <a:solidFill>
                  <a:srgbClr val="FF0000"/>
                </a:solidFill>
                <a:latin typeface="Cambria" panose="02040503050406030204" pitchFamily="18" charset="0"/>
                <a:ea typeface="Cambria" panose="02040503050406030204" pitchFamily="18" charset="0"/>
              </a:rPr>
              <a:t>SELECT LEN ('   HELLO</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 where LEN(ENAME)=</a:t>
            </a:r>
            <a:r>
              <a:rPr lang="en-US" sz="1100" b="1" dirty="0" smtClean="0">
                <a:solidFill>
                  <a:srgbClr val="FF0000"/>
                </a:solidFill>
                <a:latin typeface="Cambria" panose="02040503050406030204" pitchFamily="18" charset="0"/>
                <a:ea typeface="Cambria" panose="02040503050406030204" pitchFamily="18" charset="0"/>
              </a:rPr>
              <a:t>5</a:t>
            </a:r>
          </a:p>
          <a:p>
            <a:r>
              <a:rPr lang="en-US" sz="1100" b="1" dirty="0" smtClean="0">
                <a:latin typeface="Cambria" panose="02040503050406030204" pitchFamily="18" charset="0"/>
                <a:ea typeface="Cambria" panose="02040503050406030204" pitchFamily="18" charset="0"/>
              </a:rPr>
              <a:t>UPPER and Lower conversation</a:t>
            </a:r>
            <a:endParaRPr lang="en-US" sz="1100" b="1"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Lower('TANAJI')</a:t>
            </a:r>
          </a:p>
          <a:p>
            <a:r>
              <a:rPr lang="en-US" sz="1100" b="1" dirty="0">
                <a:solidFill>
                  <a:srgbClr val="FF0000"/>
                </a:solidFill>
                <a:latin typeface="Cambria" panose="02040503050406030204" pitchFamily="18" charset="0"/>
                <a:ea typeface="Cambria" panose="02040503050406030204" pitchFamily="18" charset="0"/>
              </a:rPr>
              <a:t>select UPPER('</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smtClean="0">
                <a:solidFill>
                  <a:srgbClr val="FF0000"/>
                </a:solidFill>
                <a:latin typeface="Cambria" panose="02040503050406030204" pitchFamily="18" charset="0"/>
                <a:ea typeface="Cambria" panose="02040503050406030204" pitchFamily="18" charset="0"/>
              </a:rPr>
              <a:t>')</a:t>
            </a:r>
            <a:endParaRPr lang="en-US" sz="1100" dirty="0"/>
          </a:p>
          <a:p>
            <a:r>
              <a:rPr lang="en-US" sz="1100" b="1" dirty="0">
                <a:solidFill>
                  <a:srgbClr val="FF0000"/>
                </a:solidFill>
                <a:latin typeface="Cambria" panose="02040503050406030204" pitchFamily="18" charset="0"/>
                <a:ea typeface="Cambria" panose="02040503050406030204" pitchFamily="18" charset="0"/>
              </a:rPr>
              <a:t>select *,UPPER(Name) as </a:t>
            </a:r>
            <a:r>
              <a:rPr lang="en-US" sz="1100" b="1" dirty="0" err="1">
                <a:solidFill>
                  <a:srgbClr val="FF0000"/>
                </a:solidFill>
                <a:latin typeface="Cambria" panose="02040503050406030204" pitchFamily="18" charset="0"/>
                <a:ea typeface="Cambria" panose="02040503050406030204" pitchFamily="18" charset="0"/>
              </a:rPr>
              <a:t>New_Name</a:t>
            </a:r>
            <a:r>
              <a:rPr lang="en-US" sz="1100" b="1" dirty="0">
                <a:solidFill>
                  <a:srgbClr val="FF0000"/>
                </a:solidFill>
                <a:latin typeface="Cambria" panose="02040503050406030204" pitchFamily="18" charset="0"/>
                <a:ea typeface="Cambria" panose="02040503050406030204" pitchFamily="18" charset="0"/>
              </a:rPr>
              <a:t> from </a:t>
            </a:r>
            <a:r>
              <a:rPr lang="en-US" sz="1100" b="1" dirty="0" err="1">
                <a:solidFill>
                  <a:srgbClr val="FF0000"/>
                </a:solidFill>
                <a:latin typeface="Cambria" panose="02040503050406030204" pitchFamily="18" charset="0"/>
                <a:ea typeface="Cambria" panose="02040503050406030204" pitchFamily="18" charset="0"/>
              </a:rPr>
              <a:t>HumanResources.Department</a:t>
            </a:r>
            <a:endParaRPr lang="en-US" sz="11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9171214" y="65314"/>
            <a:ext cx="2928731" cy="50013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tx1"/>
                </a:solidFill>
                <a:latin typeface="Cambria" panose="02040503050406030204" pitchFamily="18" charset="0"/>
                <a:ea typeface="Cambria" panose="02040503050406030204" pitchFamily="18" charset="0"/>
              </a:rPr>
              <a:t>TRIM </a:t>
            </a:r>
            <a:r>
              <a:rPr lang="en-US" sz="1100" b="1" dirty="0">
                <a:solidFill>
                  <a:schemeClr val="tx1"/>
                </a:solidFill>
                <a:latin typeface="Cambria" panose="02040503050406030204" pitchFamily="18" charset="0"/>
                <a:ea typeface="Cambria" panose="02040503050406030204" pitchFamily="18" charset="0"/>
              </a:rPr>
              <a:t>function</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LTRIM('      </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select RTRIM('      </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select TRIM('      </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*,LTRIM(RTRIM(</a:t>
            </a:r>
            <a:r>
              <a:rPr lang="en-US" sz="1100" b="1" dirty="0" err="1">
                <a:solidFill>
                  <a:srgbClr val="FF0000"/>
                </a:solidFill>
                <a:latin typeface="Cambria" panose="02040503050406030204" pitchFamily="18" charset="0"/>
                <a:ea typeface="Cambria" panose="02040503050406030204" pitchFamily="18" charset="0"/>
              </a:rPr>
              <a:t>CName</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a:solidFill>
                  <a:srgbClr val="FF0000"/>
                </a:solidFill>
                <a:latin typeface="Cambria" panose="02040503050406030204" pitchFamily="18" charset="0"/>
                <a:ea typeface="Cambria" panose="02040503050406030204" pitchFamily="18" charset="0"/>
              </a:rPr>
              <a:t>CustomerName</a:t>
            </a:r>
            <a:r>
              <a:rPr lang="en-US" sz="1100" b="1" dirty="0">
                <a:solidFill>
                  <a:srgbClr val="FF0000"/>
                </a:solidFill>
                <a:latin typeface="Cambria" panose="02040503050406030204" pitchFamily="18" charset="0"/>
                <a:ea typeface="Cambria" panose="02040503050406030204" pitchFamily="18" charset="0"/>
              </a:rPr>
              <a:t>, TRIM(</a:t>
            </a:r>
            <a:r>
              <a:rPr lang="en-US" sz="1100" b="1" dirty="0" err="1">
                <a:solidFill>
                  <a:srgbClr val="FF0000"/>
                </a:solidFill>
                <a:latin typeface="Cambria" panose="02040503050406030204" pitchFamily="18" charset="0"/>
                <a:ea typeface="Cambria" panose="02040503050406030204" pitchFamily="18" charset="0"/>
              </a:rPr>
              <a:t>Cname</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a:solidFill>
                  <a:srgbClr val="FF0000"/>
                </a:solidFill>
                <a:latin typeface="Cambria" panose="02040503050406030204" pitchFamily="18" charset="0"/>
                <a:ea typeface="Cambria" panose="02040503050406030204" pitchFamily="18" charset="0"/>
              </a:rPr>
              <a:t>CustName</a:t>
            </a:r>
            <a:r>
              <a:rPr lang="en-US" sz="1100" b="1" dirty="0">
                <a:solidFill>
                  <a:srgbClr val="FF0000"/>
                </a:solidFill>
                <a:latin typeface="Cambria" panose="02040503050406030204" pitchFamily="18" charset="0"/>
                <a:ea typeface="Cambria" panose="02040503050406030204" pitchFamily="18" charset="0"/>
              </a:rPr>
              <a:t>  from BANK</a:t>
            </a:r>
          </a:p>
          <a:p>
            <a:r>
              <a:rPr lang="en-US" sz="1100" b="1" dirty="0">
                <a:solidFill>
                  <a:schemeClr val="tx1"/>
                </a:solidFill>
                <a:latin typeface="Cambria" panose="02040503050406030204" pitchFamily="18" charset="0"/>
                <a:ea typeface="Cambria" panose="02040503050406030204" pitchFamily="18" charset="0"/>
              </a:rPr>
              <a:t>Replace function</a:t>
            </a:r>
          </a:p>
          <a:p>
            <a:r>
              <a:rPr lang="en-US" sz="1100" b="1" dirty="0">
                <a:solidFill>
                  <a:srgbClr val="FF0000"/>
                </a:solidFill>
                <a:latin typeface="Cambria" panose="02040503050406030204" pitchFamily="18" charset="0"/>
                <a:ea typeface="Cambria" panose="02040503050406030204" pitchFamily="18" charset="0"/>
              </a:rPr>
              <a:t>select Replace('</a:t>
            </a:r>
            <a:r>
              <a:rPr lang="en-US" sz="1100" b="1" dirty="0" err="1">
                <a:solidFill>
                  <a:srgbClr val="FF0000"/>
                </a:solidFill>
                <a:latin typeface="Cambria" panose="02040503050406030204" pitchFamily="18" charset="0"/>
                <a:ea typeface="Cambria" panose="02040503050406030204" pitchFamily="18" charset="0"/>
              </a:rPr>
              <a:t>Hello','l','o</a:t>
            </a:r>
            <a:r>
              <a:rPr lang="en-US" sz="1100" b="1" dirty="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*,REPLACE([Name],'</a:t>
            </a:r>
            <a:r>
              <a:rPr lang="en-US" sz="1100" b="1" dirty="0" err="1">
                <a:solidFill>
                  <a:srgbClr val="FF0000"/>
                </a:solidFill>
                <a:latin typeface="Cambria" panose="02040503050406030204" pitchFamily="18" charset="0"/>
                <a:ea typeface="Cambria" panose="02040503050406030204" pitchFamily="18" charset="0"/>
              </a:rPr>
              <a:t>a','S</a:t>
            </a:r>
            <a:r>
              <a:rPr lang="en-US" sz="1100" b="1" dirty="0">
                <a:solidFill>
                  <a:srgbClr val="FF0000"/>
                </a:solidFill>
                <a:latin typeface="Cambria" panose="02040503050406030204" pitchFamily="18" charset="0"/>
                <a:ea typeface="Cambria" panose="02040503050406030204" pitchFamily="18" charset="0"/>
              </a:rPr>
              <a:t>') as NewName1 from Student</a:t>
            </a:r>
          </a:p>
          <a:p>
            <a:r>
              <a:rPr lang="en-US" sz="1100" b="1" dirty="0">
                <a:solidFill>
                  <a:schemeClr val="tx1"/>
                </a:solidFill>
                <a:latin typeface="Cambria" panose="02040503050406030204" pitchFamily="18" charset="0"/>
                <a:ea typeface="Cambria" panose="02040503050406030204" pitchFamily="18" charset="0"/>
              </a:rPr>
              <a:t>Replicate</a:t>
            </a:r>
          </a:p>
          <a:p>
            <a:r>
              <a:rPr lang="en-US" sz="1100" b="1" dirty="0">
                <a:solidFill>
                  <a:srgbClr val="FF0000"/>
                </a:solidFill>
                <a:latin typeface="Cambria" panose="02040503050406030204" pitchFamily="18" charset="0"/>
                <a:ea typeface="Cambria" panose="02040503050406030204" pitchFamily="18" charset="0"/>
              </a:rPr>
              <a:t>select REPLICATE('HEL',2</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*,REPLICATE([Name],2) as NewName1 from Student </a:t>
            </a:r>
          </a:p>
          <a:p>
            <a:r>
              <a:rPr lang="en-US" sz="1100" b="1" dirty="0">
                <a:solidFill>
                  <a:schemeClr val="tx1"/>
                </a:solidFill>
                <a:latin typeface="Cambria" panose="02040503050406030204" pitchFamily="18" charset="0"/>
                <a:ea typeface="Cambria" panose="02040503050406030204" pitchFamily="18" charset="0"/>
              </a:rPr>
              <a:t>REVERSE Function</a:t>
            </a:r>
          </a:p>
          <a:p>
            <a:r>
              <a:rPr lang="en-US" sz="1100" b="1" dirty="0">
                <a:solidFill>
                  <a:srgbClr val="FF0000"/>
                </a:solidFill>
                <a:latin typeface="Cambria" panose="02040503050406030204" pitchFamily="18" charset="0"/>
                <a:ea typeface="Cambria" panose="02040503050406030204" pitchFamily="18" charset="0"/>
              </a:rPr>
              <a:t>select REVERSE('HELLO')</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*,REVERSE([Name]) as NewName1 from Student  </a:t>
            </a:r>
          </a:p>
          <a:p>
            <a:r>
              <a:rPr lang="en-US" sz="1100" b="1" dirty="0">
                <a:solidFill>
                  <a:schemeClr val="tx1"/>
                </a:solidFill>
                <a:latin typeface="Cambria" panose="02040503050406030204" pitchFamily="18" charset="0"/>
                <a:ea typeface="Cambria" panose="02040503050406030204" pitchFamily="18" charset="0"/>
              </a:rPr>
              <a:t>SPACE function</a:t>
            </a:r>
          </a:p>
          <a:p>
            <a:r>
              <a:rPr lang="en-US" sz="1100" b="1" dirty="0">
                <a:solidFill>
                  <a:srgbClr val="FF0000"/>
                </a:solidFill>
                <a:latin typeface="Cambria" panose="02040503050406030204" pitchFamily="18" charset="0"/>
                <a:ea typeface="Cambria" panose="02040503050406030204" pitchFamily="18" charset="0"/>
              </a:rPr>
              <a:t>select 'HELLO' +SPACE(3)+ 'WORLD</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([Name]+space(5)+[Position]) as </a:t>
            </a:r>
            <a:r>
              <a:rPr lang="en-US" sz="1100" b="1" dirty="0" err="1">
                <a:solidFill>
                  <a:srgbClr val="FF0000"/>
                </a:solidFill>
                <a:latin typeface="Cambria" panose="02040503050406030204" pitchFamily="18" charset="0"/>
                <a:ea typeface="Cambria" panose="02040503050406030204" pitchFamily="18" charset="0"/>
              </a:rPr>
              <a:t>Name_Position</a:t>
            </a:r>
            <a:r>
              <a:rPr lang="en-US" sz="1100" b="1" dirty="0">
                <a:solidFill>
                  <a:srgbClr val="FF0000"/>
                </a:solidFill>
                <a:latin typeface="Cambria" panose="02040503050406030204" pitchFamily="18" charset="0"/>
                <a:ea typeface="Cambria" panose="02040503050406030204" pitchFamily="18" charset="0"/>
              </a:rPr>
              <a:t> from Employee</a:t>
            </a:r>
          </a:p>
          <a:p>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Stuff Function</a:t>
            </a:r>
          </a:p>
          <a:p>
            <a:r>
              <a:rPr lang="en-US" sz="1100" b="1" dirty="0">
                <a:solidFill>
                  <a:srgbClr val="FF0000"/>
                </a:solidFill>
                <a:latin typeface="Cambria" panose="02040503050406030204" pitchFamily="18" charset="0"/>
                <a:ea typeface="Cambria" panose="02040503050406030204" pitchFamily="18" charset="0"/>
              </a:rPr>
              <a:t>select STUFF('ABXXCDXX',3,3,'YY')</a:t>
            </a:r>
          </a:p>
        </p:txBody>
      </p:sp>
    </p:spTree>
    <p:extLst>
      <p:ext uri="{BB962C8B-B14F-4D97-AF65-F5344CB8AC3E}">
        <p14:creationId xmlns:p14="http://schemas.microsoft.com/office/powerpoint/2010/main" val="3519775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8947" y="115812"/>
            <a:ext cx="2687336" cy="34009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3</a:t>
            </a:r>
            <a:r>
              <a:rPr lang="en-US" sz="1200" b="1" i="1" u="sng" dirty="0" smtClean="0">
                <a:latin typeface="Cambria" panose="02040503050406030204" pitchFamily="18" charset="0"/>
                <a:ea typeface="Cambria" panose="02040503050406030204" pitchFamily="18" charset="0"/>
              </a:rPr>
              <a:t>)DATE </a:t>
            </a:r>
            <a:r>
              <a:rPr lang="en-US" sz="1200" b="1" i="1" u="sng" dirty="0">
                <a:latin typeface="Cambria" panose="02040503050406030204" pitchFamily="18" charset="0"/>
                <a:ea typeface="Cambria" panose="02040503050406030204" pitchFamily="18" charset="0"/>
              </a:rPr>
              <a:t>and TIME functions</a:t>
            </a:r>
          </a:p>
          <a:p>
            <a:r>
              <a:rPr lang="en-US" sz="1100" b="1" dirty="0">
                <a:solidFill>
                  <a:schemeClr val="tx1"/>
                </a:solidFill>
                <a:latin typeface="Cambria" panose="02040503050406030204" pitchFamily="18" charset="0"/>
                <a:ea typeface="Cambria" panose="02040503050406030204" pitchFamily="18" charset="0"/>
              </a:rPr>
              <a:t>GETDATE</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GETDATE() as </a:t>
            </a:r>
            <a:r>
              <a:rPr lang="en-US" sz="1100" b="1" dirty="0" err="1">
                <a:solidFill>
                  <a:srgbClr val="FF0000"/>
                </a:solidFill>
                <a:latin typeface="Cambria" panose="02040503050406030204" pitchFamily="18" charset="0"/>
                <a:ea typeface="Cambria" panose="02040503050406030204" pitchFamily="18" charset="0"/>
              </a:rPr>
              <a:t>CurrentDate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GETDATE()-1 as </a:t>
            </a:r>
            <a:r>
              <a:rPr lang="en-US" sz="1100" b="1" dirty="0" err="1">
                <a:solidFill>
                  <a:srgbClr val="FF0000"/>
                </a:solidFill>
                <a:latin typeface="Cambria" panose="02040503050406030204" pitchFamily="18" charset="0"/>
                <a:ea typeface="Cambria" panose="02040503050406030204" pitchFamily="18" charset="0"/>
              </a:rPr>
              <a:t>PreviousDay</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GETDATE()+1 as </a:t>
            </a:r>
            <a:r>
              <a:rPr lang="en-US" sz="1100" b="1" dirty="0" err="1">
                <a:solidFill>
                  <a:srgbClr val="FF0000"/>
                </a:solidFill>
                <a:latin typeface="Cambria" panose="02040503050406030204" pitchFamily="18" charset="0"/>
                <a:ea typeface="Cambria" panose="02040503050406030204" pitchFamily="18" charset="0"/>
              </a:rPr>
              <a:t>NextDay</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DAY</a:t>
            </a:r>
          </a:p>
          <a:p>
            <a:r>
              <a:rPr lang="en-US" sz="1100" b="1" dirty="0">
                <a:solidFill>
                  <a:srgbClr val="FF0000"/>
                </a:solidFill>
                <a:latin typeface="Cambria" panose="02040503050406030204" pitchFamily="18" charset="0"/>
                <a:ea typeface="Cambria" panose="02040503050406030204" pitchFamily="18" charset="0"/>
              </a:rPr>
              <a:t>select DAY(GETDATE())</a:t>
            </a:r>
          </a:p>
          <a:p>
            <a:r>
              <a:rPr lang="en-US" sz="1100" b="1" dirty="0">
                <a:solidFill>
                  <a:srgbClr val="FF0000"/>
                </a:solidFill>
                <a:latin typeface="Cambria" panose="02040503050406030204" pitchFamily="18" charset="0"/>
                <a:ea typeface="Cambria" panose="02040503050406030204" pitchFamily="18" charset="0"/>
              </a:rPr>
              <a:t>select DAY('10/24/78')</a:t>
            </a:r>
          </a:p>
          <a:p>
            <a:r>
              <a:rPr lang="en-US" sz="1100" b="1" dirty="0">
                <a:solidFill>
                  <a:schemeClr val="tx1"/>
                </a:solidFill>
                <a:latin typeface="Cambria" panose="02040503050406030204" pitchFamily="18" charset="0"/>
                <a:ea typeface="Cambria" panose="02040503050406030204" pitchFamily="18" charset="0"/>
              </a:rPr>
              <a:t>MONTH</a:t>
            </a:r>
          </a:p>
          <a:p>
            <a:r>
              <a:rPr lang="en-US" sz="1100" b="1" dirty="0">
                <a:solidFill>
                  <a:srgbClr val="FF0000"/>
                </a:solidFill>
                <a:latin typeface="Cambria" panose="02040503050406030204" pitchFamily="18" charset="0"/>
                <a:ea typeface="Cambria" panose="02040503050406030204" pitchFamily="18" charset="0"/>
              </a:rPr>
              <a:t>select MONTH(GETDATE())</a:t>
            </a:r>
          </a:p>
          <a:p>
            <a:r>
              <a:rPr lang="en-US" sz="1100" b="1" dirty="0">
                <a:solidFill>
                  <a:srgbClr val="FF0000"/>
                </a:solidFill>
                <a:latin typeface="Cambria" panose="02040503050406030204" pitchFamily="18" charset="0"/>
                <a:ea typeface="Cambria" panose="02040503050406030204" pitchFamily="18" charset="0"/>
              </a:rPr>
              <a:t>select MONTH('10/24/78')</a:t>
            </a:r>
          </a:p>
          <a:p>
            <a:r>
              <a:rPr lang="en-US" sz="1100" b="1" dirty="0">
                <a:solidFill>
                  <a:schemeClr val="tx1"/>
                </a:solidFill>
                <a:latin typeface="Cambria" panose="02040503050406030204" pitchFamily="18" charset="0"/>
                <a:ea typeface="Cambria" panose="02040503050406030204" pitchFamily="18" charset="0"/>
              </a:rPr>
              <a:t>YEAR</a:t>
            </a:r>
          </a:p>
          <a:p>
            <a:r>
              <a:rPr lang="en-US" sz="1100" b="1" dirty="0">
                <a:solidFill>
                  <a:srgbClr val="FF0000"/>
                </a:solidFill>
                <a:latin typeface="Cambria" panose="02040503050406030204" pitchFamily="18" charset="0"/>
                <a:ea typeface="Cambria" panose="02040503050406030204" pitchFamily="18" charset="0"/>
              </a:rPr>
              <a:t>select Year(GETDATE())</a:t>
            </a:r>
          </a:p>
          <a:p>
            <a:r>
              <a:rPr lang="en-US" sz="1100" b="1" dirty="0">
                <a:solidFill>
                  <a:srgbClr val="FF0000"/>
                </a:solidFill>
                <a:latin typeface="Cambria" panose="02040503050406030204" pitchFamily="18" charset="0"/>
                <a:ea typeface="Cambria" panose="02040503050406030204" pitchFamily="18" charset="0"/>
              </a:rPr>
              <a:t>select Year('10/24/78')</a:t>
            </a:r>
          </a:p>
          <a:p>
            <a:r>
              <a:rPr lang="en-US" sz="1100" b="1" dirty="0">
                <a:solidFill>
                  <a:schemeClr val="tx1"/>
                </a:solidFill>
                <a:latin typeface="Cambria" panose="02040503050406030204" pitchFamily="18" charset="0"/>
                <a:ea typeface="Cambria" panose="02040503050406030204" pitchFamily="18" charset="0"/>
              </a:rPr>
              <a:t>DATENAME</a:t>
            </a:r>
          </a:p>
          <a:p>
            <a:r>
              <a:rPr lang="en-US" sz="1100" b="1" dirty="0">
                <a:solidFill>
                  <a:srgbClr val="FF0000"/>
                </a:solidFill>
                <a:latin typeface="Cambria" panose="02040503050406030204" pitchFamily="18" charset="0"/>
                <a:ea typeface="Cambria" panose="02040503050406030204" pitchFamily="18" charset="0"/>
              </a:rPr>
              <a:t>select DATENAME (MM,GETDATE())</a:t>
            </a:r>
          </a:p>
          <a:p>
            <a:r>
              <a:rPr lang="en-US" sz="1100" b="1" dirty="0">
                <a:solidFill>
                  <a:srgbClr val="FF0000"/>
                </a:solidFill>
                <a:latin typeface="Cambria" panose="02040503050406030204" pitchFamily="18" charset="0"/>
                <a:ea typeface="Cambria" panose="02040503050406030204" pitchFamily="18" charset="0"/>
              </a:rPr>
              <a:t>select DATENAME (DD,GETDATE())</a:t>
            </a:r>
          </a:p>
          <a:p>
            <a:r>
              <a:rPr lang="en-US" sz="1100" b="1" dirty="0">
                <a:solidFill>
                  <a:srgbClr val="FF0000"/>
                </a:solidFill>
                <a:latin typeface="Cambria" panose="02040503050406030204" pitchFamily="18" charset="0"/>
                <a:ea typeface="Cambria" panose="02040503050406030204" pitchFamily="18" charset="0"/>
              </a:rPr>
              <a:t>select DATENAME(</a:t>
            </a:r>
            <a:r>
              <a:rPr lang="en-US" sz="1100" b="1" dirty="0" err="1">
                <a:solidFill>
                  <a:srgbClr val="FF0000"/>
                </a:solidFill>
                <a:latin typeface="Cambria" panose="02040503050406030204" pitchFamily="18" charset="0"/>
                <a:ea typeface="Cambria" panose="02040503050406030204" pitchFamily="18" charset="0"/>
              </a:rPr>
              <a:t>dw,GETDATE</a:t>
            </a:r>
            <a:r>
              <a:rPr lang="en-US" sz="1100" b="1" dirty="0">
                <a:solidFill>
                  <a:srgbClr val="FF0000"/>
                </a:solidFill>
                <a:latin typeface="Cambria" panose="02040503050406030204" pitchFamily="18" charset="0"/>
                <a:ea typeface="Cambria" panose="02040503050406030204" pitchFamily="18" charset="0"/>
              </a:rPr>
              <a:t>())</a:t>
            </a:r>
          </a:p>
          <a:p>
            <a:endParaRPr lang="en-US" sz="1200" dirty="0">
              <a:latin typeface="Cambria" panose="02040503050406030204" pitchFamily="18" charset="0"/>
              <a:ea typeface="Cambria" panose="02040503050406030204" pitchFamily="18" charset="0"/>
            </a:endParaRPr>
          </a:p>
        </p:txBody>
      </p:sp>
      <p:sp>
        <p:nvSpPr>
          <p:cNvPr id="5" name="Rectangle 4"/>
          <p:cNvSpPr/>
          <p:nvPr/>
        </p:nvSpPr>
        <p:spPr>
          <a:xfrm>
            <a:off x="3094904" y="115812"/>
            <a:ext cx="4318268" cy="669414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DATENAME</a:t>
            </a:r>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DATENAME (YY,GETDATE())'year1',DATENAME (YYYY,GETDATE())'year2',DATENAME (QQ,GETDATE())'Quarter1',</a:t>
            </a:r>
          </a:p>
          <a:p>
            <a:r>
              <a:rPr lang="en-US" sz="1100" b="1" dirty="0">
                <a:solidFill>
                  <a:srgbClr val="FF0000"/>
                </a:solidFill>
                <a:latin typeface="Cambria" panose="02040503050406030204" pitchFamily="18" charset="0"/>
                <a:ea typeface="Cambria" panose="02040503050406030204" pitchFamily="18" charset="0"/>
              </a:rPr>
              <a:t>DATENAME (Q,GETDATE())'Quarter2',DATENAME (MM,GETDATE())'Month1',DATENAME (M,GETDATE())'Month2',</a:t>
            </a:r>
          </a:p>
          <a:p>
            <a:r>
              <a:rPr lang="en-US" sz="1100" b="1" dirty="0">
                <a:solidFill>
                  <a:srgbClr val="FF0000"/>
                </a:solidFill>
                <a:latin typeface="Cambria" panose="02040503050406030204" pitchFamily="18" charset="0"/>
                <a:ea typeface="Cambria" panose="02040503050406030204" pitchFamily="18" charset="0"/>
              </a:rPr>
              <a:t>DATENAME (DY,GETDATE())'dayofyear1',DATENAME (</a:t>
            </a:r>
            <a:r>
              <a:rPr lang="en-US" sz="1100" b="1" dirty="0" err="1">
                <a:solidFill>
                  <a:srgbClr val="FF0000"/>
                </a:solidFill>
                <a:latin typeface="Cambria" panose="02040503050406030204" pitchFamily="18" charset="0"/>
                <a:ea typeface="Cambria" panose="02040503050406030204" pitchFamily="18" charset="0"/>
              </a:rPr>
              <a:t>y,GETDATE</a:t>
            </a:r>
            <a:r>
              <a:rPr lang="en-US" sz="1100" b="1" dirty="0">
                <a:solidFill>
                  <a:srgbClr val="FF0000"/>
                </a:solidFill>
                <a:latin typeface="Cambria" panose="02040503050406030204" pitchFamily="18" charset="0"/>
                <a:ea typeface="Cambria" panose="02040503050406030204" pitchFamily="18" charset="0"/>
              </a:rPr>
              <a:t>())'dayofyear2',DATENAME (DD,GETDATE())'Day1',</a:t>
            </a:r>
          </a:p>
          <a:p>
            <a:r>
              <a:rPr lang="en-US" sz="1100" b="1" dirty="0">
                <a:solidFill>
                  <a:srgbClr val="FF0000"/>
                </a:solidFill>
                <a:latin typeface="Cambria" panose="02040503050406030204" pitchFamily="18" charset="0"/>
                <a:ea typeface="Cambria" panose="02040503050406030204" pitchFamily="18" charset="0"/>
              </a:rPr>
              <a:t>DATENAME (D,GETDATE())'Day2',DATENAME (WK,GETDATE()) 'Week1',DATENAME (WW,GETDATE())'week2',</a:t>
            </a:r>
          </a:p>
          <a:p>
            <a:r>
              <a:rPr lang="en-US" sz="1100" b="1" dirty="0">
                <a:solidFill>
                  <a:srgbClr val="FF0000"/>
                </a:solidFill>
                <a:latin typeface="Cambria" panose="02040503050406030204" pitchFamily="18" charset="0"/>
                <a:ea typeface="Cambria" panose="02040503050406030204" pitchFamily="18" charset="0"/>
              </a:rPr>
              <a:t>DATENAME (DW,GETDATE()) '</a:t>
            </a:r>
            <a:r>
              <a:rPr lang="en-US" sz="1100" b="1" dirty="0" err="1">
                <a:solidFill>
                  <a:srgbClr val="FF0000"/>
                </a:solidFill>
                <a:latin typeface="Cambria" panose="02040503050406030204" pitchFamily="18" charset="0"/>
                <a:ea typeface="Cambria" panose="02040503050406030204" pitchFamily="18" charset="0"/>
              </a:rPr>
              <a:t>weekday',DATENAME</a:t>
            </a:r>
            <a:r>
              <a:rPr lang="en-US" sz="1100" b="1" dirty="0">
                <a:solidFill>
                  <a:srgbClr val="FF0000"/>
                </a:solidFill>
                <a:latin typeface="Cambria" panose="02040503050406030204" pitchFamily="18" charset="0"/>
                <a:ea typeface="Cambria" panose="02040503050406030204" pitchFamily="18" charset="0"/>
              </a:rPr>
              <a:t> (HH,GETDATE())'</a:t>
            </a:r>
            <a:r>
              <a:rPr lang="en-US" sz="1100" b="1" dirty="0" err="1">
                <a:solidFill>
                  <a:srgbClr val="FF0000"/>
                </a:solidFill>
                <a:latin typeface="Cambria" panose="02040503050406030204" pitchFamily="18" charset="0"/>
                <a:ea typeface="Cambria" panose="02040503050406030204" pitchFamily="18" charset="0"/>
              </a:rPr>
              <a:t>Hour',DATENAME</a:t>
            </a:r>
            <a:r>
              <a:rPr lang="en-US" sz="1100" b="1" dirty="0">
                <a:solidFill>
                  <a:srgbClr val="FF0000"/>
                </a:solidFill>
                <a:latin typeface="Cambria" panose="02040503050406030204" pitchFamily="18" charset="0"/>
                <a:ea typeface="Cambria" panose="02040503050406030204" pitchFamily="18" charset="0"/>
              </a:rPr>
              <a:t> (MI,GETDATE())'minute1',DATENAME (N,GETDATE())'minute2',</a:t>
            </a:r>
          </a:p>
          <a:p>
            <a:r>
              <a:rPr lang="en-US" sz="1100" b="1" dirty="0">
                <a:solidFill>
                  <a:srgbClr val="FF0000"/>
                </a:solidFill>
                <a:latin typeface="Cambria" panose="02040503050406030204" pitchFamily="18" charset="0"/>
                <a:ea typeface="Cambria" panose="02040503050406030204" pitchFamily="18" charset="0"/>
              </a:rPr>
              <a:t>DATENAME (SS,GETDATE())'second1',DATENAME (S,GETDATE())'second2',DATENAME (MS,GETDATE())'</a:t>
            </a:r>
            <a:r>
              <a:rPr lang="en-US" sz="1100" b="1" dirty="0" err="1">
                <a:solidFill>
                  <a:srgbClr val="FF0000"/>
                </a:solidFill>
                <a:latin typeface="Cambria" panose="02040503050406030204" pitchFamily="18" charset="0"/>
                <a:ea typeface="Cambria" panose="02040503050406030204" pitchFamily="18" charset="0"/>
              </a:rPr>
              <a:t>Milisecond</a:t>
            </a:r>
            <a:r>
              <a:rPr lang="en-US" sz="1100" b="1" dirty="0" smtClean="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chemeClr val="tx1"/>
                </a:solidFill>
                <a:latin typeface="Cambria" panose="02040503050406030204" pitchFamily="18" charset="0"/>
                <a:ea typeface="Cambria" panose="02040503050406030204" pitchFamily="18" charset="0"/>
              </a:rPr>
              <a:t>DATEPART:-</a:t>
            </a:r>
            <a:r>
              <a:rPr lang="en-US" sz="1100" dirty="0"/>
              <a:t> </a:t>
            </a:r>
            <a:r>
              <a:rPr lang="en-US" sz="1100" b="1" dirty="0">
                <a:solidFill>
                  <a:schemeClr val="tx1"/>
                </a:solidFill>
                <a:latin typeface="Cambria" panose="02040503050406030204" pitchFamily="18" charset="0"/>
                <a:ea typeface="Cambria" panose="02040503050406030204" pitchFamily="18" charset="0"/>
              </a:rPr>
              <a:t>This is same as DATENAME function but the only difference is weekday (</a:t>
            </a:r>
            <a:r>
              <a:rPr lang="en-US" sz="1100" b="1" dirty="0" err="1">
                <a:solidFill>
                  <a:schemeClr val="tx1"/>
                </a:solidFill>
                <a:latin typeface="Cambria" panose="02040503050406030204" pitchFamily="18" charset="0"/>
                <a:ea typeface="Cambria" panose="02040503050406030204" pitchFamily="18" charset="0"/>
              </a:rPr>
              <a:t>dw</a:t>
            </a:r>
            <a:r>
              <a:rPr lang="en-US" sz="1100" b="1" dirty="0">
                <a:solidFill>
                  <a:schemeClr val="tx1"/>
                </a:solidFill>
                <a:latin typeface="Cambria" panose="02040503050406030204" pitchFamily="18" charset="0"/>
                <a:ea typeface="Cambria" panose="02040503050406030204" pitchFamily="18" charset="0"/>
              </a:rPr>
              <a:t>) of DATEPART function returns a number that corresponds to the day of the week, for example: Sunday = 1, Saturday = 7, where as in the case of DATENAME returns the value in string format that is Sunday, Monday, … Saturday.</a:t>
            </a:r>
          </a:p>
          <a:p>
            <a:r>
              <a:rPr lang="en-US" sz="1100" b="1" dirty="0">
                <a:solidFill>
                  <a:srgbClr val="FF0000"/>
                </a:solidFill>
                <a:latin typeface="Cambria" panose="02040503050406030204" pitchFamily="18" charset="0"/>
                <a:ea typeface="Cambria" panose="02040503050406030204" pitchFamily="18" charset="0"/>
              </a:rPr>
              <a:t>select DATEPART (YY,GETDATE())'year1',DATEPART (YYYY,GETDATE())'year2',DATEPART (QQ,GETDATE())'Quarter1',</a:t>
            </a:r>
          </a:p>
          <a:p>
            <a:r>
              <a:rPr lang="en-US" sz="1100" b="1" dirty="0">
                <a:solidFill>
                  <a:srgbClr val="FF0000"/>
                </a:solidFill>
                <a:latin typeface="Cambria" panose="02040503050406030204" pitchFamily="18" charset="0"/>
                <a:ea typeface="Cambria" panose="02040503050406030204" pitchFamily="18" charset="0"/>
              </a:rPr>
              <a:t>DATEPART (Q,GETDATE())'Quarter2',DATEPART (MM,GETDATE())'Month1',DATEPART (M,GETDATE())'Month2',</a:t>
            </a:r>
          </a:p>
          <a:p>
            <a:r>
              <a:rPr lang="en-US" sz="1100" b="1" dirty="0">
                <a:solidFill>
                  <a:srgbClr val="FF0000"/>
                </a:solidFill>
                <a:latin typeface="Cambria" panose="02040503050406030204" pitchFamily="18" charset="0"/>
                <a:ea typeface="Cambria" panose="02040503050406030204" pitchFamily="18" charset="0"/>
              </a:rPr>
              <a:t>DATEPART (DY,GETDATE())'dayofyear1',DATEPART (</a:t>
            </a:r>
            <a:r>
              <a:rPr lang="en-US" sz="1100" b="1" dirty="0" err="1">
                <a:solidFill>
                  <a:srgbClr val="FF0000"/>
                </a:solidFill>
                <a:latin typeface="Cambria" panose="02040503050406030204" pitchFamily="18" charset="0"/>
                <a:ea typeface="Cambria" panose="02040503050406030204" pitchFamily="18" charset="0"/>
              </a:rPr>
              <a:t>y,GETDATE</a:t>
            </a:r>
            <a:r>
              <a:rPr lang="en-US" sz="1100" b="1" dirty="0">
                <a:solidFill>
                  <a:srgbClr val="FF0000"/>
                </a:solidFill>
                <a:latin typeface="Cambria" panose="02040503050406030204" pitchFamily="18" charset="0"/>
                <a:ea typeface="Cambria" panose="02040503050406030204" pitchFamily="18" charset="0"/>
              </a:rPr>
              <a:t>())'dayofyear2',DATEPART (DD,GETDATE())'Day1',</a:t>
            </a:r>
          </a:p>
          <a:p>
            <a:r>
              <a:rPr lang="en-US" sz="1100" b="1" dirty="0">
                <a:solidFill>
                  <a:srgbClr val="FF0000"/>
                </a:solidFill>
                <a:latin typeface="Cambria" panose="02040503050406030204" pitchFamily="18" charset="0"/>
                <a:ea typeface="Cambria" panose="02040503050406030204" pitchFamily="18" charset="0"/>
              </a:rPr>
              <a:t>DATEPART (D,GETDATE())'Day2',DATEPART (WK,GETDATE()) 'Week1',DATEPART (WW,GETDATE())'week2',</a:t>
            </a:r>
          </a:p>
          <a:p>
            <a:r>
              <a:rPr lang="en-US" sz="1100" b="1" dirty="0">
                <a:solidFill>
                  <a:srgbClr val="FF0000"/>
                </a:solidFill>
                <a:latin typeface="Cambria" panose="02040503050406030204" pitchFamily="18" charset="0"/>
                <a:ea typeface="Cambria" panose="02040503050406030204" pitchFamily="18" charset="0"/>
              </a:rPr>
              <a:t>DATEPART (DW,GETDATE()) '</a:t>
            </a:r>
            <a:r>
              <a:rPr lang="en-US" sz="1100" b="1" dirty="0" err="1">
                <a:solidFill>
                  <a:srgbClr val="FF0000"/>
                </a:solidFill>
                <a:latin typeface="Cambria" panose="02040503050406030204" pitchFamily="18" charset="0"/>
                <a:ea typeface="Cambria" panose="02040503050406030204" pitchFamily="18" charset="0"/>
              </a:rPr>
              <a:t>weekday',DATEPART</a:t>
            </a:r>
            <a:r>
              <a:rPr lang="en-US" sz="1100" b="1" dirty="0">
                <a:solidFill>
                  <a:srgbClr val="FF0000"/>
                </a:solidFill>
                <a:latin typeface="Cambria" panose="02040503050406030204" pitchFamily="18" charset="0"/>
                <a:ea typeface="Cambria" panose="02040503050406030204" pitchFamily="18" charset="0"/>
              </a:rPr>
              <a:t> (HH,GETDATE())'</a:t>
            </a:r>
            <a:r>
              <a:rPr lang="en-US" sz="1100" b="1" dirty="0" err="1">
                <a:solidFill>
                  <a:srgbClr val="FF0000"/>
                </a:solidFill>
                <a:latin typeface="Cambria" panose="02040503050406030204" pitchFamily="18" charset="0"/>
                <a:ea typeface="Cambria" panose="02040503050406030204" pitchFamily="18" charset="0"/>
              </a:rPr>
              <a:t>Hour',DATEPART</a:t>
            </a:r>
            <a:r>
              <a:rPr lang="en-US" sz="1100" b="1" dirty="0">
                <a:solidFill>
                  <a:srgbClr val="FF0000"/>
                </a:solidFill>
                <a:latin typeface="Cambria" panose="02040503050406030204" pitchFamily="18" charset="0"/>
                <a:ea typeface="Cambria" panose="02040503050406030204" pitchFamily="18" charset="0"/>
              </a:rPr>
              <a:t> (MI,GETDATE())'minute1',DATEPART (N,GETDATE())'minute2',</a:t>
            </a:r>
          </a:p>
          <a:p>
            <a:r>
              <a:rPr lang="en-US" sz="1100" b="1" dirty="0">
                <a:solidFill>
                  <a:srgbClr val="FF0000"/>
                </a:solidFill>
                <a:latin typeface="Cambria" panose="02040503050406030204" pitchFamily="18" charset="0"/>
                <a:ea typeface="Cambria" panose="02040503050406030204" pitchFamily="18" charset="0"/>
              </a:rPr>
              <a:t>DATEPART (SS,GETDATE())'second1',DATEPART (S,GETDATE())'second2',DATEPART (MS,GETDATE())'</a:t>
            </a:r>
            <a:r>
              <a:rPr lang="en-US" sz="1100" b="1" dirty="0" err="1">
                <a:solidFill>
                  <a:srgbClr val="FF0000"/>
                </a:solidFill>
                <a:latin typeface="Cambria" panose="02040503050406030204" pitchFamily="18" charset="0"/>
                <a:ea typeface="Cambria" panose="02040503050406030204" pitchFamily="18" charset="0"/>
              </a:rPr>
              <a:t>Milisecond</a:t>
            </a:r>
            <a:r>
              <a:rPr lang="en-US" sz="1100" b="1" dirty="0">
                <a:solidFill>
                  <a:srgbClr val="FF0000"/>
                </a:solidFill>
                <a:latin typeface="Cambria" panose="02040503050406030204" pitchFamily="18" charset="0"/>
                <a:ea typeface="Cambria" panose="02040503050406030204" pitchFamily="18" charset="0"/>
              </a:rPr>
              <a:t>'</a:t>
            </a:r>
          </a:p>
        </p:txBody>
      </p:sp>
      <p:sp>
        <p:nvSpPr>
          <p:cNvPr id="2" name="Rectangle 1"/>
          <p:cNvSpPr/>
          <p:nvPr/>
        </p:nvSpPr>
        <p:spPr>
          <a:xfrm>
            <a:off x="7531793" y="92831"/>
            <a:ext cx="4245428" cy="58477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tx1"/>
                </a:solidFill>
                <a:latin typeface="Cambria" panose="02040503050406030204" pitchFamily="18" charset="0"/>
                <a:ea typeface="Cambria" panose="02040503050406030204" pitchFamily="18" charset="0"/>
              </a:rPr>
              <a:t>DATEADD </a:t>
            </a:r>
            <a:r>
              <a:rPr lang="en-US" sz="1100" dirty="0">
                <a:latin typeface="Cambria" panose="02040503050406030204" pitchFamily="18" charset="0"/>
                <a:ea typeface="Cambria" panose="02040503050406030204" pitchFamily="18" charset="0"/>
              </a:rPr>
              <a:t>Returns a new </a:t>
            </a:r>
            <a:r>
              <a:rPr lang="en-US" sz="1100" dirty="0" err="1">
                <a:latin typeface="Cambria" panose="02040503050406030204" pitchFamily="18" charset="0"/>
                <a:ea typeface="Cambria" panose="02040503050406030204" pitchFamily="18" charset="0"/>
              </a:rPr>
              <a:t>datetime</a:t>
            </a:r>
            <a:r>
              <a:rPr lang="en-US" sz="1100" dirty="0">
                <a:latin typeface="Cambria" panose="02040503050406030204" pitchFamily="18" charset="0"/>
                <a:ea typeface="Cambria" panose="02040503050406030204" pitchFamily="18" charset="0"/>
              </a:rPr>
              <a:t> value based on adding an interval to the specified date, </a:t>
            </a:r>
            <a:r>
              <a:rPr lang="en-US" sz="1100" dirty="0" err="1">
                <a:latin typeface="Cambria" panose="02040503050406030204" pitchFamily="18" charset="0"/>
                <a:ea typeface="Cambria" panose="02040503050406030204" pitchFamily="18" charset="0"/>
              </a:rPr>
              <a:t>datepart</a:t>
            </a:r>
            <a:r>
              <a:rPr lang="en-US" sz="1100" dirty="0">
                <a:latin typeface="Cambria" panose="02040503050406030204" pitchFamily="18" charset="0"/>
                <a:ea typeface="Cambria" panose="02040503050406030204" pitchFamily="18" charset="0"/>
              </a:rPr>
              <a:t> is the value that has to be added and number is the interval.</a:t>
            </a:r>
          </a:p>
          <a:p>
            <a:r>
              <a:rPr lang="en-US" sz="1100" b="1" dirty="0">
                <a:solidFill>
                  <a:srgbClr val="FF0000"/>
                </a:solidFill>
                <a:latin typeface="Cambria" panose="02040503050406030204" pitchFamily="18" charset="0"/>
                <a:ea typeface="Cambria" panose="02040503050406030204" pitchFamily="18" charset="0"/>
              </a:rPr>
              <a:t>SELECT DATEADD(</a:t>
            </a:r>
            <a:r>
              <a:rPr lang="en-US" sz="1100" b="1" dirty="0" err="1">
                <a:solidFill>
                  <a:srgbClr val="FF0000"/>
                </a:solidFill>
                <a:latin typeface="Cambria" panose="02040503050406030204" pitchFamily="18" charset="0"/>
                <a:ea typeface="Cambria" panose="02040503050406030204" pitchFamily="18" charset="0"/>
              </a:rPr>
              <a:t>dd</a:t>
            </a:r>
            <a:r>
              <a:rPr lang="en-US" sz="1100" b="1" dirty="0">
                <a:solidFill>
                  <a:srgbClr val="FF0000"/>
                </a:solidFill>
                <a:latin typeface="Cambria" panose="02040503050406030204" pitchFamily="18" charset="0"/>
                <a:ea typeface="Cambria" panose="02040503050406030204" pitchFamily="18" charset="0"/>
              </a:rPr>
              <a:t>, 30, GETDATE()) --Adds 30 days to GETDATE()</a:t>
            </a:r>
          </a:p>
          <a:p>
            <a:r>
              <a:rPr lang="en-US" sz="1100" b="1" dirty="0">
                <a:solidFill>
                  <a:srgbClr val="FF0000"/>
                </a:solidFill>
                <a:latin typeface="Cambria" panose="02040503050406030204" pitchFamily="18" charset="0"/>
                <a:ea typeface="Cambria" panose="02040503050406030204" pitchFamily="18" charset="0"/>
              </a:rPr>
              <a:t>SELECT DATEADD(mm, 16, GETDATE()) --Adds 16 months to GETDATE</a:t>
            </a:r>
            <a:r>
              <a:rPr lang="en-US" sz="1100" b="1" dirty="0" smtClean="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 Tomorrows Date</a:t>
            </a:r>
          </a:p>
          <a:p>
            <a:r>
              <a:rPr lang="en-US" sz="1100" b="1" dirty="0">
                <a:solidFill>
                  <a:srgbClr val="FF0000"/>
                </a:solidFill>
                <a:latin typeface="Cambria" panose="02040503050406030204" pitchFamily="18" charset="0"/>
                <a:ea typeface="Cambria" panose="02040503050406030204" pitchFamily="18" charset="0"/>
              </a:rPr>
              <a:t>SELECT DATEADD (DAY, 1, GETDATE()) AS </a:t>
            </a:r>
            <a:r>
              <a:rPr lang="en-US" sz="1100" b="1" dirty="0" err="1">
                <a:solidFill>
                  <a:srgbClr val="FF0000"/>
                </a:solidFill>
                <a:latin typeface="Cambria" panose="02040503050406030204" pitchFamily="18" charset="0"/>
                <a:ea typeface="Cambria" panose="02040503050406030204" pitchFamily="18" charset="0"/>
              </a:rPr>
              <a:t>TomorrowDate</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SELECT DATEADD (DAY, 1, CAST (GETDATE () AS DATE)) AS </a:t>
            </a:r>
            <a:r>
              <a:rPr lang="en-US" sz="1100" b="1" dirty="0" err="1">
                <a:solidFill>
                  <a:srgbClr val="FF0000"/>
                </a:solidFill>
                <a:latin typeface="Cambria" panose="02040503050406030204" pitchFamily="18" charset="0"/>
                <a:ea typeface="Cambria" panose="02040503050406030204" pitchFamily="18" charset="0"/>
              </a:rPr>
              <a:t>TomorrowDate</a:t>
            </a:r>
            <a:r>
              <a:rPr lang="en-US" sz="1100" b="1" dirty="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DECLARE @Today DATE = GETDATE ();</a:t>
            </a:r>
          </a:p>
          <a:p>
            <a:r>
              <a:rPr lang="en-US" sz="1100" b="1" dirty="0">
                <a:solidFill>
                  <a:srgbClr val="FF0000"/>
                </a:solidFill>
                <a:latin typeface="Cambria" panose="02040503050406030204" pitchFamily="18" charset="0"/>
                <a:ea typeface="Cambria" panose="02040503050406030204" pitchFamily="18" charset="0"/>
              </a:rPr>
              <a:t>SELECT DATEADD (WEEK, -1, @Today) AS </a:t>
            </a:r>
            <a:r>
              <a:rPr lang="en-US" sz="1100" b="1" dirty="0" err="1">
                <a:solidFill>
                  <a:srgbClr val="FF0000"/>
                </a:solidFill>
                <a:latin typeface="Cambria" panose="02040503050406030204" pitchFamily="18" charset="0"/>
                <a:ea typeface="Cambria" panose="02040503050406030204" pitchFamily="18" charset="0"/>
              </a:rPr>
              <a:t>OneWeekAgo</a:t>
            </a:r>
            <a:r>
              <a:rPr lang="en-US" sz="1100" b="1" dirty="0">
                <a:solidFill>
                  <a:srgbClr val="FF0000"/>
                </a:solidFill>
                <a:latin typeface="Cambria" panose="02040503050406030204" pitchFamily="18" charset="0"/>
                <a:ea typeface="Cambria" panose="02040503050406030204" pitchFamily="18" charset="0"/>
              </a:rPr>
              <a:t>  </a:t>
            </a:r>
            <a:r>
              <a:rPr lang="en-US" sz="1100" b="1" dirty="0">
                <a:solidFill>
                  <a:schemeClr val="tx1"/>
                </a:solidFill>
                <a:latin typeface="Cambria" panose="02040503050406030204" pitchFamily="18" charset="0"/>
                <a:ea typeface="Cambria" panose="02040503050406030204" pitchFamily="18" charset="0"/>
              </a:rPr>
              <a:t>--One week ago </a:t>
            </a:r>
            <a:r>
              <a:rPr lang="en-US" sz="1100" b="1" dirty="0" smtClean="0">
                <a:solidFill>
                  <a:schemeClr val="tx1"/>
                </a:solidFill>
                <a:latin typeface="Cambria" panose="02040503050406030204" pitchFamily="18" charset="0"/>
                <a:ea typeface="Cambria" panose="02040503050406030204" pitchFamily="18" charset="0"/>
              </a:rPr>
              <a:t>date</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latin typeface="Cambria" panose="02040503050406030204" pitchFamily="18" charset="0"/>
                <a:ea typeface="Cambria" panose="02040503050406030204" pitchFamily="18" charset="0"/>
              </a:rPr>
              <a:t>-- Using Adventure works database </a:t>
            </a:r>
            <a:endParaRPr lang="en-US" sz="1100" b="1" dirty="0">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TOP (10) </a:t>
            </a:r>
            <a:r>
              <a:rPr lang="en-US" sz="1100" b="1" dirty="0" err="1">
                <a:solidFill>
                  <a:srgbClr val="FF0000"/>
                </a:solidFill>
                <a:latin typeface="Cambria" panose="02040503050406030204" pitchFamily="18" charset="0"/>
                <a:ea typeface="Cambria" panose="02040503050406030204" pitchFamily="18" charset="0"/>
              </a:rPr>
              <a:t>SalesOrderDetailID</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ModifiedDate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    DATEADD (DAY, </a:t>
            </a:r>
            <a:r>
              <a:rPr lang="en-US" sz="1100" b="1" dirty="0" err="1">
                <a:solidFill>
                  <a:srgbClr val="FF0000"/>
                </a:solidFill>
                <a:latin typeface="Cambria" panose="02040503050406030204" pitchFamily="18" charset="0"/>
                <a:ea typeface="Cambria" panose="02040503050406030204" pitchFamily="18" charset="0"/>
              </a:rPr>
              <a:t>SalesOrderDetailID</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ModifiedDate</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a:solidFill>
                  <a:srgbClr val="FF0000"/>
                </a:solidFill>
                <a:latin typeface="Cambria" panose="02040503050406030204" pitchFamily="18" charset="0"/>
                <a:ea typeface="Cambria" panose="02040503050406030204" pitchFamily="18" charset="0"/>
              </a:rPr>
              <a:t>NewDate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FROM </a:t>
            </a:r>
            <a:r>
              <a:rPr lang="en-US" sz="1100" b="1" dirty="0" err="1">
                <a:solidFill>
                  <a:srgbClr val="FF0000"/>
                </a:solidFill>
                <a:latin typeface="Cambria" panose="02040503050406030204" pitchFamily="18" charset="0"/>
                <a:ea typeface="Cambria" panose="02040503050406030204" pitchFamily="18" charset="0"/>
              </a:rPr>
              <a:t>Sales.SalesOrderDetail</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ORDER BY </a:t>
            </a:r>
            <a:r>
              <a:rPr lang="en-US" sz="1100" b="1" dirty="0" err="1">
                <a:solidFill>
                  <a:srgbClr val="FF0000"/>
                </a:solidFill>
                <a:latin typeface="Cambria" panose="02040503050406030204" pitchFamily="18" charset="0"/>
                <a:ea typeface="Cambria" panose="02040503050406030204" pitchFamily="18" charset="0"/>
              </a:rPr>
              <a:t>SalesOrderDetailID</a:t>
            </a:r>
            <a:r>
              <a:rPr lang="en-US" sz="1100" b="1" dirty="0">
                <a:solidFill>
                  <a:srgbClr val="FF0000"/>
                </a:solidFill>
                <a:latin typeface="Cambria" panose="02040503050406030204" pitchFamily="18" charset="0"/>
                <a:ea typeface="Cambria" panose="02040503050406030204" pitchFamily="18" charset="0"/>
              </a:rPr>
              <a:t> </a:t>
            </a:r>
            <a:r>
              <a:rPr lang="en-US" sz="1100" b="1" dirty="0" smtClean="0">
                <a:solidFill>
                  <a:srgbClr val="FF0000"/>
                </a:solidFill>
                <a:latin typeface="Cambria" panose="02040503050406030204" pitchFamily="18" charset="0"/>
                <a:ea typeface="Cambria" panose="02040503050406030204" pitchFamily="18" charset="0"/>
              </a:rPr>
              <a:t>ASC</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 Count Days starting forgiven Date</a:t>
            </a:r>
          </a:p>
          <a:p>
            <a:r>
              <a:rPr lang="en-US" sz="1100" b="1" dirty="0">
                <a:solidFill>
                  <a:srgbClr val="FF0000"/>
                </a:solidFill>
                <a:latin typeface="Cambria" panose="02040503050406030204" pitchFamily="18" charset="0"/>
                <a:ea typeface="Cambria" panose="02040503050406030204" pitchFamily="18" charset="0"/>
              </a:rPr>
              <a:t>DECLARE @</a:t>
            </a:r>
            <a:r>
              <a:rPr lang="en-US" sz="1100" b="1" dirty="0" err="1">
                <a:solidFill>
                  <a:srgbClr val="FF0000"/>
                </a:solidFill>
                <a:latin typeface="Cambria" panose="02040503050406030204" pitchFamily="18" charset="0"/>
                <a:ea typeface="Cambria" panose="02040503050406030204" pitchFamily="18" charset="0"/>
              </a:rPr>
              <a:t>DaysYTD</a:t>
            </a:r>
            <a:r>
              <a:rPr lang="en-US" sz="1100" b="1" dirty="0">
                <a:solidFill>
                  <a:srgbClr val="FF0000"/>
                </a:solidFill>
                <a:latin typeface="Cambria" panose="02040503050406030204" pitchFamily="18" charset="0"/>
                <a:ea typeface="Cambria" panose="02040503050406030204" pitchFamily="18" charset="0"/>
              </a:rPr>
              <a:t> SMALLINT</a:t>
            </a:r>
          </a:p>
          <a:p>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DaysYTD</a:t>
            </a:r>
            <a:r>
              <a:rPr lang="en-US" sz="1100" b="1" dirty="0">
                <a:solidFill>
                  <a:srgbClr val="FF0000"/>
                </a:solidFill>
                <a:latin typeface="Cambria" panose="02040503050406030204" pitchFamily="18" charset="0"/>
                <a:ea typeface="Cambria" panose="02040503050406030204" pitchFamily="18" charset="0"/>
              </a:rPr>
              <a:t> = DATEDIFF (DAY, '1/1/2023', GETDATE()) + 1 </a:t>
            </a:r>
          </a:p>
          <a:p>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DaysYTD</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smtClean="0">
                <a:solidFill>
                  <a:srgbClr val="FF0000"/>
                </a:solidFill>
                <a:latin typeface="Cambria" panose="02040503050406030204" pitchFamily="18" charset="0"/>
                <a:ea typeface="Cambria" panose="02040503050406030204" pitchFamily="18" charset="0"/>
              </a:rPr>
              <a:t>DaysYTD</a:t>
            </a:r>
            <a:endParaRPr lang="en-US" sz="1100" b="1" dirty="0" smtClean="0">
              <a:solidFill>
                <a:srgbClr val="FF0000"/>
              </a:solidFill>
              <a:latin typeface="Cambria" panose="02040503050406030204" pitchFamily="18" charset="0"/>
              <a:ea typeface="Cambria" panose="02040503050406030204" pitchFamily="18" charset="0"/>
            </a:endParaRP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 </a:t>
            </a:r>
            <a:r>
              <a:rPr lang="en-US" sz="1100" b="1" dirty="0" smtClean="0">
                <a:latin typeface="Cambria" panose="02040503050406030204" pitchFamily="18" charset="0"/>
                <a:ea typeface="Cambria" panose="02040503050406030204" pitchFamily="18" charset="0"/>
              </a:rPr>
              <a:t>Count Day’s of the year starting from1 Jan </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DATEPART (DAYOFYEAR, GETDATE ()) AS </a:t>
            </a:r>
            <a:r>
              <a:rPr lang="en-US" sz="1100" b="1" dirty="0" err="1">
                <a:solidFill>
                  <a:srgbClr val="FF0000"/>
                </a:solidFill>
                <a:latin typeface="Cambria" panose="02040503050406030204" pitchFamily="18" charset="0"/>
                <a:ea typeface="Cambria" panose="02040503050406030204" pitchFamily="18" charset="0"/>
              </a:rPr>
              <a:t>DaysYTD</a:t>
            </a:r>
            <a:endParaRPr lang="en-US" sz="1100" b="1" dirty="0">
              <a:solidFill>
                <a:srgbClr val="FF0000"/>
              </a:solidFill>
              <a:latin typeface="Cambria" panose="02040503050406030204" pitchFamily="18" charset="0"/>
              <a:ea typeface="Cambria" panose="02040503050406030204" pitchFamily="18" charset="0"/>
            </a:endParaRPr>
          </a:p>
        </p:txBody>
      </p:sp>
      <p:sp>
        <p:nvSpPr>
          <p:cNvPr id="3" name="Rectangle 2"/>
          <p:cNvSpPr/>
          <p:nvPr/>
        </p:nvSpPr>
        <p:spPr>
          <a:xfrm>
            <a:off x="288947" y="3589581"/>
            <a:ext cx="2687335" cy="280076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DATEDIFF:- </a:t>
            </a:r>
            <a:r>
              <a:rPr lang="en-US" sz="1100" dirty="0">
                <a:latin typeface="Cambria" panose="02040503050406030204" pitchFamily="18" charset="0"/>
                <a:ea typeface="Cambria" panose="02040503050406030204" pitchFamily="18" charset="0"/>
              </a:rPr>
              <a:t>Returns the difference between the start and end dates in the give </a:t>
            </a:r>
            <a:r>
              <a:rPr lang="en-US" sz="1100" dirty="0" err="1">
                <a:latin typeface="Cambria" panose="02040503050406030204" pitchFamily="18" charset="0"/>
                <a:ea typeface="Cambria" panose="02040503050406030204" pitchFamily="18" charset="0"/>
              </a:rPr>
              <a:t>datepart</a:t>
            </a:r>
            <a:r>
              <a:rPr lang="en-US" sz="1100" dirty="0">
                <a:latin typeface="Cambria" panose="02040503050406030204" pitchFamily="18" charset="0"/>
                <a:ea typeface="Cambria" panose="02040503050406030204" pitchFamily="18" charset="0"/>
              </a:rPr>
              <a:t> format</a:t>
            </a:r>
            <a:r>
              <a:rPr lang="en-US" sz="1100" dirty="0" smtClean="0">
                <a:latin typeface="Cambria" panose="02040503050406030204" pitchFamily="18" charset="0"/>
                <a:ea typeface="Cambria" panose="02040503050406030204" pitchFamily="18" charset="0"/>
              </a:rPr>
              <a:t>.</a:t>
            </a:r>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DATEDIFF(</a:t>
            </a:r>
            <a:r>
              <a:rPr lang="en-US" sz="1100" b="1" dirty="0" err="1">
                <a:solidFill>
                  <a:srgbClr val="FF0000"/>
                </a:solidFill>
                <a:latin typeface="Cambria" panose="02040503050406030204" pitchFamily="18" charset="0"/>
                <a:ea typeface="Cambria" panose="02040503050406030204" pitchFamily="18" charset="0"/>
              </a:rPr>
              <a:t>yy</a:t>
            </a:r>
            <a:r>
              <a:rPr lang="en-US" sz="1100" b="1" dirty="0">
                <a:solidFill>
                  <a:srgbClr val="FF0000"/>
                </a:solidFill>
                <a:latin typeface="Cambria" panose="02040503050406030204" pitchFamily="18" charset="0"/>
                <a:ea typeface="Cambria" panose="02040503050406030204" pitchFamily="18" charset="0"/>
              </a:rPr>
              <a:t>, '10/24/78', GETDATE())</a:t>
            </a:r>
          </a:p>
          <a:p>
            <a:endParaRPr lang="en-US" sz="1100" b="1" dirty="0">
              <a:solidFill>
                <a:srgbClr val="FF0000"/>
              </a:solidFill>
              <a:latin typeface="Cambria" panose="02040503050406030204" pitchFamily="18" charset="0"/>
              <a:ea typeface="Cambria" panose="02040503050406030204" pitchFamily="18" charset="0"/>
            </a:endParaRPr>
          </a:p>
          <a:p>
            <a:r>
              <a:rPr lang="en-US" sz="1100" dirty="0">
                <a:latin typeface="Cambria" panose="02040503050406030204" pitchFamily="18" charset="0"/>
                <a:ea typeface="Cambria" panose="02040503050406030204" pitchFamily="18" charset="0"/>
              </a:rPr>
              <a:t>Suppose we need to </a:t>
            </a:r>
            <a:r>
              <a:rPr lang="en-US" sz="1100" dirty="0" err="1">
                <a:latin typeface="Cambria" panose="02040503050406030204" pitchFamily="18" charset="0"/>
                <a:ea typeface="Cambria" panose="02040503050406030204" pitchFamily="18" charset="0"/>
              </a:rPr>
              <a:t>exatrct</a:t>
            </a:r>
            <a:r>
              <a:rPr lang="en-US" sz="1100" dirty="0">
                <a:latin typeface="Cambria" panose="02040503050406030204" pitchFamily="18" charset="0"/>
                <a:ea typeface="Cambria" panose="02040503050406030204" pitchFamily="18" charset="0"/>
              </a:rPr>
              <a:t> details as per the start and end date </a:t>
            </a:r>
            <a:endParaRPr lang="en-US" sz="1100" dirty="0" smtClean="0">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--Start Date</a:t>
            </a:r>
          </a:p>
          <a:p>
            <a:r>
              <a:rPr lang="en-US" sz="1100" b="1" dirty="0">
                <a:solidFill>
                  <a:srgbClr val="FF0000"/>
                </a:solidFill>
                <a:latin typeface="Cambria" panose="02040503050406030204" pitchFamily="18" charset="0"/>
                <a:ea typeface="Cambria" panose="02040503050406030204" pitchFamily="18" charset="0"/>
              </a:rPr>
              <a:t>SELECT DATEADD(</a:t>
            </a:r>
            <a:r>
              <a:rPr lang="en-US" sz="1100" b="1" dirty="0" err="1">
                <a:solidFill>
                  <a:srgbClr val="FF0000"/>
                </a:solidFill>
                <a:latin typeface="Cambria" panose="02040503050406030204" pitchFamily="18" charset="0"/>
                <a:ea typeface="Cambria" panose="02040503050406030204" pitchFamily="18" charset="0"/>
              </a:rPr>
              <a:t>dd,DATEDIFF</a:t>
            </a:r>
            <a:r>
              <a:rPr lang="en-US" sz="1100" b="1" dirty="0">
                <a:solidFill>
                  <a:srgbClr val="FF0000"/>
                </a:solidFill>
                <a:latin typeface="Cambria" panose="02040503050406030204" pitchFamily="18" charset="0"/>
                <a:ea typeface="Cambria" panose="02040503050406030204" pitchFamily="18" charset="0"/>
              </a:rPr>
              <a:t>(dd,0,DATEADD(mm,-3,GETDATE())),0</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--end date</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DATEADD(</a:t>
            </a:r>
            <a:r>
              <a:rPr lang="en-US" sz="1100" b="1" dirty="0" err="1">
                <a:solidFill>
                  <a:srgbClr val="FF0000"/>
                </a:solidFill>
                <a:latin typeface="Cambria" panose="02040503050406030204" pitchFamily="18" charset="0"/>
                <a:ea typeface="Cambria" panose="02040503050406030204" pitchFamily="18" charset="0"/>
              </a:rPr>
              <a:t>dd,DATEDIFF</a:t>
            </a:r>
            <a:r>
              <a:rPr lang="en-US" sz="1100" b="1" dirty="0">
                <a:solidFill>
                  <a:srgbClr val="FF0000"/>
                </a:solidFill>
                <a:latin typeface="Cambria" panose="02040503050406030204" pitchFamily="18" charset="0"/>
                <a:ea typeface="Cambria" panose="02040503050406030204" pitchFamily="18" charset="0"/>
              </a:rPr>
              <a:t>(dd,0,GETDATE()),0</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45299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416" y="287931"/>
            <a:ext cx="8915399" cy="633449"/>
          </a:xfrm>
        </p:spPr>
        <p:txBody>
          <a:bodyPr>
            <a:normAutofit/>
          </a:bodyPr>
          <a:lstStyle/>
          <a:p>
            <a:r>
              <a:rPr lang="en-US" sz="3200" dirty="0" smtClean="0">
                <a:latin typeface="Cambria" panose="02040503050406030204" pitchFamily="18" charset="0"/>
                <a:ea typeface="Cambria" panose="02040503050406030204" pitchFamily="18" charset="0"/>
              </a:rPr>
              <a:t>RDBMS Concepts</a:t>
            </a:r>
            <a:endParaRPr lang="en-US" sz="32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814415" y="1029038"/>
            <a:ext cx="8915399" cy="813722"/>
          </a:xfrm>
        </p:spPr>
        <p:txBody>
          <a:bodyPr>
            <a:norm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RDBMS stands for </a:t>
            </a:r>
            <a:r>
              <a:rPr lang="en-US" sz="1400" b="1" dirty="0">
                <a:latin typeface="Cambria" panose="02040503050406030204" pitchFamily="18" charset="0"/>
                <a:ea typeface="Cambria" panose="02040503050406030204" pitchFamily="18" charset="0"/>
              </a:rPr>
              <a:t>R</a:t>
            </a:r>
            <a:r>
              <a:rPr lang="en-US" sz="1400" dirty="0">
                <a:latin typeface="Cambria" panose="02040503050406030204" pitchFamily="18" charset="0"/>
                <a:ea typeface="Cambria" panose="02040503050406030204" pitchFamily="18" charset="0"/>
              </a:rPr>
              <a:t>elational </a:t>
            </a:r>
            <a:r>
              <a:rPr lang="en-US" sz="1400" b="1" dirty="0">
                <a:latin typeface="Cambria" panose="02040503050406030204" pitchFamily="18" charset="0"/>
                <a:ea typeface="Cambria" panose="02040503050406030204" pitchFamily="18" charset="0"/>
              </a:rPr>
              <a:t>D</a:t>
            </a:r>
            <a:r>
              <a:rPr lang="en-US" sz="1400" dirty="0">
                <a:latin typeface="Cambria" panose="02040503050406030204" pitchFamily="18" charset="0"/>
                <a:ea typeface="Cambria" panose="02040503050406030204" pitchFamily="18" charset="0"/>
              </a:rPr>
              <a:t>atabase </a:t>
            </a:r>
            <a:r>
              <a:rPr lang="en-US" sz="1400" b="1" dirty="0">
                <a:latin typeface="Cambria" panose="02040503050406030204" pitchFamily="18" charset="0"/>
                <a:ea typeface="Cambria" panose="02040503050406030204" pitchFamily="18" charset="0"/>
              </a:rPr>
              <a:t>M</a:t>
            </a:r>
            <a:r>
              <a:rPr lang="en-US" sz="1400" dirty="0">
                <a:latin typeface="Cambria" panose="02040503050406030204" pitchFamily="18" charset="0"/>
                <a:ea typeface="Cambria" panose="02040503050406030204" pitchFamily="18" charset="0"/>
              </a:rPr>
              <a:t>anagement </a:t>
            </a:r>
            <a:r>
              <a:rPr lang="en-US" sz="1400" b="1" dirty="0">
                <a:latin typeface="Cambria" panose="02040503050406030204" pitchFamily="18" charset="0"/>
                <a:ea typeface="Cambria" panose="02040503050406030204" pitchFamily="18" charset="0"/>
              </a:rPr>
              <a:t>S</a:t>
            </a:r>
            <a:r>
              <a:rPr lang="en-US" sz="1400" dirty="0">
                <a:latin typeface="Cambria" panose="02040503050406030204" pitchFamily="18" charset="0"/>
                <a:ea typeface="Cambria" panose="02040503050406030204" pitchFamily="18" charset="0"/>
              </a:rPr>
              <a:t>ystem. RDBMS is the basis for SQL, and for all modern </a:t>
            </a:r>
            <a:r>
              <a:rPr lang="en-US" sz="1400" dirty="0" smtClean="0">
                <a:latin typeface="Cambria" panose="02040503050406030204" pitchFamily="18" charset="0"/>
                <a:ea typeface="Cambria" panose="02040503050406030204" pitchFamily="18" charset="0"/>
              </a:rPr>
              <a:t>database </a:t>
            </a:r>
            <a:r>
              <a:rPr lang="en-US" sz="1400" dirty="0">
                <a:latin typeface="Cambria" panose="02040503050406030204" pitchFamily="18" charset="0"/>
                <a:ea typeface="Cambria" panose="02040503050406030204" pitchFamily="18" charset="0"/>
              </a:rPr>
              <a:t>systems like MS SQL Server, IBM DB2, Oracle, MySQL, and Microsoft Access</a:t>
            </a:r>
            <a:r>
              <a:rPr lang="en-US" sz="1400" dirty="0" smtClean="0">
                <a:latin typeface="Cambria" panose="02040503050406030204" pitchFamily="18" charset="0"/>
                <a:ea typeface="Cambria" panose="02040503050406030204" pitchFamily="18" charset="0"/>
              </a:rPr>
              <a:t>.</a:t>
            </a: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6" name="Rectangle 5"/>
          <p:cNvSpPr/>
          <p:nvPr/>
        </p:nvSpPr>
        <p:spPr>
          <a:xfrm>
            <a:off x="1814415" y="1777047"/>
            <a:ext cx="1774460" cy="369332"/>
          </a:xfrm>
          <a:prstGeom prst="rect">
            <a:avLst/>
          </a:prstGeom>
        </p:spPr>
        <p:txBody>
          <a:bodyPr wrap="none">
            <a:spAutoFit/>
          </a:bodyPr>
          <a:lstStyle/>
          <a:p>
            <a:r>
              <a:rPr lang="en-US" b="0" i="0" dirty="0" smtClean="0">
                <a:solidFill>
                  <a:srgbClr val="000000"/>
                </a:solidFill>
                <a:effectLst/>
                <a:latin typeface="Cambria" panose="02040503050406030204" pitchFamily="18" charset="0"/>
                <a:ea typeface="Cambria" panose="02040503050406030204" pitchFamily="18" charset="0"/>
              </a:rPr>
              <a:t>What is a Table?</a:t>
            </a:r>
            <a:endParaRPr lang="en-US" b="0" i="0" dirty="0">
              <a:solidFill>
                <a:srgbClr val="000000"/>
              </a:solidFill>
              <a:effectLst/>
              <a:latin typeface="Cambria" panose="02040503050406030204" pitchFamily="18" charset="0"/>
              <a:ea typeface="Cambria" panose="02040503050406030204" pitchFamily="18" charset="0"/>
            </a:endParaRPr>
          </a:p>
        </p:txBody>
      </p:sp>
      <p:sp>
        <p:nvSpPr>
          <p:cNvPr id="7" name="Rectangle 6"/>
          <p:cNvSpPr/>
          <p:nvPr/>
        </p:nvSpPr>
        <p:spPr>
          <a:xfrm>
            <a:off x="1814415" y="2259970"/>
            <a:ext cx="5800933" cy="937588"/>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The data in an RDBMS is stored in database objects known as tables. This table is basically a collection of related data entries and it consists of numerous columns and rows.</a:t>
            </a:r>
          </a:p>
        </p:txBody>
      </p:sp>
      <p:pic>
        <p:nvPicPr>
          <p:cNvPr id="8" name="Picture 7"/>
          <p:cNvPicPr>
            <a:picLocks noChangeAspect="1"/>
          </p:cNvPicPr>
          <p:nvPr/>
        </p:nvPicPr>
        <p:blipFill>
          <a:blip r:embed="rId2"/>
          <a:stretch>
            <a:fillRect/>
          </a:stretch>
        </p:blipFill>
        <p:spPr>
          <a:xfrm>
            <a:off x="8043908" y="2269810"/>
            <a:ext cx="3771900" cy="2581275"/>
          </a:xfrm>
          <a:prstGeom prst="rect">
            <a:avLst/>
          </a:prstGeom>
        </p:spPr>
      </p:pic>
      <p:sp>
        <p:nvSpPr>
          <p:cNvPr id="9" name="Rectangle 8"/>
          <p:cNvSpPr/>
          <p:nvPr/>
        </p:nvSpPr>
        <p:spPr>
          <a:xfrm>
            <a:off x="1814415" y="3162012"/>
            <a:ext cx="2860014" cy="369332"/>
          </a:xfrm>
          <a:prstGeom prst="rect">
            <a:avLst/>
          </a:prstGeom>
        </p:spPr>
        <p:txBody>
          <a:bodyPr wrap="none">
            <a:spAutoFit/>
          </a:bodyPr>
          <a:lstStyle/>
          <a:p>
            <a:r>
              <a:rPr lang="en-US" dirty="0">
                <a:solidFill>
                  <a:srgbClr val="000000"/>
                </a:solidFill>
                <a:latin typeface="Cambria" panose="02040503050406030204" pitchFamily="18" charset="0"/>
                <a:ea typeface="Cambria" panose="02040503050406030204" pitchFamily="18" charset="0"/>
              </a:rPr>
              <a:t>What is a Record or a Row?</a:t>
            </a:r>
          </a:p>
        </p:txBody>
      </p:sp>
      <p:sp>
        <p:nvSpPr>
          <p:cNvPr id="10" name="Rectangle 9"/>
          <p:cNvSpPr/>
          <p:nvPr/>
        </p:nvSpPr>
        <p:spPr>
          <a:xfrm>
            <a:off x="1733628" y="3673122"/>
            <a:ext cx="6096000" cy="523220"/>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 record is also called as a row of data is each individual entry that exists in a table.</a:t>
            </a:r>
          </a:p>
        </p:txBody>
      </p:sp>
      <p:sp>
        <p:nvSpPr>
          <p:cNvPr id="11" name="Rectangle 10"/>
          <p:cNvSpPr/>
          <p:nvPr/>
        </p:nvSpPr>
        <p:spPr>
          <a:xfrm>
            <a:off x="1814415" y="4398142"/>
            <a:ext cx="2005677" cy="369332"/>
          </a:xfrm>
          <a:prstGeom prst="rect">
            <a:avLst/>
          </a:prstGeom>
        </p:spPr>
        <p:txBody>
          <a:bodyPr wrap="none">
            <a:spAutoFit/>
          </a:bodyPr>
          <a:lstStyle/>
          <a:p>
            <a:r>
              <a:rPr lang="en-US" b="0" i="0" dirty="0" smtClean="0">
                <a:solidFill>
                  <a:srgbClr val="000000"/>
                </a:solidFill>
                <a:effectLst/>
                <a:latin typeface="Cambria" panose="02040503050406030204" pitchFamily="18" charset="0"/>
                <a:ea typeface="Cambria" panose="02040503050406030204" pitchFamily="18" charset="0"/>
              </a:rPr>
              <a:t>What is a Column?</a:t>
            </a:r>
            <a:endParaRPr lang="en-US" b="0" i="0" dirty="0">
              <a:solidFill>
                <a:srgbClr val="000000"/>
              </a:solidFill>
              <a:effectLst/>
              <a:latin typeface="Cambria" panose="02040503050406030204" pitchFamily="18" charset="0"/>
              <a:ea typeface="Cambria" panose="02040503050406030204" pitchFamily="18" charset="0"/>
            </a:endParaRPr>
          </a:p>
        </p:txBody>
      </p:sp>
      <p:sp>
        <p:nvSpPr>
          <p:cNvPr id="12" name="Rectangle 11"/>
          <p:cNvSpPr/>
          <p:nvPr/>
        </p:nvSpPr>
        <p:spPr>
          <a:xfrm>
            <a:off x="1666881" y="4936956"/>
            <a:ext cx="6096000" cy="523220"/>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 column is a vertical entity in a table that contains all information associated with a specific field in a table.</a:t>
            </a:r>
          </a:p>
        </p:txBody>
      </p:sp>
    </p:spTree>
    <p:extLst>
      <p:ext uri="{BB962C8B-B14F-4D97-AF65-F5344CB8AC3E}">
        <p14:creationId xmlns:p14="http://schemas.microsoft.com/office/powerpoint/2010/main" val="338063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0062" y="74991"/>
            <a:ext cx="4318268" cy="552458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smtClean="0">
                <a:latin typeface="Cambria" panose="02040503050406030204" pitchFamily="18" charset="0"/>
                <a:ea typeface="Cambria" panose="02040503050406030204" pitchFamily="18" charset="0"/>
              </a:rPr>
              <a:t>4) Conversion </a:t>
            </a:r>
            <a:r>
              <a:rPr lang="en-US" sz="1200" b="1" i="1" u="sng" dirty="0">
                <a:latin typeface="Cambria" panose="02040503050406030204" pitchFamily="18" charset="0"/>
                <a:ea typeface="Cambria" panose="02040503050406030204" pitchFamily="18" charset="0"/>
              </a:rPr>
              <a:t>Functions</a:t>
            </a:r>
            <a:r>
              <a:rPr lang="en-US" sz="1100" b="1" dirty="0"/>
              <a:t>:</a:t>
            </a:r>
            <a:r>
              <a:rPr lang="en-US" sz="1100" dirty="0"/>
              <a:t> </a:t>
            </a:r>
            <a:r>
              <a:rPr lang="en-US" sz="1100" dirty="0">
                <a:latin typeface="Cambria" panose="02040503050406030204" pitchFamily="18" charset="0"/>
                <a:ea typeface="Cambria" panose="02040503050406030204" pitchFamily="18" charset="0"/>
              </a:rPr>
              <a:t>Explicitly converts an expression of one data type to another. We has two conversion functions CAST and CONVERT, both provide similar </a:t>
            </a:r>
          </a:p>
          <a:p>
            <a:endParaRPr lang="en-US" sz="1100" dirty="0"/>
          </a:p>
          <a:p>
            <a:r>
              <a:rPr lang="en-US" sz="1100" b="1" dirty="0">
                <a:solidFill>
                  <a:srgbClr val="FF0000"/>
                </a:solidFill>
                <a:latin typeface="Cambria" panose="02040503050406030204" pitchFamily="18" charset="0"/>
                <a:ea typeface="Cambria" panose="02040503050406030204" pitchFamily="18" charset="0"/>
              </a:rPr>
              <a:t>select Cast(10.9776 As INT)   </a:t>
            </a:r>
            <a:r>
              <a:rPr lang="en-US" sz="1100" b="1" dirty="0">
                <a:latin typeface="Cambria" panose="02040503050406030204" pitchFamily="18" charset="0"/>
                <a:ea typeface="Cambria" panose="02040503050406030204" pitchFamily="18" charset="0"/>
              </a:rPr>
              <a:t>-- Output-10</a:t>
            </a:r>
          </a:p>
          <a:p>
            <a:r>
              <a:rPr lang="en-US" sz="1100" b="1" dirty="0">
                <a:solidFill>
                  <a:srgbClr val="FF0000"/>
                </a:solidFill>
                <a:latin typeface="Cambria" panose="02040503050406030204" pitchFamily="18" charset="0"/>
                <a:ea typeface="Cambria" panose="02040503050406030204" pitchFamily="18" charset="0"/>
              </a:rPr>
              <a:t>select Cast(10.97762424 As Money) </a:t>
            </a:r>
            <a:r>
              <a:rPr lang="en-US" sz="1100" b="1" dirty="0">
                <a:latin typeface="Cambria" panose="02040503050406030204" pitchFamily="18" charset="0"/>
                <a:ea typeface="Cambria" panose="02040503050406030204" pitchFamily="18" charset="0"/>
              </a:rPr>
              <a:t>-- Output -10.9776</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Convert(INT,10.9776)</a:t>
            </a:r>
          </a:p>
          <a:p>
            <a:r>
              <a:rPr lang="en-US" sz="1100" b="1" dirty="0">
                <a:solidFill>
                  <a:srgbClr val="FF0000"/>
                </a:solidFill>
                <a:latin typeface="Cambria" panose="02040503050406030204" pitchFamily="18" charset="0"/>
                <a:ea typeface="Cambria" panose="02040503050406030204" pitchFamily="18" charset="0"/>
              </a:rPr>
              <a:t>SELECT CONVERT(VARCHAR(50), GETDATE())</a:t>
            </a:r>
          </a:p>
          <a:p>
            <a:endParaRPr lang="en-US" sz="1100" dirty="0" smtClean="0">
              <a:latin typeface="Cambria" panose="02040503050406030204" pitchFamily="18" charset="0"/>
              <a:ea typeface="Cambria" panose="02040503050406030204" pitchFamily="18" charset="0"/>
            </a:endParaRPr>
          </a:p>
          <a:p>
            <a:r>
              <a:rPr lang="en-US" sz="1100" b="1" u="sng" dirty="0" smtClean="0">
                <a:latin typeface="Cambria" panose="02040503050406030204" pitchFamily="18" charset="0"/>
                <a:ea typeface="Cambria" panose="02040503050406030204" pitchFamily="18" charset="0"/>
              </a:rPr>
              <a:t>Date Style</a:t>
            </a:r>
            <a:endParaRPr lang="en-US" sz="1100" b="1" u="sng" dirty="0">
              <a:latin typeface="Cambria" panose="02040503050406030204" pitchFamily="18" charset="0"/>
              <a:ea typeface="Cambria" panose="02040503050406030204" pitchFamily="18" charset="0"/>
            </a:endParaRPr>
          </a:p>
          <a:p>
            <a:r>
              <a:rPr lang="en-US" sz="1100" dirty="0">
                <a:latin typeface="Cambria" panose="02040503050406030204" pitchFamily="18" charset="0"/>
                <a:ea typeface="Cambria" panose="02040503050406030204" pitchFamily="18" charset="0"/>
              </a:rPr>
              <a:t>Style is an optional parameter that can be used to specify a date format used to convert </a:t>
            </a:r>
            <a:r>
              <a:rPr lang="en-US" sz="1100" b="1" dirty="0" err="1">
                <a:latin typeface="Cambria" panose="02040503050406030204" pitchFamily="18" charset="0"/>
                <a:ea typeface="Cambria" panose="02040503050406030204" pitchFamily="18" charset="0"/>
              </a:rPr>
              <a:t>datetime</a:t>
            </a:r>
            <a:r>
              <a:rPr lang="en-US" sz="1100" dirty="0">
                <a:latin typeface="Cambria" panose="02040503050406030204" pitchFamily="18" charset="0"/>
                <a:ea typeface="Cambria" panose="02040503050406030204" pitchFamily="18" charset="0"/>
              </a:rPr>
              <a:t> or </a:t>
            </a:r>
            <a:r>
              <a:rPr lang="en-US" sz="1100" b="1" dirty="0" err="1">
                <a:latin typeface="Cambria" panose="02040503050406030204" pitchFamily="18" charset="0"/>
                <a:ea typeface="Cambria" panose="02040503050406030204" pitchFamily="18" charset="0"/>
              </a:rPr>
              <a:t>smalldatetime</a:t>
            </a:r>
            <a:r>
              <a:rPr lang="en-US" sz="1100" dirty="0">
                <a:latin typeface="Cambria" panose="02040503050406030204" pitchFamily="18" charset="0"/>
                <a:ea typeface="Cambria" panose="02040503050406030204" pitchFamily="18" charset="0"/>
              </a:rPr>
              <a:t> data to character. When style is NULL, the result returned is also NULL. </a:t>
            </a:r>
          </a:p>
          <a:p>
            <a:endParaRPr lang="en-US" sz="1100" dirty="0" smtClean="0"/>
          </a:p>
          <a:p>
            <a:r>
              <a:rPr lang="en-US" sz="1100" b="1" dirty="0">
                <a:solidFill>
                  <a:srgbClr val="FF0000"/>
                </a:solidFill>
                <a:latin typeface="Cambria" panose="02040503050406030204" pitchFamily="18" charset="0"/>
                <a:ea typeface="Cambria" panose="02040503050406030204" pitchFamily="18" charset="0"/>
              </a:rPr>
              <a:t>SELECT CONVERT(VARCHAR(50), GETDATE(), 101)</a:t>
            </a:r>
          </a:p>
          <a:p>
            <a:r>
              <a:rPr lang="en-US" sz="1100" b="1" dirty="0">
                <a:solidFill>
                  <a:srgbClr val="FF0000"/>
                </a:solidFill>
                <a:latin typeface="Cambria" panose="02040503050406030204" pitchFamily="18" charset="0"/>
                <a:ea typeface="Cambria" panose="02040503050406030204" pitchFamily="18" charset="0"/>
              </a:rPr>
              <a:t>SELECT CONVERT(VARCHAR(50), GETDATE(), 102)</a:t>
            </a:r>
          </a:p>
          <a:p>
            <a:endParaRPr lang="en-US" sz="1100" dirty="0"/>
          </a:p>
          <a:p>
            <a:r>
              <a:rPr lang="en-US" sz="1100" dirty="0">
                <a:latin typeface="Cambria" panose="02040503050406030204" pitchFamily="18" charset="0"/>
                <a:ea typeface="Cambria" panose="02040503050406030204" pitchFamily="18" charset="0"/>
              </a:rPr>
              <a:t>Each style will give the output of the date in a different format the default style it uses is 100. The style values can be ranging between 100-114, 120, 121, 126, 127, 130 and 131 or 0 to 8, 10, 11, 12 and 14 in this case century part will not returned</a:t>
            </a:r>
            <a:r>
              <a:rPr lang="en-US" sz="1100" dirty="0" smtClean="0">
                <a:latin typeface="Cambria" panose="02040503050406030204" pitchFamily="18" charset="0"/>
                <a:ea typeface="Cambria" panose="02040503050406030204" pitchFamily="18" charset="0"/>
              </a:rPr>
              <a:t>.</a:t>
            </a:r>
          </a:p>
          <a:p>
            <a:endParaRPr lang="en-US" sz="1100"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CONVERT(VARCHAR(50), GETDATE(), 1)</a:t>
            </a:r>
          </a:p>
          <a:p>
            <a:endParaRPr lang="en-US" sz="1100" dirty="0" smtClean="0"/>
          </a:p>
          <a:p>
            <a:r>
              <a:rPr lang="en-US" sz="1100" b="1" dirty="0" smtClean="0">
                <a:latin typeface="Cambria" panose="02040503050406030204" pitchFamily="18" charset="0"/>
                <a:ea typeface="Cambria" panose="02040503050406030204" pitchFamily="18" charset="0"/>
              </a:rPr>
              <a:t>Example:- </a:t>
            </a:r>
            <a:r>
              <a:rPr lang="en-US" sz="1100" dirty="0">
                <a:latin typeface="Cambria" panose="02040503050406030204" pitchFamily="18" charset="0"/>
                <a:ea typeface="Cambria" panose="02040503050406030204" pitchFamily="18" charset="0"/>
              </a:rPr>
              <a:t>Using Adventure Works DW database</a:t>
            </a:r>
          </a:p>
          <a:p>
            <a:endParaRPr lang="en-US" sz="1100" dirty="0"/>
          </a:p>
          <a:p>
            <a:r>
              <a:rPr lang="en-US" sz="1100" b="1" dirty="0">
                <a:solidFill>
                  <a:srgbClr val="FF0000"/>
                </a:solidFill>
                <a:latin typeface="Cambria" panose="02040503050406030204" pitchFamily="18" charset="0"/>
                <a:ea typeface="Cambria" panose="02040503050406030204" pitchFamily="18" charset="0"/>
              </a:rPr>
              <a:t>select *, Cast(</a:t>
            </a:r>
            <a:r>
              <a:rPr lang="en-US" sz="1100" b="1" dirty="0" err="1">
                <a:solidFill>
                  <a:srgbClr val="FF0000"/>
                </a:solidFill>
                <a:latin typeface="Cambria" panose="02040503050406030204" pitchFamily="18" charset="0"/>
                <a:ea typeface="Cambria" panose="02040503050406030204" pitchFamily="18" charset="0"/>
              </a:rPr>
              <a:t>OrderDate</a:t>
            </a:r>
            <a:r>
              <a:rPr lang="en-US" sz="1100" b="1" dirty="0">
                <a:solidFill>
                  <a:srgbClr val="FF0000"/>
                </a:solidFill>
                <a:latin typeface="Cambria" panose="02040503050406030204" pitchFamily="18" charset="0"/>
                <a:ea typeface="Cambria" panose="02040503050406030204" pitchFamily="18" charset="0"/>
              </a:rPr>
              <a:t> as DATE) as </a:t>
            </a:r>
            <a:r>
              <a:rPr lang="en-US" sz="1100" b="1" dirty="0" err="1">
                <a:solidFill>
                  <a:srgbClr val="FF0000"/>
                </a:solidFill>
                <a:latin typeface="Cambria" panose="02040503050406030204" pitchFamily="18" charset="0"/>
                <a:ea typeface="Cambria" panose="02040503050406030204" pitchFamily="18" charset="0"/>
              </a:rPr>
              <a:t>NewOrderDate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,Convert(</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(10),DueDate,126) as </a:t>
            </a:r>
            <a:r>
              <a:rPr lang="en-US" sz="1100" b="1" dirty="0" err="1">
                <a:solidFill>
                  <a:srgbClr val="FF0000"/>
                </a:solidFill>
                <a:latin typeface="Cambria" panose="02040503050406030204" pitchFamily="18" charset="0"/>
                <a:ea typeface="Cambria" panose="02040503050406030204" pitchFamily="18" charset="0"/>
              </a:rPr>
              <a:t>NewdueDate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,Convert(</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(10),DueDate,103) as NewdueDate1 </a:t>
            </a:r>
          </a:p>
          <a:p>
            <a:r>
              <a:rPr lang="en-US" sz="1100" b="1" dirty="0">
                <a:solidFill>
                  <a:srgbClr val="FF0000"/>
                </a:solidFill>
                <a:latin typeface="Cambria" panose="02040503050406030204" pitchFamily="18" charset="0"/>
                <a:ea typeface="Cambria" panose="02040503050406030204" pitchFamily="18" charset="0"/>
              </a:rPr>
              <a:t>,Convert(</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(10),ShipDate,12) as </a:t>
            </a:r>
            <a:r>
              <a:rPr lang="en-US" sz="1100" b="1" dirty="0" err="1">
                <a:solidFill>
                  <a:srgbClr val="FF0000"/>
                </a:solidFill>
                <a:latin typeface="Cambria" panose="02040503050406030204" pitchFamily="18" charset="0"/>
                <a:ea typeface="Cambria" panose="02040503050406030204" pitchFamily="18" charset="0"/>
              </a:rPr>
              <a:t>NewShipDate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from </a:t>
            </a:r>
            <a:r>
              <a:rPr lang="en-US" sz="1100" b="1" dirty="0" err="1">
                <a:solidFill>
                  <a:srgbClr val="FF0000"/>
                </a:solidFill>
                <a:latin typeface="Cambria" panose="02040503050406030204" pitchFamily="18" charset="0"/>
                <a:ea typeface="Cambria" panose="02040503050406030204" pitchFamily="18" charset="0"/>
              </a:rPr>
              <a:t>FactInternetSales</a:t>
            </a:r>
            <a:endParaRPr lang="en-US" sz="1100" b="1" dirty="0">
              <a:solidFill>
                <a:srgbClr val="FF0000"/>
              </a:solidFill>
              <a:latin typeface="Cambria" panose="02040503050406030204" pitchFamily="18" charset="0"/>
              <a:ea typeface="Cambria" panose="02040503050406030204" pitchFamily="18" charset="0"/>
            </a:endParaRPr>
          </a:p>
        </p:txBody>
      </p:sp>
      <p:sp>
        <p:nvSpPr>
          <p:cNvPr id="8" name="Rectangle 7"/>
          <p:cNvSpPr/>
          <p:nvPr/>
        </p:nvSpPr>
        <p:spPr>
          <a:xfrm>
            <a:off x="4662768" y="74991"/>
            <a:ext cx="4318268" cy="60324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5</a:t>
            </a:r>
            <a:r>
              <a:rPr lang="en-US" sz="1200" b="1" i="1" u="sng" dirty="0" smtClean="0">
                <a:latin typeface="Cambria" panose="02040503050406030204" pitchFamily="18" charset="0"/>
                <a:ea typeface="Cambria" panose="02040503050406030204" pitchFamily="18" charset="0"/>
              </a:rPr>
              <a:t>) System Function</a:t>
            </a:r>
            <a:r>
              <a:rPr lang="en-US" sz="1100" b="1" dirty="0" smtClean="0"/>
              <a:t>:</a:t>
            </a:r>
            <a:r>
              <a:rPr lang="en-US" sz="1100" dirty="0" smtClean="0"/>
              <a:t> </a:t>
            </a:r>
          </a:p>
          <a:p>
            <a:r>
              <a:rPr lang="en-US" sz="1100" b="1" dirty="0">
                <a:latin typeface="Cambria" panose="02040503050406030204" pitchFamily="18" charset="0"/>
                <a:ea typeface="Cambria" panose="02040503050406030204" pitchFamily="18" charset="0"/>
              </a:rPr>
              <a:t>ISNUMERIC</a:t>
            </a:r>
          </a:p>
          <a:p>
            <a:r>
              <a:rPr lang="en-US" sz="1100" b="1" dirty="0">
                <a:solidFill>
                  <a:srgbClr val="FF0000"/>
                </a:solidFill>
                <a:latin typeface="Cambria" panose="02040503050406030204" pitchFamily="18" charset="0"/>
                <a:ea typeface="Cambria" panose="02040503050406030204" pitchFamily="18" charset="0"/>
              </a:rPr>
              <a:t>SELECT ISNUMERIC(100)</a:t>
            </a:r>
          </a:p>
          <a:p>
            <a:r>
              <a:rPr lang="en-US" sz="1100" b="1" dirty="0">
                <a:solidFill>
                  <a:srgbClr val="FF0000"/>
                </a:solidFill>
                <a:latin typeface="Cambria" panose="02040503050406030204" pitchFamily="18" charset="0"/>
                <a:ea typeface="Cambria" panose="02040503050406030204" pitchFamily="18" charset="0"/>
              </a:rPr>
              <a:t>SELECT ISNUMERIC('100')</a:t>
            </a:r>
          </a:p>
          <a:p>
            <a:r>
              <a:rPr lang="en-US" sz="1100" b="1" dirty="0">
                <a:solidFill>
                  <a:srgbClr val="FF0000"/>
                </a:solidFill>
                <a:latin typeface="Cambria" panose="02040503050406030204" pitchFamily="18" charset="0"/>
                <a:ea typeface="Cambria" panose="02040503050406030204" pitchFamily="18" charset="0"/>
              </a:rPr>
              <a:t>SELECT ISNUMERIC('100A')</a:t>
            </a:r>
          </a:p>
          <a:p>
            <a:r>
              <a:rPr lang="en-US" sz="1100" b="1" dirty="0">
                <a:latin typeface="Cambria" panose="02040503050406030204" pitchFamily="18" charset="0"/>
                <a:ea typeface="Cambria" panose="02040503050406030204" pitchFamily="18" charset="0"/>
              </a:rPr>
              <a:t>ISDATE</a:t>
            </a:r>
          </a:p>
          <a:p>
            <a:r>
              <a:rPr lang="en-US" sz="1100" b="1" dirty="0">
                <a:solidFill>
                  <a:srgbClr val="FF0000"/>
                </a:solidFill>
                <a:latin typeface="Cambria" panose="02040503050406030204" pitchFamily="18" charset="0"/>
                <a:ea typeface="Cambria" panose="02040503050406030204" pitchFamily="18" charset="0"/>
              </a:rPr>
              <a:t>SELECT ISDATE('12/21/1998')</a:t>
            </a:r>
          </a:p>
          <a:p>
            <a:r>
              <a:rPr lang="en-US" sz="1100" b="1" dirty="0">
                <a:solidFill>
                  <a:srgbClr val="FF0000"/>
                </a:solidFill>
                <a:latin typeface="Cambria" panose="02040503050406030204" pitchFamily="18" charset="0"/>
                <a:ea typeface="Cambria" panose="02040503050406030204" pitchFamily="18" charset="0"/>
              </a:rPr>
              <a:t>SELECT ISDATE('21/12/1998')</a:t>
            </a:r>
          </a:p>
          <a:p>
            <a:r>
              <a:rPr lang="en-US" sz="1100" b="1" dirty="0">
                <a:latin typeface="Cambria" panose="02040503050406030204" pitchFamily="18" charset="0"/>
                <a:ea typeface="Cambria" panose="02040503050406030204" pitchFamily="18" charset="0"/>
              </a:rPr>
              <a:t>ISNULL</a:t>
            </a:r>
          </a:p>
          <a:p>
            <a:r>
              <a:rPr lang="en-US" sz="1100" b="1" dirty="0">
                <a:solidFill>
                  <a:srgbClr val="FF0000"/>
                </a:solidFill>
                <a:latin typeface="Cambria" panose="02040503050406030204" pitchFamily="18" charset="0"/>
                <a:ea typeface="Cambria" panose="02040503050406030204" pitchFamily="18" charset="0"/>
              </a:rPr>
              <a:t>SELECT ISNULL(100, 200)</a:t>
            </a:r>
          </a:p>
          <a:p>
            <a:r>
              <a:rPr lang="en-US" sz="1100" b="1" dirty="0">
                <a:solidFill>
                  <a:srgbClr val="FF0000"/>
                </a:solidFill>
                <a:latin typeface="Cambria" panose="02040503050406030204" pitchFamily="18" charset="0"/>
                <a:ea typeface="Cambria" panose="02040503050406030204" pitchFamily="18" charset="0"/>
              </a:rPr>
              <a:t>SELECT ISNULL(NULL, 200)</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a:t>
            </a:r>
          </a:p>
          <a:p>
            <a:r>
              <a:rPr lang="en-US" sz="1100" b="1" dirty="0">
                <a:solidFill>
                  <a:srgbClr val="FF0000"/>
                </a:solidFill>
                <a:latin typeface="Cambria" panose="02040503050406030204" pitchFamily="18" charset="0"/>
                <a:ea typeface="Cambria" panose="02040503050406030204" pitchFamily="18" charset="0"/>
              </a:rPr>
              <a:t>SELECT EMPNO, ENAME, SAL, COMM, (SAL + COMM) AS [TOTAL SAL] FROM EMP</a:t>
            </a:r>
          </a:p>
          <a:p>
            <a:r>
              <a:rPr lang="en-US" sz="1100" b="1" dirty="0">
                <a:solidFill>
                  <a:srgbClr val="FF0000"/>
                </a:solidFill>
                <a:latin typeface="Cambria" panose="02040503050406030204" pitchFamily="18" charset="0"/>
                <a:ea typeface="Cambria" panose="02040503050406030204" pitchFamily="18" charset="0"/>
              </a:rPr>
              <a:t>SELECT EMPNO, ENAME, SAL, COMM, (SAL + ISNULL(COMM, 0)) AS [TOTAL SAL] FROM EMP</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latin typeface="Cambria" panose="02040503050406030204" pitchFamily="18" charset="0"/>
                <a:ea typeface="Cambria" panose="02040503050406030204" pitchFamily="18" charset="0"/>
              </a:rPr>
              <a:t>COALESCE</a:t>
            </a:r>
            <a:endParaRPr lang="en-US" sz="1100" b="1"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dbo</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Coalease_Fn</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[ID]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 NULL,</a:t>
            </a:r>
          </a:p>
          <a:p>
            <a:r>
              <a:rPr lang="en-US" sz="1100" b="1" dirty="0">
                <a:solidFill>
                  <a:srgbClr val="FF0000"/>
                </a:solidFill>
                <a:latin typeface="Cambria" panose="02040503050406030204" pitchFamily="18" charset="0"/>
                <a:ea typeface="Cambria" panose="02040503050406030204" pitchFamily="18" charset="0"/>
              </a:rPr>
              <a:t>[Name1]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[Name2]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[Name3]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[Name4]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[Name5]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Insert values as per the above table </a:t>
            </a:r>
            <a:endParaRPr lang="en-US" sz="1100" b="1" dirty="0" smtClean="0">
              <a:latin typeface="Cambria" panose="02040503050406030204" pitchFamily="18" charset="0"/>
              <a:ea typeface="Cambria" panose="02040503050406030204" pitchFamily="18" charset="0"/>
            </a:endParaRPr>
          </a:p>
          <a:p>
            <a:r>
              <a:rPr lang="en-US" sz="1100" b="1" dirty="0" smtClean="0">
                <a:latin typeface="Cambria" panose="02040503050406030204" pitchFamily="18" charset="0"/>
                <a:ea typeface="Cambria" panose="02040503050406030204" pitchFamily="18" charset="0"/>
              </a:rPr>
              <a:t>Query for ISNULL and COALEASE function</a:t>
            </a:r>
          </a:p>
          <a:p>
            <a:endParaRPr lang="en-US" sz="1100" b="1"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 COALESCE(Name1,Name2,Name3,Name4,Name4) as </a:t>
            </a:r>
            <a:r>
              <a:rPr lang="en-US" sz="1100" b="1" dirty="0" err="1">
                <a:solidFill>
                  <a:srgbClr val="FF0000"/>
                </a:solidFill>
                <a:latin typeface="Cambria" panose="02040503050406030204" pitchFamily="18" charset="0"/>
                <a:ea typeface="Cambria" panose="02040503050406030204" pitchFamily="18" charset="0"/>
              </a:rPr>
              <a:t>COALESCEvalue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ISNULL(Name1,Name2) as </a:t>
            </a:r>
            <a:r>
              <a:rPr lang="en-US" sz="1100" b="1" dirty="0" err="1">
                <a:solidFill>
                  <a:srgbClr val="FF0000"/>
                </a:solidFill>
                <a:latin typeface="Cambria" panose="02040503050406030204" pitchFamily="18" charset="0"/>
                <a:ea typeface="Cambria" panose="02040503050406030204" pitchFamily="18" charset="0"/>
              </a:rPr>
              <a:t>ISNULLValue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a:t>
            </a:r>
            <a:r>
              <a:rPr lang="en-US" sz="1100" b="1" dirty="0" err="1">
                <a:solidFill>
                  <a:srgbClr val="FF0000"/>
                </a:solidFill>
                <a:latin typeface="Cambria" panose="02040503050406030204" pitchFamily="18" charset="0"/>
                <a:ea typeface="Cambria" panose="02040503050406030204" pitchFamily="18" charset="0"/>
              </a:rPr>
              <a:t>dbo</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Coalease_Fn</a:t>
            </a:r>
            <a:r>
              <a:rPr lang="en-US" sz="1100" b="1" dirty="0">
                <a:solidFill>
                  <a:srgbClr val="FF0000"/>
                </a:solidFill>
                <a:latin typeface="Cambria" panose="02040503050406030204" pitchFamily="18" charset="0"/>
                <a:ea typeface="Cambria" panose="02040503050406030204" pitchFamily="18"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3854551049"/>
              </p:ext>
            </p:extLst>
          </p:nvPr>
        </p:nvGraphicFramePr>
        <p:xfrm>
          <a:off x="9069083" y="360741"/>
          <a:ext cx="3031668" cy="1289050"/>
        </p:xfrm>
        <a:graphic>
          <a:graphicData uri="http://schemas.openxmlformats.org/drawingml/2006/table">
            <a:tbl>
              <a:tblPr>
                <a:tableStyleId>{69C7853C-536D-4A76-A0AE-DD22124D55A5}</a:tableStyleId>
              </a:tblPr>
              <a:tblGrid>
                <a:gridCol w="505278"/>
                <a:gridCol w="505278"/>
                <a:gridCol w="505278"/>
                <a:gridCol w="505278"/>
                <a:gridCol w="505278"/>
                <a:gridCol w="505278"/>
              </a:tblGrid>
              <a:tr h="184150">
                <a:tc>
                  <a:txBody>
                    <a:bodyPr/>
                    <a:lstStyle/>
                    <a:p>
                      <a:pPr algn="ctr" fontAlgn="b"/>
                      <a:r>
                        <a:rPr lang="en-US" sz="1100" b="1" u="none" strike="noStrike" dirty="0">
                          <a:effectLst/>
                          <a:latin typeface="Calibri" panose="020F0502020204030204" pitchFamily="34" charset="0"/>
                          <a:cs typeface="Calibri" panose="020F0502020204030204" pitchFamily="34" charset="0"/>
                        </a:rPr>
                        <a:t>ID</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a:effectLst/>
                          <a:latin typeface="Calibri" panose="020F0502020204030204" pitchFamily="34" charset="0"/>
                          <a:cs typeface="Calibri" panose="020F0502020204030204" pitchFamily="34" charset="0"/>
                        </a:rPr>
                        <a:t>Name1</a:t>
                      </a:r>
                      <a:endParaRPr lang="en-US" sz="1100" b="1"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Name2</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Name3</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Name4</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Name5</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dirty="0">
                          <a:effectLst/>
                          <a:latin typeface="Calibri" panose="020F0502020204030204" pitchFamily="34" charset="0"/>
                          <a:cs typeface="Calibri" panose="020F0502020204030204" pitchFamily="34" charset="0"/>
                        </a:rPr>
                        <a:t>1</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A</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NULL</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B</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C</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2</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C</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D</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E</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3</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D</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F</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V</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4</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D</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R</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5</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A</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6</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A</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NULL</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V</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r>
            </a:tbl>
          </a:graphicData>
        </a:graphic>
      </p:graphicFrame>
      <p:sp>
        <p:nvSpPr>
          <p:cNvPr id="11" name="Rectangle 10"/>
          <p:cNvSpPr/>
          <p:nvPr/>
        </p:nvSpPr>
        <p:spPr>
          <a:xfrm>
            <a:off x="9066659" y="1768609"/>
            <a:ext cx="3049840"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number of bytes used to represent any expression</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DATALENGTH(1000)</a:t>
            </a:r>
          </a:p>
          <a:p>
            <a:r>
              <a:rPr lang="en-US" sz="1100" b="1" dirty="0">
                <a:solidFill>
                  <a:srgbClr val="FF0000"/>
                </a:solidFill>
                <a:latin typeface="Cambria" panose="02040503050406030204" pitchFamily="18" charset="0"/>
                <a:ea typeface="Cambria" panose="02040503050406030204" pitchFamily="18" charset="0"/>
              </a:rPr>
              <a:t>select DATALENGTH('</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name of the workstation.</a:t>
            </a:r>
          </a:p>
          <a:p>
            <a:r>
              <a:rPr lang="en-US" sz="1100" b="1" dirty="0">
                <a:solidFill>
                  <a:srgbClr val="FF0000"/>
                </a:solidFill>
                <a:latin typeface="Cambria" panose="02040503050406030204" pitchFamily="18" charset="0"/>
                <a:ea typeface="Cambria" panose="02040503050406030204" pitchFamily="18" charset="0"/>
              </a:rPr>
              <a:t>select HOST_NAME()</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last identity value generated for a specified table by the identity function.</a:t>
            </a:r>
          </a:p>
          <a:p>
            <a:r>
              <a:rPr lang="en-US" sz="1100" b="1" dirty="0">
                <a:solidFill>
                  <a:srgbClr val="FF0000"/>
                </a:solidFill>
                <a:latin typeface="Cambria" panose="02040503050406030204" pitchFamily="18" charset="0"/>
                <a:ea typeface="Cambria" panose="02040503050406030204" pitchFamily="18" charset="0"/>
              </a:rPr>
              <a:t>select IDENT_CURRENT('BANK</a:t>
            </a:r>
            <a:r>
              <a:rPr lang="en-US" sz="1100" b="1" dirty="0" smtClean="0">
                <a:solidFill>
                  <a:srgbClr val="FF0000"/>
                </a:solidFill>
                <a:latin typeface="Cambria" panose="02040503050406030204" pitchFamily="18" charset="0"/>
                <a:ea typeface="Cambria" panose="02040503050406030204" pitchFamily="18" charset="0"/>
              </a:rPr>
              <a:t>')</a:t>
            </a:r>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seed value that was specified when the identity function in a table was created.</a:t>
            </a:r>
          </a:p>
          <a:p>
            <a:r>
              <a:rPr lang="en-US" sz="1100" b="1" dirty="0">
                <a:solidFill>
                  <a:srgbClr val="FF0000"/>
                </a:solidFill>
                <a:latin typeface="Cambria" panose="02040503050406030204" pitchFamily="18" charset="0"/>
                <a:ea typeface="Cambria" panose="02040503050406030204" pitchFamily="18" charset="0"/>
              </a:rPr>
              <a:t>select IDENT_SEED('BANK</a:t>
            </a:r>
            <a:r>
              <a:rPr lang="en-US" sz="1100" b="1" dirty="0" smtClean="0">
                <a:solidFill>
                  <a:srgbClr val="FF0000"/>
                </a:solidFill>
                <a:latin typeface="Cambria" panose="02040503050406030204" pitchFamily="18" charset="0"/>
                <a:ea typeface="Cambria" panose="02040503050406030204" pitchFamily="18" charset="0"/>
              </a:rPr>
              <a:t>')</a:t>
            </a:r>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increment value that was specified when the identity function in a table was created.</a:t>
            </a:r>
          </a:p>
          <a:p>
            <a:r>
              <a:rPr lang="en-US" sz="1100" b="1" dirty="0">
                <a:solidFill>
                  <a:srgbClr val="FF0000"/>
                </a:solidFill>
                <a:latin typeface="Cambria" panose="02040503050406030204" pitchFamily="18" charset="0"/>
                <a:ea typeface="Cambria" panose="02040503050406030204" pitchFamily="18" charset="0"/>
              </a:rPr>
              <a:t>select IDENT_INCR('BANK')</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Creates </a:t>
            </a:r>
            <a:r>
              <a:rPr lang="en-US" sz="1100" dirty="0">
                <a:latin typeface="Cambria" panose="02040503050406030204" pitchFamily="18" charset="0"/>
                <a:ea typeface="Cambria" panose="02040503050406030204" pitchFamily="18" charset="0"/>
              </a:rPr>
              <a:t>a unique value of type </a:t>
            </a:r>
            <a:r>
              <a:rPr lang="en-US" sz="1100" dirty="0" err="1">
                <a:latin typeface="Cambria" panose="02040503050406030204" pitchFamily="18" charset="0"/>
                <a:ea typeface="Cambria" panose="02040503050406030204" pitchFamily="18" charset="0"/>
              </a:rPr>
              <a:t>uniqueidentifier</a:t>
            </a:r>
            <a:r>
              <a:rPr lang="en-US" sz="1100" dirty="0">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select NEWID()</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first expression if the two expressions are not equivalent. If the expressions are equivalent, returns a null value.</a:t>
            </a:r>
          </a:p>
          <a:p>
            <a:r>
              <a:rPr lang="en-US" sz="1100" b="1" dirty="0">
                <a:solidFill>
                  <a:srgbClr val="FF0000"/>
                </a:solidFill>
                <a:latin typeface="Cambria" panose="02040503050406030204" pitchFamily="18" charset="0"/>
                <a:ea typeface="Cambria" panose="02040503050406030204" pitchFamily="18" charset="0"/>
              </a:rPr>
              <a:t>select NULLIF(100,200)</a:t>
            </a:r>
          </a:p>
          <a:p>
            <a:r>
              <a:rPr lang="en-US" sz="1100" b="1" dirty="0">
                <a:solidFill>
                  <a:srgbClr val="FF0000"/>
                </a:solidFill>
                <a:latin typeface="Cambria" panose="02040503050406030204" pitchFamily="18" charset="0"/>
                <a:ea typeface="Cambria" panose="02040503050406030204" pitchFamily="18" charset="0"/>
              </a:rPr>
              <a:t>select NULLIF(100,100)</a:t>
            </a:r>
          </a:p>
        </p:txBody>
      </p:sp>
    </p:spTree>
    <p:extLst>
      <p:ext uri="{BB962C8B-B14F-4D97-AF65-F5344CB8AC3E}">
        <p14:creationId xmlns:p14="http://schemas.microsoft.com/office/powerpoint/2010/main" val="673604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703" y="82092"/>
            <a:ext cx="3795947" cy="67403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Aggregate functions </a:t>
            </a:r>
            <a:r>
              <a:rPr lang="en-US" sz="1400" b="1" dirty="0" smtClean="0">
                <a:latin typeface="Cambria" panose="02040503050406030204" pitchFamily="18" charset="0"/>
                <a:ea typeface="Cambria" panose="02040503050406030204" pitchFamily="18" charset="0"/>
              </a:rPr>
              <a:t>:- </a:t>
            </a:r>
            <a:r>
              <a:rPr lang="en-US" sz="1100" dirty="0">
                <a:latin typeface="Cambria" panose="02040503050406030204" pitchFamily="18" charset="0"/>
                <a:ea typeface="Cambria" panose="02040503050406030204" pitchFamily="18" charset="0"/>
              </a:rPr>
              <a:t>It is used to summarize data, by combining multiple values to form a single result.</a:t>
            </a:r>
          </a:p>
          <a:p>
            <a:r>
              <a:rPr lang="en-US" sz="1100" dirty="0">
                <a:latin typeface="Cambria" panose="02040503050406030204" pitchFamily="18" charset="0"/>
                <a:ea typeface="Cambria" panose="02040503050406030204" pitchFamily="18" charset="0"/>
              </a:rPr>
              <a:t>SQL Aggregate functions are mostly used with the GROUP BY clause of the SELECT statement</a:t>
            </a:r>
            <a:r>
              <a:rPr lang="en-US" sz="1100" dirty="0" smtClean="0">
                <a:latin typeface="Cambria" panose="02040503050406030204" pitchFamily="18" charset="0"/>
                <a:ea typeface="Cambria" panose="02040503050406030204" pitchFamily="18" charset="0"/>
              </a:rPr>
              <a:t>.</a:t>
            </a:r>
            <a:endParaRPr lang="en-US" sz="1100" dirty="0"/>
          </a:p>
          <a:p>
            <a:pPr fontAlgn="base"/>
            <a:r>
              <a:rPr lang="en-US" sz="1100" dirty="0" smtClean="0">
                <a:latin typeface="Cambria" panose="02040503050406030204" pitchFamily="18" charset="0"/>
                <a:ea typeface="Cambria" panose="02040503050406030204" pitchFamily="18" charset="0"/>
              </a:rPr>
              <a:t>1) Count</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2) Sum</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3) </a:t>
            </a:r>
            <a:r>
              <a:rPr lang="en-US" sz="1100" dirty="0" err="1" smtClean="0">
                <a:latin typeface="Cambria" panose="02040503050406030204" pitchFamily="18" charset="0"/>
                <a:ea typeface="Cambria" panose="02040503050406030204" pitchFamily="18" charset="0"/>
              </a:rPr>
              <a:t>Avg</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4) Min</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5) Max</a:t>
            </a:r>
            <a:r>
              <a:rPr lang="en-US" sz="1100" dirty="0">
                <a:latin typeface="Cambria" panose="02040503050406030204" pitchFamily="18" charset="0"/>
                <a:ea typeface="Cambria" panose="02040503050406030204" pitchFamily="18" charset="0"/>
              </a:rPr>
              <a:t>()</a:t>
            </a:r>
          </a:p>
          <a:p>
            <a:endParaRPr lang="en-US" sz="1100" dirty="0" smtClean="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Count(*) from </a:t>
            </a:r>
            <a:r>
              <a:rPr lang="en-US" sz="1100" b="1" dirty="0" smtClean="0">
                <a:solidFill>
                  <a:srgbClr val="FF0000"/>
                </a:solidFill>
                <a:latin typeface="Cambria" panose="02040503050406030204" pitchFamily="18" charset="0"/>
                <a:ea typeface="Cambria" panose="02040503050406030204" pitchFamily="18" charset="0"/>
              </a:rPr>
              <a:t>EMP</a:t>
            </a:r>
          </a:p>
          <a:p>
            <a:pPr fontAlgn="base"/>
            <a:r>
              <a:rPr lang="en-US" sz="1100" b="1" dirty="0">
                <a:latin typeface="Cambria" panose="02040503050406030204" pitchFamily="18" charset="0"/>
                <a:ea typeface="Cambria" panose="02040503050406030204" pitchFamily="18" charset="0"/>
              </a:rPr>
              <a:t>--Using Where clause</a:t>
            </a:r>
          </a:p>
          <a:p>
            <a:pPr fontAlgn="base"/>
            <a:r>
              <a:rPr lang="en-US" sz="1100" b="1" dirty="0">
                <a:solidFill>
                  <a:srgbClr val="FF0000"/>
                </a:solidFill>
                <a:latin typeface="Cambria" panose="02040503050406030204" pitchFamily="18" charset="0"/>
                <a:ea typeface="Cambria" panose="02040503050406030204" pitchFamily="18" charset="0"/>
              </a:rPr>
              <a:t>select Count(*) from EMP where Job='Manager'</a:t>
            </a: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smtClean="0">
                <a:solidFill>
                  <a:srgbClr val="FF0000"/>
                </a:solidFill>
                <a:latin typeface="Cambria" panose="02040503050406030204" pitchFamily="18" charset="0"/>
                <a:ea typeface="Cambria" panose="02040503050406030204" pitchFamily="18" charset="0"/>
              </a:rPr>
              <a:t>SUM(</a:t>
            </a:r>
            <a:r>
              <a:rPr lang="en-US" sz="1100" b="1" dirty="0">
                <a:solidFill>
                  <a:srgbClr val="FF0000"/>
                </a:solidFill>
                <a:latin typeface="Cambria" panose="02040503050406030204" pitchFamily="18" charset="0"/>
                <a:ea typeface="Cambria" panose="02040503050406030204" pitchFamily="18" charset="0"/>
              </a:rPr>
              <a:t>S</a:t>
            </a:r>
            <a:r>
              <a:rPr lang="en-US" sz="1100" b="1" dirty="0" smtClean="0">
                <a:solidFill>
                  <a:srgbClr val="FF0000"/>
                </a:solidFill>
                <a:latin typeface="Cambria" panose="02040503050406030204" pitchFamily="18" charset="0"/>
                <a:ea typeface="Cambria" panose="02040503050406030204" pitchFamily="18" charset="0"/>
              </a:rPr>
              <a:t>al</a:t>
            </a:r>
            <a:r>
              <a:rPr lang="en-US" sz="1100" b="1" dirty="0">
                <a:solidFill>
                  <a:srgbClr val="FF0000"/>
                </a:solidFill>
                <a:latin typeface="Cambria" panose="02040503050406030204" pitchFamily="18" charset="0"/>
                <a:ea typeface="Cambria" panose="02040503050406030204" pitchFamily="18" charset="0"/>
              </a:rPr>
              <a:t>) from EMP</a:t>
            </a:r>
          </a:p>
          <a:p>
            <a:pPr fontAlgn="base"/>
            <a:r>
              <a:rPr lang="en-US" sz="1100" b="1" dirty="0">
                <a:solidFill>
                  <a:srgbClr val="FF0000"/>
                </a:solidFill>
                <a:latin typeface="Cambria" panose="02040503050406030204" pitchFamily="18" charset="0"/>
                <a:ea typeface="Cambria" panose="02040503050406030204" pitchFamily="18" charset="0"/>
              </a:rPr>
              <a:t>select AVG(Sal) from EMP</a:t>
            </a:r>
          </a:p>
          <a:p>
            <a:pPr fontAlgn="base"/>
            <a:r>
              <a:rPr lang="en-US" sz="1100" b="1" dirty="0">
                <a:solidFill>
                  <a:srgbClr val="FF0000"/>
                </a:solidFill>
                <a:latin typeface="Cambria" panose="02040503050406030204" pitchFamily="18" charset="0"/>
                <a:ea typeface="Cambria" panose="02040503050406030204" pitchFamily="18" charset="0"/>
              </a:rPr>
              <a:t>select MIN(Sal) from EMP</a:t>
            </a:r>
          </a:p>
          <a:p>
            <a:pPr fontAlgn="base"/>
            <a:r>
              <a:rPr lang="en-US" sz="1100" b="1" dirty="0">
                <a:solidFill>
                  <a:srgbClr val="FF0000"/>
                </a:solidFill>
                <a:latin typeface="Cambria" panose="02040503050406030204" pitchFamily="18" charset="0"/>
                <a:ea typeface="Cambria" panose="02040503050406030204" pitchFamily="18" charset="0"/>
              </a:rPr>
              <a:t>select MAX(Sal) from EMP</a:t>
            </a:r>
          </a:p>
          <a:p>
            <a:pPr fontAlgn="base"/>
            <a:endParaRPr lang="en-US" sz="1100"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*from Employee</a:t>
            </a:r>
          </a:p>
          <a:p>
            <a:pPr fontAlgn="base"/>
            <a:r>
              <a:rPr lang="en-US" sz="1100" b="1" dirty="0" smtClean="0">
                <a:latin typeface="Cambria" panose="02040503050406030204" pitchFamily="18" charset="0"/>
                <a:ea typeface="Cambria" panose="02040503050406030204" pitchFamily="18" charset="0"/>
              </a:rPr>
              <a:t>--Using </a:t>
            </a:r>
            <a:r>
              <a:rPr lang="en-US" sz="1100" b="1" dirty="0">
                <a:latin typeface="Cambria" panose="02040503050406030204" pitchFamily="18" charset="0"/>
                <a:ea typeface="Cambria" panose="02040503050406030204" pitchFamily="18" charset="0"/>
              </a:rPr>
              <a:t>Group by clause</a:t>
            </a: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Gender,Count</a:t>
            </a:r>
            <a:r>
              <a:rPr lang="en-US" sz="1100" b="1" dirty="0">
                <a:solidFill>
                  <a:srgbClr val="FF0000"/>
                </a:solidFill>
                <a:latin typeface="Cambria" panose="02040503050406030204" pitchFamily="18" charset="0"/>
                <a:ea typeface="Cambria" panose="02040503050406030204" pitchFamily="18" charset="0"/>
              </a:rPr>
              <a:t>(1) as </a:t>
            </a:r>
            <a:r>
              <a:rPr lang="en-US" sz="1100" b="1" dirty="0" err="1">
                <a:solidFill>
                  <a:srgbClr val="FF0000"/>
                </a:solidFill>
                <a:latin typeface="Cambria" panose="02040503050406030204" pitchFamily="18" charset="0"/>
                <a:ea typeface="Cambria" panose="02040503050406030204" pitchFamily="18" charset="0"/>
              </a:rPr>
              <a:t>Gender_Count</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Gender</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Position,SUM</a:t>
            </a:r>
            <a:r>
              <a:rPr lang="en-US" sz="1100" b="1" dirty="0">
                <a:solidFill>
                  <a:srgbClr val="FF0000"/>
                </a:solidFill>
                <a:latin typeface="Cambria" panose="02040503050406030204" pitchFamily="18" charset="0"/>
                <a:ea typeface="Cambria" panose="02040503050406030204" pitchFamily="18" charset="0"/>
              </a:rPr>
              <a:t>(Salary) as </a:t>
            </a:r>
            <a:r>
              <a:rPr lang="en-US" sz="1100" b="1" dirty="0" err="1">
                <a:solidFill>
                  <a:srgbClr val="FF0000"/>
                </a:solidFill>
                <a:latin typeface="Cambria" panose="02040503050406030204" pitchFamily="18" charset="0"/>
                <a:ea typeface="Cambria" panose="02040503050406030204" pitchFamily="18" charset="0"/>
              </a:rPr>
              <a:t>Total_Salary</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Position</a:t>
            </a:r>
          </a:p>
          <a:p>
            <a:pPr fontAlgn="base"/>
            <a:endParaRPr lang="en-US" sz="1100"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Position,Avg</a:t>
            </a:r>
            <a:r>
              <a:rPr lang="en-US" sz="1100" b="1" dirty="0">
                <a:solidFill>
                  <a:srgbClr val="FF0000"/>
                </a:solidFill>
                <a:latin typeface="Cambria" panose="02040503050406030204" pitchFamily="18" charset="0"/>
                <a:ea typeface="Cambria" panose="02040503050406030204" pitchFamily="18" charset="0"/>
              </a:rPr>
              <a:t>(Salary) as </a:t>
            </a:r>
            <a:r>
              <a:rPr lang="en-US" sz="1100" b="1" dirty="0" err="1">
                <a:solidFill>
                  <a:srgbClr val="FF0000"/>
                </a:solidFill>
                <a:latin typeface="Cambria" panose="02040503050406030204" pitchFamily="18" charset="0"/>
                <a:ea typeface="Cambria" panose="02040503050406030204" pitchFamily="18" charset="0"/>
              </a:rPr>
              <a:t>Total_Salary</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Position</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Position,Min</a:t>
            </a:r>
            <a:r>
              <a:rPr lang="en-US" sz="1100" b="1" dirty="0">
                <a:solidFill>
                  <a:srgbClr val="FF0000"/>
                </a:solidFill>
                <a:latin typeface="Cambria" panose="02040503050406030204" pitchFamily="18" charset="0"/>
                <a:ea typeface="Cambria" panose="02040503050406030204" pitchFamily="18" charset="0"/>
              </a:rPr>
              <a:t>(Salary) as </a:t>
            </a:r>
            <a:r>
              <a:rPr lang="en-US" sz="1100" b="1" dirty="0" err="1">
                <a:solidFill>
                  <a:srgbClr val="FF0000"/>
                </a:solidFill>
                <a:latin typeface="Cambria" panose="02040503050406030204" pitchFamily="18" charset="0"/>
                <a:ea typeface="Cambria" panose="02040503050406030204" pitchFamily="18" charset="0"/>
              </a:rPr>
              <a:t>Total_Salary</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Position</a:t>
            </a:r>
          </a:p>
          <a:p>
            <a:pPr fontAlgn="base"/>
            <a:endParaRPr lang="en-US" sz="1100" dirty="0">
              <a:latin typeface="Cambria" panose="02040503050406030204" pitchFamily="18" charset="0"/>
              <a:ea typeface="Cambria" panose="02040503050406030204" pitchFamily="18" charset="0"/>
            </a:endParaRPr>
          </a:p>
          <a:p>
            <a:pPr fontAlgn="base"/>
            <a:r>
              <a:rPr lang="en-US" sz="1100" b="1" dirty="0">
                <a:latin typeface="Cambria" panose="02040503050406030204" pitchFamily="18" charset="0"/>
                <a:ea typeface="Cambria" panose="02040503050406030204" pitchFamily="18" charset="0"/>
              </a:rPr>
              <a:t>-- </a:t>
            </a:r>
            <a:r>
              <a:rPr lang="en-US" sz="1100" b="1" dirty="0" smtClean="0">
                <a:latin typeface="Cambria" panose="02040503050406030204" pitchFamily="18" charset="0"/>
                <a:ea typeface="Cambria" panose="02040503050406030204" pitchFamily="18" charset="0"/>
              </a:rPr>
              <a:t>U</a:t>
            </a:r>
            <a:r>
              <a:rPr lang="en-US" sz="1100" b="1" dirty="0">
                <a:latin typeface="Cambria" panose="02040503050406030204" pitchFamily="18" charset="0"/>
                <a:ea typeface="Cambria" panose="02040503050406030204" pitchFamily="18" charset="0"/>
              </a:rPr>
              <a:t>s</a:t>
            </a:r>
            <a:r>
              <a:rPr lang="en-US" sz="1100" b="1" dirty="0" smtClean="0">
                <a:latin typeface="Cambria" panose="02040503050406030204" pitchFamily="18" charset="0"/>
                <a:ea typeface="Cambria" panose="02040503050406030204" pitchFamily="18" charset="0"/>
              </a:rPr>
              <a:t>ing </a:t>
            </a:r>
            <a:r>
              <a:rPr lang="en-US" sz="1100" b="1" dirty="0">
                <a:latin typeface="Cambria" panose="02040503050406030204" pitchFamily="18" charset="0"/>
                <a:ea typeface="Cambria" panose="02040503050406030204" pitchFamily="18" charset="0"/>
              </a:rPr>
              <a:t>Adventure works database</a:t>
            </a: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JobTitle,MaritalStatus,Count</a:t>
            </a:r>
            <a:r>
              <a:rPr lang="en-US" sz="1100" b="1" dirty="0">
                <a:solidFill>
                  <a:srgbClr val="FF0000"/>
                </a:solidFill>
                <a:latin typeface="Cambria" panose="02040503050406030204" pitchFamily="18" charset="0"/>
                <a:ea typeface="Cambria" panose="02040503050406030204" pitchFamily="18" charset="0"/>
              </a:rPr>
              <a:t>(1) as '</a:t>
            </a:r>
            <a:r>
              <a:rPr lang="en-US" sz="1100" b="1" dirty="0" err="1">
                <a:solidFill>
                  <a:srgbClr val="FF0000"/>
                </a:solidFill>
                <a:latin typeface="Cambria" panose="02040503050406030204" pitchFamily="18" charset="0"/>
                <a:ea typeface="Cambria" panose="02040503050406030204" pitchFamily="18" charset="0"/>
              </a:rPr>
              <a:t>EmployeeCount</a:t>
            </a:r>
            <a:r>
              <a:rPr lang="en-US" sz="1100" b="1" dirty="0">
                <a:solidFill>
                  <a:srgbClr val="FF0000"/>
                </a:solidFill>
                <a:latin typeface="Cambria" panose="02040503050406030204" pitchFamily="18" charset="0"/>
                <a:ea typeface="Cambria" panose="02040503050406030204" pitchFamily="18" charset="0"/>
              </a:rPr>
              <a:t>' from [</a:t>
            </a:r>
            <a:r>
              <a:rPr lang="en-US" sz="1100" b="1" dirty="0" err="1">
                <a:solidFill>
                  <a:srgbClr val="FF0000"/>
                </a:solidFill>
                <a:latin typeface="Cambria" panose="02040503050406030204" pitchFamily="18" charset="0"/>
                <a:ea typeface="Cambria" panose="02040503050406030204" pitchFamily="18" charset="0"/>
              </a:rPr>
              <a:t>HumanResources</a:t>
            </a:r>
            <a:r>
              <a:rPr lang="en-US" sz="1100" b="1" dirty="0">
                <a:solidFill>
                  <a:srgbClr val="FF0000"/>
                </a:solidFill>
                <a:latin typeface="Cambria" panose="02040503050406030204" pitchFamily="18" charset="0"/>
                <a:ea typeface="Cambria" panose="02040503050406030204" pitchFamily="18" charset="0"/>
              </a:rPr>
              <a:t>].[Employee]</a:t>
            </a:r>
          </a:p>
          <a:p>
            <a:pPr fontAlgn="base"/>
            <a:r>
              <a:rPr lang="en-US" sz="1100" b="1" dirty="0">
                <a:solidFill>
                  <a:srgbClr val="FF0000"/>
                </a:solidFill>
                <a:latin typeface="Cambria" panose="02040503050406030204" pitchFamily="18" charset="0"/>
                <a:ea typeface="Cambria" panose="02040503050406030204" pitchFamily="18" charset="0"/>
              </a:rPr>
              <a:t>Group by </a:t>
            </a:r>
            <a:r>
              <a:rPr lang="en-US" sz="1100" b="1" dirty="0" err="1">
                <a:solidFill>
                  <a:srgbClr val="FF0000"/>
                </a:solidFill>
                <a:latin typeface="Cambria" panose="02040503050406030204" pitchFamily="18" charset="0"/>
                <a:ea typeface="Cambria" panose="02040503050406030204" pitchFamily="18" charset="0"/>
              </a:rPr>
              <a:t>JobTitle,MaritalStatus</a:t>
            </a:r>
            <a:endParaRPr lang="en-US" sz="1100" b="1" dirty="0">
              <a:solidFill>
                <a:srgbClr val="FF0000"/>
              </a:solidFill>
              <a:latin typeface="Cambria" panose="02040503050406030204" pitchFamily="18" charset="0"/>
              <a:ea typeface="Cambria" panose="02040503050406030204" pitchFamily="18" charset="0"/>
            </a:endParaRPr>
          </a:p>
        </p:txBody>
      </p:sp>
      <p:sp>
        <p:nvSpPr>
          <p:cNvPr id="9" name="Rectangle 8"/>
          <p:cNvSpPr/>
          <p:nvPr/>
        </p:nvSpPr>
        <p:spPr>
          <a:xfrm>
            <a:off x="4123415" y="82092"/>
            <a:ext cx="4253143" cy="65710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Roll UP and CUBE</a:t>
            </a:r>
            <a:r>
              <a:rPr lang="en-US" sz="1400" b="1" dirty="0" smtClean="0">
                <a:latin typeface="Cambria" panose="02040503050406030204" pitchFamily="18" charset="0"/>
                <a:ea typeface="Cambria" panose="02040503050406030204" pitchFamily="18" charset="0"/>
              </a:rPr>
              <a:t>:-</a:t>
            </a:r>
          </a:p>
          <a:p>
            <a:r>
              <a:rPr lang="en-US" sz="1100" dirty="0">
                <a:latin typeface="Cambria" panose="02040503050406030204" pitchFamily="18" charset="0"/>
                <a:ea typeface="Cambria" panose="02040503050406030204" pitchFamily="18" charset="0"/>
              </a:rPr>
              <a:t>ROLLUP and CUBE are simple extensions to the SELECT statement's GROUP BY clause. ROLLUP creates subtotals at any level of aggregation needed, from the most detailed up to a grand total</a:t>
            </a:r>
            <a:r>
              <a:rPr lang="en-US" sz="1100" dirty="0" smtClean="0">
                <a:latin typeface="Cambria" panose="02040503050406030204" pitchFamily="18" charset="0"/>
                <a:ea typeface="Cambria" panose="02040503050406030204" pitchFamily="18" charset="0"/>
              </a:rPr>
              <a:t>.</a:t>
            </a:r>
          </a:p>
          <a:p>
            <a:endParaRPr lang="en-US" sz="1100"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dbo</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Employee_RQ</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[ID]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 NOT NULL,</a:t>
            </a:r>
          </a:p>
          <a:p>
            <a:pPr fontAlgn="base"/>
            <a:r>
              <a:rPr lang="en-US" sz="1100" b="1" dirty="0">
                <a:solidFill>
                  <a:srgbClr val="FF0000"/>
                </a:solidFill>
                <a:latin typeface="Cambria" panose="02040503050406030204" pitchFamily="18" charset="0"/>
                <a:ea typeface="Cambria" panose="02040503050406030204" pitchFamily="18" charset="0"/>
              </a:rPr>
              <a:t>[name]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NOT NULL,</a:t>
            </a:r>
          </a:p>
          <a:p>
            <a:pPr fontAlgn="base"/>
            <a:r>
              <a:rPr lang="en-US" sz="1100" b="1" dirty="0">
                <a:solidFill>
                  <a:srgbClr val="FF0000"/>
                </a:solidFill>
                <a:latin typeface="Cambria" panose="02040503050406030204" pitchFamily="18" charset="0"/>
                <a:ea typeface="Cambria" panose="02040503050406030204" pitchFamily="18" charset="0"/>
              </a:rPr>
              <a:t>[Gender]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NOT NULL,</a:t>
            </a:r>
          </a:p>
          <a:p>
            <a:pPr fontAlgn="base"/>
            <a:r>
              <a:rPr lang="en-US" sz="1100" b="1" dirty="0">
                <a:solidFill>
                  <a:srgbClr val="FF0000"/>
                </a:solidFill>
                <a:latin typeface="Cambria" panose="02040503050406030204" pitchFamily="18" charset="0"/>
                <a:ea typeface="Cambria" panose="02040503050406030204" pitchFamily="18" charset="0"/>
              </a:rPr>
              <a:t>[Salary]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 NOT NULL,</a:t>
            </a:r>
          </a:p>
          <a:p>
            <a:pPr fontAlgn="base"/>
            <a:r>
              <a:rPr lang="en-US" sz="1100" b="1" dirty="0">
                <a:solidFill>
                  <a:srgbClr val="FF0000"/>
                </a:solidFill>
                <a:latin typeface="Cambria" panose="02040503050406030204" pitchFamily="18" charset="0"/>
                <a:ea typeface="Cambria" panose="02040503050406030204" pitchFamily="18" charset="0"/>
              </a:rPr>
              <a:t>[department]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NOT NULL,</a:t>
            </a:r>
          </a:p>
          <a:p>
            <a:pPr fontAlgn="base"/>
            <a:r>
              <a:rPr lang="en-US" sz="1100" b="1" dirty="0" smtClean="0">
                <a:solidFill>
                  <a:srgbClr val="FF0000"/>
                </a:solidFill>
                <a:latin typeface="Cambria" panose="02040503050406030204" pitchFamily="18" charset="0"/>
                <a:ea typeface="Cambria" panose="02040503050406030204" pitchFamily="18" charset="0"/>
              </a:rPr>
              <a:t>)</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latin typeface="Cambria" panose="02040503050406030204" pitchFamily="18" charset="0"/>
                <a:ea typeface="Cambria" panose="02040503050406030204" pitchFamily="18" charset="0"/>
              </a:rPr>
              <a:t>Insert values as per this </a:t>
            </a:r>
            <a:r>
              <a:rPr lang="en-US" sz="1100" b="1" dirty="0" smtClean="0">
                <a:latin typeface="Cambria" panose="02040503050406030204" pitchFamily="18" charset="0"/>
                <a:ea typeface="Cambria" panose="02040503050406030204" pitchFamily="18" charset="0"/>
              </a:rPr>
              <a:t>table</a:t>
            </a:r>
          </a:p>
          <a:p>
            <a:pPr fontAlgn="base"/>
            <a:r>
              <a:rPr lang="en-US" sz="1100" b="1" dirty="0" smtClean="0">
                <a:latin typeface="Cambria" panose="02040503050406030204" pitchFamily="18" charset="0"/>
                <a:ea typeface="Cambria" panose="02040503050406030204" pitchFamily="18" charset="0"/>
              </a:rPr>
              <a:t>Simple Group by clause</a:t>
            </a:r>
            <a:endParaRPr lang="en-US" sz="1100" b="1"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department,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  GROUP BY department</a:t>
            </a:r>
          </a:p>
          <a:p>
            <a:pPr lvl="0"/>
            <a:r>
              <a:rPr lang="en-US" sz="1100" b="1" dirty="0">
                <a:latin typeface="Cambria" panose="02040503050406030204" pitchFamily="18" charset="0"/>
                <a:ea typeface="Cambria" panose="02040503050406030204" pitchFamily="18" charset="0"/>
              </a:rPr>
              <a:t> Rollup operator:-</a:t>
            </a:r>
          </a:p>
          <a:p>
            <a:r>
              <a:rPr lang="en-US" sz="1100" b="1" dirty="0">
                <a:solidFill>
                  <a:srgbClr val="FF0000"/>
                </a:solidFill>
                <a:latin typeface="Cambria" panose="02040503050406030204" pitchFamily="18" charset="0"/>
                <a:ea typeface="Cambria" panose="02040503050406030204" pitchFamily="18" charset="0"/>
              </a:rPr>
              <a:t>SELECT coalesce (department, 'All Departments') AS Department,</a:t>
            </a:r>
          </a:p>
          <a:p>
            <a:r>
              <a:rPr lang="en-US" sz="1100" b="1" dirty="0">
                <a:solidFill>
                  <a:srgbClr val="FF0000"/>
                </a:solidFill>
                <a:latin typeface="Cambria" panose="02040503050406030204" pitchFamily="18" charset="0"/>
                <a:ea typeface="Cambria" panose="02040503050406030204" pitchFamily="18" charset="0"/>
              </a:rPr>
              <a: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employee</a:t>
            </a:r>
          </a:p>
          <a:p>
            <a:r>
              <a:rPr lang="en-US" sz="1100" b="1" dirty="0">
                <a:solidFill>
                  <a:srgbClr val="FF0000"/>
                </a:solidFill>
                <a:latin typeface="Cambria" panose="02040503050406030204" pitchFamily="18" charset="0"/>
                <a:ea typeface="Cambria" panose="02040503050406030204" pitchFamily="18" charset="0"/>
              </a:rPr>
              <a:t>  GROUP BY ROLLUP (department)</a:t>
            </a:r>
          </a:p>
          <a:p>
            <a:pPr fontAlgn="base"/>
            <a:endParaRPr lang="en-US" sz="1100" b="1" dirty="0" smtClean="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SELECT</a:t>
            </a:r>
          </a:p>
          <a:p>
            <a:r>
              <a:rPr lang="en-US" sz="1100" b="1" dirty="0">
                <a:solidFill>
                  <a:srgbClr val="FF0000"/>
                </a:solidFill>
                <a:latin typeface="Cambria" panose="02040503050406030204" pitchFamily="18" charset="0"/>
                <a:ea typeface="Cambria" panose="02040503050406030204" pitchFamily="18" charset="0"/>
              </a:rPr>
              <a:t>  coalesce (department, 'All Departments') AS Department,</a:t>
            </a:r>
          </a:p>
          <a:p>
            <a:r>
              <a:rPr lang="en-US" sz="1100" b="1" dirty="0">
                <a:solidFill>
                  <a:srgbClr val="FF0000"/>
                </a:solidFill>
                <a:latin typeface="Cambria" panose="02040503050406030204" pitchFamily="18" charset="0"/>
                <a:ea typeface="Cambria" panose="02040503050406030204" pitchFamily="18" charset="0"/>
              </a:rPr>
              <a:t>  coalesce (</a:t>
            </a:r>
            <a:r>
              <a:rPr lang="en-US" sz="1100" b="1" dirty="0" err="1">
                <a:solidFill>
                  <a:srgbClr val="FF0000"/>
                </a:solidFill>
                <a:latin typeface="Cambria" panose="02040503050406030204" pitchFamily="18" charset="0"/>
                <a:ea typeface="Cambria" panose="02040503050406030204" pitchFamily="18" charset="0"/>
              </a:rPr>
              <a:t>gender,'All</a:t>
            </a:r>
            <a:r>
              <a:rPr lang="en-US" sz="1100" b="1" dirty="0">
                <a:solidFill>
                  <a:srgbClr val="FF0000"/>
                </a:solidFill>
                <a:latin typeface="Cambria" panose="02040503050406030204" pitchFamily="18" charset="0"/>
                <a:ea typeface="Cambria" panose="02040503050406030204" pitchFamily="18" charset="0"/>
              </a:rPr>
              <a:t> Genders') AS Gender,</a:t>
            </a:r>
          </a:p>
          <a:p>
            <a:r>
              <a:rPr lang="en-US" sz="1100" b="1" dirty="0">
                <a:solidFill>
                  <a:srgbClr val="FF0000"/>
                </a:solidFill>
                <a:latin typeface="Cambria" panose="02040503050406030204" pitchFamily="18" charset="0"/>
                <a:ea typeface="Cambria" panose="02040503050406030204" pitchFamily="18" charset="0"/>
              </a:rPr>
              <a: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employee</a:t>
            </a:r>
          </a:p>
          <a:p>
            <a:r>
              <a:rPr lang="en-US" sz="1100" b="1" dirty="0">
                <a:solidFill>
                  <a:srgbClr val="FF0000"/>
                </a:solidFill>
                <a:latin typeface="Cambria" panose="02040503050406030204" pitchFamily="18" charset="0"/>
                <a:ea typeface="Cambria" panose="02040503050406030204" pitchFamily="18" charset="0"/>
              </a:rPr>
              <a:t>  GROUP BY ROLLUP (department, gender</a:t>
            </a:r>
            <a:r>
              <a:rPr lang="en-US" sz="1100" b="1" dirty="0" smtClean="0">
                <a:solidFill>
                  <a:srgbClr val="FF0000"/>
                </a:solidFill>
                <a:latin typeface="Cambria" panose="02040503050406030204" pitchFamily="18" charset="0"/>
                <a:ea typeface="Cambria" panose="02040503050406030204" pitchFamily="18" charset="0"/>
              </a:rPr>
              <a:t>)</a:t>
            </a:r>
          </a:p>
          <a:p>
            <a:pPr lvl="0"/>
            <a:r>
              <a:rPr lang="en-US" sz="1100" b="1" dirty="0">
                <a:latin typeface="Cambria" panose="02040503050406030204" pitchFamily="18" charset="0"/>
                <a:ea typeface="Cambria" panose="02040503050406030204" pitchFamily="18" charset="0"/>
              </a:rPr>
              <a:t> CUBE operator:-</a:t>
            </a:r>
          </a:p>
          <a:p>
            <a:r>
              <a:rPr lang="en-US" sz="1100" b="1" dirty="0" smtClean="0">
                <a:solidFill>
                  <a:srgbClr val="FF0000"/>
                </a:solidFill>
                <a:latin typeface="Cambria" panose="02040503050406030204" pitchFamily="18" charset="0"/>
                <a:ea typeface="Cambria" panose="02040503050406030204" pitchFamily="18" charset="0"/>
              </a:rPr>
              <a:t>SELECT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coalesce (department, 'All Departments') AS Department,</a:t>
            </a:r>
          </a:p>
          <a:p>
            <a:r>
              <a:rPr lang="en-US" sz="1100" b="1" dirty="0">
                <a:solidFill>
                  <a:srgbClr val="FF0000"/>
                </a:solidFill>
                <a:latin typeface="Cambria" panose="02040503050406030204" pitchFamily="18" charset="0"/>
                <a:ea typeface="Cambria" panose="02040503050406030204" pitchFamily="18" charset="0"/>
              </a:rPr>
              <a:t>  coalesce (</a:t>
            </a:r>
            <a:r>
              <a:rPr lang="en-US" sz="1100" b="1" dirty="0" err="1">
                <a:solidFill>
                  <a:srgbClr val="FF0000"/>
                </a:solidFill>
                <a:latin typeface="Cambria" panose="02040503050406030204" pitchFamily="18" charset="0"/>
                <a:ea typeface="Cambria" panose="02040503050406030204" pitchFamily="18" charset="0"/>
              </a:rPr>
              <a:t>gender,'All</a:t>
            </a:r>
            <a:r>
              <a:rPr lang="en-US" sz="1100" b="1" dirty="0">
                <a:solidFill>
                  <a:srgbClr val="FF0000"/>
                </a:solidFill>
                <a:latin typeface="Cambria" panose="02040503050406030204" pitchFamily="18" charset="0"/>
                <a:ea typeface="Cambria" panose="02040503050406030204" pitchFamily="18" charset="0"/>
              </a:rPr>
              <a:t> Genders') AS Gender,</a:t>
            </a:r>
          </a:p>
          <a:p>
            <a:r>
              <a:rPr lang="en-US" sz="1100" b="1" dirty="0">
                <a:solidFill>
                  <a:srgbClr val="FF0000"/>
                </a:solidFill>
                <a:latin typeface="Cambria" panose="02040503050406030204" pitchFamily="18" charset="0"/>
                <a:ea typeface="Cambria" panose="02040503050406030204" pitchFamily="18" charset="0"/>
              </a:rPr>
              <a: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employee</a:t>
            </a:r>
          </a:p>
          <a:p>
            <a:r>
              <a:rPr lang="en-US" sz="1100" b="1" dirty="0">
                <a:solidFill>
                  <a:srgbClr val="FF0000"/>
                </a:solidFill>
                <a:latin typeface="Cambria" panose="02040503050406030204" pitchFamily="18" charset="0"/>
                <a:ea typeface="Cambria" panose="02040503050406030204" pitchFamily="18" charset="0"/>
              </a:rPr>
              <a:t>  GROUP BY CUBE (department, </a:t>
            </a:r>
            <a:r>
              <a:rPr lang="en-US" sz="1100" b="1" dirty="0" smtClean="0">
                <a:solidFill>
                  <a:srgbClr val="FF0000"/>
                </a:solidFill>
                <a:latin typeface="Cambria" panose="02040503050406030204" pitchFamily="18" charset="0"/>
                <a:ea typeface="Cambria" panose="02040503050406030204" pitchFamily="18" charset="0"/>
              </a:rPr>
              <a:t>gender</a:t>
            </a:r>
            <a:r>
              <a:rPr lang="en-US" sz="1100" b="1" dirty="0">
                <a:solidFill>
                  <a:srgbClr val="FF0000"/>
                </a:solidFill>
                <a:latin typeface="Cambria" panose="02040503050406030204" pitchFamily="18" charset="0"/>
                <a:ea typeface="Cambria" panose="02040503050406030204" pitchFamily="18"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2014211396"/>
              </p:ext>
            </p:extLst>
          </p:nvPr>
        </p:nvGraphicFramePr>
        <p:xfrm>
          <a:off x="8817429" y="16778"/>
          <a:ext cx="3118757" cy="2946400"/>
        </p:xfrm>
        <a:graphic>
          <a:graphicData uri="http://schemas.openxmlformats.org/drawingml/2006/table">
            <a:tbl>
              <a:tblPr>
                <a:tableStyleId>{69C7853C-536D-4A76-A0AE-DD22124D55A5}</a:tableStyleId>
              </a:tblPr>
              <a:tblGrid>
                <a:gridCol w="609600"/>
                <a:gridCol w="609600"/>
                <a:gridCol w="609600"/>
                <a:gridCol w="440871"/>
                <a:gridCol w="849086"/>
              </a:tblGrid>
              <a:tr h="184150">
                <a:tc>
                  <a:txBody>
                    <a:bodyPr/>
                    <a:lstStyle/>
                    <a:p>
                      <a:pPr algn="ctr" fontAlgn="b"/>
                      <a:r>
                        <a:rPr lang="en-US" sz="1100" b="1" u="none" strike="noStrike" dirty="0">
                          <a:effectLst/>
                        </a:rPr>
                        <a:t>ID</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name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Gender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Salary</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David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Jim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HR</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Kate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Will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Marketing</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Shane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Finance</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Shed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Vik</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7200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HR</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Vince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6600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Jane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5400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Marketing</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Laura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6300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Finance</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Mac</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5700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Pat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7000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HR</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Julie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7100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Elice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6800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Marketing</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Wayne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Male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5000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Finance</a:t>
                      </a:r>
                      <a:endParaRPr lang="en-US" sz="1100" b="0" i="0" u="none" strike="noStrike" dirty="0">
                        <a:solidFill>
                          <a:srgbClr val="000000"/>
                        </a:solidFill>
                        <a:effectLst/>
                        <a:latin typeface="Calibri" panose="020F0502020204030204" pitchFamily="34" charset="0"/>
                      </a:endParaRPr>
                    </a:p>
                  </a:txBody>
                  <a:tcPr marL="6350" marR="6350" marT="6350" marB="0" anchor="b"/>
                </a:tc>
              </a:tr>
            </a:tbl>
          </a:graphicData>
        </a:graphic>
      </p:graphicFrame>
      <p:pic>
        <p:nvPicPr>
          <p:cNvPr id="12" name="Picture 11"/>
          <p:cNvPicPr/>
          <p:nvPr/>
        </p:nvPicPr>
        <p:blipFill>
          <a:blip r:embed="rId3"/>
          <a:stretch>
            <a:fillRect/>
          </a:stretch>
        </p:blipFill>
        <p:spPr>
          <a:xfrm>
            <a:off x="8441871" y="3367607"/>
            <a:ext cx="1665515" cy="2266270"/>
          </a:xfrm>
          <a:prstGeom prst="rect">
            <a:avLst/>
          </a:prstGeom>
        </p:spPr>
      </p:pic>
      <p:pic>
        <p:nvPicPr>
          <p:cNvPr id="13" name="Picture 12"/>
          <p:cNvPicPr/>
          <p:nvPr/>
        </p:nvPicPr>
        <p:blipFill>
          <a:blip r:embed="rId4"/>
          <a:stretch>
            <a:fillRect/>
          </a:stretch>
        </p:blipFill>
        <p:spPr>
          <a:xfrm>
            <a:off x="10148207" y="3584121"/>
            <a:ext cx="2027465" cy="3238278"/>
          </a:xfrm>
          <a:prstGeom prst="rect">
            <a:avLst/>
          </a:prstGeom>
        </p:spPr>
      </p:pic>
      <p:sp>
        <p:nvSpPr>
          <p:cNvPr id="3" name="Rectangle 2"/>
          <p:cNvSpPr/>
          <p:nvPr/>
        </p:nvSpPr>
        <p:spPr>
          <a:xfrm>
            <a:off x="8614219" y="2886857"/>
            <a:ext cx="1221809" cy="369332"/>
          </a:xfrm>
          <a:prstGeom prst="rect">
            <a:avLst/>
          </a:prstGeom>
        </p:spPr>
        <p:txBody>
          <a:bodyPr wrap="none">
            <a:spAutoFit/>
          </a:bodyPr>
          <a:lstStyle/>
          <a:p>
            <a:pPr lvl="0"/>
            <a:r>
              <a:rPr lang="en-US" dirty="0">
                <a:latin typeface="Cambria" panose="02040503050406030204" pitchFamily="18" charset="0"/>
                <a:ea typeface="Cambria" panose="02040503050406030204" pitchFamily="18" charset="0"/>
              </a:rPr>
              <a:t> </a:t>
            </a:r>
            <a:r>
              <a:rPr lang="en-US" sz="1100" b="1" dirty="0">
                <a:solidFill>
                  <a:schemeClr val="dk1"/>
                </a:solidFill>
                <a:latin typeface="Cambria" panose="02040503050406030204" pitchFamily="18" charset="0"/>
                <a:ea typeface="Cambria" panose="02040503050406030204" pitchFamily="18" charset="0"/>
              </a:rPr>
              <a:t>Rollup output:-</a:t>
            </a:r>
          </a:p>
        </p:txBody>
      </p:sp>
      <p:sp>
        <p:nvSpPr>
          <p:cNvPr id="4" name="Rectangle 3"/>
          <p:cNvSpPr/>
          <p:nvPr/>
        </p:nvSpPr>
        <p:spPr>
          <a:xfrm>
            <a:off x="10613551" y="3182941"/>
            <a:ext cx="1141659" cy="369332"/>
          </a:xfrm>
          <a:prstGeom prst="rect">
            <a:avLst/>
          </a:prstGeom>
        </p:spPr>
        <p:txBody>
          <a:bodyPr wrap="none">
            <a:spAutoFit/>
          </a:bodyPr>
          <a:lstStyle/>
          <a:p>
            <a:pPr lvl="0"/>
            <a:r>
              <a:rPr lang="en-US" b="1" dirty="0">
                <a:latin typeface="Cambria" panose="02040503050406030204" pitchFamily="18" charset="0"/>
                <a:ea typeface="Cambria" panose="02040503050406030204" pitchFamily="18" charset="0"/>
              </a:rPr>
              <a:t> </a:t>
            </a:r>
            <a:r>
              <a:rPr lang="en-US" sz="1100" b="1" dirty="0">
                <a:solidFill>
                  <a:schemeClr val="dk1"/>
                </a:solidFill>
                <a:latin typeface="Cambria" panose="02040503050406030204" pitchFamily="18" charset="0"/>
                <a:ea typeface="Cambria" panose="02040503050406030204" pitchFamily="18" charset="0"/>
              </a:rPr>
              <a:t>CUBE output:-</a:t>
            </a:r>
          </a:p>
        </p:txBody>
      </p:sp>
    </p:spTree>
    <p:extLst>
      <p:ext uri="{BB962C8B-B14F-4D97-AF65-F5344CB8AC3E}">
        <p14:creationId xmlns:p14="http://schemas.microsoft.com/office/powerpoint/2010/main" val="430381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0556" y="13084"/>
            <a:ext cx="5172939" cy="98488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Joins in SQL server</a:t>
            </a:r>
            <a:r>
              <a:rPr lang="en-US" sz="1400" b="1" dirty="0" smtClean="0">
                <a:latin typeface="Cambria" panose="02040503050406030204" pitchFamily="18" charset="0"/>
                <a:ea typeface="Cambria" panose="02040503050406030204" pitchFamily="18" charset="0"/>
              </a:rPr>
              <a:t>:- </a:t>
            </a:r>
            <a:r>
              <a:rPr lang="en-US" sz="1100" dirty="0" smtClean="0">
                <a:latin typeface="Cambria" panose="02040503050406030204" pitchFamily="18" charset="0"/>
                <a:ea typeface="Cambria" panose="02040503050406030204" pitchFamily="18" charset="0"/>
              </a:rPr>
              <a:t>A </a:t>
            </a:r>
            <a:r>
              <a:rPr lang="en-US" sz="1100" dirty="0">
                <a:latin typeface="Cambria" panose="02040503050406030204" pitchFamily="18" charset="0"/>
                <a:ea typeface="Cambria" panose="02040503050406030204" pitchFamily="18" charset="0"/>
              </a:rPr>
              <a:t>JOIN clause is used to combine rows from two or more tables, based on a related column between them</a:t>
            </a:r>
            <a:r>
              <a:rPr lang="en-US" sz="1100" dirty="0" smtClean="0">
                <a:latin typeface="Cambria" panose="02040503050406030204" pitchFamily="18" charset="0"/>
                <a:ea typeface="Cambria" panose="02040503050406030204" pitchFamily="18" charset="0"/>
              </a:rPr>
              <a:t>.</a:t>
            </a:r>
          </a:p>
          <a:p>
            <a:r>
              <a:rPr lang="en-US" sz="1100" b="1" u="sng" dirty="0" smtClean="0">
                <a:latin typeface="Cambria" panose="02040503050406030204" pitchFamily="18" charset="0"/>
                <a:ea typeface="Cambria" panose="02040503050406030204" pitchFamily="18" charset="0"/>
              </a:rPr>
              <a:t>Join types</a:t>
            </a:r>
          </a:p>
          <a:p>
            <a:r>
              <a:rPr lang="en-US" sz="1100" dirty="0" smtClean="0">
                <a:latin typeface="Cambria" panose="02040503050406030204" pitchFamily="18" charset="0"/>
                <a:ea typeface="Cambria" panose="02040503050406030204" pitchFamily="18" charset="0"/>
              </a:rPr>
              <a:t>1)Inner join ,2)Left outer join, 3)Right outer join, 4)Full outer Join, 5)Cross Join</a:t>
            </a:r>
          </a:p>
          <a:p>
            <a:endParaRPr lang="en-US" sz="1100" b="1" u="sng" dirty="0">
              <a:latin typeface="Cambria" panose="02040503050406030204" pitchFamily="18" charset="0"/>
              <a:ea typeface="Cambria" panose="02040503050406030204" pitchFamily="18" charset="0"/>
            </a:endParaRPr>
          </a:p>
        </p:txBody>
      </p:sp>
      <p:sp>
        <p:nvSpPr>
          <p:cNvPr id="11" name="Rectangle 10"/>
          <p:cNvSpPr/>
          <p:nvPr/>
        </p:nvSpPr>
        <p:spPr>
          <a:xfrm>
            <a:off x="80556" y="1506655"/>
            <a:ext cx="2300335"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smtClean="0">
                <a:solidFill>
                  <a:srgbClr val="FF0000"/>
                </a:solidFill>
                <a:latin typeface="Cambria" panose="02040503050406030204" pitchFamily="18" charset="0"/>
                <a:ea typeface="Cambria" panose="02040503050406030204" pitchFamily="18" charset="0"/>
              </a:rPr>
              <a:t>CREATE </a:t>
            </a:r>
            <a:r>
              <a:rPr lang="en-US" sz="1100" b="1" dirty="0">
                <a:solidFill>
                  <a:srgbClr val="FF0000"/>
                </a:solidFill>
                <a:latin typeface="Cambria" panose="02040503050406030204" pitchFamily="18" charset="0"/>
                <a:ea typeface="Cambria" panose="02040503050406030204" pitchFamily="18" charset="0"/>
              </a:rPr>
              <a:t>TABLE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id INT PRIMARY KEY IDENTITY,</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 VARCHAR(100) NOT NULL</a:t>
            </a:r>
          </a:p>
          <a:p>
            <a:pPr fontAlgn="base"/>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INSERT INTO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VALUES</a:t>
            </a:r>
          </a:p>
          <a:p>
            <a:pPr fontAlgn="base"/>
            <a:r>
              <a:rPr lang="en-US" sz="1100" b="1" dirty="0">
                <a:solidFill>
                  <a:srgbClr val="FF0000"/>
                </a:solidFill>
                <a:latin typeface="Cambria" panose="02040503050406030204" pitchFamily="18" charset="0"/>
                <a:ea typeface="Cambria" panose="02040503050406030204" pitchFamily="18" charset="0"/>
              </a:rPr>
              <a:t>    ('John Doe'),</a:t>
            </a:r>
          </a:p>
          <a:p>
            <a:pPr fontAlgn="base"/>
            <a:r>
              <a:rPr lang="en-US" sz="1100" b="1" dirty="0">
                <a:solidFill>
                  <a:srgbClr val="FF0000"/>
                </a:solidFill>
                <a:latin typeface="Cambria" panose="02040503050406030204" pitchFamily="18" charset="0"/>
                <a:ea typeface="Cambria" panose="02040503050406030204" pitchFamily="18" charset="0"/>
              </a:rPr>
              <a:t>    ('Lily Bush'),</a:t>
            </a:r>
          </a:p>
          <a:p>
            <a:pPr fontAlgn="base"/>
            <a:r>
              <a:rPr lang="en-US" sz="1100" b="1" dirty="0">
                <a:solidFill>
                  <a:srgbClr val="FF0000"/>
                </a:solidFill>
                <a:latin typeface="Cambria" panose="02040503050406030204" pitchFamily="18" charset="0"/>
                <a:ea typeface="Cambria" panose="02040503050406030204" pitchFamily="18" charset="0"/>
              </a:rPr>
              <a:t>    ('Peter Drucker'),</a:t>
            </a:r>
          </a:p>
          <a:p>
            <a:pPr fontAlgn="base"/>
            <a:r>
              <a:rPr lang="en-US" sz="1100" b="1" dirty="0">
                <a:solidFill>
                  <a:srgbClr val="FF0000"/>
                </a:solidFill>
                <a:latin typeface="Cambria" panose="02040503050406030204" pitchFamily="18" charset="0"/>
                <a:ea typeface="Cambria" panose="02040503050406030204" pitchFamily="18" charset="0"/>
              </a:rPr>
              <a:t>    ('Jane Doe');</a:t>
            </a:r>
          </a:p>
          <a:p>
            <a:pPr fontAlgn="base"/>
            <a:endParaRPr lang="en-US" sz="1100" b="1" dirty="0">
              <a:solidFill>
                <a:srgbClr val="FF0000"/>
              </a:solidFill>
              <a:latin typeface="Cambria" panose="02040503050406030204" pitchFamily="18" charset="0"/>
              <a:ea typeface="Cambria" panose="02040503050406030204" pitchFamily="18" charset="0"/>
            </a:endParaRPr>
          </a:p>
        </p:txBody>
      </p:sp>
      <p:sp>
        <p:nvSpPr>
          <p:cNvPr id="15" name="Rectangle 14"/>
          <p:cNvSpPr/>
          <p:nvPr/>
        </p:nvSpPr>
        <p:spPr>
          <a:xfrm>
            <a:off x="2470030" y="1525501"/>
            <a:ext cx="2524665"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id INT PRIMARY KEY IDENTITY,</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 VARCHAR(100) NOT NULL</a:t>
            </a:r>
          </a:p>
          <a:p>
            <a:pPr fontAlgn="base"/>
            <a:r>
              <a:rPr lang="en-US" sz="1100" b="1" dirty="0">
                <a:solidFill>
                  <a:srgbClr val="FF0000"/>
                </a:solidFill>
                <a:latin typeface="Cambria" panose="02040503050406030204" pitchFamily="18" charset="0"/>
                <a:ea typeface="Cambria" panose="02040503050406030204" pitchFamily="18" charset="0"/>
              </a:rPr>
              <a:t>);</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INSERT INTO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VALUES</a:t>
            </a:r>
          </a:p>
          <a:p>
            <a:pPr fontAlgn="base"/>
            <a:r>
              <a:rPr lang="en-US" sz="1100" b="1" dirty="0">
                <a:solidFill>
                  <a:srgbClr val="FF0000"/>
                </a:solidFill>
                <a:latin typeface="Cambria" panose="02040503050406030204" pitchFamily="18" charset="0"/>
                <a:ea typeface="Cambria" panose="02040503050406030204" pitchFamily="18" charset="0"/>
              </a:rPr>
              <a:t>    ('John Doe'),</a:t>
            </a:r>
          </a:p>
          <a:p>
            <a:pPr fontAlgn="base"/>
            <a:r>
              <a:rPr lang="en-US" sz="1100" b="1" dirty="0">
                <a:solidFill>
                  <a:srgbClr val="FF0000"/>
                </a:solidFill>
                <a:latin typeface="Cambria" panose="02040503050406030204" pitchFamily="18" charset="0"/>
                <a:ea typeface="Cambria" panose="02040503050406030204" pitchFamily="18" charset="0"/>
              </a:rPr>
              <a:t>    ('Jane Doe'),</a:t>
            </a:r>
          </a:p>
          <a:p>
            <a:pPr fontAlgn="base"/>
            <a:r>
              <a:rPr lang="en-US" sz="1100" b="1" dirty="0">
                <a:solidFill>
                  <a:srgbClr val="FF0000"/>
                </a:solidFill>
                <a:latin typeface="Cambria" panose="02040503050406030204" pitchFamily="18" charset="0"/>
                <a:ea typeface="Cambria" panose="02040503050406030204" pitchFamily="18" charset="0"/>
              </a:rPr>
              <a:t>    ('Michael Scott'),</a:t>
            </a:r>
          </a:p>
          <a:p>
            <a:pPr fontAlgn="base"/>
            <a:r>
              <a:rPr lang="en-US" sz="1100" b="1" dirty="0">
                <a:solidFill>
                  <a:srgbClr val="FF0000"/>
                </a:solidFill>
                <a:latin typeface="Cambria" panose="02040503050406030204" pitchFamily="18" charset="0"/>
                <a:ea typeface="Cambria" panose="02040503050406030204" pitchFamily="18" charset="0"/>
              </a:rPr>
              <a:t>    ('Jack Sparrow');</a:t>
            </a:r>
            <a:endParaRPr lang="en-US" sz="1100" b="1" dirty="0">
              <a:solidFill>
                <a:srgbClr val="FF0000"/>
              </a:solidFill>
              <a:latin typeface="Cambria" panose="02040503050406030204" pitchFamily="18" charset="0"/>
              <a:ea typeface="Cambria" panose="02040503050406030204" pitchFamily="18" charset="0"/>
            </a:endParaRPr>
          </a:p>
        </p:txBody>
      </p:sp>
      <p:sp>
        <p:nvSpPr>
          <p:cNvPr id="16" name="Rectangle 15"/>
          <p:cNvSpPr/>
          <p:nvPr/>
        </p:nvSpPr>
        <p:spPr>
          <a:xfrm>
            <a:off x="80556" y="1036868"/>
            <a:ext cx="3257909"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CREATE SCHEMA </a:t>
            </a:r>
            <a:r>
              <a:rPr lang="en-US" sz="1100" b="1" dirty="0" err="1">
                <a:solidFill>
                  <a:srgbClr val="FF0000"/>
                </a:solidFill>
                <a:latin typeface="Cambria" panose="02040503050406030204" pitchFamily="18" charset="0"/>
                <a:ea typeface="Cambria" panose="02040503050406030204" pitchFamily="18" charset="0"/>
              </a:rPr>
              <a:t>hr</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GO</a:t>
            </a:r>
            <a:endParaRPr lang="en-US" sz="1100" b="1" dirty="0">
              <a:solidFill>
                <a:srgbClr val="FF0000"/>
              </a:solidFill>
              <a:latin typeface="Cambria" panose="02040503050406030204" pitchFamily="18" charset="0"/>
              <a:ea typeface="Cambria" panose="02040503050406030204" pitchFamily="18" charset="0"/>
            </a:endParaRPr>
          </a:p>
        </p:txBody>
      </p:sp>
      <p:pic>
        <p:nvPicPr>
          <p:cNvPr id="102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524" y="4140468"/>
            <a:ext cx="2031012" cy="121606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0891" y="5642305"/>
            <a:ext cx="2794485" cy="47207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5"/>
          <p:cNvSpPr>
            <a:spLocks noChangeArrowheads="1"/>
          </p:cNvSpPr>
          <p:nvPr/>
        </p:nvSpPr>
        <p:spPr bwMode="auto">
          <a:xfrm>
            <a:off x="80556" y="4110286"/>
            <a:ext cx="2239950" cy="93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latin typeface="Cambria" panose="02040503050406030204" pitchFamily="18" charset="0"/>
                <a:ea typeface="Cambria" panose="02040503050406030204" pitchFamily="18" charset="0"/>
              </a:rPr>
              <a:t>Inner Join:-</a:t>
            </a:r>
          </a:p>
          <a:p>
            <a:r>
              <a:rPr lang="en-US" sz="1100" dirty="0">
                <a:latin typeface="Cambria" panose="02040503050406030204" pitchFamily="18" charset="0"/>
                <a:ea typeface="Cambria" panose="02040503050406030204" pitchFamily="18" charset="0"/>
                <a:hlinkClick r:id="rId5"/>
              </a:rPr>
              <a:t>Inner join</a:t>
            </a:r>
            <a:r>
              <a:rPr lang="en-US" sz="1100" dirty="0">
                <a:latin typeface="Cambria" panose="02040503050406030204" pitchFamily="18" charset="0"/>
                <a:ea typeface="Cambria" panose="02040503050406030204" pitchFamily="18" charset="0"/>
              </a:rPr>
              <a:t> produces a data set that includes rows from the left table, matching rows from the right table</a:t>
            </a:r>
            <a:r>
              <a:rPr lang="en-US" sz="1100" dirty="0" smtClean="0">
                <a:latin typeface="Cambria" panose="02040503050406030204" pitchFamily="18" charset="0"/>
                <a:ea typeface="Cambria" panose="02040503050406030204" pitchFamily="18" charset="0"/>
              </a:rPr>
              <a:t>.</a:t>
            </a:r>
            <a:endParaRPr lang="en-US" sz="1100" dirty="0">
              <a:latin typeface="Cambria" panose="02040503050406030204" pitchFamily="18" charset="0"/>
              <a:ea typeface="Cambria" panose="02040503050406030204" pitchFamily="18" charset="0"/>
            </a:endParaRPr>
          </a:p>
        </p:txBody>
      </p:sp>
      <p:sp>
        <p:nvSpPr>
          <p:cNvPr id="18" name="Rectangle 6"/>
          <p:cNvSpPr>
            <a:spLocks noChangeArrowheads="1"/>
          </p:cNvSpPr>
          <p:nvPr/>
        </p:nvSpPr>
        <p:spPr bwMode="auto">
          <a:xfrm>
            <a:off x="146649" y="5114017"/>
            <a:ext cx="2199641" cy="16158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SELECT  </a:t>
            </a:r>
          </a:p>
          <a:p>
            <a:pPr fontAlgn="base"/>
            <a:r>
              <a:rPr lang="en-US" sz="1100" b="1" dirty="0">
                <a:solidFill>
                  <a:srgbClr val="FF0000"/>
                </a:solidFill>
                <a:latin typeface="Cambria" panose="02040503050406030204" pitchFamily="18" charset="0"/>
                <a:ea typeface="Cambria" panose="02040503050406030204" pitchFamily="18" charset="0"/>
              </a:rPr>
              <a:t>    c.id </a:t>
            </a:r>
            <a:r>
              <a:rPr lang="en-US" sz="1100" b="1" dirty="0" err="1">
                <a:solidFill>
                  <a:srgbClr val="FF0000"/>
                </a:solidFill>
                <a:latin typeface="Cambria" panose="02040503050406030204" pitchFamily="18" charset="0"/>
                <a:ea typeface="Cambria" panose="02040503050406030204" pitchFamily="18" charset="0"/>
              </a:rPr>
              <a:t>candidate_id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candidate_name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e.id </a:t>
            </a:r>
            <a:r>
              <a:rPr lang="en-US" sz="1100" b="1" dirty="0" err="1">
                <a:solidFill>
                  <a:srgbClr val="FF0000"/>
                </a:solidFill>
                <a:latin typeface="Cambria" panose="02040503050406030204" pitchFamily="18" charset="0"/>
                <a:ea typeface="Cambria" panose="02040503050406030204" pitchFamily="18" charset="0"/>
              </a:rPr>
              <a:t>employee_id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employee_name</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FROM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 c</a:t>
            </a:r>
          </a:p>
          <a:p>
            <a:pPr fontAlgn="base"/>
            <a:r>
              <a:rPr lang="en-US" sz="1100" b="1" dirty="0">
                <a:solidFill>
                  <a:srgbClr val="FF0000"/>
                </a:solidFill>
                <a:latin typeface="Cambria" panose="02040503050406030204" pitchFamily="18" charset="0"/>
                <a:ea typeface="Cambria" panose="02040503050406030204" pitchFamily="18" charset="0"/>
              </a:rPr>
              <a:t>    INNER JOIN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 e </a:t>
            </a:r>
          </a:p>
          <a:p>
            <a:pPr fontAlgn="base"/>
            <a:r>
              <a:rPr lang="en-US" sz="1100" b="1" dirty="0">
                <a:solidFill>
                  <a:srgbClr val="FF0000"/>
                </a:solidFill>
                <a:latin typeface="Cambria" panose="02040503050406030204" pitchFamily="18" charset="0"/>
                <a:ea typeface="Cambria" panose="02040503050406030204" pitchFamily="18" charset="0"/>
              </a:rPr>
              <a:t>        ON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p:txBody>
      </p:sp>
      <p:sp>
        <p:nvSpPr>
          <p:cNvPr id="19" name="Rectangle 7"/>
          <p:cNvSpPr>
            <a:spLocks noChangeArrowheads="1"/>
          </p:cNvSpPr>
          <p:nvPr/>
        </p:nvSpPr>
        <p:spPr bwMode="auto">
          <a:xfrm>
            <a:off x="146649" y="6725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1"/>
          <p:cNvSpPr/>
          <p:nvPr/>
        </p:nvSpPr>
        <p:spPr>
          <a:xfrm>
            <a:off x="5426008" y="34544"/>
            <a:ext cx="5296625"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Left Join or Left outer join:-</a:t>
            </a:r>
          </a:p>
          <a:p>
            <a:r>
              <a:rPr lang="en-US" sz="1100" dirty="0">
                <a:solidFill>
                  <a:schemeClr val="dk1"/>
                </a:solidFill>
                <a:latin typeface="Cambria" panose="02040503050406030204" pitchFamily="18" charset="0"/>
                <a:ea typeface="Cambria" panose="02040503050406030204" pitchFamily="18" charset="0"/>
                <a:hlinkClick r:id="rId6"/>
              </a:rPr>
              <a:t>Left join</a:t>
            </a:r>
            <a:r>
              <a:rPr lang="en-US" sz="1100" dirty="0">
                <a:solidFill>
                  <a:schemeClr val="dk1"/>
                </a:solidFill>
                <a:latin typeface="Cambria" panose="02040503050406030204" pitchFamily="18" charset="0"/>
                <a:ea typeface="Cambria" panose="02040503050406030204" pitchFamily="18" charset="0"/>
              </a:rPr>
              <a:t> selects data starting from the left table and matching rows in the right table. </a:t>
            </a:r>
          </a:p>
        </p:txBody>
      </p:sp>
      <p:pic>
        <p:nvPicPr>
          <p:cNvPr id="27" name="Picture 26"/>
          <p:cNvPicPr/>
          <p:nvPr/>
        </p:nvPicPr>
        <p:blipFill>
          <a:blip r:embed="rId7"/>
          <a:stretch>
            <a:fillRect/>
          </a:stretch>
        </p:blipFill>
        <p:spPr>
          <a:xfrm>
            <a:off x="10722633" y="31678"/>
            <a:ext cx="1453216" cy="906512"/>
          </a:xfrm>
          <a:prstGeom prst="rect">
            <a:avLst/>
          </a:prstGeom>
        </p:spPr>
      </p:pic>
      <p:sp>
        <p:nvSpPr>
          <p:cNvPr id="23" name="Rectangle 22"/>
          <p:cNvSpPr/>
          <p:nvPr/>
        </p:nvSpPr>
        <p:spPr>
          <a:xfrm>
            <a:off x="5453340" y="461439"/>
            <a:ext cx="2541917" cy="16158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SELECT  </a:t>
            </a:r>
          </a:p>
          <a:p>
            <a:pPr fontAlgn="base"/>
            <a:r>
              <a:rPr lang="en-US" sz="1100" b="1" dirty="0">
                <a:solidFill>
                  <a:srgbClr val="FF0000"/>
                </a:solidFill>
                <a:latin typeface="Cambria" panose="02040503050406030204" pitchFamily="18" charset="0"/>
                <a:ea typeface="Cambria" panose="02040503050406030204" pitchFamily="18" charset="0"/>
              </a:rPr>
              <a:t>    c.id </a:t>
            </a:r>
            <a:r>
              <a:rPr lang="en-US" sz="1100" b="1" dirty="0" err="1">
                <a:solidFill>
                  <a:srgbClr val="FF0000"/>
                </a:solidFill>
                <a:latin typeface="Cambria" panose="02040503050406030204" pitchFamily="18" charset="0"/>
                <a:ea typeface="Cambria" panose="02040503050406030204" pitchFamily="18" charset="0"/>
              </a:rPr>
              <a:t>candidate_id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candidate_name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e.id </a:t>
            </a:r>
            <a:r>
              <a:rPr lang="en-US" sz="1100" b="1" dirty="0" err="1">
                <a:solidFill>
                  <a:srgbClr val="FF0000"/>
                </a:solidFill>
                <a:latin typeface="Cambria" panose="02040503050406030204" pitchFamily="18" charset="0"/>
                <a:ea typeface="Cambria" panose="02040503050406030204" pitchFamily="18" charset="0"/>
              </a:rPr>
              <a:t>employee_id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employee_name</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FROM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 c</a:t>
            </a:r>
          </a:p>
          <a:p>
            <a:pPr fontAlgn="base"/>
            <a:r>
              <a:rPr lang="en-US" sz="1100" b="1" dirty="0">
                <a:solidFill>
                  <a:srgbClr val="FF0000"/>
                </a:solidFill>
                <a:latin typeface="Cambria" panose="02040503050406030204" pitchFamily="18" charset="0"/>
                <a:ea typeface="Cambria" panose="02040503050406030204" pitchFamily="18" charset="0"/>
              </a:rPr>
              <a:t>    LEFT JOIN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 e </a:t>
            </a:r>
          </a:p>
          <a:p>
            <a:pPr fontAlgn="base"/>
            <a:r>
              <a:rPr lang="en-US" sz="1100" b="1" dirty="0">
                <a:solidFill>
                  <a:srgbClr val="FF0000"/>
                </a:solidFill>
                <a:latin typeface="Cambria" panose="02040503050406030204" pitchFamily="18" charset="0"/>
                <a:ea typeface="Cambria" panose="02040503050406030204" pitchFamily="18" charset="0"/>
              </a:rPr>
              <a:t>        ON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a:solidFill>
                  <a:srgbClr val="FF0000"/>
                </a:solidFill>
                <a:latin typeface="Cambria" panose="02040503050406030204" pitchFamily="18" charset="0"/>
                <a:ea typeface="Cambria" panose="02040503050406030204" pitchFamily="18" charset="0"/>
              </a:rPr>
              <a:t>;</a:t>
            </a:r>
          </a:p>
        </p:txBody>
      </p:sp>
      <p:pic>
        <p:nvPicPr>
          <p:cNvPr id="29" name="Picture 28"/>
          <p:cNvPicPr/>
          <p:nvPr/>
        </p:nvPicPr>
        <p:blipFill>
          <a:blip r:embed="rId8"/>
          <a:stretch>
            <a:fillRect/>
          </a:stretch>
        </p:blipFill>
        <p:spPr>
          <a:xfrm>
            <a:off x="8074320" y="1094527"/>
            <a:ext cx="3238500" cy="923925"/>
          </a:xfrm>
          <a:prstGeom prst="rect">
            <a:avLst/>
          </a:prstGeom>
        </p:spPr>
      </p:pic>
      <p:cxnSp>
        <p:nvCxnSpPr>
          <p:cNvPr id="25" name="Straight Connector 24"/>
          <p:cNvCxnSpPr/>
          <p:nvPr/>
        </p:nvCxnSpPr>
        <p:spPr>
          <a:xfrm>
            <a:off x="5322499" y="13084"/>
            <a:ext cx="43801" cy="6844916"/>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512239" y="2235334"/>
            <a:ext cx="1127232"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Anti-Left join:-</a:t>
            </a:r>
          </a:p>
        </p:txBody>
      </p:sp>
      <p:pic>
        <p:nvPicPr>
          <p:cNvPr id="33" name="Picture 32"/>
          <p:cNvPicPr/>
          <p:nvPr/>
        </p:nvPicPr>
        <p:blipFill>
          <a:blip r:embed="rId9"/>
          <a:stretch>
            <a:fillRect/>
          </a:stretch>
        </p:blipFill>
        <p:spPr>
          <a:xfrm>
            <a:off x="8238241" y="2342855"/>
            <a:ext cx="2007870" cy="1221740"/>
          </a:xfrm>
          <a:prstGeom prst="rect">
            <a:avLst/>
          </a:prstGeom>
        </p:spPr>
      </p:pic>
      <p:sp>
        <p:nvSpPr>
          <p:cNvPr id="28" name="Rectangle 27"/>
          <p:cNvSpPr/>
          <p:nvPr/>
        </p:nvSpPr>
        <p:spPr>
          <a:xfrm>
            <a:off x="5435304" y="2586510"/>
            <a:ext cx="2464279"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LEFT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 e.id is null;</a:t>
            </a:r>
          </a:p>
        </p:txBody>
      </p:sp>
      <p:pic>
        <p:nvPicPr>
          <p:cNvPr id="35" name="Picture 34"/>
          <p:cNvPicPr/>
          <p:nvPr/>
        </p:nvPicPr>
        <p:blipFill>
          <a:blip r:embed="rId10"/>
          <a:stretch>
            <a:fillRect/>
          </a:stretch>
        </p:blipFill>
        <p:spPr>
          <a:xfrm>
            <a:off x="8056275" y="3638186"/>
            <a:ext cx="3343275" cy="619125"/>
          </a:xfrm>
          <a:prstGeom prst="rect">
            <a:avLst/>
          </a:prstGeom>
        </p:spPr>
      </p:pic>
      <p:sp>
        <p:nvSpPr>
          <p:cNvPr id="30" name="Rectangle 29"/>
          <p:cNvSpPr/>
          <p:nvPr/>
        </p:nvSpPr>
        <p:spPr>
          <a:xfrm>
            <a:off x="5435304" y="4436921"/>
            <a:ext cx="6625135"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Right Join or Right outer join:-</a:t>
            </a:r>
          </a:p>
          <a:p>
            <a:r>
              <a:rPr lang="en-US" sz="1100" dirty="0">
                <a:solidFill>
                  <a:schemeClr val="dk1"/>
                </a:solidFill>
                <a:latin typeface="Cambria" panose="02040503050406030204" pitchFamily="18" charset="0"/>
                <a:ea typeface="Cambria" panose="02040503050406030204" pitchFamily="18" charset="0"/>
              </a:rPr>
              <a:t>Its revers version of Left join. </a:t>
            </a:r>
          </a:p>
          <a:p>
            <a:r>
              <a:rPr lang="en-US" sz="1100" dirty="0">
                <a:solidFill>
                  <a:schemeClr val="dk1"/>
                </a:solidFill>
                <a:latin typeface="Cambria" panose="02040503050406030204" pitchFamily="18" charset="0"/>
                <a:ea typeface="Cambria" panose="02040503050406030204" pitchFamily="18" charset="0"/>
              </a:rPr>
              <a:t>The right join returns a result set that contains all rows from the right table and the matching rows in the left table.</a:t>
            </a:r>
          </a:p>
        </p:txBody>
      </p:sp>
      <p:pic>
        <p:nvPicPr>
          <p:cNvPr id="37" name="Picture 36"/>
          <p:cNvPicPr/>
          <p:nvPr/>
        </p:nvPicPr>
        <p:blipFill>
          <a:blip r:embed="rId11"/>
          <a:stretch>
            <a:fillRect/>
          </a:stretch>
        </p:blipFill>
        <p:spPr>
          <a:xfrm>
            <a:off x="7927039" y="5587678"/>
            <a:ext cx="1511052" cy="967125"/>
          </a:xfrm>
          <a:prstGeom prst="rect">
            <a:avLst/>
          </a:prstGeom>
        </p:spPr>
      </p:pic>
      <p:sp>
        <p:nvSpPr>
          <p:cNvPr id="31" name="Rectangle 30"/>
          <p:cNvSpPr/>
          <p:nvPr/>
        </p:nvSpPr>
        <p:spPr>
          <a:xfrm>
            <a:off x="5453340" y="5279194"/>
            <a:ext cx="2447451"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RIGHT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a:t>
            </a:r>
          </a:p>
        </p:txBody>
      </p:sp>
      <p:pic>
        <p:nvPicPr>
          <p:cNvPr id="40" name="Picture 39"/>
          <p:cNvPicPr/>
          <p:nvPr/>
        </p:nvPicPr>
        <p:blipFill>
          <a:blip r:embed="rId12"/>
          <a:stretch>
            <a:fillRect/>
          </a:stretch>
        </p:blipFill>
        <p:spPr>
          <a:xfrm>
            <a:off x="9574529" y="5405694"/>
            <a:ext cx="2560739" cy="923925"/>
          </a:xfrm>
          <a:prstGeom prst="rect">
            <a:avLst/>
          </a:prstGeom>
        </p:spPr>
      </p:pic>
      <p:cxnSp>
        <p:nvCxnSpPr>
          <p:cNvPr id="36" name="Straight Connector 35"/>
          <p:cNvCxnSpPr/>
          <p:nvPr/>
        </p:nvCxnSpPr>
        <p:spPr>
          <a:xfrm>
            <a:off x="5393632" y="2184533"/>
            <a:ext cx="6798368" cy="98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377481" y="4354256"/>
            <a:ext cx="6798368" cy="983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372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p:cNvSpPr>
            <a:spLocks noChangeArrowheads="1"/>
          </p:cNvSpPr>
          <p:nvPr/>
        </p:nvSpPr>
        <p:spPr bwMode="auto">
          <a:xfrm>
            <a:off x="146649" y="6725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5" name="Straight Connector 24"/>
          <p:cNvCxnSpPr/>
          <p:nvPr/>
        </p:nvCxnSpPr>
        <p:spPr>
          <a:xfrm>
            <a:off x="5400720" y="50568"/>
            <a:ext cx="43801" cy="6844916"/>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942" y="50568"/>
            <a:ext cx="1225015"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Anti-Right join:-</a:t>
            </a:r>
          </a:p>
        </p:txBody>
      </p:sp>
      <p:pic>
        <p:nvPicPr>
          <p:cNvPr id="32" name="Picture 31"/>
          <p:cNvPicPr/>
          <p:nvPr/>
        </p:nvPicPr>
        <p:blipFill>
          <a:blip r:embed="rId3"/>
          <a:stretch>
            <a:fillRect/>
          </a:stretch>
        </p:blipFill>
        <p:spPr>
          <a:xfrm>
            <a:off x="2663848" y="117784"/>
            <a:ext cx="1774825" cy="1035050"/>
          </a:xfrm>
          <a:prstGeom prst="rect">
            <a:avLst/>
          </a:prstGeom>
        </p:spPr>
      </p:pic>
      <p:sp>
        <p:nvSpPr>
          <p:cNvPr id="3" name="Rectangle 2"/>
          <p:cNvSpPr/>
          <p:nvPr/>
        </p:nvSpPr>
        <p:spPr>
          <a:xfrm>
            <a:off x="50021" y="415769"/>
            <a:ext cx="2182483"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RIGHT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 c.id IS NULL;</a:t>
            </a:r>
          </a:p>
        </p:txBody>
      </p:sp>
      <p:pic>
        <p:nvPicPr>
          <p:cNvPr id="34" name="Picture 33"/>
          <p:cNvPicPr/>
          <p:nvPr/>
        </p:nvPicPr>
        <p:blipFill>
          <a:blip r:embed="rId4"/>
          <a:stretch>
            <a:fillRect/>
          </a:stretch>
        </p:blipFill>
        <p:spPr>
          <a:xfrm>
            <a:off x="2273797" y="1350605"/>
            <a:ext cx="2848856" cy="571500"/>
          </a:xfrm>
          <a:prstGeom prst="rect">
            <a:avLst/>
          </a:prstGeom>
        </p:spPr>
      </p:pic>
      <p:sp>
        <p:nvSpPr>
          <p:cNvPr id="4" name="Rectangle 3"/>
          <p:cNvSpPr/>
          <p:nvPr/>
        </p:nvSpPr>
        <p:spPr>
          <a:xfrm>
            <a:off x="29910" y="2150576"/>
            <a:ext cx="5179301"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FULL join and FULL Outer join:-</a:t>
            </a:r>
          </a:p>
          <a:p>
            <a:r>
              <a:rPr lang="en-US" sz="1100" b="1" dirty="0">
                <a:solidFill>
                  <a:schemeClr val="dk1"/>
                </a:solidFill>
                <a:latin typeface="Cambria" panose="02040503050406030204" pitchFamily="18" charset="0"/>
                <a:ea typeface="Cambria" panose="02040503050406030204" pitchFamily="18" charset="0"/>
              </a:rPr>
              <a:t>The </a:t>
            </a:r>
            <a:r>
              <a:rPr lang="en-US" sz="1100" b="1" dirty="0">
                <a:solidFill>
                  <a:schemeClr val="dk1"/>
                </a:solidFill>
                <a:latin typeface="Cambria" panose="02040503050406030204" pitchFamily="18" charset="0"/>
                <a:ea typeface="Cambria" panose="02040503050406030204" pitchFamily="18" charset="0"/>
                <a:hlinkClick r:id="rId5"/>
              </a:rPr>
              <a:t>full outer join</a:t>
            </a:r>
            <a:r>
              <a:rPr lang="en-US" sz="1100" b="1" dirty="0">
                <a:solidFill>
                  <a:schemeClr val="dk1"/>
                </a:solidFill>
                <a:latin typeface="Cambria" panose="02040503050406030204" pitchFamily="18" charset="0"/>
                <a:ea typeface="Cambria" panose="02040503050406030204" pitchFamily="18" charset="0"/>
              </a:rPr>
              <a:t> or </a:t>
            </a:r>
            <a:r>
              <a:rPr lang="en-US" sz="1100" b="1" dirty="0">
                <a:solidFill>
                  <a:schemeClr val="dk1"/>
                </a:solidFill>
                <a:latin typeface="Cambria" panose="02040503050406030204" pitchFamily="18" charset="0"/>
                <a:ea typeface="Cambria" panose="02040503050406030204" pitchFamily="18" charset="0"/>
                <a:hlinkClick r:id="rId5"/>
              </a:rPr>
              <a:t>full join</a:t>
            </a:r>
            <a:r>
              <a:rPr lang="en-US" sz="1100" b="1" dirty="0">
                <a:solidFill>
                  <a:schemeClr val="dk1"/>
                </a:solidFill>
                <a:latin typeface="Cambria" panose="02040503050406030204" pitchFamily="18" charset="0"/>
                <a:ea typeface="Cambria" panose="02040503050406030204" pitchFamily="18" charset="0"/>
              </a:rPr>
              <a:t> returns a result set that contains all rows from both left and right tables, with the matching rows from both sides where available. In case there is no match, the missing side will have </a:t>
            </a:r>
            <a:r>
              <a:rPr lang="en-US" sz="1100" b="1" dirty="0">
                <a:solidFill>
                  <a:schemeClr val="dk1"/>
                </a:solidFill>
                <a:latin typeface="Cambria" panose="02040503050406030204" pitchFamily="18" charset="0"/>
                <a:ea typeface="Cambria" panose="02040503050406030204" pitchFamily="18" charset="0"/>
                <a:hlinkClick r:id="rId6"/>
              </a:rPr>
              <a:t>NULL</a:t>
            </a:r>
            <a:r>
              <a:rPr lang="en-US" sz="1100" b="1" dirty="0">
                <a:solidFill>
                  <a:schemeClr val="dk1"/>
                </a:solidFill>
                <a:latin typeface="Cambria" panose="02040503050406030204" pitchFamily="18" charset="0"/>
                <a:ea typeface="Cambria" panose="02040503050406030204" pitchFamily="18" charset="0"/>
              </a:rPr>
              <a:t> values.</a:t>
            </a:r>
          </a:p>
        </p:txBody>
      </p:sp>
      <p:pic>
        <p:nvPicPr>
          <p:cNvPr id="36" name="Picture 35"/>
          <p:cNvPicPr/>
          <p:nvPr/>
        </p:nvPicPr>
        <p:blipFill>
          <a:blip r:embed="rId7"/>
          <a:stretch>
            <a:fillRect/>
          </a:stretch>
        </p:blipFill>
        <p:spPr>
          <a:xfrm>
            <a:off x="3912509" y="2895918"/>
            <a:ext cx="1353346" cy="793722"/>
          </a:xfrm>
          <a:prstGeom prst="rect">
            <a:avLst/>
          </a:prstGeom>
        </p:spPr>
      </p:pic>
      <p:sp>
        <p:nvSpPr>
          <p:cNvPr id="5" name="Rectangle 4"/>
          <p:cNvSpPr/>
          <p:nvPr/>
        </p:nvSpPr>
        <p:spPr>
          <a:xfrm>
            <a:off x="93446" y="2972503"/>
            <a:ext cx="2180351"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FULL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a:t>
            </a:r>
          </a:p>
        </p:txBody>
      </p:sp>
      <p:pic>
        <p:nvPicPr>
          <p:cNvPr id="38" name="Picture 37"/>
          <p:cNvPicPr/>
          <p:nvPr/>
        </p:nvPicPr>
        <p:blipFill>
          <a:blip r:embed="rId8"/>
          <a:stretch>
            <a:fillRect/>
          </a:stretch>
        </p:blipFill>
        <p:spPr>
          <a:xfrm>
            <a:off x="2365360" y="3620266"/>
            <a:ext cx="2665730" cy="1014730"/>
          </a:xfrm>
          <a:prstGeom prst="rect">
            <a:avLst/>
          </a:prstGeom>
        </p:spPr>
      </p:pic>
      <p:sp>
        <p:nvSpPr>
          <p:cNvPr id="7" name="Rectangle 6"/>
          <p:cNvSpPr/>
          <p:nvPr/>
        </p:nvSpPr>
        <p:spPr>
          <a:xfrm>
            <a:off x="93446" y="4742579"/>
            <a:ext cx="1641796"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Anti- FULL Outer join:-</a:t>
            </a:r>
          </a:p>
        </p:txBody>
      </p:sp>
      <p:pic>
        <p:nvPicPr>
          <p:cNvPr id="39" name="Picture 38"/>
          <p:cNvPicPr/>
          <p:nvPr/>
        </p:nvPicPr>
        <p:blipFill>
          <a:blip r:embed="rId9"/>
          <a:stretch>
            <a:fillRect/>
          </a:stretch>
        </p:blipFill>
        <p:spPr>
          <a:xfrm>
            <a:off x="2737348" y="4898390"/>
            <a:ext cx="1353346" cy="828859"/>
          </a:xfrm>
          <a:prstGeom prst="rect">
            <a:avLst/>
          </a:prstGeom>
        </p:spPr>
      </p:pic>
      <p:sp>
        <p:nvSpPr>
          <p:cNvPr id="8" name="Rectangle 7"/>
          <p:cNvSpPr/>
          <p:nvPr/>
        </p:nvSpPr>
        <p:spPr>
          <a:xfrm>
            <a:off x="50021" y="5039095"/>
            <a:ext cx="2157028" cy="17851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FULL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a:t>
            </a:r>
          </a:p>
          <a:p>
            <a:pPr fontAlgn="base"/>
            <a:r>
              <a:rPr lang="en-US" sz="1000" b="1" dirty="0">
                <a:solidFill>
                  <a:srgbClr val="FF0000"/>
                </a:solidFill>
                <a:latin typeface="Cambria" panose="02040503050406030204" pitchFamily="18" charset="0"/>
                <a:ea typeface="Cambria" panose="02040503050406030204" pitchFamily="18" charset="0"/>
              </a:rPr>
              <a:t>    c.id IS NULL </a:t>
            </a:r>
            <a:r>
              <a:rPr lang="en-US" sz="1000" b="1" dirty="0" smtClean="0">
                <a:solidFill>
                  <a:srgbClr val="FF0000"/>
                </a:solidFill>
                <a:latin typeface="Cambria" panose="02040503050406030204" pitchFamily="18" charset="0"/>
                <a:ea typeface="Cambria" panose="02040503050406030204" pitchFamily="18" charset="0"/>
              </a:rPr>
              <a:t>OR </a:t>
            </a:r>
            <a:r>
              <a:rPr lang="en-US" sz="1000" b="1" dirty="0">
                <a:solidFill>
                  <a:srgbClr val="FF0000"/>
                </a:solidFill>
                <a:latin typeface="Cambria" panose="02040503050406030204" pitchFamily="18" charset="0"/>
                <a:ea typeface="Cambria" panose="02040503050406030204" pitchFamily="18" charset="0"/>
              </a:rPr>
              <a:t>e.id IS NULL;</a:t>
            </a:r>
          </a:p>
        </p:txBody>
      </p:sp>
      <p:pic>
        <p:nvPicPr>
          <p:cNvPr id="41" name="Picture 40"/>
          <p:cNvPicPr/>
          <p:nvPr/>
        </p:nvPicPr>
        <p:blipFill>
          <a:blip r:embed="rId10"/>
          <a:stretch>
            <a:fillRect/>
          </a:stretch>
        </p:blipFill>
        <p:spPr>
          <a:xfrm>
            <a:off x="2273797" y="5772661"/>
            <a:ext cx="3048702" cy="952500"/>
          </a:xfrm>
          <a:prstGeom prst="rect">
            <a:avLst/>
          </a:prstGeom>
        </p:spPr>
      </p:pic>
      <p:cxnSp>
        <p:nvCxnSpPr>
          <p:cNvPr id="42" name="Straight Connector 41"/>
          <p:cNvCxnSpPr/>
          <p:nvPr/>
        </p:nvCxnSpPr>
        <p:spPr>
          <a:xfrm>
            <a:off x="25314" y="2088836"/>
            <a:ext cx="5340986" cy="6149"/>
          </a:xfrm>
          <a:prstGeom prst="line">
            <a:avLst/>
          </a:prstGeom>
        </p:spPr>
        <p:style>
          <a:lnRef idx="3">
            <a:schemeClr val="accent4"/>
          </a:lnRef>
          <a:fillRef idx="0">
            <a:schemeClr val="accent4"/>
          </a:fillRef>
          <a:effectRef idx="2">
            <a:schemeClr val="accent4"/>
          </a:effectRef>
          <a:fontRef idx="minor">
            <a:schemeClr val="tx1"/>
          </a:fontRef>
        </p:style>
      </p:cxnSp>
      <p:cxnSp>
        <p:nvCxnSpPr>
          <p:cNvPr id="43" name="Straight Connector 42"/>
          <p:cNvCxnSpPr/>
          <p:nvPr/>
        </p:nvCxnSpPr>
        <p:spPr>
          <a:xfrm>
            <a:off x="62890" y="4640758"/>
            <a:ext cx="5340986" cy="6149"/>
          </a:xfrm>
          <a:prstGeom prst="line">
            <a:avLst/>
          </a:prstGeom>
        </p:spPr>
        <p:style>
          <a:lnRef idx="3">
            <a:schemeClr val="accent3"/>
          </a:lnRef>
          <a:fillRef idx="0">
            <a:schemeClr val="accent3"/>
          </a:fillRef>
          <a:effectRef idx="2">
            <a:schemeClr val="accent3"/>
          </a:effectRef>
          <a:fontRef idx="minor">
            <a:schemeClr val="tx1"/>
          </a:fontRef>
        </p:style>
      </p:cxnSp>
      <p:sp>
        <p:nvSpPr>
          <p:cNvPr id="12" name="Rectangle 11"/>
          <p:cNvSpPr/>
          <p:nvPr/>
        </p:nvSpPr>
        <p:spPr>
          <a:xfrm>
            <a:off x="5479588" y="117784"/>
            <a:ext cx="6096000"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CROSS JOIN:-</a:t>
            </a:r>
          </a:p>
          <a:p>
            <a:r>
              <a:rPr lang="en-US" sz="1100" dirty="0">
                <a:solidFill>
                  <a:schemeClr val="dk1"/>
                </a:solidFill>
                <a:latin typeface="Cambria" panose="02040503050406030204" pitchFamily="18" charset="0"/>
                <a:ea typeface="Cambria" panose="02040503050406030204" pitchFamily="18" charset="0"/>
              </a:rPr>
              <a:t>Left table multiply by right side table and if value are not present NULL is appear in this value</a:t>
            </a:r>
          </a:p>
        </p:txBody>
      </p:sp>
      <p:cxnSp>
        <p:nvCxnSpPr>
          <p:cNvPr id="44" name="Straight Connector 43"/>
          <p:cNvCxnSpPr/>
          <p:nvPr/>
        </p:nvCxnSpPr>
        <p:spPr>
          <a:xfrm>
            <a:off x="5366300" y="628100"/>
            <a:ext cx="6825700" cy="1631"/>
          </a:xfrm>
          <a:prstGeom prst="line">
            <a:avLst/>
          </a:prstGeom>
        </p:spPr>
        <p:style>
          <a:lnRef idx="3">
            <a:schemeClr val="accent4"/>
          </a:lnRef>
          <a:fillRef idx="0">
            <a:schemeClr val="accent4"/>
          </a:fillRef>
          <a:effectRef idx="2">
            <a:schemeClr val="accent4"/>
          </a:effectRef>
          <a:fontRef idx="minor">
            <a:schemeClr val="tx1"/>
          </a:fontRef>
        </p:style>
      </p:cxnSp>
      <p:sp>
        <p:nvSpPr>
          <p:cNvPr id="45" name="Rectangle 44"/>
          <p:cNvSpPr/>
          <p:nvPr/>
        </p:nvSpPr>
        <p:spPr>
          <a:xfrm>
            <a:off x="8199306" y="726412"/>
            <a:ext cx="3908966" cy="60862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950" b="1" u="sng" dirty="0" smtClean="0">
                <a:solidFill>
                  <a:schemeClr val="tx1"/>
                </a:solidFill>
                <a:latin typeface="Cambria" panose="02040503050406030204" pitchFamily="18" charset="0"/>
                <a:ea typeface="Cambria" panose="02040503050406030204" pitchFamily="18" charset="0"/>
              </a:rPr>
              <a:t>Inner Join</a:t>
            </a:r>
          </a:p>
          <a:p>
            <a:pPr fontAlgn="base"/>
            <a:r>
              <a:rPr lang="en-US" sz="950" b="1" dirty="0" smtClean="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INNER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u="sng" dirty="0" smtClean="0">
                <a:solidFill>
                  <a:schemeClr val="tx1"/>
                </a:solidFill>
                <a:latin typeface="Cambria" panose="02040503050406030204" pitchFamily="18" charset="0"/>
                <a:ea typeface="Cambria" panose="02040503050406030204" pitchFamily="18" charset="0"/>
              </a:rPr>
              <a:t>Left Join</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Left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u="sng" dirty="0" smtClean="0">
                <a:solidFill>
                  <a:schemeClr val="tx1"/>
                </a:solidFill>
                <a:latin typeface="Cambria" panose="02040503050406030204" pitchFamily="18" charset="0"/>
                <a:ea typeface="Cambria" panose="02040503050406030204" pitchFamily="18" charset="0"/>
              </a:rPr>
              <a:t>Right Join</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Right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u="sng" dirty="0" smtClean="0">
                <a:solidFill>
                  <a:schemeClr val="tx1"/>
                </a:solidFill>
                <a:latin typeface="Cambria" panose="02040503050406030204" pitchFamily="18" charset="0"/>
                <a:ea typeface="Cambria" panose="02040503050406030204" pitchFamily="18" charset="0"/>
              </a:rPr>
              <a:t>Full Join</a:t>
            </a:r>
            <a:endParaRPr lang="en-US" sz="950" b="1" u="sng" dirty="0">
              <a:solidFill>
                <a:schemeClr val="tx1"/>
              </a:solidFill>
              <a:latin typeface="Cambria" panose="02040503050406030204" pitchFamily="18" charset="0"/>
              <a:ea typeface="Cambria" panose="02040503050406030204" pitchFamily="18" charset="0"/>
            </a:endParaRPr>
          </a:p>
          <a:p>
            <a:pPr fontAlgn="base"/>
            <a:r>
              <a:rPr lang="en-US" sz="950" b="1" dirty="0" smtClean="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Full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smtClean="0">
                <a:solidFill>
                  <a:schemeClr val="tx1"/>
                </a:solidFill>
                <a:latin typeface="Cambria" panose="02040503050406030204" pitchFamily="18" charset="0"/>
                <a:ea typeface="Cambria" panose="02040503050406030204" pitchFamily="18" charset="0"/>
              </a:rPr>
              <a:t>Left Anti</a:t>
            </a:r>
            <a:endParaRPr lang="en-US" sz="950" b="1" dirty="0">
              <a:solidFill>
                <a:schemeClr val="tx1"/>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Left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Where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is null </a:t>
            </a:r>
          </a:p>
          <a:p>
            <a:pPr fontAlgn="base"/>
            <a:r>
              <a:rPr lang="en-US" sz="950" b="1" dirty="0" smtClean="0">
                <a:solidFill>
                  <a:schemeClr val="tx1"/>
                </a:solidFill>
                <a:latin typeface="Cambria" panose="02040503050406030204" pitchFamily="18" charset="0"/>
                <a:ea typeface="Cambria" panose="02040503050406030204" pitchFamily="18" charset="0"/>
              </a:rPr>
              <a:t>Right Anti </a:t>
            </a:r>
            <a:endParaRPr lang="en-US" sz="950" b="1" dirty="0">
              <a:solidFill>
                <a:schemeClr val="tx1"/>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Right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Where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is null </a:t>
            </a:r>
          </a:p>
          <a:p>
            <a:pPr fontAlgn="base"/>
            <a:r>
              <a:rPr lang="en-US" sz="950" b="1" dirty="0" smtClean="0">
                <a:solidFill>
                  <a:schemeClr val="tx1"/>
                </a:solidFill>
                <a:latin typeface="Cambria" panose="02040503050406030204" pitchFamily="18" charset="0"/>
                <a:ea typeface="Cambria" panose="02040503050406030204" pitchFamily="18" charset="0"/>
              </a:rPr>
              <a:t>Cross Join</a:t>
            </a: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Cross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smtClean="0">
                <a:solidFill>
                  <a:schemeClr val="tx1"/>
                </a:solidFill>
                <a:latin typeface="Cambria" panose="02040503050406030204" pitchFamily="18" charset="0"/>
                <a:ea typeface="Cambria" panose="02040503050406030204" pitchFamily="18" charset="0"/>
              </a:rPr>
              <a:t>Self Join</a:t>
            </a:r>
            <a:endParaRPr lang="en-US" sz="950" b="1" dirty="0">
              <a:solidFill>
                <a:schemeClr val="tx1"/>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p:txBody>
      </p:sp>
      <p:sp>
        <p:nvSpPr>
          <p:cNvPr id="46" name="Rectangle 45"/>
          <p:cNvSpPr/>
          <p:nvPr/>
        </p:nvSpPr>
        <p:spPr>
          <a:xfrm>
            <a:off x="5529532" y="677840"/>
            <a:ext cx="992037"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dk1"/>
                </a:solidFill>
                <a:latin typeface="Cambria" panose="02040503050406030204" pitchFamily="18" charset="0"/>
                <a:ea typeface="Cambria" panose="02040503050406030204" pitchFamily="18" charset="0"/>
              </a:rPr>
              <a:t>Example 2:-</a:t>
            </a:r>
            <a:endParaRPr lang="en-US" sz="1100" b="1" dirty="0">
              <a:solidFill>
                <a:schemeClr val="dk1"/>
              </a:solidFill>
              <a:latin typeface="Cambria" panose="02040503050406030204" pitchFamily="18" charset="0"/>
              <a:ea typeface="Cambria" panose="02040503050406030204" pitchFamily="18" charset="0"/>
            </a:endParaRPr>
          </a:p>
        </p:txBody>
      </p:sp>
      <p:sp>
        <p:nvSpPr>
          <p:cNvPr id="47" name="Rectangle 46"/>
          <p:cNvSpPr/>
          <p:nvPr/>
        </p:nvSpPr>
        <p:spPr>
          <a:xfrm>
            <a:off x="5487278" y="967201"/>
            <a:ext cx="2556712" cy="57861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Student_Details</a:t>
            </a:r>
            <a:r>
              <a:rPr lang="en-US" sz="1000" b="1" dirty="0">
                <a:solidFill>
                  <a:srgbClr val="FF0000"/>
                </a:solidFill>
                <a:latin typeface="Cambria" panose="02040503050406030204" pitchFamily="18" charset="0"/>
                <a:ea typeface="Cambria" panose="02040503050406030204" pitchFamily="18" charset="0"/>
              </a:rPr>
              <a:t> (      </a:t>
            </a:r>
          </a:p>
          <a:p>
            <a:pPr fontAlgn="base"/>
            <a:r>
              <a:rPr lang="en-US" sz="1000" b="1" dirty="0">
                <a:solidFill>
                  <a:srgbClr val="FF0000"/>
                </a:solidFill>
                <a:latin typeface="Cambria" panose="02040503050406030204" pitchFamily="18" charset="0"/>
                <a:ea typeface="Cambria" panose="02040503050406030204" pitchFamily="18" charset="0"/>
              </a:rPr>
              <a:t>  id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PRIMARY KEY IDENTITY,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last_name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age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  city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(25) NOT NULL      </a:t>
            </a:r>
            <a:r>
              <a:rPr lang="en-US" sz="1000" b="1" dirty="0" smtClean="0">
                <a:solidFill>
                  <a:srgbClr val="FF0000"/>
                </a:solidFill>
                <a:latin typeface="Cambria" panose="02040503050406030204" pitchFamily="18" charset="0"/>
                <a:ea typeface="Cambria" panose="02040503050406030204" pitchFamily="18" charset="0"/>
              </a:rPr>
              <a:t>) </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Fee_Details</a:t>
            </a:r>
            <a:r>
              <a:rPr lang="en-US" sz="1000" b="1" dirty="0">
                <a:solidFill>
                  <a:srgbClr val="FF0000"/>
                </a:solidFill>
                <a:latin typeface="Cambria" panose="02040503050406030204" pitchFamily="18" charset="0"/>
                <a:ea typeface="Cambria" panose="02040503050406030204" pitchFamily="18" charset="0"/>
              </a:rPr>
              <a:t> (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course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amount_paid</a:t>
            </a:r>
            <a:r>
              <a:rPr lang="en-US" sz="1000" b="1" dirty="0">
                <a:solidFill>
                  <a:srgbClr val="FF0000"/>
                </a:solidFill>
                <a:latin typeface="Cambria" panose="02040503050406030204" pitchFamily="18" charset="0"/>
                <a:ea typeface="Cambria" panose="02040503050406030204" pitchFamily="18" charset="0"/>
              </a:rPr>
              <a:t> </a:t>
            </a:r>
            <a:r>
              <a:rPr lang="en-US" sz="1000" b="1" dirty="0" err="1" smtClean="0">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t>
            </a:r>
            <a:r>
              <a:rPr lang="en-US" sz="1000" b="1" dirty="0" smtClean="0">
                <a:solidFill>
                  <a:srgbClr val="FF0000"/>
                </a:solidFill>
                <a:latin typeface="Cambria" panose="02040503050406030204" pitchFamily="18" charset="0"/>
                <a:ea typeface="Cambria" panose="02040503050406030204" pitchFamily="18" charset="0"/>
              </a:rPr>
              <a:t>      )</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Student_Details</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last_name</a:t>
            </a:r>
            <a:r>
              <a:rPr lang="en-US" sz="1000" b="1" dirty="0">
                <a:solidFill>
                  <a:srgbClr val="FF0000"/>
                </a:solidFill>
                <a:latin typeface="Cambria" panose="02040503050406030204" pitchFamily="18" charset="0"/>
                <a:ea typeface="Cambria" panose="02040503050406030204" pitchFamily="18" charset="0"/>
              </a:rPr>
              <a:t>, age, city)       </a:t>
            </a:r>
          </a:p>
          <a:p>
            <a:pPr fontAlgn="base"/>
            <a:r>
              <a:rPr lang="en-US" sz="1000" b="1" dirty="0">
                <a:solidFill>
                  <a:srgbClr val="FF0000"/>
                </a:solidFill>
                <a:latin typeface="Cambria" panose="02040503050406030204" pitchFamily="18" charset="0"/>
                <a:ea typeface="Cambria" panose="02040503050406030204" pitchFamily="18" charset="0"/>
              </a:rPr>
              <a:t>VALUES (3354,'Luisa', 'Evans', 13, 'Texas'),       </a:t>
            </a:r>
          </a:p>
          <a:p>
            <a:pPr fontAlgn="base"/>
            <a:r>
              <a:rPr lang="en-US" sz="1000" b="1" dirty="0">
                <a:solidFill>
                  <a:srgbClr val="FF0000"/>
                </a:solidFill>
                <a:latin typeface="Cambria" panose="02040503050406030204" pitchFamily="18" charset="0"/>
                <a:ea typeface="Cambria" panose="02040503050406030204" pitchFamily="18" charset="0"/>
              </a:rPr>
              <a:t>(2135, 'Paul', 'Ward', 15, 'Alaska'),       </a:t>
            </a:r>
          </a:p>
          <a:p>
            <a:pPr fontAlgn="base"/>
            <a:r>
              <a:rPr lang="it-IT" sz="1000" b="1" dirty="0">
                <a:solidFill>
                  <a:srgbClr val="FF0000"/>
                </a:solidFill>
                <a:latin typeface="Cambria" panose="02040503050406030204" pitchFamily="18" charset="0"/>
                <a:ea typeface="Cambria" panose="02040503050406030204" pitchFamily="18" charset="0"/>
              </a:rPr>
              <a:t>(4321, 'Peter', 'Bennett', 14, 'California'),    </a:t>
            </a:r>
          </a:p>
          <a:p>
            <a:pPr fontAlgn="base"/>
            <a:r>
              <a:rPr lang="en-US" sz="1000" b="1" dirty="0">
                <a:solidFill>
                  <a:srgbClr val="FF0000"/>
                </a:solidFill>
                <a:latin typeface="Cambria" panose="02040503050406030204" pitchFamily="18" charset="0"/>
                <a:ea typeface="Cambria" panose="02040503050406030204" pitchFamily="18" charset="0"/>
              </a:rPr>
              <a:t>(4213,'Carlos', 'Patterson', 17, 'New York'),       </a:t>
            </a:r>
          </a:p>
          <a:p>
            <a:pPr fontAlgn="base"/>
            <a:r>
              <a:rPr lang="en-US" sz="1000" b="1" dirty="0">
                <a:solidFill>
                  <a:srgbClr val="FF0000"/>
                </a:solidFill>
                <a:latin typeface="Cambria" panose="02040503050406030204" pitchFamily="18" charset="0"/>
                <a:ea typeface="Cambria" panose="02040503050406030204" pitchFamily="18" charset="0"/>
              </a:rPr>
              <a:t>(5112, 'Rose', '</a:t>
            </a:r>
            <a:r>
              <a:rPr lang="en-US" sz="1000" b="1" dirty="0" err="1">
                <a:solidFill>
                  <a:srgbClr val="FF0000"/>
                </a:solidFill>
                <a:latin typeface="Cambria" panose="02040503050406030204" pitchFamily="18" charset="0"/>
                <a:ea typeface="Cambria" panose="02040503050406030204" pitchFamily="18" charset="0"/>
              </a:rPr>
              <a:t>Huges</a:t>
            </a:r>
            <a:r>
              <a:rPr lang="en-US" sz="1000" b="1" dirty="0">
                <a:solidFill>
                  <a:srgbClr val="FF0000"/>
                </a:solidFill>
                <a:latin typeface="Cambria" panose="02040503050406030204" pitchFamily="18" charset="0"/>
                <a:ea typeface="Cambria" panose="02040503050406030204" pitchFamily="18" charset="0"/>
              </a:rPr>
              <a:t>', 16, 'Florida'),  </a:t>
            </a:r>
          </a:p>
          <a:p>
            <a:pPr fontAlgn="base"/>
            <a:r>
              <a:rPr lang="en-US" sz="1000" b="1" dirty="0">
                <a:solidFill>
                  <a:srgbClr val="FF0000"/>
                </a:solidFill>
                <a:latin typeface="Cambria" panose="02040503050406030204" pitchFamily="18" charset="0"/>
                <a:ea typeface="Cambria" panose="02040503050406030204" pitchFamily="18" charset="0"/>
              </a:rPr>
              <a:t>(6113, '</a:t>
            </a:r>
            <a:r>
              <a:rPr lang="en-US" sz="1000" b="1" dirty="0" err="1">
                <a:solidFill>
                  <a:srgbClr val="FF0000"/>
                </a:solidFill>
                <a:latin typeface="Cambria" panose="02040503050406030204" pitchFamily="18" charset="0"/>
                <a:ea typeface="Cambria" panose="02040503050406030204" pitchFamily="18" charset="0"/>
              </a:rPr>
              <a:t>Marielia</a:t>
            </a:r>
            <a:r>
              <a:rPr lang="en-US" sz="1000" b="1" dirty="0">
                <a:solidFill>
                  <a:srgbClr val="FF0000"/>
                </a:solidFill>
                <a:latin typeface="Cambria" panose="02040503050406030204" pitchFamily="18" charset="0"/>
                <a:ea typeface="Cambria" panose="02040503050406030204" pitchFamily="18" charset="0"/>
              </a:rPr>
              <a:t>', 'Simmons', 15, 'Arizona'),    </a:t>
            </a:r>
          </a:p>
          <a:p>
            <a:pPr fontAlgn="base"/>
            <a:r>
              <a:rPr lang="en-US" sz="1000" b="1" dirty="0">
                <a:solidFill>
                  <a:srgbClr val="FF0000"/>
                </a:solidFill>
                <a:latin typeface="Cambria" panose="02040503050406030204" pitchFamily="18" charset="0"/>
                <a:ea typeface="Cambria" panose="02040503050406030204" pitchFamily="18" charset="0"/>
              </a:rPr>
              <a:t>(7555,'Antonio', 'Butler', 14, 'New York'),       </a:t>
            </a:r>
          </a:p>
          <a:p>
            <a:pPr fontAlgn="base"/>
            <a:r>
              <a:rPr lang="en-US" sz="1000" b="1" dirty="0">
                <a:solidFill>
                  <a:srgbClr val="FF0000"/>
                </a:solidFill>
                <a:latin typeface="Cambria" panose="02040503050406030204" pitchFamily="18" charset="0"/>
                <a:ea typeface="Cambria" panose="02040503050406030204" pitchFamily="18" charset="0"/>
              </a:rPr>
              <a:t>(8345, 'Diego', 'Cox', 13, 'California')</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Fee_Details</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course, </a:t>
            </a:r>
            <a:r>
              <a:rPr lang="en-US" sz="1000" b="1" dirty="0" err="1">
                <a:solidFill>
                  <a:srgbClr val="FF0000"/>
                </a:solidFill>
                <a:latin typeface="Cambria" panose="02040503050406030204" pitchFamily="18" charset="0"/>
                <a:ea typeface="Cambria" panose="02040503050406030204" pitchFamily="18" charset="0"/>
              </a:rPr>
              <a:t>amount_paid</a:t>
            </a:r>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VALUES (3354,'Java', 20000),       </a:t>
            </a:r>
          </a:p>
          <a:p>
            <a:pPr fontAlgn="base"/>
            <a:r>
              <a:rPr lang="en-US" sz="1000" b="1" dirty="0">
                <a:solidFill>
                  <a:srgbClr val="FF0000"/>
                </a:solidFill>
                <a:latin typeface="Cambria" panose="02040503050406030204" pitchFamily="18" charset="0"/>
                <a:ea typeface="Cambria" panose="02040503050406030204" pitchFamily="18" charset="0"/>
              </a:rPr>
              <a:t>(7555, 'Android', 22000),       </a:t>
            </a:r>
          </a:p>
          <a:p>
            <a:pPr fontAlgn="base"/>
            <a:r>
              <a:rPr lang="en-US" sz="1000" b="1" dirty="0">
                <a:solidFill>
                  <a:srgbClr val="FF0000"/>
                </a:solidFill>
                <a:latin typeface="Cambria" panose="02040503050406030204" pitchFamily="18" charset="0"/>
                <a:ea typeface="Cambria" panose="02040503050406030204" pitchFamily="18" charset="0"/>
              </a:rPr>
              <a:t>(4321, 'Python', 18000),    </a:t>
            </a:r>
          </a:p>
          <a:p>
            <a:pPr fontAlgn="base"/>
            <a:r>
              <a:rPr lang="en-US" sz="1000" b="1" dirty="0">
                <a:solidFill>
                  <a:srgbClr val="FF0000"/>
                </a:solidFill>
                <a:latin typeface="Cambria" panose="02040503050406030204" pitchFamily="18" charset="0"/>
                <a:ea typeface="Cambria" panose="02040503050406030204" pitchFamily="18" charset="0"/>
              </a:rPr>
              <a:t>(8345,'SQL', 15000),       </a:t>
            </a:r>
          </a:p>
          <a:p>
            <a:pPr fontAlgn="base"/>
            <a:r>
              <a:rPr lang="en-US" sz="1000" b="1" dirty="0">
                <a:solidFill>
                  <a:srgbClr val="FF0000"/>
                </a:solidFill>
                <a:latin typeface="Cambria" panose="02040503050406030204" pitchFamily="18" charset="0"/>
                <a:ea typeface="Cambria" panose="02040503050406030204" pitchFamily="18" charset="0"/>
              </a:rPr>
              <a:t>(5112, 'Machine Learning', 30000),</a:t>
            </a:r>
          </a:p>
          <a:p>
            <a:pPr fontAlgn="base"/>
            <a:r>
              <a:rPr lang="en-US" sz="1000" b="1" dirty="0">
                <a:solidFill>
                  <a:srgbClr val="FF0000"/>
                </a:solidFill>
                <a:latin typeface="Cambria" panose="02040503050406030204" pitchFamily="18" charset="0"/>
                <a:ea typeface="Cambria" panose="02040503050406030204" pitchFamily="18" charset="0"/>
              </a:rPr>
              <a:t>(1111, 'AI', 27000)</a:t>
            </a:r>
          </a:p>
        </p:txBody>
      </p:sp>
    </p:spTree>
    <p:extLst>
      <p:ext uri="{BB962C8B-B14F-4D97-AF65-F5344CB8AC3E}">
        <p14:creationId xmlns:p14="http://schemas.microsoft.com/office/powerpoint/2010/main" val="1894798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955" y="4679300"/>
            <a:ext cx="4826478" cy="21082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dk1"/>
                </a:solidFill>
                <a:latin typeface="Cambria" panose="02040503050406030204" pitchFamily="18" charset="0"/>
                <a:ea typeface="Cambria" panose="02040503050406030204" pitchFamily="18" charset="0"/>
              </a:rPr>
              <a:t>Create table and provide the count of inner left right and full join</a:t>
            </a:r>
            <a:endParaRPr lang="en-US" sz="1100" b="1" dirty="0">
              <a:solidFill>
                <a:schemeClr val="dk1"/>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Create table #temp1 (id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insert into #temp1 values (1),(1),(1),(1),(null)</a:t>
            </a:r>
          </a:p>
          <a:p>
            <a:pPr fontAlgn="base"/>
            <a:r>
              <a:rPr lang="en-US" sz="1000" b="1" dirty="0">
                <a:solidFill>
                  <a:srgbClr val="FF0000"/>
                </a:solidFill>
                <a:latin typeface="Cambria" panose="02040503050406030204" pitchFamily="18" charset="0"/>
                <a:ea typeface="Cambria" panose="02040503050406030204" pitchFamily="18" charset="0"/>
              </a:rPr>
              <a:t>Create table #temp2 (id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#temp2 values (1),(1),(null)</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select * from #temp1</a:t>
            </a:r>
          </a:p>
          <a:p>
            <a:pPr fontAlgn="base"/>
            <a:r>
              <a:rPr lang="en-US" sz="1000" b="1" dirty="0">
                <a:solidFill>
                  <a:srgbClr val="FF0000"/>
                </a:solidFill>
                <a:latin typeface="Cambria" panose="02040503050406030204" pitchFamily="18" charset="0"/>
                <a:ea typeface="Cambria" panose="02040503050406030204" pitchFamily="18" charset="0"/>
              </a:rPr>
              <a:t>select * from #temp2</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select * from </a:t>
            </a:r>
          </a:p>
          <a:p>
            <a:pPr fontAlgn="base"/>
            <a:r>
              <a:rPr lang="en-US" sz="1000" b="1" dirty="0">
                <a:solidFill>
                  <a:srgbClr val="FF0000"/>
                </a:solidFill>
                <a:latin typeface="Cambria" panose="02040503050406030204" pitchFamily="18" charset="0"/>
                <a:ea typeface="Cambria" panose="02040503050406030204" pitchFamily="18" charset="0"/>
              </a:rPr>
              <a:t>#temp1  A</a:t>
            </a:r>
          </a:p>
          <a:p>
            <a:pPr fontAlgn="base"/>
            <a:r>
              <a:rPr lang="en-US" sz="1000" b="1" dirty="0">
                <a:solidFill>
                  <a:srgbClr val="FF0000"/>
                </a:solidFill>
                <a:latin typeface="Cambria" panose="02040503050406030204" pitchFamily="18" charset="0"/>
                <a:ea typeface="Cambria" panose="02040503050406030204" pitchFamily="18" charset="0"/>
              </a:rPr>
              <a:t>Inner join #temp2 B on A.id=B.id</a:t>
            </a:r>
          </a:p>
        </p:txBody>
      </p:sp>
      <p:sp>
        <p:nvSpPr>
          <p:cNvPr id="3" name="Rectangle 2"/>
          <p:cNvSpPr/>
          <p:nvPr/>
        </p:nvSpPr>
        <p:spPr>
          <a:xfrm>
            <a:off x="63262" y="399825"/>
            <a:ext cx="4845170"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chemeClr val="tx1"/>
                </a:solidFill>
                <a:latin typeface="Cambria" panose="02040503050406030204" pitchFamily="18" charset="0"/>
                <a:ea typeface="Cambria" panose="02040503050406030204" pitchFamily="18" charset="0"/>
              </a:rPr>
              <a:t>Inner Join: - (Product wise list Price including product category and subcategory</a:t>
            </a:r>
            <a:r>
              <a:rPr lang="en-US" sz="1000" b="1" dirty="0" smtClean="0">
                <a:solidFill>
                  <a:schemeClr val="tx1"/>
                </a:solidFill>
                <a:latin typeface="Cambria" panose="02040503050406030204" pitchFamily="18" charset="0"/>
                <a:ea typeface="Cambria" panose="02040503050406030204" pitchFamily="18" charset="0"/>
              </a:rPr>
              <a:t>)</a:t>
            </a:r>
          </a:p>
          <a:p>
            <a:pPr fontAlgn="base"/>
            <a:endParaRPr lang="en-US" sz="1000" b="1" dirty="0">
              <a:solidFill>
                <a:schemeClr val="tx1"/>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select P.[Name] as 'Product Name',</a:t>
            </a:r>
            <a:r>
              <a:rPr lang="en-US" sz="1000" b="1" dirty="0" err="1">
                <a:solidFill>
                  <a:srgbClr val="FF0000"/>
                </a:solidFill>
                <a:latin typeface="Cambria" panose="02040503050406030204" pitchFamily="18" charset="0"/>
                <a:ea typeface="Cambria" panose="02040503050406030204" pitchFamily="18" charset="0"/>
              </a:rPr>
              <a:t>PC.Name</a:t>
            </a:r>
            <a:r>
              <a:rPr lang="en-US" sz="1000" b="1" dirty="0">
                <a:solidFill>
                  <a:srgbClr val="FF0000"/>
                </a:solidFill>
                <a:latin typeface="Cambria" panose="02040503050406030204" pitchFamily="18" charset="0"/>
                <a:ea typeface="Cambria" panose="02040503050406030204" pitchFamily="18" charset="0"/>
              </a:rPr>
              <a:t> as 'Product Category name'</a:t>
            </a:r>
          </a:p>
          <a:p>
            <a:pPr fontAlgn="base"/>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PSC.Name</a:t>
            </a:r>
            <a:r>
              <a:rPr lang="en-US" sz="1000" b="1" dirty="0">
                <a:solidFill>
                  <a:srgbClr val="FF0000"/>
                </a:solidFill>
                <a:latin typeface="Cambria" panose="02040503050406030204" pitchFamily="18" charset="0"/>
                <a:ea typeface="Cambria" panose="02040503050406030204" pitchFamily="18" charset="0"/>
              </a:rPr>
              <a:t>  as 'Product </a:t>
            </a:r>
            <a:r>
              <a:rPr lang="en-US" sz="1000" b="1" dirty="0" err="1">
                <a:solidFill>
                  <a:srgbClr val="FF0000"/>
                </a:solidFill>
                <a:latin typeface="Cambria" panose="02040503050406030204" pitchFamily="18" charset="0"/>
                <a:ea typeface="Cambria" panose="02040503050406030204" pitchFamily="18" charset="0"/>
              </a:rPr>
              <a:t>SubCategory</a:t>
            </a:r>
            <a:r>
              <a:rPr lang="en-US" sz="1000" b="1" dirty="0">
                <a:solidFill>
                  <a:srgbClr val="FF0000"/>
                </a:solidFill>
                <a:latin typeface="Cambria" panose="02040503050406030204" pitchFamily="18" charset="0"/>
                <a:ea typeface="Cambria" panose="02040503050406030204" pitchFamily="18" charset="0"/>
              </a:rPr>
              <a:t> name', </a:t>
            </a:r>
            <a:r>
              <a:rPr lang="en-US" sz="1000" b="1" dirty="0" err="1">
                <a:solidFill>
                  <a:srgbClr val="FF0000"/>
                </a:solidFill>
                <a:latin typeface="Cambria" panose="02040503050406030204" pitchFamily="18" charset="0"/>
                <a:ea typeface="Cambria" panose="02040503050406030204" pitchFamily="18" charset="0"/>
              </a:rPr>
              <a:t>ListPrice</a:t>
            </a:r>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production.product</a:t>
            </a:r>
            <a:r>
              <a:rPr lang="en-US" sz="1000" b="1" dirty="0">
                <a:solidFill>
                  <a:srgbClr val="FF0000"/>
                </a:solidFill>
                <a:latin typeface="Cambria" panose="02040503050406030204" pitchFamily="18" charset="0"/>
                <a:ea typeface="Cambria" panose="02040503050406030204" pitchFamily="18" charset="0"/>
              </a:rPr>
              <a:t> P</a:t>
            </a:r>
          </a:p>
          <a:p>
            <a:pPr fontAlgn="base"/>
            <a:r>
              <a:rPr lang="en-US" sz="1000" b="1" dirty="0">
                <a:solidFill>
                  <a:srgbClr val="FF0000"/>
                </a:solidFill>
                <a:latin typeface="Cambria" panose="02040503050406030204" pitchFamily="18" charset="0"/>
                <a:ea typeface="Cambria" panose="02040503050406030204" pitchFamily="18" charset="0"/>
              </a:rPr>
              <a:t>	Inner join </a:t>
            </a:r>
            <a:r>
              <a:rPr lang="en-US" sz="1000" b="1" dirty="0" err="1">
                <a:solidFill>
                  <a:srgbClr val="FF0000"/>
                </a:solidFill>
                <a:latin typeface="Cambria" panose="02040503050406030204" pitchFamily="18" charset="0"/>
                <a:ea typeface="Cambria" panose="02040503050406030204" pitchFamily="18" charset="0"/>
              </a:rPr>
              <a:t>production.ProductSubcategory</a:t>
            </a:r>
            <a:r>
              <a:rPr lang="en-US" sz="1000" b="1" dirty="0">
                <a:solidFill>
                  <a:srgbClr val="FF0000"/>
                </a:solidFill>
                <a:latin typeface="Cambria" panose="02040503050406030204" pitchFamily="18" charset="0"/>
                <a:ea typeface="Cambria" panose="02040503050406030204" pitchFamily="18" charset="0"/>
              </a:rPr>
              <a:t> PSC on </a:t>
            </a:r>
            <a:r>
              <a:rPr lang="en-US" sz="1000" b="1" dirty="0" err="1">
                <a:solidFill>
                  <a:srgbClr val="FF0000"/>
                </a:solidFill>
                <a:latin typeface="Cambria" panose="02040503050406030204" pitchFamily="18" charset="0"/>
                <a:ea typeface="Cambria" panose="02040503050406030204" pitchFamily="18" charset="0"/>
              </a:rPr>
              <a:t>PSC.ProductSubcategoryID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P.ProductSubcategoryID</a:t>
            </a:r>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	Inner join </a:t>
            </a:r>
            <a:r>
              <a:rPr lang="en-US" sz="1000" b="1" dirty="0" err="1">
                <a:solidFill>
                  <a:srgbClr val="FF0000"/>
                </a:solidFill>
                <a:latin typeface="Cambria" panose="02040503050406030204" pitchFamily="18" charset="0"/>
                <a:ea typeface="Cambria" panose="02040503050406030204" pitchFamily="18" charset="0"/>
              </a:rPr>
              <a:t>production.ProductCategory</a:t>
            </a:r>
            <a:r>
              <a:rPr lang="en-US" sz="1000" b="1" dirty="0">
                <a:solidFill>
                  <a:srgbClr val="FF0000"/>
                </a:solidFill>
                <a:latin typeface="Cambria" panose="02040503050406030204" pitchFamily="18" charset="0"/>
                <a:ea typeface="Cambria" panose="02040503050406030204" pitchFamily="18" charset="0"/>
              </a:rPr>
              <a:t> PC on </a:t>
            </a:r>
            <a:r>
              <a:rPr lang="en-US" sz="1000" b="1" dirty="0" err="1">
                <a:solidFill>
                  <a:srgbClr val="FF0000"/>
                </a:solidFill>
                <a:latin typeface="Cambria" panose="02040503050406030204" pitchFamily="18" charset="0"/>
                <a:ea typeface="Cambria" panose="02040503050406030204" pitchFamily="18" charset="0"/>
              </a:rPr>
              <a:t>PC.ProductCategoryID</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PSC.ProductCategoryID</a:t>
            </a:r>
            <a:endParaRPr lang="en-US" sz="10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123647" y="86459"/>
            <a:ext cx="1670647"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dk1"/>
                </a:solidFill>
                <a:latin typeface="Cambria" panose="02040503050406030204" pitchFamily="18" charset="0"/>
                <a:ea typeface="Cambria" panose="02040503050406030204" pitchFamily="18" charset="0"/>
              </a:rPr>
              <a:t>More </a:t>
            </a:r>
            <a:r>
              <a:rPr lang="en-US" sz="1100" b="1" dirty="0">
                <a:solidFill>
                  <a:schemeClr val="dk1"/>
                </a:solidFill>
                <a:latin typeface="Cambria" panose="02040503050406030204" pitchFamily="18" charset="0"/>
                <a:ea typeface="Cambria" panose="02040503050406030204" pitchFamily="18" charset="0"/>
              </a:rPr>
              <a:t>Examples  </a:t>
            </a:r>
            <a:endParaRPr lang="en-US" sz="1100" b="1" dirty="0">
              <a:solidFill>
                <a:schemeClr val="dk1"/>
              </a:solidFill>
              <a:latin typeface="Cambria" panose="02040503050406030204" pitchFamily="18" charset="0"/>
              <a:ea typeface="Cambria" panose="02040503050406030204" pitchFamily="18" charset="0"/>
            </a:endParaRPr>
          </a:p>
        </p:txBody>
      </p:sp>
      <p:sp>
        <p:nvSpPr>
          <p:cNvPr id="5" name="Rectangle 4"/>
          <p:cNvSpPr/>
          <p:nvPr/>
        </p:nvSpPr>
        <p:spPr>
          <a:xfrm>
            <a:off x="63262" y="2082797"/>
            <a:ext cx="484517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latin typeface="Cambria" panose="02040503050406030204" pitchFamily="18" charset="0"/>
                <a:ea typeface="Cambria" panose="02040503050406030204" pitchFamily="18" charset="0"/>
              </a:rPr>
              <a:t>Find persons Full </a:t>
            </a:r>
            <a:r>
              <a:rPr lang="en-US" sz="1000" b="1" dirty="0" err="1">
                <a:latin typeface="Cambria" panose="02040503050406030204" pitchFamily="18" charset="0"/>
                <a:ea typeface="Cambria" panose="02040503050406030204" pitchFamily="18" charset="0"/>
              </a:rPr>
              <a:t>Adreess</a:t>
            </a:r>
            <a:r>
              <a:rPr lang="en-US" sz="1000" b="1" dirty="0">
                <a:latin typeface="Cambria" panose="02040503050406030204" pitchFamily="18" charset="0"/>
                <a:ea typeface="Cambria" panose="02040503050406030204" pitchFamily="18" charset="0"/>
              </a:rPr>
              <a:t> (inner join)</a:t>
            </a:r>
          </a:p>
          <a:p>
            <a:pPr fontAlgn="base"/>
            <a:r>
              <a:rPr lang="en-US" sz="1000" b="1" dirty="0">
                <a:solidFill>
                  <a:srgbClr val="FF0000"/>
                </a:solidFill>
                <a:latin typeface="Cambria" panose="02040503050406030204" pitchFamily="18" charset="0"/>
                <a:ea typeface="Cambria" panose="02040503050406030204" pitchFamily="18" charset="0"/>
              </a:rPr>
              <a:t>select FirstName,MiddleName,LastName,AddressLine1 'Full Address',</a:t>
            </a:r>
            <a:r>
              <a:rPr lang="en-US" sz="1000" b="1" dirty="0" err="1">
                <a:solidFill>
                  <a:srgbClr val="FF0000"/>
                </a:solidFill>
                <a:latin typeface="Cambria" panose="02040503050406030204" pitchFamily="18" charset="0"/>
                <a:ea typeface="Cambria" panose="02040503050406030204" pitchFamily="18" charset="0"/>
              </a:rPr>
              <a:t>City,PostalCode</a:t>
            </a:r>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Person.Person</a:t>
            </a:r>
            <a:r>
              <a:rPr lang="en-US" sz="1000" b="1" dirty="0">
                <a:solidFill>
                  <a:srgbClr val="FF0000"/>
                </a:solidFill>
                <a:latin typeface="Cambria" panose="02040503050406030204" pitchFamily="18" charset="0"/>
                <a:ea typeface="Cambria" panose="02040503050406030204" pitchFamily="18" charset="0"/>
              </a:rPr>
              <a:t> A</a:t>
            </a:r>
          </a:p>
          <a:p>
            <a:pPr fontAlgn="base"/>
            <a:r>
              <a:rPr lang="en-US" sz="1000" b="1" dirty="0">
                <a:solidFill>
                  <a:srgbClr val="FF0000"/>
                </a:solidFill>
                <a:latin typeface="Cambria" panose="02040503050406030204" pitchFamily="18" charset="0"/>
                <a:ea typeface="Cambria" panose="02040503050406030204" pitchFamily="18" charset="0"/>
              </a:rPr>
              <a:t>inner join </a:t>
            </a:r>
            <a:r>
              <a:rPr lang="en-US" sz="1000" b="1" dirty="0" err="1">
                <a:solidFill>
                  <a:srgbClr val="FF0000"/>
                </a:solidFill>
                <a:latin typeface="Cambria" panose="02040503050406030204" pitchFamily="18" charset="0"/>
                <a:ea typeface="Cambria" panose="02040503050406030204" pitchFamily="18" charset="0"/>
              </a:rPr>
              <a:t>Person.BusinessEntityAddress</a:t>
            </a:r>
            <a:r>
              <a:rPr lang="en-US" sz="1000" b="1" dirty="0">
                <a:solidFill>
                  <a:srgbClr val="FF0000"/>
                </a:solidFill>
                <a:latin typeface="Cambria" panose="02040503050406030204" pitchFamily="18" charset="0"/>
                <a:ea typeface="Cambria" panose="02040503050406030204" pitchFamily="18" charset="0"/>
              </a:rPr>
              <a:t> B on </a:t>
            </a:r>
            <a:r>
              <a:rPr lang="en-US" sz="1000" b="1" dirty="0" err="1">
                <a:solidFill>
                  <a:srgbClr val="FF0000"/>
                </a:solidFill>
                <a:latin typeface="Cambria" panose="02040503050406030204" pitchFamily="18" charset="0"/>
                <a:ea typeface="Cambria" panose="02040503050406030204" pitchFamily="18" charset="0"/>
              </a:rPr>
              <a:t>B.BusinessEntityID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A.BusinessEntityID</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Inner join </a:t>
            </a:r>
            <a:r>
              <a:rPr lang="en-US" sz="1000" b="1" dirty="0" err="1">
                <a:solidFill>
                  <a:srgbClr val="FF0000"/>
                </a:solidFill>
                <a:latin typeface="Cambria" panose="02040503050406030204" pitchFamily="18" charset="0"/>
                <a:ea typeface="Cambria" panose="02040503050406030204" pitchFamily="18" charset="0"/>
              </a:rPr>
              <a:t>Person.Address</a:t>
            </a:r>
            <a:r>
              <a:rPr lang="en-US" sz="1000" b="1" dirty="0">
                <a:solidFill>
                  <a:srgbClr val="FF0000"/>
                </a:solidFill>
                <a:latin typeface="Cambria" panose="02040503050406030204" pitchFamily="18" charset="0"/>
                <a:ea typeface="Cambria" panose="02040503050406030204" pitchFamily="18" charset="0"/>
              </a:rPr>
              <a:t> as C on </a:t>
            </a:r>
            <a:r>
              <a:rPr lang="en-US" sz="1000" b="1" dirty="0" err="1">
                <a:solidFill>
                  <a:srgbClr val="FF0000"/>
                </a:solidFill>
                <a:latin typeface="Cambria" panose="02040503050406030204" pitchFamily="18" charset="0"/>
                <a:ea typeface="Cambria" panose="02040503050406030204" pitchFamily="18" charset="0"/>
              </a:rPr>
              <a:t>c.AddressID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b.AddressID</a:t>
            </a:r>
            <a:endParaRPr lang="en-US" sz="1000" b="1" dirty="0">
              <a:solidFill>
                <a:srgbClr val="FF0000"/>
              </a:solidFill>
              <a:latin typeface="Cambria" panose="02040503050406030204" pitchFamily="18" charset="0"/>
              <a:ea typeface="Cambria" panose="02040503050406030204" pitchFamily="18" charset="0"/>
            </a:endParaRPr>
          </a:p>
        </p:txBody>
      </p:sp>
      <p:sp>
        <p:nvSpPr>
          <p:cNvPr id="7" name="Rectangle 6"/>
          <p:cNvSpPr/>
          <p:nvPr/>
        </p:nvSpPr>
        <p:spPr>
          <a:xfrm>
            <a:off x="63262" y="3150216"/>
            <a:ext cx="484517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chemeClr val="dk1"/>
                </a:solidFill>
                <a:latin typeface="Cambria" panose="02040503050406030204" pitchFamily="18" charset="0"/>
                <a:ea typeface="Cambria" panose="02040503050406030204" pitchFamily="18" charset="0"/>
              </a:rPr>
              <a:t> </a:t>
            </a:r>
          </a:p>
          <a:p>
            <a:pPr fontAlgn="base"/>
            <a:r>
              <a:rPr lang="en-US" sz="1000" b="1" dirty="0">
                <a:latin typeface="Cambria" panose="02040503050406030204" pitchFamily="18" charset="0"/>
                <a:ea typeface="Cambria" panose="02040503050406030204" pitchFamily="18" charset="0"/>
              </a:rPr>
              <a:t>Left Join need to find persons who don’t have credit card details?</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select FirstName,MiddleName,LastName,CardType,CardNumber,ExpMonth,ExpYear from </a:t>
            </a:r>
            <a:r>
              <a:rPr lang="en-US" sz="1000" b="1" dirty="0" err="1">
                <a:solidFill>
                  <a:srgbClr val="FF0000"/>
                </a:solidFill>
                <a:latin typeface="Cambria" panose="02040503050406030204" pitchFamily="18" charset="0"/>
                <a:ea typeface="Cambria" panose="02040503050406030204" pitchFamily="18" charset="0"/>
              </a:rPr>
              <a:t>Person.Person</a:t>
            </a:r>
            <a:r>
              <a:rPr lang="en-US" sz="1000" b="1" dirty="0">
                <a:solidFill>
                  <a:srgbClr val="FF0000"/>
                </a:solidFill>
                <a:latin typeface="Cambria" panose="02040503050406030204" pitchFamily="18" charset="0"/>
                <a:ea typeface="Cambria" panose="02040503050406030204" pitchFamily="18" charset="0"/>
              </a:rPr>
              <a:t> A</a:t>
            </a:r>
          </a:p>
          <a:p>
            <a:pPr fontAlgn="base"/>
            <a:r>
              <a:rPr lang="en-US" sz="1000" b="1" dirty="0">
                <a:solidFill>
                  <a:srgbClr val="FF0000"/>
                </a:solidFill>
                <a:latin typeface="Cambria" panose="02040503050406030204" pitchFamily="18" charset="0"/>
                <a:ea typeface="Cambria" panose="02040503050406030204" pitchFamily="18" charset="0"/>
              </a:rPr>
              <a:t>left join </a:t>
            </a:r>
            <a:r>
              <a:rPr lang="en-US" sz="1000" b="1" dirty="0" err="1">
                <a:solidFill>
                  <a:srgbClr val="FF0000"/>
                </a:solidFill>
                <a:latin typeface="Cambria" panose="02040503050406030204" pitchFamily="18" charset="0"/>
                <a:ea typeface="Cambria" panose="02040503050406030204" pitchFamily="18" charset="0"/>
              </a:rPr>
              <a:t>sales.PersonCreditCard</a:t>
            </a:r>
            <a:r>
              <a:rPr lang="en-US" sz="1000" b="1" dirty="0">
                <a:solidFill>
                  <a:srgbClr val="FF0000"/>
                </a:solidFill>
                <a:latin typeface="Cambria" panose="02040503050406030204" pitchFamily="18" charset="0"/>
                <a:ea typeface="Cambria" panose="02040503050406030204" pitchFamily="18" charset="0"/>
              </a:rPr>
              <a:t> B on </a:t>
            </a:r>
            <a:r>
              <a:rPr lang="en-US" sz="1000" b="1" dirty="0" err="1">
                <a:solidFill>
                  <a:srgbClr val="FF0000"/>
                </a:solidFill>
                <a:latin typeface="Cambria" panose="02040503050406030204" pitchFamily="18" charset="0"/>
                <a:ea typeface="Cambria" panose="02040503050406030204" pitchFamily="18" charset="0"/>
              </a:rPr>
              <a:t>B.BusinessEntityID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A.BusinessEntityID</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left join </a:t>
            </a:r>
            <a:r>
              <a:rPr lang="en-US" sz="1000" b="1" dirty="0" err="1">
                <a:solidFill>
                  <a:srgbClr val="FF0000"/>
                </a:solidFill>
                <a:latin typeface="Cambria" panose="02040503050406030204" pitchFamily="18" charset="0"/>
                <a:ea typeface="Cambria" panose="02040503050406030204" pitchFamily="18" charset="0"/>
              </a:rPr>
              <a:t>sales.CreditCard</a:t>
            </a:r>
            <a:r>
              <a:rPr lang="en-US" sz="1000" b="1" dirty="0">
                <a:solidFill>
                  <a:srgbClr val="FF0000"/>
                </a:solidFill>
                <a:latin typeface="Cambria" panose="02040503050406030204" pitchFamily="18" charset="0"/>
                <a:ea typeface="Cambria" panose="02040503050406030204" pitchFamily="18" charset="0"/>
              </a:rPr>
              <a:t> C on </a:t>
            </a:r>
            <a:r>
              <a:rPr lang="en-US" sz="1000" b="1" dirty="0" err="1">
                <a:solidFill>
                  <a:srgbClr val="FF0000"/>
                </a:solidFill>
                <a:latin typeface="Cambria" panose="02040503050406030204" pitchFamily="18" charset="0"/>
                <a:ea typeface="Cambria" panose="02040503050406030204" pitchFamily="18" charset="0"/>
              </a:rPr>
              <a:t>C.CreditCardID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B.CreditCardID</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 </a:t>
            </a:r>
            <a:r>
              <a:rPr lang="en-US" sz="1000" b="1" dirty="0" err="1">
                <a:solidFill>
                  <a:srgbClr val="FF0000"/>
                </a:solidFill>
                <a:latin typeface="Cambria" panose="02040503050406030204" pitchFamily="18" charset="0"/>
                <a:ea typeface="Cambria" panose="02040503050406030204" pitchFamily="18" charset="0"/>
              </a:rPr>
              <a:t>B.BusinessEntityID</a:t>
            </a:r>
            <a:r>
              <a:rPr lang="en-US" sz="1000" b="1" dirty="0">
                <a:solidFill>
                  <a:srgbClr val="FF0000"/>
                </a:solidFill>
                <a:latin typeface="Cambria" panose="02040503050406030204" pitchFamily="18" charset="0"/>
                <a:ea typeface="Cambria" panose="02040503050406030204" pitchFamily="18" charset="0"/>
              </a:rPr>
              <a:t> is null</a:t>
            </a:r>
          </a:p>
        </p:txBody>
      </p:sp>
      <p:cxnSp>
        <p:nvCxnSpPr>
          <p:cNvPr id="11" name="Straight Connector 10"/>
          <p:cNvCxnSpPr/>
          <p:nvPr/>
        </p:nvCxnSpPr>
        <p:spPr>
          <a:xfrm>
            <a:off x="4994695" y="0"/>
            <a:ext cx="43801" cy="6844916"/>
          </a:xfrm>
          <a:prstGeom prst="line">
            <a:avLst/>
          </a:prstGeom>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5124758" y="86459"/>
            <a:ext cx="706724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SET Operators :-</a:t>
            </a:r>
            <a:r>
              <a:rPr lang="en-US" sz="1100" dirty="0">
                <a:latin typeface="Cambria" panose="02040503050406030204" pitchFamily="18" charset="0"/>
                <a:ea typeface="Cambria" panose="02040503050406030204" pitchFamily="18" charset="0"/>
              </a:rPr>
              <a:t>Combines the results of two or more queries into a single result set</a:t>
            </a:r>
            <a:r>
              <a:rPr lang="en-US" sz="1100" dirty="0">
                <a:latin typeface="Cambria" panose="02040503050406030204" pitchFamily="18" charset="0"/>
                <a:ea typeface="Cambria" panose="02040503050406030204" pitchFamily="18" charset="0"/>
              </a:rPr>
              <a:t>.</a:t>
            </a:r>
          </a:p>
          <a:p>
            <a:pPr marL="171450" lvl="0" indent="-171450">
              <a:buFont typeface="Arial" panose="020B0604020202020204" pitchFamily="34" charset="0"/>
              <a:buChar char="•"/>
            </a:pPr>
            <a:r>
              <a:rPr lang="en-US" sz="1100" dirty="0">
                <a:latin typeface="Cambria" panose="02040503050406030204" pitchFamily="18" charset="0"/>
                <a:ea typeface="Cambria" panose="02040503050406030204" pitchFamily="18" charset="0"/>
              </a:rPr>
              <a:t>The number and the order of the columns must be the same in all queries.</a:t>
            </a:r>
          </a:p>
          <a:p>
            <a:pPr marL="171450" lvl="0" indent="-171450">
              <a:buFont typeface="Arial" panose="020B0604020202020204" pitchFamily="34" charset="0"/>
              <a:buChar char="•"/>
            </a:pPr>
            <a:r>
              <a:rPr lang="en-US" sz="1100" dirty="0">
                <a:latin typeface="Cambria" panose="02040503050406030204" pitchFamily="18" charset="0"/>
                <a:ea typeface="Cambria" panose="02040503050406030204" pitchFamily="18" charset="0"/>
              </a:rPr>
              <a:t>The data types must be compatible</a:t>
            </a:r>
            <a:r>
              <a:rPr lang="en-US" sz="1100" dirty="0" smtClean="0">
                <a:latin typeface="Cambria" panose="02040503050406030204" pitchFamily="18" charset="0"/>
                <a:ea typeface="Cambria" panose="02040503050406030204" pitchFamily="18" charset="0"/>
              </a:rPr>
              <a:t>.</a:t>
            </a:r>
            <a:endParaRPr lang="en-US" sz="1100" dirty="0">
              <a:latin typeface="Cambria" panose="02040503050406030204" pitchFamily="18" charset="0"/>
              <a:ea typeface="Cambria" panose="02040503050406030204" pitchFamily="18" charset="0"/>
            </a:endParaRPr>
          </a:p>
        </p:txBody>
      </p:sp>
      <p:sp>
        <p:nvSpPr>
          <p:cNvPr id="9" name="Rectangle 8"/>
          <p:cNvSpPr/>
          <p:nvPr/>
        </p:nvSpPr>
        <p:spPr>
          <a:xfrm>
            <a:off x="5124758" y="830712"/>
            <a:ext cx="4070333"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latin typeface="Cambria" panose="02040503050406030204" pitchFamily="18" charset="0"/>
                <a:ea typeface="Cambria" panose="02040503050406030204" pitchFamily="18" charset="0"/>
              </a:rPr>
              <a:t>1) UNION Operator:</a:t>
            </a:r>
          </a:p>
          <a:p>
            <a:r>
              <a:rPr lang="en-US" sz="1100" dirty="0">
                <a:latin typeface="Cambria" panose="02040503050406030204" pitchFamily="18" charset="0"/>
                <a:ea typeface="Cambria" panose="02040503050406030204" pitchFamily="18" charset="0"/>
              </a:rPr>
              <a:t>The Union operator will return all the unique rows from both queries. Notice that the duplicates are removed from the result set. </a:t>
            </a:r>
          </a:p>
        </p:txBody>
      </p:sp>
      <p:sp>
        <p:nvSpPr>
          <p:cNvPr id="13" name="Rectangle 12"/>
          <p:cNvSpPr/>
          <p:nvPr/>
        </p:nvSpPr>
        <p:spPr>
          <a:xfrm>
            <a:off x="9281352" y="857804"/>
            <a:ext cx="2826923" cy="517064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ID INT,</a:t>
            </a:r>
          </a:p>
          <a:p>
            <a:pPr fontAlgn="base"/>
            <a:r>
              <a:rPr lang="en-US" sz="1000" b="1" dirty="0">
                <a:solidFill>
                  <a:srgbClr val="FF0000"/>
                </a:solidFill>
                <a:latin typeface="Cambria" panose="02040503050406030204" pitchFamily="18" charset="0"/>
                <a:ea typeface="Cambria" panose="02040503050406030204" pitchFamily="18" charset="0"/>
              </a:rPr>
              <a:t>  Name VARCHAR(50),</a:t>
            </a:r>
          </a:p>
          <a:p>
            <a:pPr fontAlgn="base"/>
            <a:r>
              <a:rPr lang="en-US" sz="1000" b="1" dirty="0">
                <a:solidFill>
                  <a:srgbClr val="FF0000"/>
                </a:solidFill>
                <a:latin typeface="Cambria" panose="02040503050406030204" pitchFamily="18" charset="0"/>
                <a:ea typeface="Cambria" panose="02040503050406030204" pitchFamily="18" charset="0"/>
              </a:rPr>
              <a:t>  Gender VARCHAR(10),</a:t>
            </a:r>
          </a:p>
          <a:p>
            <a:pPr fontAlgn="base"/>
            <a:r>
              <a:rPr lang="en-US" sz="1000" b="1" dirty="0">
                <a:solidFill>
                  <a:srgbClr val="FF0000"/>
                </a:solidFill>
                <a:latin typeface="Cambria" panose="02040503050406030204" pitchFamily="18" charset="0"/>
                <a:ea typeface="Cambria" panose="02040503050406030204" pitchFamily="18" charset="0"/>
              </a:rPr>
              <a:t>  Department VARCHAR(50)</a:t>
            </a: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VALUES(1, '</a:t>
            </a:r>
            <a:r>
              <a:rPr lang="en-US" sz="1000" b="1" dirty="0" err="1">
                <a:solidFill>
                  <a:srgbClr val="FF0000"/>
                </a:solidFill>
                <a:latin typeface="Cambria" panose="02040503050406030204" pitchFamily="18" charset="0"/>
                <a:ea typeface="Cambria" panose="02040503050406030204" pitchFamily="18" charset="0"/>
              </a:rPr>
              <a:t>Pranaya</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VALUES(2, '</a:t>
            </a:r>
            <a:r>
              <a:rPr lang="en-US" sz="1000" b="1" dirty="0" err="1">
                <a:solidFill>
                  <a:srgbClr val="FF0000"/>
                </a:solidFill>
                <a:latin typeface="Cambria" panose="02040503050406030204" pitchFamily="18" charset="0"/>
                <a:ea typeface="Cambria" panose="02040503050406030204" pitchFamily="18" charset="0"/>
              </a:rPr>
              <a:t>Priyanka</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VALUES(3, '</a:t>
            </a:r>
            <a:r>
              <a:rPr lang="en-US" sz="1000" b="1" dirty="0" err="1">
                <a:solidFill>
                  <a:srgbClr val="FF0000"/>
                </a:solidFill>
                <a:latin typeface="Cambria" panose="02040503050406030204" pitchFamily="18" charset="0"/>
                <a:ea typeface="Cambria" panose="02040503050406030204" pitchFamily="18" charset="0"/>
              </a:rPr>
              <a:t>Preety</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Female','HR</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VALUES(3, '</a:t>
            </a:r>
            <a:r>
              <a:rPr lang="en-US" sz="1000" b="1" dirty="0" err="1">
                <a:solidFill>
                  <a:srgbClr val="FF0000"/>
                </a:solidFill>
                <a:latin typeface="Cambria" panose="02040503050406030204" pitchFamily="18" charset="0"/>
                <a:ea typeface="Cambria" panose="02040503050406030204" pitchFamily="18" charset="0"/>
              </a:rPr>
              <a:t>Preety</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Female','HR</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ID INT,</a:t>
            </a:r>
          </a:p>
          <a:p>
            <a:pPr fontAlgn="base"/>
            <a:r>
              <a:rPr lang="en-US" sz="1000" b="1" dirty="0">
                <a:solidFill>
                  <a:srgbClr val="FF0000"/>
                </a:solidFill>
                <a:latin typeface="Cambria" panose="02040503050406030204" pitchFamily="18" charset="0"/>
                <a:ea typeface="Cambria" panose="02040503050406030204" pitchFamily="18" charset="0"/>
              </a:rPr>
              <a:t>  Name VARCHAR(50),</a:t>
            </a:r>
          </a:p>
          <a:p>
            <a:pPr fontAlgn="base"/>
            <a:r>
              <a:rPr lang="en-US" sz="1000" b="1" dirty="0">
                <a:solidFill>
                  <a:srgbClr val="FF0000"/>
                </a:solidFill>
                <a:latin typeface="Cambria" panose="02040503050406030204" pitchFamily="18" charset="0"/>
                <a:ea typeface="Cambria" panose="02040503050406030204" pitchFamily="18" charset="0"/>
              </a:rPr>
              <a:t>  Gender VARCHAR(10),</a:t>
            </a:r>
          </a:p>
          <a:p>
            <a:pPr fontAlgn="base"/>
            <a:r>
              <a:rPr lang="en-US" sz="1000" b="1" dirty="0">
                <a:solidFill>
                  <a:srgbClr val="FF0000"/>
                </a:solidFill>
                <a:latin typeface="Cambria" panose="02040503050406030204" pitchFamily="18" charset="0"/>
                <a:ea typeface="Cambria" panose="02040503050406030204" pitchFamily="18" charset="0"/>
              </a:rPr>
              <a:t>  Department VARCHAR(50)</a:t>
            </a: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TableB</a:t>
            </a:r>
            <a:r>
              <a:rPr lang="en-US" sz="1000" b="1" dirty="0">
                <a:solidFill>
                  <a:srgbClr val="FF0000"/>
                </a:solidFill>
                <a:latin typeface="Cambria" panose="02040503050406030204" pitchFamily="18" charset="0"/>
                <a:ea typeface="Cambria" panose="02040503050406030204" pitchFamily="18" charset="0"/>
              </a:rPr>
              <a:t> VALUES(2, '</a:t>
            </a:r>
            <a:r>
              <a:rPr lang="en-US" sz="1000" b="1" dirty="0" err="1">
                <a:solidFill>
                  <a:srgbClr val="FF0000"/>
                </a:solidFill>
                <a:latin typeface="Cambria" panose="02040503050406030204" pitchFamily="18" charset="0"/>
                <a:ea typeface="Cambria" panose="02040503050406030204" pitchFamily="18" charset="0"/>
              </a:rPr>
              <a:t>Priyanka</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TableB</a:t>
            </a:r>
            <a:r>
              <a:rPr lang="en-US" sz="1000" b="1" dirty="0">
                <a:solidFill>
                  <a:srgbClr val="FF0000"/>
                </a:solidFill>
                <a:latin typeface="Cambria" panose="02040503050406030204" pitchFamily="18" charset="0"/>
                <a:ea typeface="Cambria" panose="02040503050406030204" pitchFamily="18" charset="0"/>
              </a:rPr>
              <a:t> VALUES(3, '</a:t>
            </a:r>
            <a:r>
              <a:rPr lang="en-US" sz="1000" b="1" dirty="0" err="1">
                <a:solidFill>
                  <a:srgbClr val="FF0000"/>
                </a:solidFill>
                <a:latin typeface="Cambria" panose="02040503050406030204" pitchFamily="18" charset="0"/>
                <a:ea typeface="Cambria" panose="02040503050406030204" pitchFamily="18" charset="0"/>
              </a:rPr>
              <a:t>Preety</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Female','HR</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TableB</a:t>
            </a:r>
            <a:r>
              <a:rPr lang="en-US" sz="1000" b="1" dirty="0">
                <a:solidFill>
                  <a:srgbClr val="FF0000"/>
                </a:solidFill>
                <a:latin typeface="Cambria" panose="02040503050406030204" pitchFamily="18" charset="0"/>
                <a:ea typeface="Cambria" panose="02040503050406030204" pitchFamily="18" charset="0"/>
              </a:rPr>
              <a:t> VALUES(4, '</a:t>
            </a:r>
            <a:r>
              <a:rPr lang="en-US" sz="1000" b="1" dirty="0" err="1">
                <a:solidFill>
                  <a:srgbClr val="FF0000"/>
                </a:solidFill>
                <a:latin typeface="Cambria" panose="02040503050406030204" pitchFamily="18" charset="0"/>
                <a:ea typeface="Cambria" panose="02040503050406030204" pitchFamily="18" charset="0"/>
              </a:rPr>
              <a:t>Anurag</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p:txBody>
      </p:sp>
      <p:sp>
        <p:nvSpPr>
          <p:cNvPr id="14" name="Rectangle 13"/>
          <p:cNvSpPr/>
          <p:nvPr/>
        </p:nvSpPr>
        <p:spPr>
          <a:xfrm>
            <a:off x="5124758" y="1698075"/>
            <a:ext cx="4070333"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UNION</a:t>
            </a:r>
          </a:p>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5" name="Rectangle 14"/>
          <p:cNvSpPr/>
          <p:nvPr/>
        </p:nvSpPr>
        <p:spPr>
          <a:xfrm>
            <a:off x="5110819" y="3150216"/>
            <a:ext cx="4084272"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smtClean="0">
                <a:solidFill>
                  <a:srgbClr val="FF0000"/>
                </a:solidFill>
                <a:latin typeface="Cambria" panose="02040503050406030204" pitchFamily="18" charset="0"/>
                <a:ea typeface="Cambria" panose="02040503050406030204" pitchFamily="18" charset="0"/>
              </a:rPr>
              <a:t>SELECT ID, Name, Gender, Department FROM TableA</a:t>
            </a:r>
          </a:p>
          <a:p>
            <a:pPr fontAlgn="base"/>
            <a:r>
              <a:rPr lang="en-US" sz="1000" b="1" smtClean="0">
                <a:solidFill>
                  <a:srgbClr val="FF0000"/>
                </a:solidFill>
                <a:latin typeface="Cambria" panose="02040503050406030204" pitchFamily="18" charset="0"/>
                <a:ea typeface="Cambria" panose="02040503050406030204" pitchFamily="18" charset="0"/>
              </a:rPr>
              <a:t>UNION ALL</a:t>
            </a:r>
          </a:p>
          <a:p>
            <a:pPr fontAlgn="base"/>
            <a:r>
              <a:rPr lang="en-US" sz="1000" b="1" smtClean="0">
                <a:solidFill>
                  <a:srgbClr val="FF0000"/>
                </a:solidFill>
                <a:latin typeface="Cambria" panose="02040503050406030204" pitchFamily="18" charset="0"/>
                <a:ea typeface="Cambria" panose="02040503050406030204" pitchFamily="18" charset="0"/>
              </a:rPr>
              <a:t>SELECT ID, Name, Gender, Department FROM 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6" name="Rectangle 15"/>
          <p:cNvSpPr/>
          <p:nvPr/>
        </p:nvSpPr>
        <p:spPr>
          <a:xfrm>
            <a:off x="5124759" y="4711514"/>
            <a:ext cx="4070332"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INTERSECT</a:t>
            </a:r>
          </a:p>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7" name="Rectangle 16"/>
          <p:cNvSpPr/>
          <p:nvPr/>
        </p:nvSpPr>
        <p:spPr>
          <a:xfrm>
            <a:off x="5157610" y="6153464"/>
            <a:ext cx="4048431"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EXCEPT</a:t>
            </a:r>
          </a:p>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8" name="Rectangle 17"/>
          <p:cNvSpPr/>
          <p:nvPr/>
        </p:nvSpPr>
        <p:spPr>
          <a:xfrm>
            <a:off x="5124758" y="2401062"/>
            <a:ext cx="4070333" cy="6001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solidFill>
                  <a:schemeClr val="dk1"/>
                </a:solidFill>
                <a:latin typeface="Cambria" panose="02040503050406030204" pitchFamily="18" charset="0"/>
                <a:ea typeface="Cambria" panose="02040503050406030204" pitchFamily="18" charset="0"/>
              </a:rPr>
              <a:t>UNION ALL Operator:</a:t>
            </a:r>
          </a:p>
          <a:p>
            <a:r>
              <a:rPr lang="en-US" sz="1100" dirty="0">
                <a:solidFill>
                  <a:schemeClr val="dk1"/>
                </a:solidFill>
                <a:latin typeface="Cambria" panose="02040503050406030204" pitchFamily="18" charset="0"/>
                <a:ea typeface="Cambria" panose="02040503050406030204" pitchFamily="18" charset="0"/>
              </a:rPr>
              <a:t>The UNION ALL operator returns all the rows from both queries, including the duplicates. </a:t>
            </a:r>
          </a:p>
        </p:txBody>
      </p:sp>
      <p:sp>
        <p:nvSpPr>
          <p:cNvPr id="19" name="Rectangle 18"/>
          <p:cNvSpPr/>
          <p:nvPr/>
        </p:nvSpPr>
        <p:spPr>
          <a:xfrm>
            <a:off x="5110817" y="3824519"/>
            <a:ext cx="4084273"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solidFill>
                  <a:schemeClr val="dk1"/>
                </a:solidFill>
                <a:latin typeface="Cambria" panose="02040503050406030204" pitchFamily="18" charset="0"/>
                <a:ea typeface="Cambria" panose="02040503050406030204" pitchFamily="18" charset="0"/>
              </a:rPr>
              <a:t>INTERSECT Operator:</a:t>
            </a:r>
          </a:p>
          <a:p>
            <a:r>
              <a:rPr lang="en-US" sz="1100" dirty="0">
                <a:solidFill>
                  <a:schemeClr val="dk1"/>
                </a:solidFill>
                <a:latin typeface="Cambria" panose="02040503050406030204" pitchFamily="18" charset="0"/>
                <a:ea typeface="Cambria" panose="02040503050406030204" pitchFamily="18" charset="0"/>
              </a:rPr>
              <a:t>The INTERSECT operator retrieves the common unique rows from the left and right queries. Notice the duplicates are removed. </a:t>
            </a:r>
          </a:p>
        </p:txBody>
      </p:sp>
      <p:sp>
        <p:nvSpPr>
          <p:cNvPr id="20" name="Rectangle 19"/>
          <p:cNvSpPr/>
          <p:nvPr/>
        </p:nvSpPr>
        <p:spPr>
          <a:xfrm>
            <a:off x="5124758" y="5402662"/>
            <a:ext cx="4070332" cy="6001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solidFill>
                  <a:schemeClr val="dk1"/>
                </a:solidFill>
                <a:latin typeface="Cambria" panose="02040503050406030204" pitchFamily="18" charset="0"/>
                <a:ea typeface="Cambria" panose="02040503050406030204" pitchFamily="18" charset="0"/>
              </a:rPr>
              <a:t>EXCEPT Operator:</a:t>
            </a:r>
          </a:p>
          <a:p>
            <a:r>
              <a:rPr lang="en-US" sz="1100" dirty="0">
                <a:solidFill>
                  <a:schemeClr val="dk1"/>
                </a:solidFill>
                <a:latin typeface="Cambria" panose="02040503050406030204" pitchFamily="18" charset="0"/>
                <a:ea typeface="Cambria" panose="02040503050406030204" pitchFamily="18" charset="0"/>
              </a:rPr>
              <a:t>The EXCEPT operator will return unique rows from the left query that aren’t in the right query’s results. </a:t>
            </a:r>
          </a:p>
        </p:txBody>
      </p:sp>
    </p:spTree>
    <p:extLst>
      <p:ext uri="{BB962C8B-B14F-4D97-AF65-F5344CB8AC3E}">
        <p14:creationId xmlns:p14="http://schemas.microsoft.com/office/powerpoint/2010/main" val="3142972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416" y="287931"/>
            <a:ext cx="8915399" cy="633449"/>
          </a:xfrm>
        </p:spPr>
        <p:txBody>
          <a:bodyPr>
            <a:normAutofit/>
          </a:bodyPr>
          <a:lstStyle/>
          <a:p>
            <a:r>
              <a:rPr lang="en-US" sz="3200" dirty="0" smtClean="0">
                <a:latin typeface="Cambria" panose="02040503050406030204" pitchFamily="18" charset="0"/>
                <a:ea typeface="Cambria" panose="02040503050406030204" pitchFamily="18" charset="0"/>
              </a:rPr>
              <a:t>Data Types</a:t>
            </a:r>
            <a:endParaRPr lang="en-US" sz="32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814415" y="1029038"/>
            <a:ext cx="8915399" cy="813722"/>
          </a:xfrm>
        </p:spPr>
        <p:txBody>
          <a:bodyPr>
            <a:norm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In a Database, each column, local variable, expression, and parameter has a related data type. A data type is an attribute that specifies the type of data that the object can hold: integer data, character data, monetary data, data and time data, binary strings, and so on.</a:t>
            </a: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5" name="Rectangle 4"/>
          <p:cNvSpPr/>
          <p:nvPr/>
        </p:nvSpPr>
        <p:spPr>
          <a:xfrm>
            <a:off x="1814414" y="1950418"/>
            <a:ext cx="9633035" cy="4365298"/>
          </a:xfrm>
          <a:prstGeom prst="rect">
            <a:avLst/>
          </a:prstGeom>
        </p:spPr>
        <p:txBody>
          <a:bodyPr vert="horz" lIns="91440" tIns="45720" rIns="91440" bIns="45720" rtlCol="0" anchor="t">
            <a:normAutofit fontScale="92500" lnSpcReduction="10000"/>
          </a:bodyPr>
          <a:lstStyle/>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Integer Types: </a:t>
            </a:r>
            <a:endParaRPr lang="en-US" sz="1400" b="1" dirty="0" smtClean="0">
              <a:solidFill>
                <a:schemeClr val="tx1">
                  <a:lumMod val="65000"/>
                  <a:lumOff val="35000"/>
                </a:schemeClr>
              </a:solidFill>
              <a:latin typeface="Cambria" panose="02040503050406030204" pitchFamily="18" charset="0"/>
              <a:ea typeface="Cambria" panose="02040503050406030204" pitchFamily="18" charset="0"/>
            </a:endParaRPr>
          </a:p>
          <a:p>
            <a:pPr lvl="1" defTabSz="457200">
              <a:spcBef>
                <a:spcPts val="1000"/>
              </a:spcBef>
              <a:buClr>
                <a:schemeClr val="accent1"/>
              </a:buClr>
            </a:pPr>
            <a:r>
              <a:rPr lang="en-US" sz="1400" dirty="0" smtClean="0">
                <a:solidFill>
                  <a:schemeClr val="tx1">
                    <a:lumMod val="65000"/>
                    <a:lumOff val="35000"/>
                  </a:schemeClr>
                </a:solidFill>
                <a:latin typeface="Cambria" panose="02040503050406030204" pitchFamily="18" charset="0"/>
                <a:ea typeface="Cambria" panose="02040503050406030204" pitchFamily="18" charset="0"/>
              </a:rPr>
              <a:t>To </a:t>
            </a:r>
            <a:r>
              <a:rPr lang="en-US" sz="1400" dirty="0">
                <a:solidFill>
                  <a:schemeClr val="tx1">
                    <a:lumMod val="65000"/>
                    <a:lumOff val="35000"/>
                  </a:schemeClr>
                </a:solidFill>
                <a:latin typeface="Cambria" panose="02040503050406030204" pitchFamily="18" charset="0"/>
                <a:ea typeface="Cambria" panose="02040503050406030204" pitchFamily="18" charset="0"/>
              </a:rPr>
              <a:t>hold the Integer values it provides with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tinyint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smallint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and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bigint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a:solidFill>
                  <a:schemeClr val="tx1">
                    <a:lumMod val="65000"/>
                    <a:lumOff val="35000"/>
                  </a:schemeClr>
                </a:solidFill>
                <a:latin typeface="Cambria" panose="02040503050406030204" pitchFamily="18" charset="0"/>
                <a:ea typeface="Cambria" panose="02040503050406030204" pitchFamily="18" charset="0"/>
              </a:rPr>
              <a:t>data types with sizes 1, 2, 4 and 8 bytes respectively.</a:t>
            </a: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Boolean Type: </a:t>
            </a:r>
            <a:r>
              <a:rPr lang="en-US" sz="1400" dirty="0">
                <a:solidFill>
                  <a:schemeClr val="tx1">
                    <a:lumMod val="65000"/>
                    <a:lumOff val="35000"/>
                  </a:schemeClr>
                </a:solidFill>
                <a:latin typeface="Cambria" panose="02040503050406030204" pitchFamily="18" charset="0"/>
                <a:ea typeface="Cambria" panose="02040503050406030204" pitchFamily="18" charset="0"/>
              </a:rPr>
              <a:t>To hold the Boolean values it provides with bit data type that can take a value of 1, 0, or NULL</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a:t>
            </a:r>
          </a:p>
          <a:p>
            <a:pPr marL="742950" lvl="1"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Note: </a:t>
            </a:r>
            <a:r>
              <a:rPr lang="en-US" sz="1400" dirty="0">
                <a:solidFill>
                  <a:schemeClr val="tx1">
                    <a:lumMod val="65000"/>
                    <a:lumOff val="35000"/>
                  </a:schemeClr>
                </a:solidFill>
                <a:latin typeface="Cambria" panose="02040503050406030204" pitchFamily="18" charset="0"/>
                <a:ea typeface="Cambria" panose="02040503050406030204" pitchFamily="18" charset="0"/>
              </a:rPr>
              <a:t>The string values TRUE and FALSE can be converted to bit values: TRUE is converted to 1 and FALSE is converted to 0</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a:t>
            </a:r>
          </a:p>
          <a:p>
            <a:pPr lvl="1" defTabSz="457200">
              <a:spcBef>
                <a:spcPts val="1000"/>
              </a:spcBef>
              <a:buClr>
                <a:schemeClr val="accent1"/>
              </a:buCl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Decimal Types: </a:t>
            </a:r>
            <a:r>
              <a:rPr lang="en-US" sz="1400" dirty="0">
                <a:solidFill>
                  <a:schemeClr val="tx1">
                    <a:lumMod val="65000"/>
                    <a:lumOff val="35000"/>
                  </a:schemeClr>
                </a:solidFill>
                <a:latin typeface="Cambria" panose="02040503050406030204" pitchFamily="18" charset="0"/>
                <a:ea typeface="Cambria" panose="02040503050406030204" pitchFamily="18" charset="0"/>
              </a:rPr>
              <a:t>To hold the decimal values it provides with the following types:</a:t>
            </a:r>
          </a:p>
          <a:p>
            <a:pPr defTabSz="457200">
              <a:spcBef>
                <a:spcPts val="1000"/>
              </a:spcBef>
              <a:buClr>
                <a:schemeClr val="accent1"/>
              </a:buClr>
            </a:pPr>
            <a:r>
              <a:rPr lang="en-US" sz="1400"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a:t>
            </a:r>
            <a:r>
              <a:rPr lang="en-US" sz="1400" dirty="0">
                <a:solidFill>
                  <a:schemeClr val="tx1">
                    <a:lumMod val="65000"/>
                    <a:lumOff val="35000"/>
                  </a:schemeClr>
                </a:solidFill>
                <a:latin typeface="Cambria" panose="02040503050406030204" pitchFamily="18" charset="0"/>
                <a:ea typeface="Cambria" panose="02040503050406030204" pitchFamily="18" charset="0"/>
              </a:rPr>
              <a:t>decimal[ (p[ , s] )] and numeric[ (p[ , s] )] </a:t>
            </a: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Float</a:t>
            </a:r>
          </a:p>
          <a:p>
            <a:pPr defTabSz="457200">
              <a:spcBef>
                <a:spcPts val="1000"/>
              </a:spcBef>
              <a:buClr>
                <a:schemeClr val="accent1"/>
              </a:buClr>
            </a:pPr>
            <a:r>
              <a:rPr lang="en-US" sz="1400" dirty="0" smtClean="0">
                <a:solidFill>
                  <a:schemeClr val="tx1">
                    <a:lumMod val="65000"/>
                    <a:lumOff val="35000"/>
                  </a:schemeClr>
                </a:solidFill>
                <a:latin typeface="Cambria" panose="02040503050406030204" pitchFamily="18" charset="0"/>
                <a:ea typeface="Cambria" panose="02040503050406030204" pitchFamily="18" charset="0"/>
              </a:rPr>
              <a:t>	Approximate-number </a:t>
            </a:r>
            <a:r>
              <a:rPr lang="en-US" sz="1400" dirty="0">
                <a:solidFill>
                  <a:schemeClr val="tx1">
                    <a:lumMod val="65000"/>
                    <a:lumOff val="35000"/>
                  </a:schemeClr>
                </a:solidFill>
                <a:latin typeface="Cambria" panose="02040503050406030204" pitchFamily="18" charset="0"/>
                <a:ea typeface="Cambria" panose="02040503050406030204" pitchFamily="18" charset="0"/>
              </a:rPr>
              <a:t>data types for use with floating point numeric data. </a:t>
            </a:r>
          </a:p>
          <a:p>
            <a:pPr marL="285750" indent="-285750" defTabSz="457200">
              <a:spcBef>
                <a:spcPts val="1000"/>
              </a:spcBef>
              <a:buClr>
                <a:schemeClr val="accent1"/>
              </a:buClr>
              <a:buFont typeface="Arial" panose="020B0604020202020204" pitchFamily="34" charset="0"/>
              <a:buChar char="•"/>
            </a:pPr>
            <a:r>
              <a:rPr lang="en-US" sz="1400" b="1" dirty="0" smtClean="0">
                <a:solidFill>
                  <a:schemeClr val="tx1">
                    <a:lumMod val="65000"/>
                    <a:lumOff val="35000"/>
                  </a:schemeClr>
                </a:solidFill>
                <a:latin typeface="Cambria" panose="02040503050406030204" pitchFamily="18" charset="0"/>
                <a:ea typeface="Cambria" panose="02040503050406030204" pitchFamily="18" charset="0"/>
              </a:rPr>
              <a:t>Currency :-</a:t>
            </a:r>
          </a:p>
          <a:p>
            <a:pPr lvl="1" defTabSz="457200">
              <a:spcBef>
                <a:spcPts val="1000"/>
              </a:spcBef>
              <a:buClr>
                <a:schemeClr val="accent1"/>
              </a:buClr>
            </a:pPr>
            <a:r>
              <a:rPr lang="en-US" sz="1400" dirty="0">
                <a:solidFill>
                  <a:schemeClr val="tx1">
                    <a:lumMod val="65000"/>
                    <a:lumOff val="35000"/>
                  </a:schemeClr>
                </a:solidFill>
                <a:latin typeface="Cambria" panose="02040503050406030204" pitchFamily="18" charset="0"/>
                <a:ea typeface="Cambria" panose="02040503050406030204" pitchFamily="18" charset="0"/>
              </a:rPr>
              <a:t>Money and Small </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Money</a:t>
            </a: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Date and Time:- </a:t>
            </a:r>
          </a:p>
          <a:p>
            <a:pPr defTabSz="457200">
              <a:spcBef>
                <a:spcPts val="1000"/>
              </a:spcBef>
              <a:buClr>
                <a:schemeClr val="accent1"/>
              </a:buClr>
            </a:pPr>
            <a:r>
              <a:rPr lang="en-US" sz="1400"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err="1" smtClean="0">
                <a:solidFill>
                  <a:schemeClr val="tx1">
                    <a:lumMod val="65000"/>
                    <a:lumOff val="35000"/>
                  </a:schemeClr>
                </a:solidFill>
                <a:latin typeface="Cambria" panose="02040503050406030204" pitchFamily="18" charset="0"/>
                <a:ea typeface="Cambria" panose="02040503050406030204" pitchFamily="18" charset="0"/>
              </a:rPr>
              <a:t>Datetime</a:t>
            </a:r>
            <a:r>
              <a:rPr lang="en-US" sz="1400"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err="1">
                <a:solidFill>
                  <a:schemeClr val="tx1">
                    <a:lumMod val="65000"/>
                    <a:lumOff val="35000"/>
                  </a:schemeClr>
                </a:solidFill>
                <a:latin typeface="Cambria" panose="02040503050406030204" pitchFamily="18" charset="0"/>
                <a:ea typeface="Cambria" panose="02040503050406030204" pitchFamily="18" charset="0"/>
              </a:rPr>
              <a:t>SmallDatetime</a:t>
            </a:r>
            <a:r>
              <a:rPr lang="en-US" sz="1400" dirty="0">
                <a:solidFill>
                  <a:schemeClr val="tx1">
                    <a:lumMod val="65000"/>
                    <a:lumOff val="35000"/>
                  </a:schemeClr>
                </a:solidFill>
                <a:latin typeface="Cambria" panose="02040503050406030204" pitchFamily="18" charset="0"/>
                <a:ea typeface="Cambria" panose="02040503050406030204" pitchFamily="18" charset="0"/>
              </a:rPr>
              <a:t>, Date, Time</a:t>
            </a:r>
          </a:p>
        </p:txBody>
      </p:sp>
    </p:spTree>
    <p:extLst>
      <p:ext uri="{BB962C8B-B14F-4D97-AF65-F5344CB8AC3E}">
        <p14:creationId xmlns:p14="http://schemas.microsoft.com/office/powerpoint/2010/main" val="68540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5" name="Rectangle 4"/>
          <p:cNvSpPr/>
          <p:nvPr/>
        </p:nvSpPr>
        <p:spPr>
          <a:xfrm>
            <a:off x="1814414" y="265246"/>
            <a:ext cx="9633035" cy="6050470"/>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b="1" dirty="0" smtClean="0">
                <a:solidFill>
                  <a:schemeClr val="tx1">
                    <a:lumMod val="65000"/>
                    <a:lumOff val="35000"/>
                  </a:schemeClr>
                </a:solidFill>
                <a:latin typeface="Cambria" panose="02040503050406030204" pitchFamily="18" charset="0"/>
                <a:ea typeface="Cambria" panose="02040503050406030204" pitchFamily="18" charset="0"/>
              </a:rPr>
              <a:t>String Values:</a:t>
            </a:r>
          </a:p>
          <a:p>
            <a:pPr marL="285750" indent="-285750" defTabSz="457200">
              <a:spcBef>
                <a:spcPts val="1000"/>
              </a:spcBef>
              <a:buClr>
                <a:schemeClr val="accent1"/>
              </a:buClr>
              <a:buFont typeface="Arial" panose="020B0604020202020204" pitchFamily="34" charset="0"/>
              <a:buChar char="•"/>
            </a:pPr>
            <a:endParaRPr lang="en-US" sz="1400" b="1" dirty="0" smtClean="0">
              <a:solidFill>
                <a:schemeClr val="tx1">
                  <a:lumMod val="65000"/>
                  <a:lumOff val="35000"/>
                </a:schemeClr>
              </a:solidFill>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smtClean="0">
                <a:latin typeface="Cambria" panose="02040503050406030204" pitchFamily="18" charset="0"/>
                <a:ea typeface="Cambria" panose="02040503050406030204" pitchFamily="18" charset="0"/>
              </a:rPr>
              <a:t>char</a:t>
            </a:r>
            <a:r>
              <a:rPr lang="en-US" sz="1400" dirty="0" smtClean="0">
                <a:latin typeface="Cambria" panose="02040503050406030204" pitchFamily="18" charset="0"/>
                <a:ea typeface="Cambria" panose="02040503050406030204" pitchFamily="18" charset="0"/>
              </a:rPr>
              <a:t> Fixed-length</a:t>
            </a:r>
            <a:r>
              <a:rPr lang="en-US" sz="1400" dirty="0">
                <a:latin typeface="Cambria" panose="02040503050406030204" pitchFamily="18" charset="0"/>
                <a:ea typeface="Cambria" panose="02040503050406030204" pitchFamily="18" charset="0"/>
              </a:rPr>
              <a:t>, non-Unicode character data with a length of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bytes.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must be a value from 1 through 8,000. The storage size is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bytes. </a:t>
            </a:r>
            <a:endParaRPr lang="en-US" sz="1400" dirty="0" smtClean="0">
              <a:latin typeface="Cambria" panose="02040503050406030204" pitchFamily="18" charset="0"/>
              <a:ea typeface="Cambria" panose="02040503050406030204" pitchFamily="18" charset="0"/>
            </a:endParaRPr>
          </a:p>
          <a:p>
            <a:endParaRPr lang="en-US" sz="14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err="1" smtClean="0">
                <a:latin typeface="Cambria" panose="02040503050406030204" pitchFamily="18" charset="0"/>
                <a:ea typeface="Cambria" panose="02040503050406030204" pitchFamily="18" charset="0"/>
              </a:rPr>
              <a:t>varchar</a:t>
            </a:r>
            <a:r>
              <a:rPr lang="en-US" sz="1400" dirty="0" smtClean="0">
                <a:latin typeface="Cambria" panose="02040503050406030204" pitchFamily="18" charset="0"/>
                <a:ea typeface="Cambria" panose="02040503050406030204" pitchFamily="18" charset="0"/>
              </a:rPr>
              <a:t> Variable-length</a:t>
            </a:r>
            <a:r>
              <a:rPr lang="en-US" sz="1400" dirty="0">
                <a:latin typeface="Cambria" panose="02040503050406030204" pitchFamily="18" charset="0"/>
                <a:ea typeface="Cambria" panose="02040503050406030204" pitchFamily="18" charset="0"/>
              </a:rPr>
              <a:t>, non-Unicode character data.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can be a value from 1 through 8,000. </a:t>
            </a:r>
            <a:r>
              <a:rPr lang="en-US" sz="1400" b="1" dirty="0">
                <a:latin typeface="Cambria" panose="02040503050406030204" pitchFamily="18" charset="0"/>
                <a:ea typeface="Cambria" panose="02040503050406030204" pitchFamily="18" charset="0"/>
              </a:rPr>
              <a:t>max</a:t>
            </a:r>
            <a:r>
              <a:rPr lang="en-US" sz="1400" dirty="0">
                <a:latin typeface="Cambria" panose="02040503050406030204" pitchFamily="18" charset="0"/>
                <a:ea typeface="Cambria" panose="02040503050406030204" pitchFamily="18" charset="0"/>
              </a:rPr>
              <a:t> indicates that the maximum storage size is 2^31-1 bytes. The storage size is the actual length of data entered + 2 bytes. </a:t>
            </a:r>
            <a:endParaRPr lang="en-US" sz="1400" dirty="0" smtClean="0">
              <a:latin typeface="Cambria" panose="02040503050406030204" pitchFamily="18" charset="0"/>
              <a:ea typeface="Cambria" panose="02040503050406030204" pitchFamily="18" charset="0"/>
            </a:endParaRPr>
          </a:p>
          <a:p>
            <a:endParaRPr lang="en-US" sz="1400" dirty="0" smtClean="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err="1" smtClean="0">
                <a:latin typeface="Cambria" panose="02040503050406030204" pitchFamily="18" charset="0"/>
                <a:ea typeface="Cambria" panose="02040503050406030204" pitchFamily="18" charset="0"/>
              </a:rPr>
              <a:t>nchar</a:t>
            </a:r>
            <a:r>
              <a:rPr lang="en-US" sz="1400" b="1" dirty="0" smtClean="0">
                <a:latin typeface="Cambria" panose="02040503050406030204" pitchFamily="18" charset="0"/>
                <a:ea typeface="Cambria" panose="02040503050406030204" pitchFamily="18" charset="0"/>
              </a:rPr>
              <a:t> :-</a:t>
            </a:r>
            <a:r>
              <a:rPr lang="en-US" sz="1400" dirty="0" smtClean="0">
                <a:latin typeface="Cambria" panose="02040503050406030204" pitchFamily="18" charset="0"/>
                <a:ea typeface="Cambria" panose="02040503050406030204" pitchFamily="18" charset="0"/>
              </a:rPr>
              <a:t>Fixed-length </a:t>
            </a:r>
            <a:r>
              <a:rPr lang="en-US" sz="1400" dirty="0">
                <a:latin typeface="Cambria" panose="02040503050406030204" pitchFamily="18" charset="0"/>
                <a:ea typeface="Cambria" panose="02040503050406030204" pitchFamily="18" charset="0"/>
              </a:rPr>
              <a:t>Unicode character data of n characters. n must be a value from 1 through 4,000. The storage size is two times n bytes</a:t>
            </a:r>
            <a:r>
              <a:rPr lang="en-US" sz="1400" dirty="0" smtClean="0">
                <a:latin typeface="Cambria" panose="02040503050406030204" pitchFamily="18" charset="0"/>
                <a:ea typeface="Cambria" panose="02040503050406030204" pitchFamily="18" charset="0"/>
              </a:rPr>
              <a:t>.</a:t>
            </a:r>
          </a:p>
          <a:p>
            <a:endParaRPr lang="en-US" sz="14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err="1" smtClean="0">
                <a:latin typeface="Cambria" panose="02040503050406030204" pitchFamily="18" charset="0"/>
                <a:ea typeface="Cambria" panose="02040503050406030204" pitchFamily="18" charset="0"/>
              </a:rPr>
              <a:t>nvarchar</a:t>
            </a:r>
            <a:r>
              <a:rPr lang="en-US" sz="1400" b="1" dirty="0" smtClean="0">
                <a:latin typeface="Cambria" panose="02040503050406030204" pitchFamily="18" charset="0"/>
                <a:ea typeface="Cambria" panose="02040503050406030204" pitchFamily="18" charset="0"/>
              </a:rPr>
              <a:t> </a:t>
            </a:r>
            <a:r>
              <a:rPr lang="en-US" sz="1400" dirty="0" smtClean="0">
                <a:latin typeface="Cambria" panose="02040503050406030204" pitchFamily="18" charset="0"/>
                <a:ea typeface="Cambria" panose="02040503050406030204" pitchFamily="18" charset="0"/>
              </a:rPr>
              <a:t>Variable-length </a:t>
            </a:r>
            <a:r>
              <a:rPr lang="en-US" sz="1400" dirty="0">
                <a:latin typeface="Cambria" panose="02040503050406030204" pitchFamily="18" charset="0"/>
                <a:ea typeface="Cambria" panose="02040503050406030204" pitchFamily="18" charset="0"/>
              </a:rPr>
              <a:t>Unicode character data. n can be a value from 1 through 4,000. max indicates that the maximum storage size is 2^31-1 bytes. The storage size, in bytes, is two times the number of characters entered + 2 bytes. </a:t>
            </a:r>
            <a:endParaRPr lang="en-US" sz="1400" dirty="0" smtClean="0">
              <a:latin typeface="Cambria" panose="02040503050406030204" pitchFamily="18" charset="0"/>
              <a:ea typeface="Cambria" panose="02040503050406030204" pitchFamily="18" charset="0"/>
            </a:endParaRPr>
          </a:p>
          <a:p>
            <a:endParaRPr lang="en-US" sz="1400" dirty="0" smtClean="0">
              <a:latin typeface="Cambria" panose="02040503050406030204" pitchFamily="18" charset="0"/>
              <a:ea typeface="Cambria" panose="02040503050406030204" pitchFamily="18" charset="0"/>
            </a:endParaRPr>
          </a:p>
          <a:p>
            <a:endParaRPr lang="en-US" sz="1400" dirty="0">
              <a:latin typeface="Cambria" panose="02040503050406030204" pitchFamily="18" charset="0"/>
              <a:ea typeface="Cambria" panose="02040503050406030204" pitchFamily="18" charset="0"/>
            </a:endParaRPr>
          </a:p>
          <a:p>
            <a:endParaRPr lang="en-US" sz="1400" dirty="0" smtClean="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dirty="0" err="1">
                <a:latin typeface="Cambria" panose="02040503050406030204" pitchFamily="18" charset="0"/>
                <a:ea typeface="Cambria" panose="02040503050406030204" pitchFamily="18" charset="0"/>
              </a:rPr>
              <a:t>Uniqueidentifier</a:t>
            </a:r>
            <a:r>
              <a:rPr lang="en-US" sz="1400" b="1" dirty="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Is a 16-byte GUID which is initialized by using the </a:t>
            </a:r>
            <a:r>
              <a:rPr lang="en-US" sz="1400" dirty="0" err="1">
                <a:latin typeface="Cambria" panose="02040503050406030204" pitchFamily="18" charset="0"/>
                <a:ea typeface="Cambria" panose="02040503050406030204" pitchFamily="18" charset="0"/>
              </a:rPr>
              <a:t>newid</a:t>
            </a:r>
            <a:r>
              <a:rPr lang="en-US" sz="1400" dirty="0">
                <a:latin typeface="Cambria" panose="02040503050406030204" pitchFamily="18" charset="0"/>
                <a:ea typeface="Cambria" panose="02040503050406030204" pitchFamily="18" charset="0"/>
              </a:rPr>
              <a:t>() function or converting a string constant in the form of </a:t>
            </a:r>
            <a:r>
              <a:rPr lang="en-US" sz="1400" dirty="0" err="1">
                <a:latin typeface="Cambria" panose="02040503050406030204" pitchFamily="18" charset="0"/>
                <a:ea typeface="Cambria" panose="02040503050406030204" pitchFamily="18" charset="0"/>
              </a:rPr>
              <a:t>xxxxxxxx-xxxx-xxxx-xxxx-xxxxxxxxxxxx</a:t>
            </a:r>
            <a:r>
              <a:rPr lang="en-US" sz="1400" dirty="0">
                <a:latin typeface="Cambria" panose="02040503050406030204" pitchFamily="18" charset="0"/>
                <a:ea typeface="Cambria" panose="02040503050406030204" pitchFamily="18" charset="0"/>
              </a:rPr>
              <a:t> which is used to guarantee that rows are uniquely identified across multiple copies of the table.</a:t>
            </a:r>
          </a:p>
          <a:p>
            <a:endParaRPr lang="en-US" sz="1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dirty="0">
                <a:latin typeface="Cambria" panose="02040503050406030204" pitchFamily="18" charset="0"/>
                <a:ea typeface="Cambria" panose="02040503050406030204" pitchFamily="18" charset="0"/>
              </a:rPr>
              <a:t>Xml: </a:t>
            </a:r>
            <a:r>
              <a:rPr lang="en-US" sz="1400" dirty="0">
                <a:latin typeface="Cambria" panose="02040503050406030204" pitchFamily="18" charset="0"/>
                <a:ea typeface="Cambria" panose="02040503050406030204" pitchFamily="18" charset="0"/>
              </a:rPr>
              <a:t>Is the data type that stores XML data. You can store xml instances in a column, or a variable of xml type. The stored representation of xml data type instances cannot exceed 2 gigabytes (GB) in size. </a:t>
            </a:r>
          </a:p>
          <a:p>
            <a:pPr marL="285750" indent="-285750">
              <a:buFont typeface="Arial" panose="020B0604020202020204" pitchFamily="34" charset="0"/>
              <a:buChar char="•"/>
            </a:pPr>
            <a:endParaRPr lang="en-US" sz="1400" dirty="0">
              <a:latin typeface="Cambria" panose="02040503050406030204" pitchFamily="18" charset="0"/>
              <a:ea typeface="Cambria" panose="02040503050406030204" pitchFamily="18" charset="0"/>
            </a:endParaRPr>
          </a:p>
          <a:p>
            <a:r>
              <a:rPr lang="en-US" sz="1400" b="1" dirty="0" smtClean="0">
                <a:solidFill>
                  <a:schemeClr val="tx1">
                    <a:lumMod val="65000"/>
                    <a:lumOff val="35000"/>
                  </a:schemeClr>
                </a:solidFill>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734975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0974" y="45757"/>
            <a:ext cx="5997272" cy="491716"/>
          </a:xfrm>
        </p:spPr>
        <p:txBody>
          <a:bodyPr>
            <a:normAutofit fontScale="90000"/>
          </a:bodyPr>
          <a:lstStyle/>
          <a:p>
            <a:pPr algn="ctr"/>
            <a:r>
              <a:rPr lang="en-US" sz="28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Basic SQL Statement's</a:t>
            </a:r>
            <a:endParaRPr lang="en-US" sz="2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13" name="Rectangle 12"/>
          <p:cNvSpPr/>
          <p:nvPr/>
        </p:nvSpPr>
        <p:spPr>
          <a:xfrm>
            <a:off x="877171" y="731000"/>
            <a:ext cx="10116569" cy="1661993"/>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Database</a:t>
            </a:r>
            <a:r>
              <a:rPr lang="en-US" sz="1400" b="1" dirty="0" smtClean="0">
                <a:latin typeface="Cambria" panose="02040503050406030204" pitchFamily="18" charset="0"/>
                <a:ea typeface="Cambria" panose="02040503050406030204" pitchFamily="18" charset="0"/>
              </a:rPr>
              <a:t>:</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SQL Server manages the objects in a container known as Database, where we can have multiple databases present in it, each database when created creates 2 files internally those or .</a:t>
            </a:r>
            <a:r>
              <a:rPr lang="en-US" sz="1400" dirty="0" err="1">
                <a:latin typeface="Cambria" panose="02040503050406030204" pitchFamily="18" charset="0"/>
                <a:ea typeface="Cambria" panose="02040503050406030204" pitchFamily="18" charset="0"/>
              </a:rPr>
              <a:t>mdf</a:t>
            </a:r>
            <a:r>
              <a:rPr lang="en-US" sz="1400" dirty="0">
                <a:latin typeface="Cambria" panose="02040503050406030204" pitchFamily="18" charset="0"/>
                <a:ea typeface="Cambria" panose="02040503050406030204" pitchFamily="18" charset="0"/>
              </a:rPr>
              <a:t> and .</a:t>
            </a:r>
            <a:r>
              <a:rPr lang="en-US" sz="1400" dirty="0" err="1">
                <a:latin typeface="Cambria" panose="02040503050406030204" pitchFamily="18" charset="0"/>
                <a:ea typeface="Cambria" panose="02040503050406030204" pitchFamily="18" charset="0"/>
              </a:rPr>
              <a:t>ldf</a:t>
            </a:r>
            <a:r>
              <a:rPr lang="en-US" sz="1400" dirty="0">
                <a:latin typeface="Cambria" panose="02040503050406030204" pitchFamily="18" charset="0"/>
                <a:ea typeface="Cambria" panose="02040503050406030204" pitchFamily="18" charset="0"/>
              </a:rPr>
              <a:t> file</a:t>
            </a:r>
            <a:r>
              <a:rPr lang="en-US" sz="1400" dirty="0" smtClean="0">
                <a:latin typeface="Cambria" panose="02040503050406030204" pitchFamily="18" charset="0"/>
                <a:ea typeface="Cambria" panose="02040503050406030204" pitchFamily="18" charset="0"/>
              </a:rPr>
              <a:t>.</a:t>
            </a:r>
          </a:p>
          <a:p>
            <a:r>
              <a:rPr lang="en-US" sz="1400" dirty="0" smtClean="0">
                <a:effectLst/>
                <a:latin typeface="Cambria" panose="02040503050406030204" pitchFamily="18" charset="0"/>
                <a:ea typeface="Cambria" panose="02040503050406030204" pitchFamily="18" charset="0"/>
              </a:rPr>
              <a:t>Syntax :- </a:t>
            </a:r>
            <a:r>
              <a:rPr lang="en-US" sz="1200" b="1" dirty="0" smtClean="0">
                <a:solidFill>
                  <a:srgbClr val="FF0000"/>
                </a:solidFill>
                <a:effectLst/>
                <a:latin typeface="Cambria" panose="02040503050406030204" pitchFamily="18" charset="0"/>
                <a:ea typeface="Cambria" panose="02040503050406030204" pitchFamily="18" charset="0"/>
              </a:rPr>
              <a:t>CREATE DATABASE &lt;</a:t>
            </a:r>
            <a:r>
              <a:rPr lang="en-US" sz="1200" b="1" dirty="0" err="1" smtClean="0">
                <a:solidFill>
                  <a:srgbClr val="FF0000"/>
                </a:solidFill>
                <a:effectLst/>
                <a:latin typeface="Cambria" panose="02040503050406030204" pitchFamily="18" charset="0"/>
                <a:ea typeface="Cambria" panose="02040503050406030204" pitchFamily="18" charset="0"/>
              </a:rPr>
              <a:t>db_Name</a:t>
            </a:r>
            <a:r>
              <a:rPr lang="en-US" sz="1200" b="1" dirty="0" smtClean="0">
                <a:solidFill>
                  <a:srgbClr val="FF0000"/>
                </a:solidFill>
                <a:effectLst/>
                <a:latin typeface="Cambria" panose="02040503050406030204" pitchFamily="18" charset="0"/>
                <a:ea typeface="Cambria" panose="02040503050406030204" pitchFamily="18" charset="0"/>
              </a:rPr>
              <a:t>&gt;</a:t>
            </a:r>
          </a:p>
          <a:p>
            <a:r>
              <a:rPr lang="en-US" sz="1400" dirty="0">
                <a:latin typeface="Cambria" panose="02040503050406030204" pitchFamily="18" charset="0"/>
                <a:ea typeface="Cambria" panose="02040503050406030204" pitchFamily="18" charset="0"/>
              </a:rPr>
              <a:t>-Database names must be unique within an instance of SQL Server.</a:t>
            </a:r>
          </a:p>
          <a:p>
            <a:r>
              <a:rPr lang="en-US" sz="1400" dirty="0" smtClean="0">
                <a:latin typeface="Cambria" panose="02040503050406030204" pitchFamily="18" charset="0"/>
                <a:ea typeface="Cambria" panose="02040503050406030204" pitchFamily="18" charset="0"/>
              </a:rPr>
              <a:t>-Any Object name in </a:t>
            </a:r>
            <a:r>
              <a:rPr lang="en-US" sz="1400" dirty="0" err="1" smtClean="0">
                <a:latin typeface="Cambria" panose="02040503050406030204" pitchFamily="18" charset="0"/>
                <a:ea typeface="Cambria" panose="02040503050406030204" pitchFamily="18" charset="0"/>
              </a:rPr>
              <a:t>sqlserver</a:t>
            </a:r>
            <a:r>
              <a:rPr lang="en-US" sz="1400" dirty="0" smtClean="0">
                <a:latin typeface="Cambria" panose="02040503050406030204" pitchFamily="18" charset="0"/>
                <a:ea typeface="Cambria" panose="02040503050406030204" pitchFamily="18" charset="0"/>
              </a:rPr>
              <a:t> can be of 1 through 128 characters</a:t>
            </a:r>
          </a:p>
          <a:p>
            <a:endParaRPr lang="en-US" b="1" dirty="0">
              <a:effectLst/>
              <a:latin typeface="Cambria" panose="02040503050406030204" pitchFamily="18" charset="0"/>
              <a:ea typeface="Cambria" panose="02040503050406030204" pitchFamily="18" charset="0"/>
            </a:endParaRPr>
          </a:p>
        </p:txBody>
      </p:sp>
      <p:sp>
        <p:nvSpPr>
          <p:cNvPr id="14" name="Rectangle 13"/>
          <p:cNvSpPr/>
          <p:nvPr/>
        </p:nvSpPr>
        <p:spPr>
          <a:xfrm>
            <a:off x="1440683" y="3832280"/>
            <a:ext cx="10655922" cy="2831544"/>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Times New Roman" panose="02020603050405020304" pitchFamily="18" charset="0"/>
                <a:ea typeface="Arial Unicode MS" panose="020B0604020202020204" pitchFamily="34" charset="-128"/>
              </a:rPr>
              <a:t>Tables</a:t>
            </a:r>
            <a:r>
              <a:rPr lang="en-US" sz="1400" b="1" dirty="0" smtClean="0">
                <a:latin typeface="Times New Roman" panose="02020603050405020304" pitchFamily="18" charset="0"/>
                <a:ea typeface="Arial Unicode MS" panose="020B0604020202020204" pitchFamily="34" charset="-128"/>
              </a:rPr>
              <a:t>:</a:t>
            </a:r>
            <a:endParaRPr lang="en-US" sz="1400" dirty="0">
              <a:latin typeface="Arial Unicode MS" panose="020B0604020202020204" pitchFamily="34" charset="-128"/>
              <a:ea typeface="Arial Unicode MS" panose="020B0604020202020204" pitchFamily="34" charset="-128"/>
            </a:endParaRPr>
          </a:p>
          <a:p>
            <a:r>
              <a:rPr lang="en-US" sz="1400" dirty="0">
                <a:latin typeface="Times New Roman" panose="02020603050405020304" pitchFamily="18" charset="0"/>
                <a:ea typeface="Arial Unicode MS" panose="020B0604020202020204" pitchFamily="34" charset="-128"/>
              </a:rPr>
              <a:t>-It is the object, which will store the information in the database in the form of rows and columns</a:t>
            </a:r>
            <a:r>
              <a:rPr lang="en-US" sz="1400" dirty="0" smtClean="0">
                <a:latin typeface="Times New Roman" panose="02020603050405020304" pitchFamily="18" charset="0"/>
                <a:ea typeface="Arial Unicode MS" panose="020B0604020202020204" pitchFamily="34" charset="-128"/>
              </a:rPr>
              <a:t>.</a:t>
            </a:r>
          </a:p>
          <a:p>
            <a:r>
              <a:rPr lang="en-US" sz="1400" b="1" dirty="0" smtClean="0">
                <a:latin typeface="Times New Roman" panose="02020603050405020304" pitchFamily="18" charset="0"/>
                <a:ea typeface="Arial Unicode MS" panose="020B0604020202020204" pitchFamily="34" charset="-128"/>
              </a:rPr>
              <a:t>	Syntax </a:t>
            </a:r>
            <a:r>
              <a:rPr lang="en-US" sz="1400" b="1" dirty="0">
                <a:latin typeface="Times New Roman" panose="02020603050405020304" pitchFamily="18" charset="0"/>
                <a:ea typeface="Arial Unicode MS" panose="020B0604020202020204" pitchFamily="34" charset="-128"/>
              </a:rPr>
              <a:t>for creating a Table:</a:t>
            </a:r>
          </a:p>
          <a:p>
            <a:r>
              <a:rPr lang="en-US" sz="1400" dirty="0">
                <a:latin typeface="Times New Roman" panose="02020603050405020304" pitchFamily="18" charset="0"/>
                <a:ea typeface="Arial Unicode MS" panose="020B0604020202020204" pitchFamily="34" charset="-128"/>
              </a:rPr>
              <a:t>	</a:t>
            </a:r>
            <a:r>
              <a:rPr lang="en-US" sz="1200" b="1" dirty="0" smtClean="0">
                <a:solidFill>
                  <a:srgbClr val="FF0000"/>
                </a:solidFill>
                <a:latin typeface="Times New Roman" panose="02020603050405020304" pitchFamily="18" charset="0"/>
                <a:ea typeface="Arial Unicode MS" panose="020B0604020202020204" pitchFamily="34" charset="-128"/>
              </a:rPr>
              <a:t>CREATE </a:t>
            </a:r>
            <a:r>
              <a:rPr lang="en-US" sz="1200" b="1" dirty="0">
                <a:solidFill>
                  <a:srgbClr val="FF0000"/>
                </a:solidFill>
                <a:latin typeface="Times New Roman" panose="02020603050405020304" pitchFamily="18" charset="0"/>
                <a:ea typeface="Arial Unicode MS" panose="020B0604020202020204" pitchFamily="34" charset="-128"/>
              </a:rPr>
              <a:t>TABLE &lt;</a:t>
            </a:r>
            <a:r>
              <a:rPr lang="en-US" sz="1200" b="1" dirty="0" err="1">
                <a:solidFill>
                  <a:srgbClr val="FF0000"/>
                </a:solidFill>
                <a:latin typeface="Times New Roman" panose="02020603050405020304" pitchFamily="18" charset="0"/>
                <a:ea typeface="Arial Unicode MS" panose="020B0604020202020204" pitchFamily="34" charset="-128"/>
              </a:rPr>
              <a:t>table_name</a:t>
            </a:r>
            <a:r>
              <a:rPr lang="en-US" sz="1200" b="1" dirty="0">
                <a:solidFill>
                  <a:srgbClr val="FF0000"/>
                </a:solidFill>
                <a:latin typeface="Times New Roman" panose="02020603050405020304" pitchFamily="18" charset="0"/>
                <a:ea typeface="Arial Unicode MS" panose="020B0604020202020204" pitchFamily="34" charset="-128"/>
              </a:rPr>
              <a:t>&gt;(</a:t>
            </a:r>
          </a:p>
          <a:p>
            <a:r>
              <a:rPr lang="en-US" sz="1200" b="1" dirty="0">
                <a:solidFill>
                  <a:srgbClr val="FF0000"/>
                </a:solidFill>
                <a:latin typeface="Times New Roman" panose="02020603050405020304" pitchFamily="18" charset="0"/>
                <a:ea typeface="Arial Unicode MS" panose="020B0604020202020204" pitchFamily="34" charset="-128"/>
              </a:rPr>
              <a:t>	 column_name1 &lt;</a:t>
            </a:r>
            <a:r>
              <a:rPr lang="en-US" sz="1200" b="1" dirty="0" err="1">
                <a:solidFill>
                  <a:srgbClr val="FF0000"/>
                </a:solidFill>
                <a:latin typeface="Times New Roman" panose="02020603050405020304" pitchFamily="18" charset="0"/>
                <a:ea typeface="Arial Unicode MS" panose="020B0604020202020204" pitchFamily="34" charset="-128"/>
              </a:rPr>
              <a:t>dtype</a:t>
            </a:r>
            <a:r>
              <a:rPr lang="en-US" sz="1200" b="1" dirty="0">
                <a:solidFill>
                  <a:srgbClr val="FF0000"/>
                </a:solidFill>
                <a:latin typeface="Times New Roman" panose="02020603050405020304" pitchFamily="18" charset="0"/>
                <a:ea typeface="Arial Unicode MS" panose="020B0604020202020204" pitchFamily="34" charset="-128"/>
              </a:rPr>
              <a:t>&gt; [width],</a:t>
            </a:r>
          </a:p>
          <a:p>
            <a:r>
              <a:rPr lang="en-US" sz="1200" b="1" dirty="0">
                <a:solidFill>
                  <a:srgbClr val="FF0000"/>
                </a:solidFill>
                <a:latin typeface="Times New Roman" panose="02020603050405020304" pitchFamily="18" charset="0"/>
                <a:ea typeface="Arial Unicode MS" panose="020B0604020202020204" pitchFamily="34" charset="-128"/>
              </a:rPr>
              <a:t>	 column_name1 &lt;</a:t>
            </a:r>
            <a:r>
              <a:rPr lang="en-US" sz="1200" b="1" dirty="0" err="1">
                <a:solidFill>
                  <a:srgbClr val="FF0000"/>
                </a:solidFill>
                <a:latin typeface="Times New Roman" panose="02020603050405020304" pitchFamily="18" charset="0"/>
                <a:ea typeface="Arial Unicode MS" panose="020B0604020202020204" pitchFamily="34" charset="-128"/>
              </a:rPr>
              <a:t>dtype</a:t>
            </a:r>
            <a:r>
              <a:rPr lang="en-US" sz="1200" b="1" dirty="0">
                <a:solidFill>
                  <a:srgbClr val="FF0000"/>
                </a:solidFill>
                <a:latin typeface="Times New Roman" panose="02020603050405020304" pitchFamily="18" charset="0"/>
                <a:ea typeface="Arial Unicode MS" panose="020B0604020202020204" pitchFamily="34" charset="-128"/>
              </a:rPr>
              <a:t>&gt; [width],</a:t>
            </a:r>
          </a:p>
          <a:p>
            <a:r>
              <a:rPr lang="en-US" sz="1200" b="1" dirty="0">
                <a:solidFill>
                  <a:srgbClr val="FF0000"/>
                </a:solidFill>
                <a:latin typeface="Times New Roman" panose="02020603050405020304" pitchFamily="18" charset="0"/>
                <a:ea typeface="Arial Unicode MS" panose="020B0604020202020204" pitchFamily="34" charset="-128"/>
              </a:rPr>
              <a:t>	 ………………….</a:t>
            </a:r>
          </a:p>
          <a:p>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column_namen</a:t>
            </a:r>
            <a:r>
              <a:rPr lang="en-US" sz="1200" b="1" dirty="0">
                <a:solidFill>
                  <a:srgbClr val="FF0000"/>
                </a:solidFill>
                <a:latin typeface="Times New Roman" panose="02020603050405020304" pitchFamily="18" charset="0"/>
                <a:ea typeface="Arial Unicode MS" panose="020B0604020202020204" pitchFamily="34" charset="-128"/>
              </a:rPr>
              <a:t> &lt;</a:t>
            </a:r>
            <a:r>
              <a:rPr lang="en-US" sz="1200" b="1" dirty="0" err="1">
                <a:solidFill>
                  <a:srgbClr val="FF0000"/>
                </a:solidFill>
                <a:latin typeface="Times New Roman" panose="02020603050405020304" pitchFamily="18" charset="0"/>
                <a:ea typeface="Arial Unicode MS" panose="020B0604020202020204" pitchFamily="34" charset="-128"/>
              </a:rPr>
              <a:t>dtype</a:t>
            </a:r>
            <a:r>
              <a:rPr lang="en-US" sz="1200" b="1" dirty="0">
                <a:solidFill>
                  <a:srgbClr val="FF0000"/>
                </a:solidFill>
                <a:latin typeface="Times New Roman" panose="02020603050405020304" pitchFamily="18" charset="0"/>
                <a:ea typeface="Arial Unicode MS" panose="020B0604020202020204" pitchFamily="34" charset="-128"/>
              </a:rPr>
              <a:t>&gt; [width])</a:t>
            </a:r>
          </a:p>
          <a:p>
            <a:r>
              <a:rPr lang="en-US" sz="1400" dirty="0">
                <a:latin typeface="Times New Roman" panose="02020603050405020304" pitchFamily="18" charset="0"/>
                <a:ea typeface="Arial Unicode MS" panose="020B0604020202020204" pitchFamily="34" charset="-128"/>
              </a:rPr>
              <a:t> </a:t>
            </a:r>
          </a:p>
          <a:p>
            <a:r>
              <a:rPr lang="en-US" sz="1400" dirty="0">
                <a:latin typeface="Times New Roman" panose="02020603050405020304" pitchFamily="18" charset="0"/>
                <a:ea typeface="Arial Unicode MS" panose="020B0604020202020204" pitchFamily="34" charset="-128"/>
              </a:rPr>
              <a:t>-Table names must be unique within the database.</a:t>
            </a:r>
          </a:p>
          <a:p>
            <a:r>
              <a:rPr lang="en-US" sz="1400" dirty="0">
                <a:latin typeface="Times New Roman" panose="02020603050405020304" pitchFamily="18" charset="0"/>
                <a:ea typeface="Arial Unicode MS" panose="020B0604020202020204" pitchFamily="34" charset="-128"/>
              </a:rPr>
              <a:t>-Column names must be unique within the table.</a:t>
            </a:r>
          </a:p>
          <a:p>
            <a:r>
              <a:rPr lang="en-US" sz="1400" dirty="0">
                <a:latin typeface="Times New Roman" panose="02020603050405020304" pitchFamily="18" charset="0"/>
                <a:ea typeface="Arial Unicode MS" panose="020B0604020202020204" pitchFamily="34" charset="-128"/>
              </a:rPr>
              <a:t>-Every table can have maximum of 1024 and minimum of 1 column.</a:t>
            </a:r>
          </a:p>
          <a:p>
            <a:r>
              <a:rPr lang="en-US" sz="1200" b="1" dirty="0">
                <a:solidFill>
                  <a:srgbClr val="FF0000"/>
                </a:solidFill>
                <a:latin typeface="Times New Roman" panose="02020603050405020304" pitchFamily="18" charset="0"/>
                <a:ea typeface="Arial Unicode MS" panose="020B0604020202020204" pitchFamily="34" charset="-128"/>
              </a:rPr>
              <a:t>-CREATE TABLE Bank(</a:t>
            </a:r>
            <a:r>
              <a:rPr lang="en-US" sz="1200" b="1" dirty="0" err="1">
                <a:solidFill>
                  <a:srgbClr val="FF0000"/>
                </a:solidFill>
                <a:latin typeface="Times New Roman" panose="02020603050405020304" pitchFamily="18" charset="0"/>
                <a:ea typeface="Arial Unicode MS" panose="020B0604020202020204" pitchFamily="34" charset="-128"/>
              </a:rPr>
              <a:t>Custid</a:t>
            </a:r>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int</a:t>
            </a:r>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Cname</a:t>
            </a:r>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varchar</a:t>
            </a:r>
            <a:r>
              <a:rPr lang="en-US" sz="1200" b="1" dirty="0">
                <a:solidFill>
                  <a:srgbClr val="FF0000"/>
                </a:solidFill>
                <a:latin typeface="Times New Roman" panose="02020603050405020304" pitchFamily="18" charset="0"/>
                <a:ea typeface="Arial Unicode MS" panose="020B0604020202020204" pitchFamily="34" charset="-128"/>
              </a:rPr>
              <a:t>(50), </a:t>
            </a:r>
            <a:r>
              <a:rPr lang="en-US" sz="1200" b="1" dirty="0" err="1">
                <a:solidFill>
                  <a:srgbClr val="FF0000"/>
                </a:solidFill>
                <a:latin typeface="Times New Roman" panose="02020603050405020304" pitchFamily="18" charset="0"/>
                <a:ea typeface="Arial Unicode MS" panose="020B0604020202020204" pitchFamily="34" charset="-128"/>
              </a:rPr>
              <a:t>Bal</a:t>
            </a:r>
            <a:r>
              <a:rPr lang="en-US" sz="1200" b="1" dirty="0">
                <a:solidFill>
                  <a:srgbClr val="FF0000"/>
                </a:solidFill>
                <a:latin typeface="Times New Roman" panose="02020603050405020304" pitchFamily="18" charset="0"/>
                <a:ea typeface="Arial Unicode MS" panose="020B0604020202020204" pitchFamily="34" charset="-128"/>
              </a:rPr>
              <a:t> decimal(7,2))</a:t>
            </a:r>
          </a:p>
        </p:txBody>
      </p:sp>
      <p:sp>
        <p:nvSpPr>
          <p:cNvPr id="3" name="Rectangle 2"/>
          <p:cNvSpPr/>
          <p:nvPr/>
        </p:nvSpPr>
        <p:spPr>
          <a:xfrm>
            <a:off x="939993" y="2096974"/>
            <a:ext cx="10137508" cy="1785104"/>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Times New Roman" panose="02020603050405020304" pitchFamily="18" charset="0"/>
                <a:ea typeface="Arial Unicode MS" panose="020B0604020202020204" pitchFamily="34" charset="-128"/>
              </a:rPr>
              <a:t>Create Schema in SQL server :-</a:t>
            </a:r>
          </a:p>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rPr>
              <a:t>A</a:t>
            </a:r>
            <a:r>
              <a:rPr lang="en-US" sz="1400" dirty="0">
                <a:latin typeface="Cambria" panose="02040503050406030204" pitchFamily="18" charset="0"/>
                <a:ea typeface="Cambria" panose="02040503050406030204" pitchFamily="18" charset="0"/>
              </a:rPr>
              <a:t> schema is a collection of database objects like tables, triggers, stored procedures, etc. A schema is connected with a user which is known as the schema owner. Database may have one or more schema.</a:t>
            </a:r>
          </a:p>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hlinkClick r:id="rId2"/>
              </a:rPr>
              <a:t>SQL </a:t>
            </a:r>
            <a:r>
              <a:rPr lang="en-US" sz="1400" dirty="0">
                <a:latin typeface="Cambria" panose="02040503050406030204" pitchFamily="18" charset="0"/>
                <a:ea typeface="Cambria" panose="02040503050406030204" pitchFamily="18" charset="0"/>
                <a:hlinkClick r:id="rId2"/>
              </a:rPr>
              <a:t>Server</a:t>
            </a:r>
            <a:r>
              <a:rPr lang="en-US" sz="1400" dirty="0">
                <a:latin typeface="Cambria" panose="02040503050406030204" pitchFamily="18" charset="0"/>
                <a:ea typeface="Cambria" panose="02040503050406030204" pitchFamily="18" charset="0"/>
              </a:rPr>
              <a:t> have some built-in schema, for example: </a:t>
            </a:r>
            <a:r>
              <a:rPr lang="en-US" sz="1400" dirty="0" err="1">
                <a:latin typeface="Cambria" panose="02040503050406030204" pitchFamily="18" charset="0"/>
                <a:ea typeface="Cambria" panose="02040503050406030204" pitchFamily="18" charset="0"/>
              </a:rPr>
              <a:t>dbo</a:t>
            </a:r>
            <a:r>
              <a:rPr lang="en-US" sz="1400" dirty="0">
                <a:latin typeface="Cambria" panose="02040503050406030204" pitchFamily="18" charset="0"/>
                <a:ea typeface="Cambria" panose="02040503050406030204" pitchFamily="18" charset="0"/>
              </a:rPr>
              <a:t>, guest, sys, and INFORMATION_SCHEMA.</a:t>
            </a:r>
          </a:p>
          <a:p>
            <a:pPr marL="285750" indent="-285750">
              <a:buFont typeface="Arial" panose="020B0604020202020204" pitchFamily="34" charset="0"/>
              <a:buChar char="•"/>
            </a:pPr>
            <a:r>
              <a:rPr lang="en-US" sz="1400" dirty="0" err="1" smtClean="0">
                <a:latin typeface="Cambria" panose="02040503050406030204" pitchFamily="18" charset="0"/>
                <a:ea typeface="Cambria" panose="02040503050406030204" pitchFamily="18" charset="0"/>
              </a:rPr>
              <a:t>dbo</a:t>
            </a:r>
            <a:r>
              <a:rPr lang="en-US" sz="1400" dirty="0" smtClean="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is default schema for a new database, owned by </a:t>
            </a:r>
            <a:r>
              <a:rPr lang="en-US" sz="1400" dirty="0" err="1">
                <a:latin typeface="Cambria" panose="02040503050406030204" pitchFamily="18" charset="0"/>
                <a:ea typeface="Cambria" panose="02040503050406030204" pitchFamily="18" charset="0"/>
              </a:rPr>
              <a:t>dbo</a:t>
            </a:r>
            <a:r>
              <a:rPr lang="en-US" sz="1400" dirty="0">
                <a:latin typeface="Cambria" panose="02040503050406030204" pitchFamily="18" charset="0"/>
                <a:ea typeface="Cambria" panose="02040503050406030204" pitchFamily="18" charset="0"/>
              </a:rPr>
              <a:t> user. While creating a new user with CREATE USER command, user will take </a:t>
            </a:r>
            <a:r>
              <a:rPr lang="en-US" sz="1400" dirty="0" err="1">
                <a:latin typeface="Cambria" panose="02040503050406030204" pitchFamily="18" charset="0"/>
                <a:ea typeface="Cambria" panose="02040503050406030204" pitchFamily="18" charset="0"/>
              </a:rPr>
              <a:t>dbo</a:t>
            </a:r>
            <a:r>
              <a:rPr lang="en-US" sz="1400" dirty="0">
                <a:latin typeface="Cambria" panose="02040503050406030204" pitchFamily="18" charset="0"/>
                <a:ea typeface="Cambria" panose="02040503050406030204" pitchFamily="18" charset="0"/>
              </a:rPr>
              <a:t> as its default schema</a:t>
            </a:r>
            <a:r>
              <a:rPr lang="en-US" sz="1400" dirty="0" smtClean="0">
                <a:latin typeface="Cambria" panose="02040503050406030204" pitchFamily="18" charset="0"/>
                <a:ea typeface="Cambria" panose="02040503050406030204" pitchFamily="18" charset="0"/>
              </a:rPr>
              <a:t>.</a:t>
            </a:r>
          </a:p>
          <a:p>
            <a:r>
              <a:rPr lang="en-US" sz="1200" b="1" dirty="0" smtClean="0">
                <a:solidFill>
                  <a:srgbClr val="FF0000"/>
                </a:solidFill>
                <a:latin typeface="Times New Roman" panose="02020603050405020304" pitchFamily="18" charset="0"/>
                <a:ea typeface="Arial Unicode MS" panose="020B0604020202020204" pitchFamily="34" charset="-128"/>
              </a:rPr>
              <a:t>CREATE </a:t>
            </a:r>
            <a:r>
              <a:rPr lang="en-US" sz="1200" b="1" dirty="0">
                <a:solidFill>
                  <a:srgbClr val="FF0000"/>
                </a:solidFill>
                <a:latin typeface="Times New Roman" panose="02020603050405020304" pitchFamily="18" charset="0"/>
                <a:ea typeface="Arial Unicode MS" panose="020B0604020202020204" pitchFamily="34" charset="-128"/>
              </a:rPr>
              <a:t>SCHEMA </a:t>
            </a:r>
            <a:r>
              <a:rPr lang="en-US" sz="1200" b="1" dirty="0" smtClean="0">
                <a:solidFill>
                  <a:srgbClr val="FF0000"/>
                </a:solidFill>
                <a:latin typeface="Times New Roman" panose="02020603050405020304" pitchFamily="18" charset="0"/>
                <a:ea typeface="Arial Unicode MS" panose="020B0604020202020204" pitchFamily="34" charset="-128"/>
              </a:rPr>
              <a:t>&lt;</a:t>
            </a:r>
            <a:r>
              <a:rPr lang="en-US" sz="1200" b="1" dirty="0" err="1" smtClean="0">
                <a:solidFill>
                  <a:srgbClr val="FF0000"/>
                </a:solidFill>
                <a:latin typeface="Times New Roman" panose="02020603050405020304" pitchFamily="18" charset="0"/>
                <a:ea typeface="Arial Unicode MS" panose="020B0604020202020204" pitchFamily="34" charset="-128"/>
              </a:rPr>
              <a:t>Schema_Name</a:t>
            </a:r>
            <a:r>
              <a:rPr lang="en-US" sz="1200" b="1" dirty="0" smtClean="0">
                <a:solidFill>
                  <a:srgbClr val="FF0000"/>
                </a:solidFill>
                <a:latin typeface="Times New Roman" panose="02020603050405020304" pitchFamily="18" charset="0"/>
                <a:ea typeface="Arial Unicode MS" panose="020B0604020202020204" pitchFamily="34" charset="-128"/>
              </a:rPr>
              <a:t>&gt; </a:t>
            </a:r>
            <a:r>
              <a:rPr lang="en-US" sz="1200" b="1" dirty="0">
                <a:solidFill>
                  <a:srgbClr val="FF0000"/>
                </a:solidFill>
                <a:latin typeface="Times New Roman" panose="02020603050405020304" pitchFamily="18" charset="0"/>
                <a:ea typeface="Arial Unicode MS" panose="020B0604020202020204" pitchFamily="34" charset="-128"/>
              </a:rPr>
              <a:t>	</a:t>
            </a:r>
            <a:endParaRPr lang="en-US" sz="1200" b="1" dirty="0" smtClean="0">
              <a:solidFill>
                <a:srgbClr val="FF0000"/>
              </a:solidFill>
              <a:latin typeface="Times New Roman" panose="02020603050405020304" pitchFamily="18" charset="0"/>
              <a:ea typeface="Arial Unicode MS" panose="020B0604020202020204" pitchFamily="34" charset="-128"/>
            </a:endParaRPr>
          </a:p>
          <a:p>
            <a:r>
              <a:rPr lang="en-US" sz="1400" b="1" dirty="0" smtClean="0">
                <a:latin typeface="Times New Roman" panose="02020603050405020304" pitchFamily="18" charset="0"/>
                <a:ea typeface="Arial Unicode MS" panose="020B0604020202020204" pitchFamily="34" charset="-128"/>
              </a:rPr>
              <a:t>Retrieve </a:t>
            </a:r>
            <a:r>
              <a:rPr lang="en-US" sz="1400" b="1" dirty="0">
                <a:latin typeface="Times New Roman" panose="02020603050405020304" pitchFamily="18" charset="0"/>
                <a:ea typeface="Arial Unicode MS" panose="020B0604020202020204" pitchFamily="34" charset="-128"/>
              </a:rPr>
              <a:t>Schema in SQL server </a:t>
            </a:r>
            <a:r>
              <a:rPr lang="en-US" sz="1400" b="1" dirty="0" smtClean="0">
                <a:latin typeface="Times New Roman" panose="02020603050405020304" pitchFamily="18" charset="0"/>
                <a:ea typeface="Arial Unicode MS" panose="020B0604020202020204" pitchFamily="34" charset="-128"/>
              </a:rPr>
              <a:t>:-  </a:t>
            </a:r>
            <a:r>
              <a:rPr lang="en-US" sz="1200" b="1" dirty="0" smtClean="0">
                <a:solidFill>
                  <a:srgbClr val="FF0000"/>
                </a:solidFill>
                <a:latin typeface="Times New Roman" panose="02020603050405020304" pitchFamily="18" charset="0"/>
                <a:ea typeface="Arial Unicode MS" panose="020B0604020202020204" pitchFamily="34" charset="-128"/>
              </a:rPr>
              <a:t>SELECT  * FROM </a:t>
            </a:r>
            <a:r>
              <a:rPr lang="en-US" sz="1200" b="1" dirty="0" err="1" smtClean="0">
                <a:solidFill>
                  <a:srgbClr val="FF0000"/>
                </a:solidFill>
                <a:latin typeface="Times New Roman" panose="02020603050405020304" pitchFamily="18" charset="0"/>
                <a:ea typeface="Arial Unicode MS" panose="020B0604020202020204" pitchFamily="34" charset="-128"/>
              </a:rPr>
              <a:t>sys.schemas</a:t>
            </a:r>
            <a:r>
              <a:rPr lang="en-US" sz="1200" b="1" dirty="0" smtClean="0">
                <a:solidFill>
                  <a:srgbClr val="FF0000"/>
                </a:solidFill>
                <a:latin typeface="Times New Roman" panose="02020603050405020304" pitchFamily="18" charset="0"/>
                <a:ea typeface="Arial Unicode MS" panose="020B0604020202020204" pitchFamily="34" charset="-128"/>
              </a:rPr>
              <a:t> </a:t>
            </a:r>
            <a:endParaRPr lang="en-US" sz="1200" b="1" dirty="0">
              <a:solidFill>
                <a:srgbClr val="FF0000"/>
              </a:solidFill>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37379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3" name="Rectangle 2"/>
          <p:cNvSpPr/>
          <p:nvPr/>
        </p:nvSpPr>
        <p:spPr>
          <a:xfrm>
            <a:off x="849251" y="1431122"/>
            <a:ext cx="10823446" cy="2369880"/>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Retrieving the data from Tables</a:t>
            </a:r>
            <a:r>
              <a:rPr lang="en-US" sz="1200" b="1"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if we want to retrieve the information from the table </a:t>
            </a:r>
            <a:r>
              <a:rPr lang="en-US" sz="1200" dirty="0" smtClean="0">
                <a:latin typeface="Cambria" panose="02040503050406030204" pitchFamily="18" charset="0"/>
                <a:ea typeface="Cambria" panose="02040503050406030204" pitchFamily="18" charset="0"/>
              </a:rPr>
              <a:t>use</a:t>
            </a:r>
            <a:endParaRPr lang="en-US" sz="1200" b="1"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Select Statement:</a:t>
            </a:r>
          </a:p>
          <a:p>
            <a:r>
              <a:rPr lang="en-US" sz="1200" dirty="0">
                <a:latin typeface="Cambria" panose="02040503050406030204" pitchFamily="18" charset="0"/>
                <a:ea typeface="Cambria" panose="02040503050406030204" pitchFamily="18" charset="0"/>
              </a:rPr>
              <a:t>Basic Syntax for Select statement: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SELECT &lt; * | COLLIST &gt; FROM &lt;TNAME&gt; [CONDITIONS</a:t>
            </a:r>
            <a:r>
              <a:rPr lang="en-US" sz="1200" b="1" dirty="0" smtClean="0">
                <a:solidFill>
                  <a:srgbClr val="FF0000"/>
                </a:solidFill>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Represents all the columns of the table in the same order.</a:t>
            </a:r>
          </a:p>
          <a:p>
            <a:r>
              <a:rPr lang="en-US" sz="1200" dirty="0">
                <a:latin typeface="Cambria" panose="02040503050406030204" pitchFamily="18" charset="0"/>
                <a:ea typeface="Cambria" panose="02040503050406030204" pitchFamily="18" charset="0"/>
              </a:rPr>
              <a:t>COLLIST is used for specifying the required no of columns and in required order.</a:t>
            </a:r>
          </a:p>
          <a:p>
            <a:r>
              <a:rPr lang="en-US" sz="1200" dirty="0">
                <a:latin typeface="Cambria" panose="02040503050406030204" pitchFamily="18" charset="0"/>
                <a:ea typeface="Cambria" panose="02040503050406030204" pitchFamily="18" charset="0"/>
              </a:rPr>
              <a:t>CONDITIONS are optional which can be used for retrieving the required rows</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 FROM BANK</a:t>
            </a: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CUSTID, CNAME, BAL FROM BANK</a:t>
            </a: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CNAME, BAL, CUSTID FROM BANK</a:t>
            </a: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CUSTID AS ACCNO, CNAME, BAL FROM BANK</a:t>
            </a:r>
          </a:p>
          <a:p>
            <a:endParaRPr lang="en-US" sz="1400" b="1" dirty="0">
              <a:latin typeface="Cambria" panose="02040503050406030204" pitchFamily="18" charset="0"/>
              <a:ea typeface="Cambria" panose="02040503050406030204" pitchFamily="18" charset="0"/>
            </a:endParaRPr>
          </a:p>
        </p:txBody>
      </p:sp>
      <p:sp>
        <p:nvSpPr>
          <p:cNvPr id="5" name="Rectangle 4"/>
          <p:cNvSpPr/>
          <p:nvPr/>
        </p:nvSpPr>
        <p:spPr>
          <a:xfrm>
            <a:off x="849251" y="13960"/>
            <a:ext cx="10305034" cy="1692771"/>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Times New Roman" panose="02020603050405020304" pitchFamily="18" charset="0"/>
                <a:ea typeface="Arial Unicode MS" panose="020B0604020202020204" pitchFamily="34" charset="-128"/>
              </a:rPr>
              <a:t>Populating / Inserting  Data into Tables</a:t>
            </a:r>
            <a:r>
              <a:rPr lang="en-US" sz="1400" dirty="0">
                <a:latin typeface="Times New Roman" panose="02020603050405020304" pitchFamily="18" charset="0"/>
                <a:ea typeface="Arial Unicode MS" panose="020B0604020202020204" pitchFamily="34" charset="-128"/>
              </a:rPr>
              <a:t>: after the table gets created to populate the data into it we use </a:t>
            </a:r>
            <a:endParaRPr lang="en-US" sz="1400" dirty="0" smtClean="0">
              <a:latin typeface="Times New Roman" panose="02020603050405020304" pitchFamily="18" charset="0"/>
              <a:ea typeface="Arial Unicode MS" panose="020B0604020202020204" pitchFamily="34" charset="-128"/>
            </a:endParaRPr>
          </a:p>
          <a:p>
            <a:r>
              <a:rPr lang="en-US" sz="1400" b="1" u="sng" dirty="0" smtClean="0">
                <a:latin typeface="Times New Roman" panose="02020603050405020304" pitchFamily="18" charset="0"/>
                <a:ea typeface="Arial Unicode MS" panose="020B0604020202020204" pitchFamily="34" charset="-128"/>
              </a:rPr>
              <a:t>Examples:</a:t>
            </a:r>
            <a:endParaRPr lang="en-US" sz="1400" b="1" u="sng" dirty="0">
              <a:latin typeface="Times New Roman" panose="02020603050405020304" pitchFamily="18" charset="0"/>
              <a:ea typeface="Arial Unicode MS" panose="020B0604020202020204" pitchFamily="34" charset="-128"/>
            </a:endParaRPr>
          </a:p>
          <a:p>
            <a:r>
              <a:rPr lang="en-US" sz="1400" dirty="0"/>
              <a:t>	</a:t>
            </a:r>
            <a:r>
              <a:rPr lang="en-US" sz="1200" b="1" dirty="0">
                <a:solidFill>
                  <a:srgbClr val="FF0000"/>
                </a:solidFill>
                <a:latin typeface="Times New Roman" panose="02020603050405020304" pitchFamily="18" charset="0"/>
                <a:ea typeface="Arial Unicode MS" panose="020B0604020202020204" pitchFamily="34" charset="-128"/>
              </a:rPr>
              <a:t>INSERT INTO BANK VALUES (101, ‘VENKAT’, 4500</a:t>
            </a:r>
            <a:r>
              <a:rPr lang="en-US" sz="1200" b="1" dirty="0" smtClean="0">
                <a:solidFill>
                  <a:srgbClr val="FF0000"/>
                </a:solidFill>
                <a:latin typeface="Times New Roman" panose="02020603050405020304" pitchFamily="18" charset="0"/>
                <a:ea typeface="Arial Unicode MS" panose="020B0604020202020204" pitchFamily="34" charset="-128"/>
              </a:rPr>
              <a:t>)   -- default insert</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(CUSTID, CNAME, BAL) VALUES (102, ‘SUBASH’, 5600</a:t>
            </a:r>
            <a:r>
              <a:rPr lang="en-US" sz="1200" b="1" dirty="0" smtClean="0">
                <a:solidFill>
                  <a:srgbClr val="FF0000"/>
                </a:solidFill>
                <a:latin typeface="Times New Roman" panose="02020603050405020304" pitchFamily="18" charset="0"/>
                <a:ea typeface="Arial Unicode MS" panose="020B0604020202020204" pitchFamily="34" charset="-128"/>
              </a:rPr>
              <a:t>) – </a:t>
            </a:r>
            <a:r>
              <a:rPr lang="en-US" sz="1200" b="1" dirty="0">
                <a:solidFill>
                  <a:srgbClr val="FF0000"/>
                </a:solidFill>
                <a:latin typeface="Times New Roman" panose="02020603050405020304" pitchFamily="18" charset="0"/>
                <a:ea typeface="Arial Unicode MS" panose="020B0604020202020204" pitchFamily="34" charset="-128"/>
              </a:rPr>
              <a:t>Providing the </a:t>
            </a:r>
            <a:r>
              <a:rPr lang="en-US" sz="1200" b="1" dirty="0" smtClean="0">
                <a:solidFill>
                  <a:srgbClr val="FF0000"/>
                </a:solidFill>
                <a:latin typeface="Times New Roman" panose="02020603050405020304" pitchFamily="18" charset="0"/>
                <a:ea typeface="Arial Unicode MS" panose="020B0604020202020204" pitchFamily="34" charset="-128"/>
              </a:rPr>
              <a:t>column names and values </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(CNAME, CUSTID, BAL) VALUES (‘SURESH’, 103, </a:t>
            </a:r>
            <a:r>
              <a:rPr lang="en-US" sz="1200" b="1" dirty="0" smtClean="0">
                <a:solidFill>
                  <a:srgbClr val="FF0000"/>
                </a:solidFill>
                <a:latin typeface="Times New Roman" panose="02020603050405020304" pitchFamily="18" charset="0"/>
                <a:ea typeface="Arial Unicode MS" panose="020B0604020202020204" pitchFamily="34" charset="-128"/>
              </a:rPr>
              <a:t>6500)  -- Providing the column names and values </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(CUSTID, BAL) VALUES (104, 3600</a:t>
            </a:r>
            <a:r>
              <a:rPr lang="en-US" sz="1200" b="1" dirty="0" smtClean="0">
                <a:solidFill>
                  <a:srgbClr val="FF0000"/>
                </a:solidFill>
                <a:latin typeface="Times New Roman" panose="02020603050405020304" pitchFamily="18" charset="0"/>
                <a:ea typeface="Arial Unicode MS" panose="020B0604020202020204" pitchFamily="34" charset="-128"/>
              </a:rPr>
              <a:t>) – Provide required column name values </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VALUES (105, NULL, 5400</a:t>
            </a:r>
            <a:r>
              <a:rPr lang="en-US" sz="1200" b="1" dirty="0" smtClean="0">
                <a:solidFill>
                  <a:srgbClr val="FF0000"/>
                </a:solidFill>
                <a:latin typeface="Times New Roman" panose="02020603050405020304" pitchFamily="18" charset="0"/>
                <a:ea typeface="Arial Unicode MS" panose="020B0604020202020204" pitchFamily="34" charset="-128"/>
              </a:rPr>
              <a:t>) – insert null value</a:t>
            </a:r>
            <a:endParaRPr lang="en-US" sz="1200" b="1" dirty="0">
              <a:solidFill>
                <a:srgbClr val="FF0000"/>
              </a:solidFill>
              <a:latin typeface="Times New Roman" panose="02020603050405020304" pitchFamily="18" charset="0"/>
              <a:ea typeface="Arial Unicode MS" panose="020B0604020202020204" pitchFamily="34" charset="-128"/>
            </a:endParaRPr>
          </a:p>
          <a:p>
            <a:endParaRPr lang="en-US" sz="1400" dirty="0">
              <a:latin typeface="Times New Roman" panose="02020603050405020304" pitchFamily="18" charset="0"/>
              <a:ea typeface="Arial Unicode MS" panose="020B0604020202020204" pitchFamily="34" charset="-128"/>
            </a:endParaRPr>
          </a:p>
        </p:txBody>
      </p:sp>
      <p:sp>
        <p:nvSpPr>
          <p:cNvPr id="2" name="Rectangle 1"/>
          <p:cNvSpPr/>
          <p:nvPr/>
        </p:nvSpPr>
        <p:spPr>
          <a:xfrm>
            <a:off x="1775731" y="3585574"/>
            <a:ext cx="9453454" cy="1231106"/>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Handling Null Values:</a:t>
            </a:r>
            <a:r>
              <a:rPr lang="en-US" sz="1400"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The value NULL means the data value for the column is unknown or not available, so we cannot use equality condition while getting the data based on null values.</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smtClean="0">
                <a:solidFill>
                  <a:srgbClr val="FF0000"/>
                </a:solidFill>
                <a:latin typeface="Cambria" panose="02040503050406030204" pitchFamily="18" charset="0"/>
                <a:ea typeface="Cambria" panose="02040503050406030204" pitchFamily="18" charset="0"/>
              </a:rPr>
              <a:t>BANK WHERE </a:t>
            </a:r>
            <a:r>
              <a:rPr lang="en-US" sz="1200" b="1" dirty="0">
                <a:solidFill>
                  <a:srgbClr val="FF0000"/>
                </a:solidFill>
                <a:latin typeface="Cambria" panose="02040503050406030204" pitchFamily="18" charset="0"/>
                <a:ea typeface="Cambria" panose="02040503050406030204" pitchFamily="18" charset="0"/>
              </a:rPr>
              <a:t>CNAME=NULL</a:t>
            </a:r>
          </a:p>
          <a:p>
            <a:r>
              <a:rPr lang="en-US" sz="1200" dirty="0" smtClean="0">
                <a:latin typeface="Cambria" panose="02040503050406030204" pitchFamily="18" charset="0"/>
                <a:ea typeface="Cambria" panose="02040503050406030204" pitchFamily="18" charset="0"/>
                <a:sym typeface="Wingdings" panose="05000000000000000000" pitchFamily="2" charset="2"/>
              </a:rPr>
              <a:t> </a:t>
            </a:r>
            <a:r>
              <a:rPr lang="en-US" sz="1200" dirty="0" smtClean="0">
                <a:latin typeface="Cambria" panose="02040503050406030204" pitchFamily="18" charset="0"/>
                <a:ea typeface="Cambria" panose="02040503050406030204" pitchFamily="18" charset="0"/>
              </a:rPr>
              <a:t>The </a:t>
            </a:r>
            <a:r>
              <a:rPr lang="en-US" sz="1200" dirty="0">
                <a:latin typeface="Cambria" panose="02040503050406030204" pitchFamily="18" charset="0"/>
                <a:ea typeface="Cambria" panose="02040503050406030204" pitchFamily="18" charset="0"/>
              </a:rPr>
              <a:t>above statement will not get any result because no 2 null values can be compared so to get the data based on Null values we should use the IS NULL operator as following:</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smtClean="0">
                <a:solidFill>
                  <a:srgbClr val="FF0000"/>
                </a:solidFill>
                <a:latin typeface="Cambria" panose="02040503050406030204" pitchFamily="18" charset="0"/>
                <a:ea typeface="Cambria" panose="02040503050406030204" pitchFamily="18" charset="0"/>
              </a:rPr>
              <a:t>BANK WHERE </a:t>
            </a:r>
            <a:r>
              <a:rPr lang="en-US" sz="1200" b="1" dirty="0">
                <a:solidFill>
                  <a:srgbClr val="FF0000"/>
                </a:solidFill>
                <a:latin typeface="Cambria" panose="02040503050406030204" pitchFamily="18" charset="0"/>
                <a:ea typeface="Cambria" panose="02040503050406030204" pitchFamily="18" charset="0"/>
              </a:rPr>
              <a:t>CNAME IS NULL</a:t>
            </a:r>
          </a:p>
        </p:txBody>
      </p:sp>
      <p:sp>
        <p:nvSpPr>
          <p:cNvPr id="6" name="Rectangle 5"/>
          <p:cNvSpPr/>
          <p:nvPr/>
        </p:nvSpPr>
        <p:spPr>
          <a:xfrm>
            <a:off x="1107518" y="5105964"/>
            <a:ext cx="9231970" cy="1415772"/>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Updating data present in the tables: </a:t>
            </a:r>
            <a:r>
              <a:rPr lang="en-US" sz="1200" dirty="0">
                <a:latin typeface="Cambria" panose="02040503050406030204" pitchFamily="18" charset="0"/>
                <a:ea typeface="Cambria" panose="02040503050406030204" pitchFamily="18" charset="0"/>
              </a:rPr>
              <a:t>if we want to Update the data existing in the table we use  </a:t>
            </a:r>
          </a:p>
          <a:p>
            <a:r>
              <a:rPr lang="en-US" sz="1200" dirty="0">
                <a:latin typeface="Cambria" panose="02040503050406030204" pitchFamily="18" charset="0"/>
                <a:ea typeface="Cambria" panose="02040503050406030204" pitchFamily="18" charset="0"/>
              </a:rPr>
              <a:t>Update Statement:</a:t>
            </a:r>
          </a:p>
          <a:p>
            <a:r>
              <a:rPr lang="en-US" sz="1200" dirty="0">
                <a:latin typeface="Cambria" panose="02040503050406030204" pitchFamily="18" charset="0"/>
                <a:ea typeface="Cambria" panose="02040503050406030204" pitchFamily="18" charset="0"/>
              </a:rPr>
              <a:t>Syntax: </a:t>
            </a:r>
          </a:p>
          <a:p>
            <a:r>
              <a:rPr lang="en-US" sz="1200" dirty="0">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UPDATE </a:t>
            </a:r>
            <a:r>
              <a:rPr lang="en-US" sz="1200" b="1" dirty="0">
                <a:solidFill>
                  <a:srgbClr val="FF0000"/>
                </a:solidFill>
                <a:latin typeface="Cambria" panose="02040503050406030204" pitchFamily="18" charset="0"/>
                <a:ea typeface="Cambria" panose="02040503050406030204" pitchFamily="18" charset="0"/>
              </a:rPr>
              <a:t>&lt;TNAME&gt; SET &lt;CNAME&gt;=&lt;VALUE&gt; [, …..] [CONDITIONS]</a:t>
            </a:r>
            <a:r>
              <a:rPr lang="en-US" sz="1200" dirty="0">
                <a:latin typeface="Cambria" panose="02040503050406030204" pitchFamily="18" charset="0"/>
                <a:ea typeface="Cambria" panose="02040503050406030204" pitchFamily="18" charset="0"/>
              </a:rPr>
              <a:t>	 </a:t>
            </a:r>
          </a:p>
          <a:p>
            <a:r>
              <a:rPr lang="en-US" sz="1200" b="1" u="sng" dirty="0">
                <a:latin typeface="Cambria" panose="02040503050406030204" pitchFamily="18" charset="0"/>
                <a:ea typeface="Cambria" panose="02040503050406030204" pitchFamily="18" charset="0"/>
              </a:rPr>
              <a:t>Note: </a:t>
            </a:r>
            <a:r>
              <a:rPr lang="en-US" sz="1200" dirty="0">
                <a:latin typeface="Cambria" panose="02040503050406030204" pitchFamily="18" charset="0"/>
                <a:ea typeface="Cambria" panose="02040503050406030204" pitchFamily="18" charset="0"/>
              </a:rPr>
              <a:t>We can modify a single column or multiple columns using the update statement all the rows that satisfy the condition gets affected</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UPDATE </a:t>
            </a:r>
            <a:r>
              <a:rPr lang="en-US" sz="1200" b="1" dirty="0">
                <a:solidFill>
                  <a:srgbClr val="FF0000"/>
                </a:solidFill>
                <a:latin typeface="Cambria" panose="02040503050406030204" pitchFamily="18" charset="0"/>
                <a:ea typeface="Cambria" panose="02040503050406030204" pitchFamily="18" charset="0"/>
              </a:rPr>
              <a:t>BANK SET CNAME=’RAMESH’ WHERE CUSTID=104</a:t>
            </a: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UPDATE </a:t>
            </a:r>
            <a:r>
              <a:rPr lang="en-US" sz="1200" b="1" dirty="0">
                <a:solidFill>
                  <a:srgbClr val="FF0000"/>
                </a:solidFill>
                <a:latin typeface="Cambria" panose="02040503050406030204" pitchFamily="18" charset="0"/>
                <a:ea typeface="Cambria" panose="02040503050406030204" pitchFamily="18" charset="0"/>
              </a:rPr>
              <a:t>BANK SET CNAME=’RAJESH’, BAL=3000 WHERE CUSTID=105 </a:t>
            </a:r>
          </a:p>
        </p:txBody>
      </p:sp>
    </p:spTree>
    <p:extLst>
      <p:ext uri="{BB962C8B-B14F-4D97-AF65-F5344CB8AC3E}">
        <p14:creationId xmlns:p14="http://schemas.microsoft.com/office/powerpoint/2010/main" val="2266176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12616" y="62130"/>
            <a:ext cx="10146369" cy="1231106"/>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Deleting data present in the tables:</a:t>
            </a:r>
            <a:r>
              <a:rPr lang="en-US" sz="1200" b="1"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if we want to delete rows of data present in the table we use</a:t>
            </a:r>
          </a:p>
          <a:p>
            <a:r>
              <a:rPr lang="en-US" sz="1200" dirty="0">
                <a:latin typeface="Cambria" panose="02040503050406030204" pitchFamily="18" charset="0"/>
                <a:ea typeface="Cambria" panose="02040503050406030204" pitchFamily="18" charset="0"/>
              </a:rPr>
              <a:t>Delete Statement:</a:t>
            </a:r>
          </a:p>
          <a:p>
            <a:r>
              <a:rPr lang="en-US" sz="1200" dirty="0">
                <a:latin typeface="Cambria" panose="02040503050406030204" pitchFamily="18" charset="0"/>
                <a:ea typeface="Cambria" panose="02040503050406030204" pitchFamily="18" charset="0"/>
              </a:rPr>
              <a:t>Syntax:</a:t>
            </a:r>
          </a:p>
          <a:p>
            <a:r>
              <a:rPr lang="en-US" sz="1200" dirty="0">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&lt;TNAME&gt; [CONDITIONS</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BANK WHERE CUSTID=105</a:t>
            </a: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BANK</a:t>
            </a:r>
          </a:p>
        </p:txBody>
      </p:sp>
      <p:sp>
        <p:nvSpPr>
          <p:cNvPr id="8" name="Rectangle 7"/>
          <p:cNvSpPr/>
          <p:nvPr/>
        </p:nvSpPr>
        <p:spPr>
          <a:xfrm>
            <a:off x="1624049" y="4029505"/>
            <a:ext cx="3094534" cy="2308324"/>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DDL (Data Definition Language)</a:t>
            </a:r>
            <a:endParaRPr lang="en-US" sz="1200" b="1" dirty="0">
              <a:latin typeface="Cambria" panose="02040503050406030204" pitchFamily="18" charset="0"/>
              <a:ea typeface="Cambria" panose="02040503050406030204" pitchFamily="18" charset="0"/>
              <a:hlinkClick r:id="rId2"/>
            </a:endParaRPr>
          </a:p>
          <a:p>
            <a:r>
              <a:rPr lang="en-US" sz="1200" dirty="0">
                <a:latin typeface="Cambria" panose="02040503050406030204" pitchFamily="18" charset="0"/>
                <a:ea typeface="Cambria" panose="02040503050406030204" pitchFamily="18" charset="0"/>
                <a:hlinkClick r:id="rId2"/>
              </a:rPr>
              <a:t>CREATE</a:t>
            </a:r>
            <a:r>
              <a:rPr lang="en-US" sz="1200" dirty="0">
                <a:latin typeface="Cambria" panose="02040503050406030204" pitchFamily="18" charset="0"/>
                <a:ea typeface="Cambria" panose="02040503050406030204" pitchFamily="18" charset="0"/>
              </a:rPr>
              <a:t>: This command is used to create the database or its objects (like table, index, function, views, store procedure, and triggers).</a:t>
            </a:r>
          </a:p>
          <a:p>
            <a:r>
              <a:rPr lang="en-US" sz="1200" dirty="0">
                <a:latin typeface="Cambria" panose="02040503050406030204" pitchFamily="18" charset="0"/>
                <a:ea typeface="Cambria" panose="02040503050406030204" pitchFamily="18" charset="0"/>
                <a:hlinkClick r:id="rId3"/>
              </a:rPr>
              <a:t>DROP</a:t>
            </a:r>
            <a:r>
              <a:rPr lang="en-US" sz="1200" dirty="0">
                <a:latin typeface="Cambria" panose="02040503050406030204" pitchFamily="18" charset="0"/>
                <a:ea typeface="Cambria" panose="02040503050406030204" pitchFamily="18" charset="0"/>
              </a:rPr>
              <a:t>: This command is used to delete objects from the database.</a:t>
            </a:r>
          </a:p>
          <a:p>
            <a:r>
              <a:rPr lang="en-US" sz="1200" dirty="0">
                <a:latin typeface="Cambria" panose="02040503050406030204" pitchFamily="18" charset="0"/>
                <a:ea typeface="Cambria" panose="02040503050406030204" pitchFamily="18" charset="0"/>
                <a:hlinkClick r:id="rId4"/>
              </a:rPr>
              <a:t>ALTER</a:t>
            </a:r>
            <a:r>
              <a:rPr lang="en-US" sz="1200" dirty="0">
                <a:latin typeface="Cambria" panose="02040503050406030204" pitchFamily="18" charset="0"/>
                <a:ea typeface="Cambria" panose="02040503050406030204" pitchFamily="18" charset="0"/>
              </a:rPr>
              <a:t>: This is used to alter the structure of the database.</a:t>
            </a:r>
          </a:p>
          <a:p>
            <a:r>
              <a:rPr lang="en-US" sz="1200" dirty="0">
                <a:latin typeface="Cambria" panose="02040503050406030204" pitchFamily="18" charset="0"/>
                <a:ea typeface="Cambria" panose="02040503050406030204" pitchFamily="18" charset="0"/>
                <a:hlinkClick r:id="rId3"/>
              </a:rPr>
              <a:t>TRUNCATE</a:t>
            </a:r>
            <a:r>
              <a:rPr lang="en-US" sz="1200" dirty="0">
                <a:latin typeface="Cambria" panose="02040503050406030204" pitchFamily="18" charset="0"/>
                <a:ea typeface="Cambria" panose="02040503050406030204" pitchFamily="18" charset="0"/>
              </a:rPr>
              <a:t>: This is used to remove all records from a table, including all spaces allocated for the records are removed.</a:t>
            </a:r>
          </a:p>
        </p:txBody>
      </p:sp>
      <p:sp>
        <p:nvSpPr>
          <p:cNvPr id="9" name="Rectangle 8"/>
          <p:cNvSpPr/>
          <p:nvPr/>
        </p:nvSpPr>
        <p:spPr>
          <a:xfrm>
            <a:off x="1163359" y="1371533"/>
            <a:ext cx="9963003" cy="1138773"/>
          </a:xfrm>
          <a:prstGeom prst="rect">
            <a:avLst/>
          </a:prstGeom>
        </p:spPr>
        <p:txBody>
          <a:bodyPr wrap="square">
            <a:spAutoFit/>
          </a:bodyPr>
          <a:lstStyle/>
          <a:p>
            <a:pPr marL="285750" indent="-285750">
              <a:buFont typeface="Wingdings" panose="05000000000000000000" pitchFamily="2" charset="2"/>
              <a:buChar char="q"/>
            </a:pPr>
            <a:r>
              <a:rPr lang="en-US" sz="1400" b="1" dirty="0" smtClean="0">
                <a:latin typeface="Cambria" panose="02040503050406030204" pitchFamily="18" charset="0"/>
                <a:ea typeface="Cambria" panose="02040503050406030204" pitchFamily="18" charset="0"/>
              </a:rPr>
              <a:t>TRUNCATE :-</a:t>
            </a:r>
            <a:r>
              <a:rPr lang="en-US" sz="1400" dirty="0">
                <a:latin typeface="Cambria" panose="02040503050406030204" pitchFamily="18" charset="0"/>
                <a:ea typeface="Cambria" panose="02040503050406030204" pitchFamily="18" charset="0"/>
              </a:rPr>
              <a:t> </a:t>
            </a:r>
            <a:r>
              <a:rPr lang="en-US" sz="1400" dirty="0" smtClean="0">
                <a:latin typeface="Cambria" panose="02040503050406030204" pitchFamily="18" charset="0"/>
                <a:ea typeface="Cambria" panose="02040503050406030204" pitchFamily="18" charset="0"/>
              </a:rPr>
              <a:t>Truncate is </a:t>
            </a:r>
            <a:r>
              <a:rPr lang="en-US" sz="1400" dirty="0">
                <a:latin typeface="Cambria" panose="02040503050406030204" pitchFamily="18" charset="0"/>
                <a:ea typeface="Cambria" panose="02040503050406030204" pitchFamily="18" charset="0"/>
              </a:rPr>
              <a:t>a DDL(Data Definition Language) command and is used to delete all the rows </a:t>
            </a:r>
            <a:r>
              <a:rPr lang="en-US" sz="1400" dirty="0" smtClean="0">
                <a:latin typeface="Cambria" panose="02040503050406030204" pitchFamily="18" charset="0"/>
                <a:ea typeface="Cambria" panose="02040503050406030204" pitchFamily="18" charset="0"/>
              </a:rPr>
              <a:t>from </a:t>
            </a:r>
            <a:r>
              <a:rPr lang="en-US" sz="1400" dirty="0">
                <a:latin typeface="Cambria" panose="02040503050406030204" pitchFamily="18" charset="0"/>
                <a:ea typeface="Cambria" panose="02040503050406030204" pitchFamily="18" charset="0"/>
              </a:rPr>
              <a:t>a table</a:t>
            </a:r>
            <a:r>
              <a:rPr lang="en-US" sz="1400" dirty="0" smtClean="0">
                <a:latin typeface="Cambria" panose="02040503050406030204" pitchFamily="18" charset="0"/>
                <a:ea typeface="Cambria" panose="02040503050406030204" pitchFamily="18" charset="0"/>
              </a:rPr>
              <a:t>.</a:t>
            </a:r>
          </a:p>
          <a:p>
            <a:r>
              <a:rPr lang="en-US" sz="1400" dirty="0" smtClean="0">
                <a:latin typeface="Cambria" panose="02040503050406030204" pitchFamily="18" charset="0"/>
                <a:ea typeface="Cambria" panose="02040503050406030204" pitchFamily="18" charset="0"/>
              </a:rPr>
              <a:t>Dose not contain where clause.</a:t>
            </a:r>
          </a:p>
          <a:p>
            <a:r>
              <a:rPr lang="en-US" sz="1400" dirty="0" smtClean="0">
                <a:latin typeface="Cambria" panose="02040503050406030204" pitchFamily="18" charset="0"/>
                <a:ea typeface="Cambria" panose="02040503050406030204" pitchFamily="18" charset="0"/>
              </a:rPr>
              <a:t>Its faster than Delete command,</a:t>
            </a:r>
          </a:p>
          <a:p>
            <a:r>
              <a:rPr lang="en-US" sz="1400" dirty="0" smtClean="0">
                <a:latin typeface="Cambria" panose="02040503050406030204" pitchFamily="18" charset="0"/>
                <a:ea typeface="Cambria" panose="02040503050406030204" pitchFamily="18" charset="0"/>
              </a:rPr>
              <a:t>Table structure not delete only data is delete and identity reset.</a:t>
            </a:r>
          </a:p>
          <a:p>
            <a:r>
              <a:rPr lang="en-US" sz="1200" b="1" dirty="0" smtClean="0">
                <a:solidFill>
                  <a:srgbClr val="FF0000"/>
                </a:solidFill>
                <a:latin typeface="Cambria" panose="02040503050406030204" pitchFamily="18" charset="0"/>
                <a:ea typeface="Cambria" panose="02040503050406030204" pitchFamily="18" charset="0"/>
              </a:rPr>
              <a:t>	TRUNCATE </a:t>
            </a:r>
            <a:r>
              <a:rPr lang="en-US" sz="1200" b="1" dirty="0">
                <a:solidFill>
                  <a:srgbClr val="FF0000"/>
                </a:solidFill>
                <a:latin typeface="Cambria" panose="02040503050406030204" pitchFamily="18" charset="0"/>
                <a:ea typeface="Cambria" panose="02040503050406030204" pitchFamily="18" charset="0"/>
              </a:rPr>
              <a:t>TABLE </a:t>
            </a:r>
            <a:r>
              <a:rPr lang="en-US" sz="1200" b="1" dirty="0" err="1" smtClean="0">
                <a:solidFill>
                  <a:srgbClr val="FF0000"/>
                </a:solidFill>
                <a:latin typeface="Cambria" panose="02040503050406030204" pitchFamily="18" charset="0"/>
                <a:ea typeface="Cambria" panose="02040503050406030204" pitchFamily="18" charset="0"/>
              </a:rPr>
              <a:t>TableName</a:t>
            </a:r>
            <a:endParaRPr lang="en-US" sz="1200" b="1" dirty="0">
              <a:solidFill>
                <a:srgbClr val="FF0000"/>
              </a:solidFill>
              <a:latin typeface="Cambria" panose="02040503050406030204" pitchFamily="18" charset="0"/>
              <a:ea typeface="Cambria" panose="02040503050406030204" pitchFamily="18" charset="0"/>
            </a:endParaRPr>
          </a:p>
        </p:txBody>
      </p:sp>
      <p:sp>
        <p:nvSpPr>
          <p:cNvPr id="10" name="Rectangle 9"/>
          <p:cNvSpPr/>
          <p:nvPr/>
        </p:nvSpPr>
        <p:spPr>
          <a:xfrm>
            <a:off x="1112616" y="2543364"/>
            <a:ext cx="6096000" cy="861774"/>
          </a:xfrm>
          <a:prstGeom prst="rect">
            <a:avLst/>
          </a:prstGeom>
        </p:spPr>
        <p:txBody>
          <a:bodyPr wrap="square">
            <a:spAutoFit/>
          </a:bodyPr>
          <a:lstStyle/>
          <a:p>
            <a:pPr marL="285750" indent="-285750">
              <a:buFont typeface="Wingdings" panose="05000000000000000000" pitchFamily="2" charset="2"/>
              <a:buChar char="q"/>
            </a:pPr>
            <a:r>
              <a:rPr lang="en-US" sz="1400" b="1" dirty="0" smtClean="0">
                <a:latin typeface="Cambria" panose="02040503050406030204" pitchFamily="18" charset="0"/>
                <a:ea typeface="Cambria" panose="02040503050406030204" pitchFamily="18" charset="0"/>
              </a:rPr>
              <a:t>DROP:-</a:t>
            </a:r>
            <a:r>
              <a:rPr lang="en-US" sz="1200" dirty="0" smtClean="0">
                <a:latin typeface="Cambria" panose="02040503050406030204" pitchFamily="18" charset="0"/>
                <a:ea typeface="Cambria" panose="02040503050406030204" pitchFamily="18" charset="0"/>
              </a:rPr>
              <a:t> DROP </a:t>
            </a:r>
            <a:r>
              <a:rPr lang="en-US" sz="1200" dirty="0">
                <a:latin typeface="Cambria" panose="02040503050406030204" pitchFamily="18" charset="0"/>
                <a:ea typeface="Cambria" panose="02040503050406030204" pitchFamily="18" charset="0"/>
              </a:rPr>
              <a:t>In the drop table data and its definition is deleted with their full structure</a:t>
            </a:r>
            <a:r>
              <a:rPr lang="en-US" sz="1200" dirty="0" smtClean="0">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Drop Database </a:t>
            </a:r>
            <a:r>
              <a:rPr lang="en-US" sz="1200" b="1" dirty="0" err="1" smtClean="0">
                <a:solidFill>
                  <a:srgbClr val="FF0000"/>
                </a:solidFill>
                <a:latin typeface="Cambria" panose="02040503050406030204" pitchFamily="18" charset="0"/>
                <a:ea typeface="Cambria" panose="02040503050406030204" pitchFamily="18" charset="0"/>
              </a:rPr>
              <a:t>DB_Name</a:t>
            </a:r>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Drop </a:t>
            </a:r>
            <a:r>
              <a:rPr lang="en-US" sz="1200" b="1" dirty="0">
                <a:solidFill>
                  <a:srgbClr val="FF0000"/>
                </a:solidFill>
                <a:latin typeface="Cambria" panose="02040503050406030204" pitchFamily="18" charset="0"/>
                <a:ea typeface="Cambria" panose="02040503050406030204" pitchFamily="18" charset="0"/>
              </a:rPr>
              <a:t>Table </a:t>
            </a:r>
            <a:r>
              <a:rPr lang="en-US" sz="1200" b="1" dirty="0" err="1">
                <a:solidFill>
                  <a:srgbClr val="FF0000"/>
                </a:solidFill>
                <a:latin typeface="Cambria" panose="02040503050406030204" pitchFamily="18" charset="0"/>
                <a:ea typeface="Cambria" panose="02040503050406030204" pitchFamily="18" charset="0"/>
              </a:rPr>
              <a:t>TableName</a:t>
            </a:r>
            <a:endParaRPr lang="en-US" sz="1200" b="1" dirty="0">
              <a:solidFill>
                <a:srgbClr val="FF0000"/>
              </a:solidFill>
              <a:latin typeface="Cambria" panose="02040503050406030204" pitchFamily="18" charset="0"/>
              <a:ea typeface="Cambria" panose="02040503050406030204" pitchFamily="18" charset="0"/>
            </a:endParaRPr>
          </a:p>
        </p:txBody>
      </p:sp>
      <p:sp>
        <p:nvSpPr>
          <p:cNvPr id="12" name="Rectangle 11"/>
          <p:cNvSpPr/>
          <p:nvPr/>
        </p:nvSpPr>
        <p:spPr>
          <a:xfrm>
            <a:off x="4901464" y="3837008"/>
            <a:ext cx="3283763" cy="1200329"/>
          </a:xfrm>
          <a:prstGeom prst="rect">
            <a:avLst/>
          </a:prstGeom>
        </p:spPr>
        <p:txBody>
          <a:bodyPr wrap="square">
            <a:spAutoFit/>
          </a:bodyPr>
          <a:lstStyle/>
          <a:p>
            <a:r>
              <a:rPr lang="en-US" sz="1200" b="1" dirty="0" smtClean="0">
                <a:latin typeface="Cambria" panose="02040503050406030204" pitchFamily="18" charset="0"/>
                <a:ea typeface="Cambria" panose="02040503050406030204" pitchFamily="18" charset="0"/>
              </a:rPr>
              <a:t>DML </a:t>
            </a:r>
            <a:r>
              <a:rPr lang="en-US" sz="1200" b="1" dirty="0">
                <a:latin typeface="Cambria" panose="02040503050406030204" pitchFamily="18" charset="0"/>
                <a:ea typeface="Cambria" panose="02040503050406030204" pitchFamily="18" charset="0"/>
              </a:rPr>
              <a:t>(Data </a:t>
            </a:r>
            <a:r>
              <a:rPr lang="en-US" sz="1200" b="1" dirty="0" smtClean="0">
                <a:latin typeface="Cambria" panose="02040503050406030204" pitchFamily="18" charset="0"/>
                <a:ea typeface="Cambria" panose="02040503050406030204" pitchFamily="18" charset="0"/>
              </a:rPr>
              <a:t>Manipulation Language)</a:t>
            </a:r>
            <a:endParaRPr lang="en-US" sz="1200" dirty="0" smtClean="0">
              <a:latin typeface="Cambria" panose="02040503050406030204" pitchFamily="18" charset="0"/>
              <a:ea typeface="Cambria" panose="02040503050406030204" pitchFamily="18" charset="0"/>
              <a:hlinkClick r:id="rId5"/>
            </a:endParaRPr>
          </a:p>
          <a:p>
            <a:r>
              <a:rPr lang="en-US" sz="1200" dirty="0" smtClean="0">
                <a:latin typeface="Cambria" panose="02040503050406030204" pitchFamily="18" charset="0"/>
                <a:ea typeface="Cambria" panose="02040503050406030204" pitchFamily="18" charset="0"/>
                <a:hlinkClick r:id="rId5"/>
              </a:rPr>
              <a:t>INSERT</a:t>
            </a:r>
            <a:r>
              <a:rPr lang="en-US" sz="1200" dirty="0">
                <a:latin typeface="Cambria" panose="02040503050406030204" pitchFamily="18" charset="0"/>
                <a:ea typeface="Cambria" panose="02040503050406030204" pitchFamily="18" charset="0"/>
              </a:rPr>
              <a:t>: It is used to insert data into a table.</a:t>
            </a:r>
          </a:p>
          <a:p>
            <a:r>
              <a:rPr lang="en-US" sz="1200" dirty="0">
                <a:latin typeface="Cambria" panose="02040503050406030204" pitchFamily="18" charset="0"/>
                <a:ea typeface="Cambria" panose="02040503050406030204" pitchFamily="18" charset="0"/>
                <a:hlinkClick r:id="rId6"/>
              </a:rPr>
              <a:t>UPDATE</a:t>
            </a:r>
            <a:r>
              <a:rPr lang="en-US" sz="1200" dirty="0">
                <a:latin typeface="Cambria" panose="02040503050406030204" pitchFamily="18" charset="0"/>
                <a:ea typeface="Cambria" panose="02040503050406030204" pitchFamily="18" charset="0"/>
              </a:rPr>
              <a:t>: It is used to update existing data within a table.</a:t>
            </a:r>
          </a:p>
          <a:p>
            <a:r>
              <a:rPr lang="en-US" sz="1200" dirty="0">
                <a:latin typeface="Cambria" panose="02040503050406030204" pitchFamily="18" charset="0"/>
                <a:ea typeface="Cambria" panose="02040503050406030204" pitchFamily="18" charset="0"/>
                <a:hlinkClick r:id="rId7"/>
              </a:rPr>
              <a:t>DELETE</a:t>
            </a:r>
            <a:r>
              <a:rPr lang="en-US" sz="1200" dirty="0">
                <a:latin typeface="Cambria" panose="02040503050406030204" pitchFamily="18" charset="0"/>
                <a:ea typeface="Cambria" panose="02040503050406030204" pitchFamily="18" charset="0"/>
              </a:rPr>
              <a:t>: It is used to delete records from a database table.</a:t>
            </a:r>
          </a:p>
        </p:txBody>
      </p:sp>
      <p:sp>
        <p:nvSpPr>
          <p:cNvPr id="13" name="Rectangle 12"/>
          <p:cNvSpPr/>
          <p:nvPr/>
        </p:nvSpPr>
        <p:spPr>
          <a:xfrm>
            <a:off x="4850665" y="5142057"/>
            <a:ext cx="3214687" cy="1384995"/>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DQL (Data Query Language)</a:t>
            </a:r>
          </a:p>
          <a:p>
            <a:r>
              <a:rPr lang="en-US" sz="1200" dirty="0">
                <a:latin typeface="Cambria" panose="02040503050406030204" pitchFamily="18" charset="0"/>
                <a:ea typeface="Cambria" panose="02040503050406030204" pitchFamily="18" charset="0"/>
              </a:rPr>
              <a:t>We can define DQL as follows it is a component of SQL statement that allows getting data from the database and imposing order upon it</a:t>
            </a:r>
            <a:r>
              <a:rPr lang="en-US" sz="1200" dirty="0" smtClean="0">
                <a:latin typeface="Cambria" panose="02040503050406030204" pitchFamily="18" charset="0"/>
                <a:ea typeface="Cambria" panose="02040503050406030204" pitchFamily="18" charset="0"/>
              </a:rPr>
              <a:t>.</a:t>
            </a:r>
          </a:p>
          <a:p>
            <a:r>
              <a:rPr lang="en-US" sz="1200" dirty="0">
                <a:latin typeface="Cambria" panose="02040503050406030204" pitchFamily="18" charset="0"/>
                <a:ea typeface="Cambria" panose="02040503050406030204" pitchFamily="18" charset="0"/>
                <a:hlinkClick r:id="rId8"/>
              </a:rPr>
              <a:t>SELECT</a:t>
            </a:r>
            <a:r>
              <a:rPr lang="en-US" sz="1200" dirty="0">
                <a:latin typeface="Cambria" panose="02040503050406030204" pitchFamily="18" charset="0"/>
                <a:ea typeface="Cambria" panose="02040503050406030204" pitchFamily="18" charset="0"/>
              </a:rPr>
              <a:t>: It is used to retrieve data from the database</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p:txBody>
      </p:sp>
      <p:sp>
        <p:nvSpPr>
          <p:cNvPr id="14" name="Rectangle 13"/>
          <p:cNvSpPr/>
          <p:nvPr/>
        </p:nvSpPr>
        <p:spPr>
          <a:xfrm>
            <a:off x="8368108" y="3455679"/>
            <a:ext cx="3714536" cy="1938992"/>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DCL (Data Control Language)</a:t>
            </a:r>
          </a:p>
          <a:p>
            <a:r>
              <a:rPr lang="en-US" sz="1200" dirty="0">
                <a:latin typeface="Cambria" panose="02040503050406030204" pitchFamily="18" charset="0"/>
                <a:ea typeface="Cambria" panose="02040503050406030204" pitchFamily="18" charset="0"/>
              </a:rPr>
              <a:t>DCL includes commands such as GRANT and REVOKE which mainly deal with the rights, permissions, and other controls of the database system. </a:t>
            </a:r>
            <a:endParaRPr lang="en-US" sz="1200" dirty="0" smtClean="0">
              <a:latin typeface="Cambria" panose="02040503050406030204" pitchFamily="18" charset="0"/>
              <a:ea typeface="Cambria" panose="02040503050406030204" pitchFamily="18" charset="0"/>
            </a:endParaRPr>
          </a:p>
          <a:p>
            <a:endParaRPr lang="en-US" sz="1200" dirty="0" smtClean="0">
              <a:latin typeface="Cambria" panose="02040503050406030204" pitchFamily="18" charset="0"/>
              <a:ea typeface="Cambria" panose="02040503050406030204" pitchFamily="18" charset="0"/>
            </a:endParaRPr>
          </a:p>
          <a:p>
            <a:r>
              <a:rPr lang="en-US" sz="1200" dirty="0">
                <a:solidFill>
                  <a:srgbClr val="FF0000"/>
                </a:solidFill>
                <a:latin typeface="Cambria" panose="02040503050406030204" pitchFamily="18" charset="0"/>
                <a:ea typeface="Cambria" panose="02040503050406030204" pitchFamily="18" charset="0"/>
              </a:rPr>
              <a:t>GRANT SELECT, UPDATE ON MY_TABLE TO SOME_USER, </a:t>
            </a:r>
            <a:r>
              <a:rPr lang="en-US" sz="1200" dirty="0" smtClean="0">
                <a:solidFill>
                  <a:srgbClr val="FF0000"/>
                </a:solidFill>
                <a:latin typeface="Cambria" panose="02040503050406030204" pitchFamily="18" charset="0"/>
                <a:ea typeface="Cambria" panose="02040503050406030204" pitchFamily="18" charset="0"/>
              </a:rPr>
              <a:t>ANOTHER_USER</a:t>
            </a:r>
            <a:endParaRPr lang="en-US" sz="1200" dirty="0">
              <a:solidFill>
                <a:srgbClr val="FF0000"/>
              </a:solidFill>
              <a:latin typeface="Cambria" panose="02040503050406030204" pitchFamily="18" charset="0"/>
              <a:ea typeface="Cambria" panose="02040503050406030204" pitchFamily="18" charset="0"/>
            </a:endParaRPr>
          </a:p>
          <a:p>
            <a:endParaRPr lang="en-US" sz="1200" dirty="0" smtClean="0">
              <a:solidFill>
                <a:srgbClr val="FF0000"/>
              </a:solidFill>
              <a:latin typeface="Cambria" panose="02040503050406030204" pitchFamily="18" charset="0"/>
              <a:ea typeface="Cambria" panose="02040503050406030204" pitchFamily="18" charset="0"/>
            </a:endParaRPr>
          </a:p>
          <a:p>
            <a:r>
              <a:rPr lang="en-US" sz="1200" dirty="0" smtClean="0">
                <a:solidFill>
                  <a:srgbClr val="FF0000"/>
                </a:solidFill>
                <a:latin typeface="Cambria" panose="02040503050406030204" pitchFamily="18" charset="0"/>
                <a:ea typeface="Cambria" panose="02040503050406030204" pitchFamily="18" charset="0"/>
              </a:rPr>
              <a:t>REVOKE</a:t>
            </a:r>
            <a:r>
              <a:rPr lang="en-US" sz="1200" dirty="0">
                <a:solidFill>
                  <a:srgbClr val="FF0000"/>
                </a:solidFill>
                <a:latin typeface="Cambria" panose="02040503050406030204" pitchFamily="18" charset="0"/>
                <a:ea typeface="Cambria" panose="02040503050406030204" pitchFamily="18" charset="0"/>
              </a:rPr>
              <a:t> SELECT, UPDATE ON MY_TABLE FROM USER1, </a:t>
            </a:r>
            <a:r>
              <a:rPr lang="en-US" sz="1200" dirty="0" smtClean="0">
                <a:solidFill>
                  <a:srgbClr val="FF0000"/>
                </a:solidFill>
                <a:latin typeface="Cambria" panose="02040503050406030204" pitchFamily="18" charset="0"/>
                <a:ea typeface="Cambria" panose="02040503050406030204" pitchFamily="18" charset="0"/>
              </a:rPr>
              <a:t>USER2</a:t>
            </a:r>
            <a:endParaRPr lang="en-US" sz="1200" b="1" dirty="0">
              <a:latin typeface="Cambria" panose="02040503050406030204" pitchFamily="18" charset="0"/>
              <a:ea typeface="Cambria" panose="02040503050406030204" pitchFamily="18" charset="0"/>
            </a:endParaRPr>
          </a:p>
        </p:txBody>
      </p:sp>
      <p:sp>
        <p:nvSpPr>
          <p:cNvPr id="15" name="Rectangle 14"/>
          <p:cNvSpPr/>
          <p:nvPr/>
        </p:nvSpPr>
        <p:spPr>
          <a:xfrm>
            <a:off x="8368107" y="5436000"/>
            <a:ext cx="3637755" cy="1384995"/>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TCL (Transaction Control Language</a:t>
            </a:r>
            <a:r>
              <a:rPr lang="en-US" sz="1200" b="1" dirty="0" smtClean="0">
                <a:latin typeface="Cambria" panose="02040503050406030204" pitchFamily="18" charset="0"/>
                <a:ea typeface="Cambria" panose="02040503050406030204" pitchFamily="18" charset="0"/>
              </a:rPr>
              <a:t>) </a:t>
            </a:r>
            <a:endParaRPr lang="en-US" sz="1200" b="1"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Transactions group a set of tasks into a single execution unit. Each transaction begins with a specific task and ends when all the tasks in the group are successfully completed.</a:t>
            </a:r>
          </a:p>
          <a:p>
            <a:r>
              <a:rPr lang="en-US" sz="1200" dirty="0">
                <a:solidFill>
                  <a:srgbClr val="FF0000"/>
                </a:solidFill>
                <a:latin typeface="Cambria" panose="02040503050406030204" pitchFamily="18" charset="0"/>
                <a:ea typeface="Cambria" panose="02040503050406030204" pitchFamily="18" charset="0"/>
              </a:rPr>
              <a:t>COMMIT;  </a:t>
            </a:r>
          </a:p>
          <a:p>
            <a:r>
              <a:rPr lang="en-US" sz="1200" dirty="0">
                <a:solidFill>
                  <a:srgbClr val="FF0000"/>
                </a:solidFill>
                <a:latin typeface="Cambria" panose="02040503050406030204" pitchFamily="18" charset="0"/>
                <a:ea typeface="Cambria" panose="02040503050406030204" pitchFamily="18" charset="0"/>
              </a:rPr>
              <a:t>ROLLBACK;  </a:t>
            </a:r>
          </a:p>
        </p:txBody>
      </p:sp>
      <p:sp>
        <p:nvSpPr>
          <p:cNvPr id="16" name="TextBox 15"/>
          <p:cNvSpPr txBox="1"/>
          <p:nvPr/>
        </p:nvSpPr>
        <p:spPr>
          <a:xfrm>
            <a:off x="1163360" y="3457851"/>
            <a:ext cx="4604017" cy="369332"/>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DDL,DML,DCL,DQL,TCL Commands in SQL </a:t>
            </a:r>
            <a:endParaRPr lang="en-US"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8407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855" y="405618"/>
            <a:ext cx="6096000" cy="830997"/>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TOP Clause :- </a:t>
            </a:r>
            <a:r>
              <a:rPr lang="en-US" sz="1200" dirty="0">
                <a:latin typeface="Cambria" panose="02040503050406030204" pitchFamily="18" charset="0"/>
                <a:ea typeface="Cambria" panose="02040503050406030204" pitchFamily="18" charset="0"/>
              </a:rPr>
              <a:t>THE SELECT TOP clause is used to fetch a limited number of rows from a database. This clause is very useful while working with large databases. </a:t>
            </a:r>
          </a:p>
          <a:p>
            <a:r>
              <a:rPr lang="en-US" sz="1200" b="1" dirty="0">
                <a:latin typeface="Cambria" panose="02040503050406030204" pitchFamily="18" charset="0"/>
                <a:ea typeface="Cambria" panose="02040503050406030204" pitchFamily="18" charset="0"/>
              </a:rPr>
              <a:t> </a:t>
            </a:r>
            <a:r>
              <a:rPr lang="en-US" sz="1200" b="1" dirty="0" smtClean="0">
                <a:latin typeface="Cambria" panose="02040503050406030204" pitchFamily="18" charset="0"/>
                <a:ea typeface="Cambria" panose="02040503050406030204" pitchFamily="18" charset="0"/>
              </a:rPr>
              <a:t>   TOP</a:t>
            </a:r>
            <a:r>
              <a:rPr lang="en-US" sz="1200" b="1"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Clause is used for fetching the top records from a huge dataset.</a:t>
            </a:r>
          </a:p>
          <a:p>
            <a:r>
              <a:rPr lang="en-US" sz="1200" b="1" dirty="0">
                <a:solidFill>
                  <a:srgbClr val="FF0000"/>
                </a:solidFill>
                <a:latin typeface="Cambria" panose="02040503050406030204" pitchFamily="18" charset="0"/>
                <a:ea typeface="Cambria" panose="02040503050406030204" pitchFamily="18" charset="0"/>
              </a:rPr>
              <a:t>Select TOP 2 * from BANK</a:t>
            </a:r>
          </a:p>
        </p:txBody>
      </p:sp>
      <p:sp>
        <p:nvSpPr>
          <p:cNvPr id="3" name="Rectangle 2"/>
          <p:cNvSpPr/>
          <p:nvPr/>
        </p:nvSpPr>
        <p:spPr>
          <a:xfrm>
            <a:off x="1028855" y="1236615"/>
            <a:ext cx="5246303" cy="2123658"/>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Distinct </a:t>
            </a:r>
            <a:r>
              <a:rPr lang="en-US" sz="1200" b="1" dirty="0" smtClean="0">
                <a:latin typeface="Cambria" panose="02040503050406030204" pitchFamily="18" charset="0"/>
                <a:ea typeface="Cambria" panose="02040503050406030204" pitchFamily="18" charset="0"/>
              </a:rPr>
              <a:t>Clause:-  </a:t>
            </a:r>
            <a:r>
              <a:rPr lang="en-US" sz="1200" dirty="0">
                <a:latin typeface="Cambria" panose="02040503050406030204" pitchFamily="18" charset="0"/>
                <a:ea typeface="Cambria" panose="02040503050406030204" pitchFamily="18" charset="0"/>
              </a:rPr>
              <a:t>The distinct keyword is used in conjunction with the select keyword. </a:t>
            </a:r>
          </a:p>
          <a:p>
            <a:r>
              <a:rPr lang="en-US" sz="1200" dirty="0">
                <a:latin typeface="Cambria" panose="02040503050406030204" pitchFamily="18" charset="0"/>
                <a:ea typeface="Cambria" panose="02040503050406030204" pitchFamily="18" charset="0"/>
              </a:rPr>
              <a:t>It is helpful when there is a need to avoid duplicate values present in any specific columns/table</a:t>
            </a:r>
            <a:r>
              <a:rPr lang="en-US" sz="1200" dirty="0" smtClean="0">
                <a:latin typeface="Cambria" panose="02040503050406030204" pitchFamily="18" charset="0"/>
                <a:ea typeface="Cambria" panose="02040503050406030204" pitchFamily="18" charset="0"/>
              </a:rPr>
              <a:t>.</a:t>
            </a:r>
          </a:p>
          <a:p>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Create Student table and check the result set</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Fetch Unique Name Fields</a:t>
            </a:r>
          </a:p>
          <a:p>
            <a:r>
              <a:rPr lang="en-US" sz="1200" b="1" dirty="0">
                <a:solidFill>
                  <a:srgbClr val="FF0000"/>
                </a:solidFill>
                <a:latin typeface="Cambria" panose="02040503050406030204" pitchFamily="18" charset="0"/>
                <a:ea typeface="Cambria" panose="02040503050406030204" pitchFamily="18" charset="0"/>
              </a:rPr>
              <a:t>SELECT DISTINCT NAME FROM Student;</a:t>
            </a:r>
          </a:p>
          <a:p>
            <a:r>
              <a:rPr lang="en-US" sz="1200" b="1" dirty="0">
                <a:latin typeface="Cambria" panose="02040503050406030204" pitchFamily="18" charset="0"/>
                <a:ea typeface="Cambria" panose="02040503050406030204" pitchFamily="18" charset="0"/>
              </a:rPr>
              <a:t>Retrieve Unique combination of whole rows</a:t>
            </a:r>
          </a:p>
          <a:p>
            <a:r>
              <a:rPr lang="en-US" sz="1200" b="1" dirty="0">
                <a:solidFill>
                  <a:srgbClr val="FF0000"/>
                </a:solidFill>
                <a:latin typeface="Cambria" panose="02040503050406030204" pitchFamily="18" charset="0"/>
                <a:ea typeface="Cambria" panose="02040503050406030204" pitchFamily="18" charset="0"/>
              </a:rPr>
              <a:t>SELECT DISTINCT * FROM students;</a:t>
            </a:r>
          </a:p>
        </p:txBody>
      </p:sp>
      <p:sp>
        <p:nvSpPr>
          <p:cNvPr id="5" name="Rectangle 4"/>
          <p:cNvSpPr/>
          <p:nvPr/>
        </p:nvSpPr>
        <p:spPr>
          <a:xfrm>
            <a:off x="6617185" y="1236615"/>
            <a:ext cx="3606412"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Example:-CREATE TABLE students (</a:t>
            </a:r>
          </a:p>
          <a:p>
            <a:r>
              <a:rPr lang="en-US" sz="1000" b="1" dirty="0">
                <a:solidFill>
                  <a:srgbClr val="FF0000"/>
                </a:solidFill>
                <a:latin typeface="Cambria" panose="02040503050406030204" pitchFamily="18" charset="0"/>
                <a:ea typeface="Cambria" panose="02040503050406030204" pitchFamily="18" charset="0"/>
              </a:rPr>
              <a:t>  ROLL_NO INT,</a:t>
            </a:r>
          </a:p>
          <a:p>
            <a:r>
              <a:rPr lang="en-US" sz="1000" b="1" dirty="0">
                <a:solidFill>
                  <a:srgbClr val="FF0000"/>
                </a:solidFill>
                <a:latin typeface="Cambria" panose="02040503050406030204" pitchFamily="18" charset="0"/>
                <a:ea typeface="Cambria" panose="02040503050406030204" pitchFamily="18" charset="0"/>
              </a:rPr>
              <a:t>  NAME VARCHAR(50),</a:t>
            </a:r>
          </a:p>
          <a:p>
            <a:r>
              <a:rPr lang="en-US" sz="1000" b="1" dirty="0">
                <a:solidFill>
                  <a:srgbClr val="FF0000"/>
                </a:solidFill>
                <a:latin typeface="Cambria" panose="02040503050406030204" pitchFamily="18" charset="0"/>
                <a:ea typeface="Cambria" panose="02040503050406030204" pitchFamily="18" charset="0"/>
              </a:rPr>
              <a:t>  ADDRESS VARCHAR(100),</a:t>
            </a:r>
          </a:p>
          <a:p>
            <a:r>
              <a:rPr lang="en-US" sz="1000" b="1" dirty="0">
                <a:solidFill>
                  <a:srgbClr val="FF0000"/>
                </a:solidFill>
                <a:latin typeface="Cambria" panose="02040503050406030204" pitchFamily="18" charset="0"/>
                <a:ea typeface="Cambria" panose="02040503050406030204" pitchFamily="18" charset="0"/>
              </a:rPr>
              <a:t>  PHONE VARCHAR(20),</a:t>
            </a:r>
          </a:p>
          <a:p>
            <a:r>
              <a:rPr lang="en-US" sz="1000" b="1" dirty="0">
                <a:solidFill>
                  <a:srgbClr val="FF0000"/>
                </a:solidFill>
                <a:latin typeface="Cambria" panose="02040503050406030204" pitchFamily="18" charset="0"/>
                <a:ea typeface="Cambria" panose="02040503050406030204" pitchFamily="18" charset="0"/>
              </a:rPr>
              <a:t>  AGE INT</a:t>
            </a:r>
          </a:p>
          <a:p>
            <a:r>
              <a:rPr lang="en-US" sz="1000" b="1" dirty="0">
                <a:solidFill>
                  <a:srgbClr val="FF0000"/>
                </a:solidFill>
                <a:latin typeface="Cambria" panose="02040503050406030204" pitchFamily="18" charset="0"/>
                <a:ea typeface="Cambria" panose="02040503050406030204" pitchFamily="18" charset="0"/>
              </a:rPr>
              <a:t>)</a:t>
            </a:r>
          </a:p>
        </p:txBody>
      </p:sp>
      <p:sp>
        <p:nvSpPr>
          <p:cNvPr id="6" name="Rectangle 5"/>
          <p:cNvSpPr/>
          <p:nvPr/>
        </p:nvSpPr>
        <p:spPr>
          <a:xfrm>
            <a:off x="6617186" y="2520466"/>
            <a:ext cx="455972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INSERT INTO students (ROLL_NO, NAME, ADDRESS, PHONE, AGE)</a:t>
            </a:r>
          </a:p>
          <a:p>
            <a:r>
              <a:rPr lang="en-US" sz="1000" b="1" dirty="0">
                <a:solidFill>
                  <a:srgbClr val="FF0000"/>
                </a:solidFill>
                <a:latin typeface="Cambria" panose="02040503050406030204" pitchFamily="18" charset="0"/>
                <a:ea typeface="Cambria" panose="02040503050406030204" pitchFamily="18" charset="0"/>
              </a:rPr>
              <a:t>VALUES </a:t>
            </a:r>
          </a:p>
          <a:p>
            <a:r>
              <a:rPr lang="en-US" sz="1000" b="1" dirty="0">
                <a:solidFill>
                  <a:srgbClr val="FF0000"/>
                </a:solidFill>
                <a:latin typeface="Cambria" panose="02040503050406030204" pitchFamily="18" charset="0"/>
                <a:ea typeface="Cambria" panose="02040503050406030204" pitchFamily="18" charset="0"/>
              </a:rPr>
              <a:t>  (1, '</a:t>
            </a:r>
            <a:r>
              <a:rPr lang="en-US" sz="1000" b="1" dirty="0" err="1">
                <a:solidFill>
                  <a:srgbClr val="FF0000"/>
                </a:solidFill>
                <a:latin typeface="Cambria" panose="02040503050406030204" pitchFamily="18" charset="0"/>
                <a:ea typeface="Cambria" panose="02040503050406030204" pitchFamily="18" charset="0"/>
              </a:rPr>
              <a:t>Shubham</a:t>
            </a:r>
            <a:r>
              <a:rPr lang="en-US" sz="1000" b="1" dirty="0">
                <a:solidFill>
                  <a:srgbClr val="FF0000"/>
                </a:solidFill>
                <a:latin typeface="Cambria" panose="02040503050406030204" pitchFamily="18" charset="0"/>
                <a:ea typeface="Cambria" panose="02040503050406030204" pitchFamily="18" charset="0"/>
              </a:rPr>
              <a:t> Kumar', '123 Main Street, Bangalore', '9876543210', 23),</a:t>
            </a:r>
          </a:p>
          <a:p>
            <a:r>
              <a:rPr lang="en-US" sz="1000" b="1" dirty="0">
                <a:solidFill>
                  <a:srgbClr val="FF0000"/>
                </a:solidFill>
                <a:latin typeface="Cambria" panose="02040503050406030204" pitchFamily="18" charset="0"/>
                <a:ea typeface="Cambria" panose="02040503050406030204" pitchFamily="18" charset="0"/>
              </a:rPr>
              <a:t>  (2, 'Shreya Gupta', '456 Park Road, Mumbai', '9876543211', 23),</a:t>
            </a:r>
          </a:p>
          <a:p>
            <a:r>
              <a:rPr lang="en-US" sz="1000" b="1" dirty="0">
                <a:solidFill>
                  <a:srgbClr val="FF0000"/>
                </a:solidFill>
                <a:latin typeface="Cambria" panose="02040503050406030204" pitchFamily="18" charset="0"/>
                <a:ea typeface="Cambria" panose="02040503050406030204" pitchFamily="18" charset="0"/>
              </a:rPr>
              <a:t>  (3, 'Naveen Singh', '789 Market Lane, Delhi', '9876543212', 26),</a:t>
            </a:r>
          </a:p>
          <a:p>
            <a:r>
              <a:rPr lang="en-US" sz="1000" b="1" dirty="0">
                <a:solidFill>
                  <a:srgbClr val="FF0000"/>
                </a:solidFill>
                <a:latin typeface="Cambria" panose="02040503050406030204" pitchFamily="18" charset="0"/>
                <a:ea typeface="Cambria" panose="02040503050406030204" pitchFamily="18" charset="0"/>
              </a:rPr>
              <a:t>  (4, '</a:t>
            </a:r>
            <a:r>
              <a:rPr lang="en-US" sz="1000" b="1" dirty="0" err="1">
                <a:solidFill>
                  <a:srgbClr val="FF0000"/>
                </a:solidFill>
                <a:latin typeface="Cambria" panose="02040503050406030204" pitchFamily="18" charset="0"/>
                <a:ea typeface="Cambria" panose="02040503050406030204" pitchFamily="18" charset="0"/>
              </a:rPr>
              <a:t>Aman</a:t>
            </a:r>
            <a:r>
              <a:rPr lang="en-US" sz="1000" b="1" dirty="0">
                <a:solidFill>
                  <a:srgbClr val="FF0000"/>
                </a:solidFill>
                <a:latin typeface="Cambria" panose="02040503050406030204" pitchFamily="18" charset="0"/>
                <a:ea typeface="Cambria" panose="02040503050406030204" pitchFamily="18" charset="0"/>
              </a:rPr>
              <a:t> Chopra', '246 Forest Avenue, Kolkata', '9876543213', 22),</a:t>
            </a:r>
          </a:p>
          <a:p>
            <a:r>
              <a:rPr lang="en-US" sz="1000" b="1" dirty="0">
                <a:solidFill>
                  <a:srgbClr val="FF0000"/>
                </a:solidFill>
                <a:latin typeface="Cambria" panose="02040503050406030204" pitchFamily="18" charset="0"/>
                <a:ea typeface="Cambria" panose="02040503050406030204" pitchFamily="18" charset="0"/>
              </a:rPr>
              <a:t>  (5, 'Aditya Patel', '7898 Ocean Drive, Chennai', '9876543214', 27),</a:t>
            </a:r>
          </a:p>
          <a:p>
            <a:r>
              <a:rPr lang="en-US" sz="1000" b="1" dirty="0">
                <a:solidFill>
                  <a:srgbClr val="FF0000"/>
                </a:solidFill>
                <a:latin typeface="Cambria" panose="02040503050406030204" pitchFamily="18" charset="0"/>
                <a:ea typeface="Cambria" panose="02040503050406030204" pitchFamily="18" charset="0"/>
              </a:rPr>
              <a:t>  (6, '</a:t>
            </a:r>
            <a:r>
              <a:rPr lang="en-US" sz="1000" b="1" dirty="0" err="1">
                <a:solidFill>
                  <a:srgbClr val="FF0000"/>
                </a:solidFill>
                <a:latin typeface="Cambria" panose="02040503050406030204" pitchFamily="18" charset="0"/>
                <a:ea typeface="Cambria" panose="02040503050406030204" pitchFamily="18" charset="0"/>
              </a:rPr>
              <a:t>Avdeep</a:t>
            </a:r>
            <a:r>
              <a:rPr lang="en-US" sz="1000" b="1" dirty="0">
                <a:solidFill>
                  <a:srgbClr val="FF0000"/>
                </a:solidFill>
                <a:latin typeface="Cambria" panose="02040503050406030204" pitchFamily="18" charset="0"/>
                <a:ea typeface="Cambria" panose="02040503050406030204" pitchFamily="18" charset="0"/>
              </a:rPr>
              <a:t> Desai', '34 River View, Hyderabad', '9876543215', 24);</a:t>
            </a:r>
          </a:p>
          <a:p>
            <a:r>
              <a:rPr lang="en-US" sz="1000" b="1" dirty="0">
                <a:solidFill>
                  <a:srgbClr val="FF0000"/>
                </a:solidFill>
                <a:latin typeface="Cambria" panose="02040503050406030204" pitchFamily="18" charset="0"/>
                <a:ea typeface="Cambria" panose="02040503050406030204" pitchFamily="18" charset="0"/>
              </a:rPr>
              <a:t> Select * from students</a:t>
            </a:r>
          </a:p>
        </p:txBody>
      </p:sp>
      <p:sp>
        <p:nvSpPr>
          <p:cNvPr id="8" name="Rectangle 7"/>
          <p:cNvSpPr/>
          <p:nvPr/>
        </p:nvSpPr>
        <p:spPr>
          <a:xfrm>
            <a:off x="1582168" y="3883494"/>
            <a:ext cx="6096000" cy="2769989"/>
          </a:xfrm>
          <a:prstGeom prst="rect">
            <a:avLst/>
          </a:prstGeom>
        </p:spPr>
        <p:txBody>
          <a:bodyPr wrap="square">
            <a:spAutoFit/>
          </a:bodyPr>
          <a:lstStyle/>
          <a:p>
            <a:pPr marL="171450" indent="-171450">
              <a:buFont typeface="Wingdings" panose="05000000000000000000" pitchFamily="2" charset="2"/>
              <a:buChar char="q"/>
            </a:pPr>
            <a:r>
              <a:rPr lang="en-US" sz="1200" b="1" dirty="0" smtClean="0">
                <a:latin typeface="Cambria" panose="02040503050406030204" pitchFamily="18" charset="0"/>
                <a:ea typeface="Cambria" panose="02040503050406030204" pitchFamily="18" charset="0"/>
              </a:rPr>
              <a:t>Identity :-</a:t>
            </a:r>
          </a:p>
          <a:p>
            <a:pPr marL="171450" indent="-171450">
              <a:buFont typeface="Arial" panose="020B0604020202020204" pitchFamily="34" charset="0"/>
              <a:buChar char="•"/>
            </a:pPr>
            <a:r>
              <a:rPr lang="en-US" sz="1200" dirty="0" smtClean="0">
                <a:latin typeface="Cambria" panose="02040503050406030204" pitchFamily="18" charset="0"/>
                <a:ea typeface="Cambria" panose="02040503050406030204" pitchFamily="18" charset="0"/>
              </a:rPr>
              <a:t>Identity </a:t>
            </a:r>
            <a:r>
              <a:rPr lang="en-US" sz="1200" dirty="0">
                <a:latin typeface="Cambria" panose="02040503050406030204" pitchFamily="18" charset="0"/>
                <a:ea typeface="Cambria" panose="02040503050406030204" pitchFamily="18" charset="0"/>
              </a:rPr>
              <a:t>column of a table is a column of value increases automatically. </a:t>
            </a:r>
          </a:p>
          <a:p>
            <a:pPr marL="171450" indent="-171450">
              <a:buFont typeface="Arial" panose="020B0604020202020204" pitchFamily="34" charset="0"/>
              <a:buChar char="•"/>
            </a:pPr>
            <a:r>
              <a:rPr lang="en-US" sz="1200" dirty="0">
                <a:latin typeface="Cambria" panose="02040503050406030204" pitchFamily="18" charset="0"/>
                <a:ea typeface="Cambria" panose="02040503050406030204" pitchFamily="18" charset="0"/>
              </a:rPr>
              <a:t>The value in an identity column is created by the server.</a:t>
            </a:r>
          </a:p>
          <a:p>
            <a:pPr marL="171450" indent="-171450">
              <a:buFont typeface="Arial" panose="020B0604020202020204" pitchFamily="34" charset="0"/>
              <a:buChar char="•"/>
            </a:pPr>
            <a:r>
              <a:rPr lang="en-US" sz="1200" dirty="0">
                <a:latin typeface="Cambria" panose="02040503050406030204" pitchFamily="18" charset="0"/>
                <a:ea typeface="Cambria" panose="02040503050406030204" pitchFamily="18" charset="0"/>
              </a:rPr>
              <a:t>User can not insert the value its auto inserted in table</a:t>
            </a:r>
          </a:p>
          <a:p>
            <a:pPr marL="171450" indent="-171450">
              <a:buFont typeface="Arial" panose="020B0604020202020204" pitchFamily="34" charset="0"/>
              <a:buChar char="•"/>
            </a:pPr>
            <a:r>
              <a:rPr lang="en-US" sz="1200" dirty="0">
                <a:latin typeface="Cambria" panose="02040503050406030204" pitchFamily="18" charset="0"/>
                <a:ea typeface="Cambria" panose="02040503050406030204" pitchFamily="18" charset="0"/>
              </a:rPr>
              <a:t>Default Identity is </a:t>
            </a:r>
            <a:r>
              <a:rPr lang="en-US" sz="1200" b="1" dirty="0">
                <a:solidFill>
                  <a:srgbClr val="FF0000"/>
                </a:solidFill>
                <a:latin typeface="Cambria" panose="02040503050406030204" pitchFamily="18" charset="0"/>
                <a:ea typeface="Cambria" panose="02040503050406030204" pitchFamily="18" charset="0"/>
              </a:rPr>
              <a:t>Identity(1,1</a:t>
            </a:r>
            <a:r>
              <a:rPr lang="en-US" sz="1200" b="1" dirty="0" smtClean="0">
                <a:solidFill>
                  <a:srgbClr val="FF0000"/>
                </a:solidFill>
                <a:latin typeface="Cambria" panose="02040503050406030204" pitchFamily="18" charset="0"/>
                <a:ea typeface="Cambria" panose="02040503050406030204" pitchFamily="18" charset="0"/>
              </a:rPr>
              <a:t>)</a:t>
            </a:r>
          </a:p>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Syntax </a:t>
            </a:r>
            <a:r>
              <a:rPr lang="en-US" sz="1200" b="1" u="sng" dirty="0" smtClean="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Colname</a:t>
            </a:r>
            <a:r>
              <a:rPr lang="en-US" sz="1200" b="1" dirty="0">
                <a:solidFill>
                  <a:srgbClr val="FF0000"/>
                </a:solidFill>
                <a:latin typeface="Cambria" panose="02040503050406030204" pitchFamily="18" charset="0"/>
                <a:ea typeface="Cambria" panose="02040503050406030204" pitchFamily="18" charset="0"/>
              </a:rPr>
              <a:t>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Identity [(Seed, </a:t>
            </a:r>
            <a:r>
              <a:rPr lang="en-US" sz="1200" b="1" dirty="0" err="1">
                <a:solidFill>
                  <a:srgbClr val="FF0000"/>
                </a:solidFill>
                <a:latin typeface="Cambria" panose="02040503050406030204" pitchFamily="18" charset="0"/>
                <a:ea typeface="Cambria" panose="02040503050406030204" pitchFamily="18" charset="0"/>
              </a:rPr>
              <a:t>Incr</a:t>
            </a:r>
            <a:r>
              <a:rPr lang="en-US" sz="1200" b="1" dirty="0" smtClean="0">
                <a:solidFill>
                  <a:srgbClr val="FF0000"/>
                </a:solidFill>
                <a:latin typeface="Cambria" panose="02040503050406030204" pitchFamily="18" charset="0"/>
                <a:ea typeface="Cambria" panose="02040503050406030204" pitchFamily="18" charset="0"/>
              </a:rPr>
              <a:t>)]</a:t>
            </a:r>
            <a:endParaRPr lang="en-US" sz="1200" b="1" u="sng" dirty="0" smtClean="0">
              <a:latin typeface="Cambria" panose="02040503050406030204" pitchFamily="18" charset="0"/>
              <a:ea typeface="Cambria" panose="02040503050406030204" pitchFamily="18" charset="0"/>
            </a:endParaRPr>
          </a:p>
          <a:p>
            <a:r>
              <a:rPr lang="en-US" sz="1200" b="1" u="sng" dirty="0" smtClean="0">
                <a:latin typeface="Cambria" panose="02040503050406030204" pitchFamily="18" charset="0"/>
                <a:ea typeface="Cambria" panose="02040503050406030204" pitchFamily="18" charset="0"/>
              </a:rPr>
              <a:t>Example :-  </a:t>
            </a:r>
          </a:p>
          <a:p>
            <a:r>
              <a:rPr lang="en-US" sz="1000" b="1" dirty="0">
                <a:solidFill>
                  <a:srgbClr val="FF0000"/>
                </a:solidFill>
                <a:latin typeface="Cambria" panose="02040503050406030204" pitchFamily="18" charset="0"/>
                <a:ea typeface="Cambria" panose="02040503050406030204" pitchFamily="18" charset="0"/>
              </a:rPr>
              <a:t>CREATE TABLE Bank(</a:t>
            </a:r>
          </a:p>
          <a:p>
            <a:r>
              <a:rPr lang="en-US" sz="1000" b="1" dirty="0" err="1">
                <a:solidFill>
                  <a:srgbClr val="FF0000"/>
                </a:solidFill>
                <a:latin typeface="Cambria" panose="02040503050406030204" pitchFamily="18" charset="0"/>
                <a:ea typeface="Cambria" panose="02040503050406030204" pitchFamily="18" charset="0"/>
              </a:rPr>
              <a:t>Custid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identity(101, 1), </a:t>
            </a:r>
          </a:p>
          <a:p>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a:t>
            </a:r>
          </a:p>
          <a:p>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decimal(7,2))</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err="1">
                <a:solidFill>
                  <a:srgbClr val="FF0000"/>
                </a:solidFill>
                <a:latin typeface="Cambria" panose="02040503050406030204" pitchFamily="18" charset="0"/>
                <a:ea typeface="Cambria" panose="02040503050406030204" pitchFamily="18" charset="0"/>
              </a:rPr>
              <a:t>Raju</a:t>
            </a:r>
            <a:r>
              <a:rPr lang="en-US" sz="1000" b="1" dirty="0">
                <a:solidFill>
                  <a:srgbClr val="FF0000"/>
                </a:solidFill>
                <a:latin typeface="Cambria" panose="02040503050406030204" pitchFamily="18" charset="0"/>
                <a:ea typeface="Cambria" panose="02040503050406030204" pitchFamily="18" charset="0"/>
              </a:rPr>
              <a:t>’, 3500</a:t>
            </a:r>
            <a:r>
              <a:rPr lang="en-US" sz="1000" b="1" dirty="0" smtClean="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smtClean="0">
                <a:solidFill>
                  <a:srgbClr val="FF0000"/>
                </a:solidFill>
                <a:latin typeface="Cambria" panose="02040503050406030204" pitchFamily="18" charset="0"/>
                <a:ea typeface="Cambria" panose="02040503050406030204" pitchFamily="18" charset="0"/>
              </a:rPr>
              <a:t>(‘</a:t>
            </a:r>
            <a:r>
              <a:rPr lang="en-US" sz="1000" b="1" dirty="0" err="1" smtClean="0">
                <a:solidFill>
                  <a:srgbClr val="FF0000"/>
                </a:solidFill>
                <a:latin typeface="Cambria" panose="02040503050406030204" pitchFamily="18" charset="0"/>
                <a:ea typeface="Cambria" panose="02040503050406030204" pitchFamily="18" charset="0"/>
              </a:rPr>
              <a:t>Tanaji</a:t>
            </a:r>
            <a:r>
              <a:rPr lang="en-US" sz="1000" b="1" dirty="0" smtClean="0">
                <a:solidFill>
                  <a:srgbClr val="FF0000"/>
                </a:solidFill>
                <a:latin typeface="Cambria" panose="02040503050406030204" pitchFamily="18" charset="0"/>
                <a:ea typeface="Cambria" panose="02040503050406030204" pitchFamily="18" charset="0"/>
              </a:rPr>
              <a:t>’, 6500)</a:t>
            </a: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smtClean="0">
                <a:solidFill>
                  <a:srgbClr val="FF0000"/>
                </a:solidFill>
                <a:latin typeface="Cambria" panose="02040503050406030204" pitchFamily="18" charset="0"/>
                <a:ea typeface="Cambria" panose="02040503050406030204" pitchFamily="18" charset="0"/>
              </a:rPr>
              <a:t>(‘</a:t>
            </a:r>
            <a:r>
              <a:rPr lang="en-US" sz="1000" b="1" dirty="0" err="1" smtClean="0">
                <a:solidFill>
                  <a:srgbClr val="FF0000"/>
                </a:solidFill>
                <a:latin typeface="Cambria" panose="02040503050406030204" pitchFamily="18" charset="0"/>
                <a:ea typeface="Cambria" panose="02040503050406030204" pitchFamily="18" charset="0"/>
              </a:rPr>
              <a:t>Rutuja</a:t>
            </a:r>
            <a:r>
              <a:rPr lang="en-US" sz="1000" b="1" dirty="0" smtClean="0">
                <a:solidFill>
                  <a:srgbClr val="FF0000"/>
                </a:solidFill>
                <a:latin typeface="Cambria" panose="02040503050406030204" pitchFamily="18" charset="0"/>
                <a:ea typeface="Cambria" panose="02040503050406030204" pitchFamily="18" charset="0"/>
              </a:rPr>
              <a:t>’, 6700)</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smtClean="0">
                <a:solidFill>
                  <a:srgbClr val="FF0000"/>
                </a:solidFill>
                <a:latin typeface="Cambria" panose="02040503050406030204" pitchFamily="18" charset="0"/>
                <a:ea typeface="Cambria" panose="02040503050406030204" pitchFamily="18" charset="0"/>
              </a:rPr>
              <a:t>(‘</a:t>
            </a:r>
            <a:r>
              <a:rPr lang="en-US" sz="1000" b="1" dirty="0" err="1" smtClean="0">
                <a:solidFill>
                  <a:srgbClr val="FF0000"/>
                </a:solidFill>
                <a:latin typeface="Cambria" panose="02040503050406030204" pitchFamily="18" charset="0"/>
                <a:ea typeface="Cambria" panose="02040503050406030204" pitchFamily="18" charset="0"/>
              </a:rPr>
              <a:t>Jagat</a:t>
            </a:r>
            <a:r>
              <a:rPr lang="en-US" sz="1000" b="1" dirty="0" smtClean="0">
                <a:solidFill>
                  <a:srgbClr val="FF0000"/>
                </a:solidFill>
                <a:latin typeface="Cambria" panose="02040503050406030204" pitchFamily="18" charset="0"/>
                <a:ea typeface="Cambria" panose="02040503050406030204" pitchFamily="18" charset="0"/>
              </a:rPr>
              <a:t>’, 6400)</a:t>
            </a:r>
            <a:endParaRPr lang="en-US" sz="1000" b="1" dirty="0">
              <a:solidFill>
                <a:srgbClr val="FF0000"/>
              </a:solidFill>
              <a:latin typeface="Cambria" panose="02040503050406030204" pitchFamily="18" charset="0"/>
              <a:ea typeface="Cambria" panose="02040503050406030204" pitchFamily="18" charset="0"/>
            </a:endParaRPr>
          </a:p>
        </p:txBody>
      </p:sp>
      <p:sp>
        <p:nvSpPr>
          <p:cNvPr id="9" name="Title 1"/>
          <p:cNvSpPr>
            <a:spLocks noGrp="1"/>
          </p:cNvSpPr>
          <p:nvPr>
            <p:ph type="ctrTitle"/>
          </p:nvPr>
        </p:nvSpPr>
        <p:spPr>
          <a:xfrm>
            <a:off x="2470974" y="45757"/>
            <a:ext cx="5997272" cy="491716"/>
          </a:xfrm>
        </p:spPr>
        <p:txBody>
          <a:bodyPr>
            <a:normAutofit fontScale="90000"/>
          </a:bodyPr>
          <a:lstStyle/>
          <a:p>
            <a:pPr algn="ctr"/>
            <a:r>
              <a:rPr lang="en-US" sz="28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TOP, Distinct and Identity</a:t>
            </a:r>
            <a:endParaRPr lang="en-US" sz="2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6149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2816" y="603783"/>
            <a:ext cx="4946156" cy="646331"/>
          </a:xfrm>
          <a:prstGeom prst="rect">
            <a:avLst/>
          </a:prstGeom>
        </p:spPr>
        <p:txBody>
          <a:bodyPr wrap="square">
            <a:spAutoFit/>
          </a:bodyPr>
          <a:lstStyle/>
          <a:p>
            <a:r>
              <a:rPr lang="en-US" sz="1200" dirty="0" smtClean="0">
                <a:latin typeface="Cambria" panose="02040503050406030204" pitchFamily="18" charset="0"/>
                <a:ea typeface="Cambria" panose="02040503050406030204" pitchFamily="18" charset="0"/>
              </a:rPr>
              <a:t>Constraints </a:t>
            </a:r>
            <a:r>
              <a:rPr lang="en-US" sz="1200" dirty="0">
                <a:latin typeface="Cambria" panose="02040503050406030204" pitchFamily="18" charset="0"/>
                <a:ea typeface="Cambria" panose="02040503050406030204" pitchFamily="18" charset="0"/>
              </a:rPr>
              <a:t>are the rules that we can apply on the type of data in a table</a:t>
            </a:r>
            <a:r>
              <a:rPr lang="en-US" sz="1200" dirty="0" smtClean="0">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a:latin typeface="Cambria" panose="02040503050406030204" pitchFamily="18" charset="0"/>
                <a:ea typeface="Cambria" panose="02040503050406030204" pitchFamily="18" charset="0"/>
              </a:rPr>
              <a:t>How to all available constraints in SQL </a:t>
            </a:r>
          </a:p>
          <a:p>
            <a:r>
              <a:rPr lang="en-US" sz="1200" b="1" dirty="0">
                <a:solidFill>
                  <a:srgbClr val="FF0000"/>
                </a:solidFill>
                <a:latin typeface="Cambria" panose="02040503050406030204" pitchFamily="18" charset="0"/>
                <a:ea typeface="Cambria" panose="02040503050406030204" pitchFamily="18" charset="0"/>
              </a:rPr>
              <a:t>Query:- select * from </a:t>
            </a:r>
            <a:r>
              <a:rPr lang="en-US" sz="1200" b="1" dirty="0" err="1">
                <a:solidFill>
                  <a:srgbClr val="FF0000"/>
                </a:solidFill>
                <a:latin typeface="Cambria" panose="02040503050406030204" pitchFamily="18" charset="0"/>
                <a:ea typeface="Cambria" panose="02040503050406030204" pitchFamily="18" charset="0"/>
              </a:rPr>
              <a:t>sys.key_constraints</a:t>
            </a:r>
            <a:r>
              <a:rPr lang="en-US" sz="1200" b="1" dirty="0">
                <a:solidFill>
                  <a:srgbClr val="FF0000"/>
                </a:solidFill>
                <a:latin typeface="Cambria" panose="02040503050406030204" pitchFamily="18" charset="0"/>
                <a:ea typeface="Cambria" panose="02040503050406030204" pitchFamily="18" charset="0"/>
              </a:rPr>
              <a:t> </a:t>
            </a:r>
          </a:p>
        </p:txBody>
      </p:sp>
      <p:sp>
        <p:nvSpPr>
          <p:cNvPr id="9" name="Title 1"/>
          <p:cNvSpPr>
            <a:spLocks noGrp="1"/>
          </p:cNvSpPr>
          <p:nvPr>
            <p:ph type="ctrTitle"/>
          </p:nvPr>
        </p:nvSpPr>
        <p:spPr>
          <a:xfrm>
            <a:off x="2470974" y="45757"/>
            <a:ext cx="5997272" cy="491716"/>
          </a:xfrm>
        </p:spPr>
        <p:txBody>
          <a:bodyPr>
            <a:normAutofit fontScale="90000"/>
          </a:bodyPr>
          <a:lstStyle/>
          <a:p>
            <a:pPr algn="ctr"/>
            <a:r>
              <a:rPr lang="en-US" sz="28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Constraint in SQL server</a:t>
            </a:r>
            <a:endParaRPr lang="en-US" sz="2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Rectangle 2"/>
          <p:cNvSpPr/>
          <p:nvPr/>
        </p:nvSpPr>
        <p:spPr>
          <a:xfrm>
            <a:off x="722719" y="1212378"/>
            <a:ext cx="5350014" cy="1938992"/>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Not Null: </a:t>
            </a:r>
            <a:r>
              <a:rPr lang="en-US" sz="1200" dirty="0">
                <a:latin typeface="Cambria" panose="02040503050406030204" pitchFamily="18" charset="0"/>
                <a:ea typeface="Cambria" panose="02040503050406030204" pitchFamily="18" charset="0"/>
              </a:rPr>
              <a:t>This constraint tells that we cannot store a null value in a column</a:t>
            </a:r>
            <a:r>
              <a:rPr lang="en-US" sz="1200" dirty="0" smtClean="0">
                <a:latin typeface="Cambria" panose="02040503050406030204" pitchFamily="18" charset="0"/>
                <a:ea typeface="Cambria" panose="02040503050406030204" pitchFamily="18" charset="0"/>
              </a:rPr>
              <a:t>.</a:t>
            </a:r>
          </a:p>
          <a:p>
            <a:r>
              <a:rPr lang="en-US" sz="1200" dirty="0" smtClean="0">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&lt;</a:t>
            </a:r>
            <a:r>
              <a:rPr lang="en-US" sz="1200" b="1" dirty="0" err="1">
                <a:solidFill>
                  <a:srgbClr val="FF0000"/>
                </a:solidFill>
                <a:latin typeface="Cambria" panose="02040503050406030204" pitchFamily="18" charset="0"/>
                <a:ea typeface="Cambria" panose="02040503050406030204" pitchFamily="18" charset="0"/>
              </a:rPr>
              <a:t>table_name</a:t>
            </a:r>
            <a:r>
              <a:rPr lang="en-US" sz="1200" b="1" dirty="0">
                <a:solidFill>
                  <a:srgbClr val="FF0000"/>
                </a:solidFill>
                <a:latin typeface="Cambria" panose="02040503050406030204" pitchFamily="18" charset="0"/>
                <a:ea typeface="Cambria" panose="02040503050406030204" pitchFamily="18" charset="0"/>
              </a:rPr>
              <a:t>&gt;(</a:t>
            </a:r>
          </a:p>
          <a:p>
            <a:r>
              <a:rPr lang="en-US" sz="1200" b="1" dirty="0">
                <a:solidFill>
                  <a:srgbClr val="FF0000"/>
                </a:solidFill>
                <a:latin typeface="Cambria" panose="02040503050406030204" pitchFamily="18" charset="0"/>
                <a:ea typeface="Cambria" panose="02040503050406030204" pitchFamily="18" charset="0"/>
              </a:rPr>
              <a:t>	 column_name1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[Not Null],</a:t>
            </a:r>
          </a:p>
          <a:p>
            <a:r>
              <a:rPr lang="en-US" sz="1200" b="1" dirty="0">
                <a:solidFill>
                  <a:srgbClr val="FF0000"/>
                </a:solidFill>
                <a:latin typeface="Cambria" panose="02040503050406030204" pitchFamily="18" charset="0"/>
                <a:ea typeface="Cambria" panose="02040503050406030204" pitchFamily="18" charset="0"/>
              </a:rPr>
              <a:t>	 column_name1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[Not Null],</a:t>
            </a:r>
          </a:p>
          <a:p>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column_namen</a:t>
            </a:r>
            <a:r>
              <a:rPr lang="en-US" sz="1200" b="1" dirty="0">
                <a:solidFill>
                  <a:srgbClr val="FF0000"/>
                </a:solidFill>
                <a:latin typeface="Cambria" panose="02040503050406030204" pitchFamily="18" charset="0"/>
                <a:ea typeface="Cambria" panose="02040503050406030204" pitchFamily="18" charset="0"/>
              </a:rPr>
              <a:t>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[Not Null</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drawback with Not Null Constraint is even if it restricts null values it will not restrict duplicate </a:t>
            </a:r>
            <a:r>
              <a:rPr lang="en-US" sz="1200" dirty="0" smtClean="0">
                <a:latin typeface="Cambria" panose="02040503050406030204" pitchFamily="18" charset="0"/>
                <a:ea typeface="Cambria" panose="02040503050406030204" pitchFamily="18" charset="0"/>
              </a:rPr>
              <a:t>values. Overcome this we can Use </a:t>
            </a:r>
            <a:r>
              <a:rPr lang="en-US" sz="1200" b="1" dirty="0" smtClean="0">
                <a:latin typeface="Cambria" panose="02040503050406030204" pitchFamily="18" charset="0"/>
                <a:ea typeface="Cambria" panose="02040503050406030204" pitchFamily="18" charset="0"/>
              </a:rPr>
              <a:t>UNIQUE</a:t>
            </a:r>
            <a:r>
              <a:rPr lang="en-US" sz="1200" dirty="0" smtClean="0">
                <a:latin typeface="Cambria" panose="02040503050406030204" pitchFamily="18" charset="0"/>
                <a:ea typeface="Cambria" panose="02040503050406030204" pitchFamily="18" charset="0"/>
              </a:rPr>
              <a:t> constraint</a:t>
            </a:r>
            <a:endParaRPr lang="en-US" sz="1200" dirty="0">
              <a:latin typeface="Cambria" panose="02040503050406030204" pitchFamily="18" charset="0"/>
              <a:ea typeface="Cambria" panose="02040503050406030204" pitchFamily="18" charset="0"/>
            </a:endParaRPr>
          </a:p>
        </p:txBody>
      </p:sp>
      <p:sp>
        <p:nvSpPr>
          <p:cNvPr id="5" name="Rectangle 4"/>
          <p:cNvSpPr/>
          <p:nvPr/>
        </p:nvSpPr>
        <p:spPr>
          <a:xfrm>
            <a:off x="6712009" y="776042"/>
            <a:ext cx="4365812"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TABLE Student</a:t>
            </a:r>
          </a:p>
          <a:p>
            <a:r>
              <a:rPr lang="en-US" sz="1200" b="1" dirty="0" smtClean="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ID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NOT NULL,</a:t>
            </a:r>
          </a:p>
          <a:p>
            <a:r>
              <a:rPr lang="en-US" sz="1200" b="1" dirty="0" smtClean="0">
                <a:solidFill>
                  <a:srgbClr val="FF0000"/>
                </a:solidFill>
                <a:latin typeface="Cambria" panose="02040503050406030204" pitchFamily="18" charset="0"/>
                <a:ea typeface="Cambria" panose="02040503050406030204" pitchFamily="18" charset="0"/>
              </a:rPr>
              <a:t>NAME </a:t>
            </a:r>
            <a:r>
              <a:rPr lang="en-US" sz="1200" b="1" dirty="0" err="1" smtClean="0">
                <a:solidFill>
                  <a:srgbClr val="FF0000"/>
                </a:solidFill>
                <a:latin typeface="Cambria" panose="02040503050406030204" pitchFamily="18" charset="0"/>
                <a:ea typeface="Cambria" panose="02040503050406030204" pitchFamily="18" charset="0"/>
              </a:rPr>
              <a:t>varchar</a:t>
            </a:r>
            <a:r>
              <a:rPr lang="en-US" sz="1200" b="1" dirty="0" smtClean="0">
                <a:solidFill>
                  <a:srgbClr val="FF0000"/>
                </a:solidFill>
                <a:latin typeface="Cambria" panose="02040503050406030204" pitchFamily="18" charset="0"/>
                <a:ea typeface="Cambria" panose="02040503050406030204" pitchFamily="18" charset="0"/>
              </a:rPr>
              <a:t>(10) NOT NULL,</a:t>
            </a:r>
          </a:p>
          <a:p>
            <a:r>
              <a:rPr lang="en-US" sz="1200" b="1" dirty="0" smtClean="0">
                <a:solidFill>
                  <a:srgbClr val="FF0000"/>
                </a:solidFill>
                <a:latin typeface="Cambria" panose="02040503050406030204" pitchFamily="18" charset="0"/>
                <a:ea typeface="Cambria" panose="02040503050406030204" pitchFamily="18" charset="0"/>
              </a:rPr>
              <a:t>ADDRESS </a:t>
            </a:r>
            <a:r>
              <a:rPr lang="en-US" sz="1200" b="1" dirty="0" err="1" smtClean="0">
                <a:solidFill>
                  <a:srgbClr val="FF0000"/>
                </a:solidFill>
                <a:latin typeface="Cambria" panose="02040503050406030204" pitchFamily="18" charset="0"/>
                <a:ea typeface="Cambria" panose="02040503050406030204" pitchFamily="18" charset="0"/>
              </a:rPr>
              <a:t>varchar</a:t>
            </a:r>
            <a:r>
              <a:rPr lang="en-US" sz="1200" b="1" dirty="0" smtClean="0">
                <a:solidFill>
                  <a:srgbClr val="FF0000"/>
                </a:solidFill>
                <a:latin typeface="Cambria" panose="02040503050406030204" pitchFamily="18" charset="0"/>
                <a:ea typeface="Cambria" panose="02040503050406030204" pitchFamily="18" charset="0"/>
              </a:rPr>
              <a:t>(20)</a:t>
            </a:r>
          </a:p>
          <a:p>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a:t>
            </a:r>
            <a:r>
              <a:rPr lang="en-US" sz="1200" b="1" dirty="0" smtClean="0">
                <a:solidFill>
                  <a:srgbClr val="FF0000"/>
                </a:solidFill>
                <a:latin typeface="Cambria" panose="02040503050406030204" pitchFamily="18" charset="0"/>
                <a:ea typeface="Cambria" panose="02040503050406030204" pitchFamily="18" charset="0"/>
              </a:rPr>
              <a:t>')  -- </a:t>
            </a:r>
            <a:r>
              <a:rPr lang="en-US" sz="1200" b="1" i="1" dirty="0" smtClean="0">
                <a:solidFill>
                  <a:srgbClr val="FF0000"/>
                </a:solidFill>
                <a:latin typeface="Cambria" panose="02040503050406030204" pitchFamily="18" charset="0"/>
                <a:ea typeface="Cambria" panose="02040503050406030204" pitchFamily="18" charset="0"/>
              </a:rPr>
              <a:t>error</a:t>
            </a:r>
            <a:endParaRPr lang="en-US" sz="1200" b="1" i="1" dirty="0">
              <a:solidFill>
                <a:srgbClr val="FF0000"/>
              </a:solidFill>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 Its not allow null values but allow duplicate values </a:t>
            </a:r>
          </a:p>
          <a:p>
            <a:r>
              <a:rPr lang="en-US" sz="1200" b="1" dirty="0">
                <a:solidFill>
                  <a:srgbClr val="FF0000"/>
                </a:solidFill>
                <a:latin typeface="Cambria" panose="02040503050406030204" pitchFamily="18" charset="0"/>
                <a:ea typeface="Cambria" panose="02040503050406030204" pitchFamily="18" charset="0"/>
              </a:rPr>
              <a:t>INSERT INTO Student VALUES (</a:t>
            </a:r>
            <a:r>
              <a:rPr lang="en-US" sz="1200" b="1" dirty="0" smtClean="0">
                <a:solidFill>
                  <a:srgbClr val="FF0000"/>
                </a:solidFill>
                <a:latin typeface="Cambria" panose="02040503050406030204" pitchFamily="18" charset="0"/>
                <a:ea typeface="Cambria" panose="02040503050406030204" pitchFamily="18" charset="0"/>
              </a:rPr>
              <a:t>101,’Suresh',</a:t>
            </a:r>
            <a:r>
              <a:rPr lang="en-US" sz="1200" b="1" dirty="0">
                <a:solidFill>
                  <a:srgbClr val="FF0000"/>
                </a:solidFill>
                <a:latin typeface="Cambria" panose="02040503050406030204" pitchFamily="18" charset="0"/>
                <a:ea typeface="Cambria" panose="02040503050406030204" pitchFamily="18" charset="0"/>
              </a:rPr>
              <a:t>'Kop</a:t>
            </a:r>
            <a:r>
              <a:rPr lang="en-US" sz="1200" b="1" dirty="0" smtClean="0">
                <a:solidFill>
                  <a:srgbClr val="FF0000"/>
                </a:solidFill>
                <a:latin typeface="Cambria" panose="02040503050406030204" pitchFamily="18" charset="0"/>
                <a:ea typeface="Cambria" panose="02040503050406030204" pitchFamily="18" charset="0"/>
              </a:rPr>
              <a:t>') </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a:t>
            </a:r>
            <a:r>
              <a:rPr lang="en-US" sz="1200" b="1" dirty="0" smtClean="0">
                <a:solidFill>
                  <a:srgbClr val="FF0000"/>
                </a:solidFill>
                <a:latin typeface="Cambria" panose="02040503050406030204" pitchFamily="18" charset="0"/>
                <a:ea typeface="Cambria" panose="02040503050406030204" pitchFamily="18" charset="0"/>
              </a:rPr>
              <a:t>101,’Kundan',</a:t>
            </a:r>
            <a:r>
              <a:rPr lang="en-US" sz="1200" b="1" dirty="0">
                <a:solidFill>
                  <a:srgbClr val="FF0000"/>
                </a:solidFill>
                <a:latin typeface="Cambria" panose="02040503050406030204" pitchFamily="18" charset="0"/>
                <a:ea typeface="Cambria" panose="02040503050406030204" pitchFamily="18" charset="0"/>
              </a:rPr>
              <a:t>'Kop')</a:t>
            </a:r>
          </a:p>
        </p:txBody>
      </p:sp>
      <p:sp>
        <p:nvSpPr>
          <p:cNvPr id="6" name="Rectangle 5"/>
          <p:cNvSpPr/>
          <p:nvPr/>
        </p:nvSpPr>
        <p:spPr>
          <a:xfrm>
            <a:off x="1170851" y="3386322"/>
            <a:ext cx="5398875" cy="3231654"/>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Unique: </a:t>
            </a:r>
            <a:r>
              <a:rPr lang="en-US" sz="1200" dirty="0">
                <a:latin typeface="Cambria" panose="02040503050406030204" pitchFamily="18" charset="0"/>
                <a:ea typeface="Cambria" panose="02040503050406030204" pitchFamily="18" charset="0"/>
              </a:rPr>
              <a:t>If it is imposed on a column or columns they will not allow duplicate Values into it</a:t>
            </a:r>
            <a:r>
              <a:rPr lang="en-US" sz="1200" dirty="0" smtClean="0">
                <a:latin typeface="Cambria" panose="02040503050406030204" pitchFamily="18" charset="0"/>
                <a:ea typeface="Cambria" panose="02040503050406030204" pitchFamily="18" charset="0"/>
              </a:rPr>
              <a:t>.</a:t>
            </a:r>
          </a:p>
          <a:p>
            <a:r>
              <a:rPr lang="en-US" sz="1200" b="1" u="sng" dirty="0">
                <a:latin typeface="Cambria" panose="02040503050406030204" pitchFamily="18" charset="0"/>
                <a:ea typeface="Cambria" panose="02040503050406030204" pitchFamily="18" charset="0"/>
              </a:rPr>
              <a:t>Note: </a:t>
            </a:r>
            <a:r>
              <a:rPr lang="en-US" sz="1200" dirty="0">
                <a:latin typeface="Cambria" panose="02040503050406030204" pitchFamily="18" charset="0"/>
                <a:ea typeface="Cambria" panose="02040503050406030204" pitchFamily="18" charset="0"/>
              </a:rPr>
              <a:t>Unique, Primary Key, Check and Foreign Key Constraints can be imposed in two different ways:</a:t>
            </a:r>
          </a:p>
          <a:p>
            <a:r>
              <a:rPr lang="en-US" sz="1200" dirty="0">
                <a:latin typeface="Cambria" panose="02040503050406030204" pitchFamily="18" charset="0"/>
                <a:ea typeface="Cambria" panose="02040503050406030204" pitchFamily="18" charset="0"/>
              </a:rPr>
              <a:t>	-Column Level Definition</a:t>
            </a:r>
          </a:p>
          <a:p>
            <a:r>
              <a:rPr lang="en-US" sz="1200" dirty="0">
                <a:latin typeface="Cambria" panose="02040503050406030204" pitchFamily="18" charset="0"/>
                <a:ea typeface="Cambria" panose="02040503050406030204" pitchFamily="18" charset="0"/>
              </a:rPr>
              <a:t>	-Table Level </a:t>
            </a:r>
            <a:r>
              <a:rPr lang="en-US" sz="1200" dirty="0" smtClean="0">
                <a:latin typeface="Cambria" panose="02040503050406030204" pitchFamily="18" charset="0"/>
                <a:ea typeface="Cambria" panose="02040503050406030204" pitchFamily="18" charset="0"/>
              </a:rPr>
              <a:t>Definition</a:t>
            </a:r>
          </a:p>
          <a:p>
            <a:r>
              <a:rPr lang="en-US" sz="1200" dirty="0" smtClean="0">
                <a:latin typeface="Cambria" panose="02040503050406030204" pitchFamily="18" charset="0"/>
                <a:ea typeface="Cambria" panose="02040503050406030204" pitchFamily="18" charset="0"/>
              </a:rPr>
              <a:t>	Not null constraint can not define as table level</a:t>
            </a:r>
          </a:p>
          <a:p>
            <a:r>
              <a:rPr lang="en-US" sz="1200" b="1" dirty="0">
                <a:solidFill>
                  <a:srgbClr val="FF0000"/>
                </a:solidFill>
                <a:latin typeface="Cambria" panose="02040503050406030204" pitchFamily="18" charset="0"/>
                <a:ea typeface="Cambria" panose="02040503050406030204" pitchFamily="18" charset="0"/>
              </a:rPr>
              <a:t>-CREATE TABLE &lt;</a:t>
            </a:r>
            <a:r>
              <a:rPr lang="en-US" sz="1200" b="1" dirty="0" err="1">
                <a:solidFill>
                  <a:srgbClr val="FF0000"/>
                </a:solidFill>
                <a:latin typeface="Cambria" panose="02040503050406030204" pitchFamily="18" charset="0"/>
                <a:ea typeface="Cambria" panose="02040503050406030204" pitchFamily="18" charset="0"/>
              </a:rPr>
              <a:t>table_name</a:t>
            </a:r>
            <a:r>
              <a:rPr lang="en-US" sz="1200" b="1" dirty="0">
                <a:solidFill>
                  <a:srgbClr val="FF0000"/>
                </a:solidFill>
                <a:latin typeface="Cambria" panose="02040503050406030204" pitchFamily="18" charset="0"/>
                <a:ea typeface="Cambria" panose="02040503050406030204" pitchFamily="18" charset="0"/>
              </a:rPr>
              <a:t>&gt;(</a:t>
            </a:r>
          </a:p>
          <a:p>
            <a:r>
              <a:rPr lang="en-US" sz="1200" b="1" dirty="0" smtClean="0">
                <a:solidFill>
                  <a:srgbClr val="FF0000"/>
                </a:solidFill>
                <a:latin typeface="Cambria" panose="02040503050406030204" pitchFamily="18" charset="0"/>
                <a:ea typeface="Cambria" panose="02040503050406030204" pitchFamily="18" charset="0"/>
              </a:rPr>
              <a:t>column_name1 </a:t>
            </a:r>
            <a:r>
              <a:rPr lang="en-US" sz="1200" b="1" dirty="0">
                <a:solidFill>
                  <a:srgbClr val="FF0000"/>
                </a:solidFill>
                <a:latin typeface="Cambria" panose="02040503050406030204" pitchFamily="18" charset="0"/>
                <a:ea typeface="Cambria" panose="02040503050406030204" pitchFamily="18" charset="0"/>
              </a:rPr>
              <a:t>&lt;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 [Constraint &lt;Name&gt;] &lt;Type&gt; ],</a:t>
            </a:r>
          </a:p>
          <a:p>
            <a:r>
              <a:rPr lang="en-US" sz="1200" b="1" dirty="0" smtClean="0">
                <a:solidFill>
                  <a:srgbClr val="FF0000"/>
                </a:solidFill>
                <a:latin typeface="Cambria" panose="02040503050406030204" pitchFamily="18" charset="0"/>
                <a:ea typeface="Cambria" panose="02040503050406030204" pitchFamily="18" charset="0"/>
              </a:rPr>
              <a:t>column_name1 </a:t>
            </a:r>
            <a:r>
              <a:rPr lang="en-US" sz="1200" b="1" dirty="0">
                <a:solidFill>
                  <a:srgbClr val="FF0000"/>
                </a:solidFill>
                <a:latin typeface="Cambria" panose="02040503050406030204" pitchFamily="18" charset="0"/>
                <a:ea typeface="Cambria" panose="02040503050406030204" pitchFamily="18" charset="0"/>
              </a:rPr>
              <a:t>&lt;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 [Constraint &lt;Name&gt;] &lt;Type&gt; ],</a:t>
            </a:r>
          </a:p>
          <a:p>
            <a:r>
              <a:rPr lang="en-US" sz="1200" b="1" dirty="0">
                <a:solidFill>
                  <a:srgbClr val="FF0000"/>
                </a:solidFill>
                <a:latin typeface="Cambria" panose="02040503050406030204" pitchFamily="18" charset="0"/>
                <a:ea typeface="Cambria" panose="02040503050406030204" pitchFamily="18" charset="0"/>
              </a:rPr>
              <a:t>	 ………………….</a:t>
            </a:r>
          </a:p>
          <a:p>
            <a:r>
              <a:rPr lang="en-US" sz="1200" b="1" dirty="0" err="1" smtClean="0">
                <a:solidFill>
                  <a:srgbClr val="FF0000"/>
                </a:solidFill>
                <a:latin typeface="Cambria" panose="02040503050406030204" pitchFamily="18" charset="0"/>
                <a:ea typeface="Cambria" panose="02040503050406030204" pitchFamily="18" charset="0"/>
              </a:rPr>
              <a:t>column_namen</a:t>
            </a:r>
            <a:r>
              <a:rPr lang="en-US" sz="1200" b="1" dirty="0" smtClean="0">
                <a:solidFill>
                  <a:srgbClr val="FF0000"/>
                </a:solidFill>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 [Constraint &lt;Name&gt;] &lt;Type&gt; </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Best </a:t>
            </a:r>
            <a:r>
              <a:rPr lang="en-US" sz="1200" dirty="0" smtClean="0">
                <a:latin typeface="Cambria" panose="02040503050406030204" pitchFamily="18" charset="0"/>
                <a:ea typeface="Cambria" panose="02040503050406030204" pitchFamily="18" charset="0"/>
              </a:rPr>
              <a:t>way </a:t>
            </a:r>
            <a:r>
              <a:rPr lang="en-US" sz="1200" dirty="0">
                <a:latin typeface="Cambria" panose="02040503050406030204" pitchFamily="18" charset="0"/>
                <a:ea typeface="Cambria" panose="02040503050406030204" pitchFamily="18" charset="0"/>
              </a:rPr>
              <a:t>to define Constraint on column level because you can identify the which column have defined </a:t>
            </a:r>
            <a:r>
              <a:rPr lang="en-US" sz="1200" dirty="0" smtClean="0">
                <a:latin typeface="Cambria" panose="02040503050406030204" pitchFamily="18" charset="0"/>
                <a:ea typeface="Cambria" panose="02040503050406030204" pitchFamily="18" charset="0"/>
              </a:rPr>
              <a:t>constraint.</a:t>
            </a:r>
          </a:p>
          <a:p>
            <a:r>
              <a:rPr lang="en-US" sz="1200" b="1" u="sng" dirty="0" smtClean="0">
                <a:latin typeface="Cambria" panose="02040503050406030204" pitchFamily="18" charset="0"/>
                <a:ea typeface="Cambria" panose="02040503050406030204" pitchFamily="18" charset="0"/>
              </a:rPr>
              <a:t>Note:- </a:t>
            </a:r>
            <a:r>
              <a:rPr lang="en-US" sz="1200" dirty="0" smtClean="0">
                <a:latin typeface="Cambria" panose="02040503050406030204" pitchFamily="18" charset="0"/>
                <a:ea typeface="Cambria" panose="02040503050406030204" pitchFamily="18" charset="0"/>
              </a:rPr>
              <a:t>Its not allow duplicate value to insert into the specific column but its allow to insert single null value in column. </a:t>
            </a:r>
            <a:endParaRPr lang="en-US" sz="1200" dirty="0">
              <a:latin typeface="Cambria" panose="02040503050406030204" pitchFamily="18" charset="0"/>
              <a:ea typeface="Cambria" panose="02040503050406030204" pitchFamily="18" charset="0"/>
            </a:endParaRPr>
          </a:p>
        </p:txBody>
      </p:sp>
      <p:cxnSp>
        <p:nvCxnSpPr>
          <p:cNvPr id="8" name="Straight Connector 7"/>
          <p:cNvCxnSpPr/>
          <p:nvPr/>
        </p:nvCxnSpPr>
        <p:spPr>
          <a:xfrm>
            <a:off x="1120588" y="3235353"/>
            <a:ext cx="10654930" cy="5584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714564" y="3809467"/>
            <a:ext cx="2973888"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UNIQUE,</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INSERT </a:t>
            </a:r>
            <a:r>
              <a:rPr lang="en-US" sz="1200" b="1" dirty="0">
                <a:solidFill>
                  <a:srgbClr val="FF0000"/>
                </a:solidFill>
                <a:latin typeface="Cambria" panose="02040503050406030204" pitchFamily="18" charset="0"/>
                <a:ea typeface="Cambria" panose="02040503050406030204" pitchFamily="18" charset="0"/>
              </a:rPr>
              <a:t>INTO Student VALUES (101,'Tanaji','Kop</a:t>
            </a:r>
            <a:r>
              <a:rPr lang="en-US" sz="1200" b="1" dirty="0" smtClean="0">
                <a:solidFill>
                  <a:srgbClr val="FF0000"/>
                </a:solidFill>
                <a:latin typeface="Cambria" panose="02040503050406030204" pitchFamily="18" charset="0"/>
                <a:ea typeface="Cambria" panose="02040503050406030204" pitchFamily="18" charset="0"/>
              </a:rPr>
              <a:t>') </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(101</a:t>
            </a:r>
            <a:r>
              <a:rPr lang="en-US" sz="1200" b="1" dirty="0" smtClean="0">
                <a:solidFill>
                  <a:srgbClr val="FF0000"/>
                </a:solidFill>
                <a:latin typeface="Cambria" panose="02040503050406030204" pitchFamily="18" charset="0"/>
                <a:ea typeface="Cambria" panose="02040503050406030204" pitchFamily="18" charset="0"/>
              </a:rPr>
              <a:t>,‘Suresh',PUN') </a:t>
            </a:r>
            <a:r>
              <a:rPr lang="en-US" sz="1200" b="1" dirty="0">
                <a:solidFill>
                  <a:srgbClr val="FF0000"/>
                </a:solidFill>
                <a:latin typeface="Cambria" panose="02040503050406030204" pitchFamily="18" charset="0"/>
                <a:ea typeface="Cambria" panose="02040503050406030204" pitchFamily="18" charset="0"/>
              </a:rPr>
              <a:t>-- </a:t>
            </a:r>
            <a:r>
              <a:rPr lang="en-US" sz="1200" b="1" i="1" dirty="0">
                <a:solidFill>
                  <a:srgbClr val="FF0000"/>
                </a:solidFill>
                <a:latin typeface="Cambria" panose="02040503050406030204" pitchFamily="18" charset="0"/>
                <a:ea typeface="Cambria" panose="02040503050406030204" pitchFamily="18" charset="0"/>
              </a:rPr>
              <a:t>error</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 </a:t>
            </a:r>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latin typeface="Cambria" panose="02040503050406030204" pitchFamily="18" charset="0"/>
                <a:ea typeface="Cambria" panose="02040503050406030204" pitchFamily="18" charset="0"/>
              </a:rPr>
              <a:t>-- </a:t>
            </a:r>
            <a:r>
              <a:rPr lang="en-US" sz="1200" b="1" dirty="0">
                <a:latin typeface="Cambria" panose="02040503050406030204" pitchFamily="18" charset="0"/>
                <a:ea typeface="Cambria" panose="02040503050406030204" pitchFamily="18" charset="0"/>
              </a:rPr>
              <a:t>Its not allow null values but allow duplicate values </a:t>
            </a:r>
          </a:p>
        </p:txBody>
      </p:sp>
      <p:sp>
        <p:nvSpPr>
          <p:cNvPr id="12" name="Rectangle 11"/>
          <p:cNvSpPr/>
          <p:nvPr/>
        </p:nvSpPr>
        <p:spPr>
          <a:xfrm>
            <a:off x="9796645" y="3687554"/>
            <a:ext cx="232206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fr-FR" sz="1200" b="1" dirty="0">
                <a:solidFill>
                  <a:srgbClr val="FF0000"/>
                </a:solidFill>
                <a:latin typeface="Cambria" panose="02040503050406030204" pitchFamily="18" charset="0"/>
                <a:ea typeface="Cambria" panose="02040503050406030204" pitchFamily="18" charset="0"/>
              </a:rPr>
              <a:t>ID </a:t>
            </a:r>
            <a:r>
              <a:rPr lang="fr-FR" sz="1200" b="1" dirty="0" err="1">
                <a:solidFill>
                  <a:srgbClr val="FF0000"/>
                </a:solidFill>
                <a:latin typeface="Cambria" panose="02040503050406030204" pitchFamily="18" charset="0"/>
                <a:ea typeface="Cambria" panose="02040503050406030204" pitchFamily="18" charset="0"/>
              </a:rPr>
              <a:t>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Constraint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smtClean="0">
                <a:solidFill>
                  <a:srgbClr val="FF0000"/>
                </a:solidFill>
                <a:latin typeface="Cambria" panose="02040503050406030204" pitchFamily="18" charset="0"/>
                <a:ea typeface="Cambria" panose="02040503050406030204" pitchFamily="18" charset="0"/>
              </a:rPr>
              <a:t>UQ_Student_ID</a:t>
            </a:r>
            <a:r>
              <a:rPr lang="fr-FR" sz="1200" b="1" dirty="0" smtClean="0">
                <a:solidFill>
                  <a:srgbClr val="FF0000"/>
                </a:solidFill>
                <a:latin typeface="Cambria" panose="02040503050406030204" pitchFamily="18" charset="0"/>
                <a:ea typeface="Cambria" panose="02040503050406030204" pitchFamily="18" charset="0"/>
              </a:rPr>
              <a:t> </a:t>
            </a:r>
            <a:r>
              <a:rPr lang="fr-FR" sz="1200" b="1" dirty="0">
                <a:solidFill>
                  <a:srgbClr val="FF0000"/>
                </a:solidFill>
                <a:latin typeface="Cambria" panose="02040503050406030204" pitchFamily="18" charset="0"/>
                <a:ea typeface="Cambria" panose="02040503050406030204" pitchFamily="18" charset="0"/>
              </a:rPr>
              <a:t>UNIQUE,</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sp>
        <p:nvSpPr>
          <p:cNvPr id="13" name="Rectangle 12"/>
          <p:cNvSpPr/>
          <p:nvPr/>
        </p:nvSpPr>
        <p:spPr>
          <a:xfrm>
            <a:off x="9869936" y="5223536"/>
            <a:ext cx="2248773"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p>
          <a:p>
            <a:r>
              <a:rPr lang="en-US" sz="1200" b="1" dirty="0">
                <a:solidFill>
                  <a:srgbClr val="FF0000"/>
                </a:solidFill>
                <a:latin typeface="Cambria" panose="02040503050406030204" pitchFamily="18" charset="0"/>
                <a:ea typeface="Cambria" panose="02040503050406030204" pitchFamily="18" charset="0"/>
              </a:rPr>
              <a:t>Constraint </a:t>
            </a:r>
            <a:r>
              <a:rPr lang="en-US" sz="1200" b="1" dirty="0" err="1" smtClean="0">
                <a:solidFill>
                  <a:srgbClr val="FF0000"/>
                </a:solidFill>
                <a:latin typeface="Cambria" panose="02040503050406030204" pitchFamily="18" charset="0"/>
                <a:ea typeface="Cambria" panose="02040503050406030204" pitchFamily="18" charset="0"/>
              </a:rPr>
              <a:t>UQ_Student_ID</a:t>
            </a:r>
            <a:r>
              <a:rPr lang="en-US" sz="1200" b="1" dirty="0" smtClean="0">
                <a:solidFill>
                  <a:srgbClr val="FF0000"/>
                </a:solidFill>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UNIQUE(ID</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sp>
        <p:nvSpPr>
          <p:cNvPr id="14" name="TextBox 13"/>
          <p:cNvSpPr txBox="1"/>
          <p:nvPr/>
        </p:nvSpPr>
        <p:spPr>
          <a:xfrm>
            <a:off x="7149877" y="3394501"/>
            <a:ext cx="1026499" cy="276999"/>
          </a:xfrm>
          <a:prstGeom prst="rect">
            <a:avLst/>
          </a:prstGeom>
          <a:noFill/>
        </p:spPr>
        <p:txBody>
          <a:bodyPr wrap="none" rtlCol="0">
            <a:spAutoFit/>
          </a:bodyPr>
          <a:lstStyle/>
          <a:p>
            <a:r>
              <a:rPr lang="en-US" sz="1200" b="1" u="sng" dirty="0">
                <a:latin typeface="Cambria" panose="02040503050406030204" pitchFamily="18" charset="0"/>
                <a:ea typeface="Cambria" panose="02040503050406030204" pitchFamily="18" charset="0"/>
              </a:rPr>
              <a:t>Normal way</a:t>
            </a:r>
          </a:p>
        </p:txBody>
      </p:sp>
      <p:sp>
        <p:nvSpPr>
          <p:cNvPr id="15" name="TextBox 14"/>
          <p:cNvSpPr txBox="1"/>
          <p:nvPr/>
        </p:nvSpPr>
        <p:spPr>
          <a:xfrm>
            <a:off x="9883553" y="4931956"/>
            <a:ext cx="1760610"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Table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16" name="TextBox 15"/>
          <p:cNvSpPr txBox="1"/>
          <p:nvPr/>
        </p:nvSpPr>
        <p:spPr>
          <a:xfrm>
            <a:off x="9883553" y="3366483"/>
            <a:ext cx="2059218"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Column Level </a:t>
            </a:r>
            <a:r>
              <a:rPr lang="en-US" sz="1200" b="1" u="sng" dirty="0" err="1" smtClean="0">
                <a:latin typeface="Cambria" panose="02040503050406030204" pitchFamily="18" charset="0"/>
                <a:ea typeface="Cambria" panose="02040503050406030204" pitchFamily="18" charset="0"/>
              </a:rPr>
              <a:t>Definationcc</a:t>
            </a:r>
            <a:endParaRPr lang="en-US" sz="1200" b="1"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13637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2667</TotalTime>
  <Words>8174</Words>
  <Application>Microsoft Office PowerPoint</Application>
  <PresentationFormat>Widescreen</PresentationFormat>
  <Paragraphs>1431</Paragraphs>
  <Slides>24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 Unicode MS</vt:lpstr>
      <vt:lpstr>Arial</vt:lpstr>
      <vt:lpstr>Calibri</vt:lpstr>
      <vt:lpstr>Cambria</vt:lpstr>
      <vt:lpstr>Century Gothic</vt:lpstr>
      <vt:lpstr>Times New Roman</vt:lpstr>
      <vt:lpstr>Wingdings</vt:lpstr>
      <vt:lpstr>Wingdings 3</vt:lpstr>
      <vt:lpstr>Wisp</vt:lpstr>
      <vt:lpstr>What is SQL?</vt:lpstr>
      <vt:lpstr>RDBMS Concepts</vt:lpstr>
      <vt:lpstr>Data Types</vt:lpstr>
      <vt:lpstr>PowerPoint Presentation</vt:lpstr>
      <vt:lpstr>Basic SQL Statement's</vt:lpstr>
      <vt:lpstr>PowerPoint Presentation</vt:lpstr>
      <vt:lpstr>PowerPoint Presentation</vt:lpstr>
      <vt:lpstr>TOP, Distinct and Identity</vt:lpstr>
      <vt:lpstr>Constraint in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SQL?</dc:title>
  <dc:creator>Admin</dc:creator>
  <cp:lastModifiedBy>Admin</cp:lastModifiedBy>
  <cp:revision>147</cp:revision>
  <dcterms:created xsi:type="dcterms:W3CDTF">2024-04-18T01:00:15Z</dcterms:created>
  <dcterms:modified xsi:type="dcterms:W3CDTF">2024-05-27T04:19:30Z</dcterms:modified>
</cp:coreProperties>
</file>