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1" r:id="rId26"/>
    <p:sldId id="280"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34" autoAdjust="0"/>
    <p:restoredTop sz="94688" autoAdjust="0"/>
  </p:normalViewPr>
  <p:slideViewPr>
    <p:cSldViewPr snapToGrid="0">
      <p:cViewPr varScale="1">
        <p:scale>
          <a:sx n="86" d="100"/>
          <a:sy n="86" d="100"/>
        </p:scale>
        <p:origin x="860" y="44"/>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A0418A-0449-40DA-8BF1-1FFFB2B9878B}" type="datetimeFigureOut">
              <a:rPr lang="en-US" smtClean="0"/>
              <a:t>7/4/2024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A5F408-A98E-49EF-A6B1-F4B8C4183207}" type="slidenum">
              <a:rPr lang="en-US" smtClean="0"/>
              <a:t>‹#›</a:t>
            </a:fld>
            <a:endParaRPr lang="en-US"/>
          </a:p>
        </p:txBody>
      </p:sp>
    </p:spTree>
    <p:extLst>
      <p:ext uri="{BB962C8B-B14F-4D97-AF65-F5344CB8AC3E}">
        <p14:creationId xmlns:p14="http://schemas.microsoft.com/office/powerpoint/2010/main" val="1089225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effectLst/>
                <a:latin typeface="+mn-lt"/>
                <a:ea typeface="+mn-ea"/>
                <a:cs typeface="+mn-cs"/>
              </a:rPr>
              <a:t>There is only one major difference between the functionality of the ROLLUP operator and the CUBE operator. ROLLUP operator generates aggregated results for the selected columns in a hierarchical way. On the other hand, CUBE generates an aggregated result that contains all the possible combinations for the selected columns.</a:t>
            </a:r>
          </a:p>
        </p:txBody>
      </p:sp>
      <p:sp>
        <p:nvSpPr>
          <p:cNvPr id="4" name="Slide Number Placeholder 3"/>
          <p:cNvSpPr>
            <a:spLocks noGrp="1"/>
          </p:cNvSpPr>
          <p:nvPr>
            <p:ph type="sldNum" sz="quarter" idx="10"/>
          </p:nvPr>
        </p:nvSpPr>
        <p:spPr/>
        <p:txBody>
          <a:bodyPr/>
          <a:lstStyle/>
          <a:p>
            <a:fld id="{AEA5F408-A98E-49EF-A6B1-F4B8C4183207}" type="slidenum">
              <a:rPr lang="en-US" smtClean="0"/>
              <a:t>21</a:t>
            </a:fld>
            <a:endParaRPr lang="en-US"/>
          </a:p>
        </p:txBody>
      </p:sp>
    </p:spTree>
    <p:extLst>
      <p:ext uri="{BB962C8B-B14F-4D97-AF65-F5344CB8AC3E}">
        <p14:creationId xmlns:p14="http://schemas.microsoft.com/office/powerpoint/2010/main" val="297433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A5F408-A98E-49EF-A6B1-F4B8C4183207}" type="slidenum">
              <a:rPr lang="en-US" smtClean="0"/>
              <a:t>31</a:t>
            </a:fld>
            <a:endParaRPr lang="en-US"/>
          </a:p>
        </p:txBody>
      </p:sp>
    </p:spTree>
    <p:extLst>
      <p:ext uri="{BB962C8B-B14F-4D97-AF65-F5344CB8AC3E}">
        <p14:creationId xmlns:p14="http://schemas.microsoft.com/office/powerpoint/2010/main" val="3721817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A5F408-A98E-49EF-A6B1-F4B8C4183207}" type="slidenum">
              <a:rPr lang="en-US" smtClean="0"/>
              <a:t>32</a:t>
            </a:fld>
            <a:endParaRPr lang="en-US"/>
          </a:p>
        </p:txBody>
      </p:sp>
    </p:spTree>
    <p:extLst>
      <p:ext uri="{BB962C8B-B14F-4D97-AF65-F5344CB8AC3E}">
        <p14:creationId xmlns:p14="http://schemas.microsoft.com/office/powerpoint/2010/main" val="2932840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A5F408-A98E-49EF-A6B1-F4B8C4183207}" type="slidenum">
              <a:rPr lang="en-US" smtClean="0"/>
              <a:t>33</a:t>
            </a:fld>
            <a:endParaRPr lang="en-US"/>
          </a:p>
        </p:txBody>
      </p:sp>
    </p:spTree>
    <p:extLst>
      <p:ext uri="{BB962C8B-B14F-4D97-AF65-F5344CB8AC3E}">
        <p14:creationId xmlns:p14="http://schemas.microsoft.com/office/powerpoint/2010/main" val="10590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A5F408-A98E-49EF-A6B1-F4B8C4183207}" type="slidenum">
              <a:rPr lang="en-US" smtClean="0"/>
              <a:t>34</a:t>
            </a:fld>
            <a:endParaRPr lang="en-US"/>
          </a:p>
        </p:txBody>
      </p:sp>
    </p:spTree>
    <p:extLst>
      <p:ext uri="{BB962C8B-B14F-4D97-AF65-F5344CB8AC3E}">
        <p14:creationId xmlns:p14="http://schemas.microsoft.com/office/powerpoint/2010/main" val="3932444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A5F408-A98E-49EF-A6B1-F4B8C4183207}" type="slidenum">
              <a:rPr lang="en-US" smtClean="0"/>
              <a:t>35</a:t>
            </a:fld>
            <a:endParaRPr lang="en-US"/>
          </a:p>
        </p:txBody>
      </p:sp>
    </p:spTree>
    <p:extLst>
      <p:ext uri="{BB962C8B-B14F-4D97-AF65-F5344CB8AC3E}">
        <p14:creationId xmlns:p14="http://schemas.microsoft.com/office/powerpoint/2010/main" val="3068013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A5F408-A98E-49EF-A6B1-F4B8C4183207}" type="slidenum">
              <a:rPr lang="en-US" smtClean="0"/>
              <a:t>36</a:t>
            </a:fld>
            <a:endParaRPr lang="en-US"/>
          </a:p>
        </p:txBody>
      </p:sp>
    </p:spTree>
    <p:extLst>
      <p:ext uri="{BB962C8B-B14F-4D97-AF65-F5344CB8AC3E}">
        <p14:creationId xmlns:p14="http://schemas.microsoft.com/office/powerpoint/2010/main" val="1642549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A5F408-A98E-49EF-A6B1-F4B8C4183207}" type="slidenum">
              <a:rPr lang="en-US" smtClean="0"/>
              <a:t>22</a:t>
            </a:fld>
            <a:endParaRPr lang="en-US"/>
          </a:p>
        </p:txBody>
      </p:sp>
    </p:spTree>
    <p:extLst>
      <p:ext uri="{BB962C8B-B14F-4D97-AF65-F5344CB8AC3E}">
        <p14:creationId xmlns:p14="http://schemas.microsoft.com/office/powerpoint/2010/main" val="3519648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A5F408-A98E-49EF-A6B1-F4B8C4183207}" type="slidenum">
              <a:rPr lang="en-US" smtClean="0"/>
              <a:t>23</a:t>
            </a:fld>
            <a:endParaRPr lang="en-US"/>
          </a:p>
        </p:txBody>
      </p:sp>
    </p:spTree>
    <p:extLst>
      <p:ext uri="{BB962C8B-B14F-4D97-AF65-F5344CB8AC3E}">
        <p14:creationId xmlns:p14="http://schemas.microsoft.com/office/powerpoint/2010/main" val="4056357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A5F408-A98E-49EF-A6B1-F4B8C4183207}" type="slidenum">
              <a:rPr lang="en-US" smtClean="0"/>
              <a:t>24</a:t>
            </a:fld>
            <a:endParaRPr lang="en-US"/>
          </a:p>
        </p:txBody>
      </p:sp>
    </p:spTree>
    <p:extLst>
      <p:ext uri="{BB962C8B-B14F-4D97-AF65-F5344CB8AC3E}">
        <p14:creationId xmlns:p14="http://schemas.microsoft.com/office/powerpoint/2010/main" val="373061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A5F408-A98E-49EF-A6B1-F4B8C4183207}" type="slidenum">
              <a:rPr lang="en-US" smtClean="0"/>
              <a:t>26</a:t>
            </a:fld>
            <a:endParaRPr lang="en-US"/>
          </a:p>
        </p:txBody>
      </p:sp>
    </p:spTree>
    <p:extLst>
      <p:ext uri="{BB962C8B-B14F-4D97-AF65-F5344CB8AC3E}">
        <p14:creationId xmlns:p14="http://schemas.microsoft.com/office/powerpoint/2010/main" val="3781986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A5F408-A98E-49EF-A6B1-F4B8C4183207}" type="slidenum">
              <a:rPr lang="en-US" smtClean="0"/>
              <a:t>27</a:t>
            </a:fld>
            <a:endParaRPr lang="en-US"/>
          </a:p>
        </p:txBody>
      </p:sp>
    </p:spTree>
    <p:extLst>
      <p:ext uri="{BB962C8B-B14F-4D97-AF65-F5344CB8AC3E}">
        <p14:creationId xmlns:p14="http://schemas.microsoft.com/office/powerpoint/2010/main" val="3021228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A5F408-A98E-49EF-A6B1-F4B8C4183207}" type="slidenum">
              <a:rPr lang="en-US" smtClean="0"/>
              <a:t>28</a:t>
            </a:fld>
            <a:endParaRPr lang="en-US"/>
          </a:p>
        </p:txBody>
      </p:sp>
    </p:spTree>
    <p:extLst>
      <p:ext uri="{BB962C8B-B14F-4D97-AF65-F5344CB8AC3E}">
        <p14:creationId xmlns:p14="http://schemas.microsoft.com/office/powerpoint/2010/main" val="2233322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A5F408-A98E-49EF-A6B1-F4B8C4183207}" type="slidenum">
              <a:rPr lang="en-US" smtClean="0"/>
              <a:t>29</a:t>
            </a:fld>
            <a:endParaRPr lang="en-US"/>
          </a:p>
        </p:txBody>
      </p:sp>
    </p:spTree>
    <p:extLst>
      <p:ext uri="{BB962C8B-B14F-4D97-AF65-F5344CB8AC3E}">
        <p14:creationId xmlns:p14="http://schemas.microsoft.com/office/powerpoint/2010/main" val="652191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A5F408-A98E-49EF-A6B1-F4B8C4183207}" type="slidenum">
              <a:rPr lang="en-US" smtClean="0"/>
              <a:t>30</a:t>
            </a:fld>
            <a:endParaRPr lang="en-US"/>
          </a:p>
        </p:txBody>
      </p:sp>
    </p:spTree>
    <p:extLst>
      <p:ext uri="{BB962C8B-B14F-4D97-AF65-F5344CB8AC3E}">
        <p14:creationId xmlns:p14="http://schemas.microsoft.com/office/powerpoint/2010/main" val="395007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0D5624-0306-44EC-A277-61D715EE2875}"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4026084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0D5624-0306-44EC-A277-61D715EE2875}"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4282534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0D5624-0306-44EC-A277-61D715EE2875}"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0CA5CD8-B56B-49D6-9768-9D7BD888595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104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70D5624-0306-44EC-A277-61D715EE2875}" type="datetimeFigureOut">
              <a:rPr lang="en-US" smtClean="0"/>
              <a:t>7/4/2024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3987891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70D5624-0306-44EC-A277-61D715EE2875}" type="datetimeFigureOut">
              <a:rPr lang="en-US" smtClean="0"/>
              <a:t>7/4/2024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CA5CD8-B56B-49D6-9768-9D7BD888595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23446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70D5624-0306-44EC-A277-61D715EE2875}" type="datetimeFigureOut">
              <a:rPr lang="en-US" smtClean="0"/>
              <a:t>7/4/2024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3262737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0D5624-0306-44EC-A277-61D715EE2875}"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1614497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0D5624-0306-44EC-A277-61D715EE2875}"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2226245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0D5624-0306-44EC-A277-61D715EE2875}"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3527160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0D5624-0306-44EC-A277-61D715EE2875}"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1527124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0D5624-0306-44EC-A277-61D715EE2875}" type="datetimeFigureOut">
              <a:rPr lang="en-US" smtClean="0"/>
              <a:t>7/4/2024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3122678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0D5624-0306-44EC-A277-61D715EE2875}" type="datetimeFigureOut">
              <a:rPr lang="en-US" smtClean="0"/>
              <a:t>7/4/2024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226094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0D5624-0306-44EC-A277-61D715EE2875}" type="datetimeFigureOut">
              <a:rPr lang="en-US" smtClean="0"/>
              <a:t>7/4/2024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2016667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D5624-0306-44EC-A277-61D715EE2875}" type="datetimeFigureOut">
              <a:rPr lang="en-US" smtClean="0"/>
              <a:t>7/4/2024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395405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0D5624-0306-44EC-A277-61D715EE2875}" type="datetimeFigureOut">
              <a:rPr lang="en-US" smtClean="0"/>
              <a:t>7/4/2024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827541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0D5624-0306-44EC-A277-61D715EE2875}" type="datetimeFigureOut">
              <a:rPr lang="en-US" smtClean="0"/>
              <a:t>7/4/2024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0CA5CD8-B56B-49D6-9768-9D7BD888595E}" type="slidenum">
              <a:rPr lang="en-US" smtClean="0"/>
              <a:t>‹#›</a:t>
            </a:fld>
            <a:endParaRPr lang="en-US"/>
          </a:p>
        </p:txBody>
      </p:sp>
    </p:spTree>
    <p:extLst>
      <p:ext uri="{BB962C8B-B14F-4D97-AF65-F5344CB8AC3E}">
        <p14:creationId xmlns:p14="http://schemas.microsoft.com/office/powerpoint/2010/main" val="2581677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70D5624-0306-44EC-A277-61D715EE2875}" type="datetimeFigureOut">
              <a:rPr lang="en-US" smtClean="0"/>
              <a:t>7/4/2024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0CA5CD8-B56B-49D6-9768-9D7BD888595E}" type="slidenum">
              <a:rPr lang="en-US" smtClean="0"/>
              <a:t>‹#›</a:t>
            </a:fld>
            <a:endParaRPr lang="en-US"/>
          </a:p>
        </p:txBody>
      </p:sp>
    </p:spTree>
    <p:extLst>
      <p:ext uri="{BB962C8B-B14F-4D97-AF65-F5344CB8AC3E}">
        <p14:creationId xmlns:p14="http://schemas.microsoft.com/office/powerpoint/2010/main" val="3791719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sql-where-clause/"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sqlservertutorial.net/sql-server-basics/sql-server-left-join/" TargetMode="External"/><Relationship Id="rId11" Type="http://schemas.openxmlformats.org/officeDocument/2006/relationships/image" Target="../media/image11.png"/><Relationship Id="rId5" Type="http://schemas.openxmlformats.org/officeDocument/2006/relationships/hyperlink" Target="https://www.sqlservertutorial.net/sql-server-basics/sql-server-inner-join/" TargetMode="External"/><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9.png"/></Relationships>
</file>

<file path=ppt/slides/_rels/slide2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s://www.sqlservertutorial.net/sql-server-basics/sql-server-null/" TargetMode="External"/><Relationship Id="rId5" Type="http://schemas.openxmlformats.org/officeDocument/2006/relationships/hyperlink" Target="https://www.sqlservertutorial.net/sql-server-basics/sql-server-full-outer-join/" TargetMode="External"/><Relationship Id="rId10" Type="http://schemas.openxmlformats.org/officeDocument/2006/relationships/image" Target="../media/image18.png"/><Relationship Id="rId4" Type="http://schemas.openxmlformats.org/officeDocument/2006/relationships/image" Target="../media/image14.png"/><Relationship Id="rId9"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sql-tutorial/#sql-server"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www.geeksforgeeks.org/sql-select-clause/" TargetMode="External"/><Relationship Id="rId3" Type="http://schemas.openxmlformats.org/officeDocument/2006/relationships/hyperlink" Target="https://www.geeksforgeeks.org/sql-drop-truncate/" TargetMode="External"/><Relationship Id="rId7" Type="http://schemas.openxmlformats.org/officeDocument/2006/relationships/hyperlink" Target="https://www.geeksforgeeks.org/sql-delete-statement/" TargetMode="External"/><Relationship Id="rId2" Type="http://schemas.openxmlformats.org/officeDocument/2006/relationships/hyperlink" Target="https://www.geeksforgeeks.org/sql-create/" TargetMode="External"/><Relationship Id="rId1" Type="http://schemas.openxmlformats.org/officeDocument/2006/relationships/slideLayout" Target="../slideLayouts/slideLayout1.xml"/><Relationship Id="rId6" Type="http://schemas.openxmlformats.org/officeDocument/2006/relationships/hyperlink" Target="https://www.geeksforgeeks.org/sql-update-statement/" TargetMode="External"/><Relationship Id="rId5" Type="http://schemas.openxmlformats.org/officeDocument/2006/relationships/hyperlink" Target="https://www.geeksforgeeks.org/sql-insert-statement/" TargetMode="External"/><Relationship Id="rId4" Type="http://schemas.openxmlformats.org/officeDocument/2006/relationships/hyperlink" Target="https://www.geeksforgeeks.org/sql-alter-add-drop-modif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4416" y="287931"/>
            <a:ext cx="8915399" cy="633449"/>
          </a:xfrm>
        </p:spPr>
        <p:txBody>
          <a:bodyPr>
            <a:normAutofit/>
          </a:bodyPr>
          <a:lstStyle/>
          <a:p>
            <a:r>
              <a:rPr lang="en-US" sz="3200" dirty="0">
                <a:latin typeface="Cambria" panose="02040503050406030204" pitchFamily="18" charset="0"/>
                <a:ea typeface="Cambria" panose="02040503050406030204" pitchFamily="18" charset="0"/>
              </a:rPr>
              <a:t>What is SQL</a:t>
            </a:r>
            <a:r>
              <a:rPr lang="en-US" sz="3200" dirty="0" smtClean="0">
                <a:latin typeface="Cambria" panose="02040503050406030204" pitchFamily="18" charset="0"/>
                <a:ea typeface="Cambria" panose="02040503050406030204" pitchFamily="18" charset="0"/>
              </a:rPr>
              <a:t>?</a:t>
            </a:r>
            <a:endParaRPr lang="en-US" sz="3200"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a:xfrm>
            <a:off x="1814415" y="1029038"/>
            <a:ext cx="8915399" cy="1783964"/>
          </a:xfrm>
        </p:spPr>
        <p:txBody>
          <a:bodyPr>
            <a:normAutofit/>
          </a:bodyPr>
          <a:lstStyle/>
          <a:p>
            <a:pPr marL="285750" indent="-285750">
              <a:buFont typeface="Arial" panose="020B0604020202020204" pitchFamily="34" charset="0"/>
              <a:buChar char="•"/>
            </a:pPr>
            <a:r>
              <a:rPr lang="en-US" sz="1400" dirty="0">
                <a:latin typeface="Cambria" panose="02040503050406030204" pitchFamily="18" charset="0"/>
                <a:ea typeface="Cambria" panose="02040503050406030204" pitchFamily="18" charset="0"/>
              </a:rPr>
              <a:t>SQL (Structured Query Language) is a language to operate databases; it includes Database Creation, Database Deletion, Fetching Data Rows, Modifying &amp; Deleting Data rows, etc</a:t>
            </a:r>
            <a:r>
              <a:rPr lang="en-US" sz="1400" dirty="0" smtClean="0">
                <a:latin typeface="Cambria" panose="02040503050406030204" pitchFamily="18" charset="0"/>
                <a:ea typeface="Cambria" panose="02040503050406030204" pitchFamily="18" charset="0"/>
              </a:rPr>
              <a:t>.</a:t>
            </a:r>
          </a:p>
          <a:p>
            <a:pPr marL="285750" indent="-285750">
              <a:buFont typeface="Arial" panose="020B0604020202020204" pitchFamily="34" charset="0"/>
              <a:buChar char="•"/>
            </a:pPr>
            <a:r>
              <a:rPr lang="en-US" sz="1400" b="1" dirty="0">
                <a:latin typeface="Cambria" panose="02040503050406030204" pitchFamily="18" charset="0"/>
                <a:ea typeface="Cambria" panose="02040503050406030204" pitchFamily="18" charset="0"/>
              </a:rPr>
              <a:t>SQL</a:t>
            </a:r>
            <a:r>
              <a:rPr lang="en-US" sz="1400" dirty="0">
                <a:latin typeface="Cambria" panose="02040503050406030204" pitchFamily="18" charset="0"/>
                <a:ea typeface="Cambria" panose="02040503050406030204" pitchFamily="18" charset="0"/>
              </a:rPr>
              <a:t> stands for </a:t>
            </a:r>
            <a:r>
              <a:rPr lang="en-US" sz="1400" b="1" dirty="0">
                <a:latin typeface="Cambria" panose="02040503050406030204" pitchFamily="18" charset="0"/>
                <a:ea typeface="Cambria" panose="02040503050406030204" pitchFamily="18" charset="0"/>
              </a:rPr>
              <a:t>Structured Query Language</a:t>
            </a:r>
            <a:r>
              <a:rPr lang="en-US" sz="1400" dirty="0">
                <a:latin typeface="Cambria" panose="02040503050406030204" pitchFamily="18" charset="0"/>
                <a:ea typeface="Cambria" panose="02040503050406030204" pitchFamily="18" charset="0"/>
              </a:rPr>
              <a:t> which is a computer language for storing, manipulating and retrieving data stored in a relational database</a:t>
            </a:r>
            <a:r>
              <a:rPr lang="en-US" sz="1400" dirty="0" smtClean="0">
                <a:latin typeface="Cambria" panose="02040503050406030204" pitchFamily="18" charset="0"/>
                <a:ea typeface="Cambria" panose="02040503050406030204" pitchFamily="18" charset="0"/>
              </a:rPr>
              <a:t>.</a:t>
            </a:r>
          </a:p>
          <a:p>
            <a:pPr marL="285750" indent="-285750">
              <a:buFont typeface="Arial" panose="020B0604020202020204" pitchFamily="34" charset="0"/>
              <a:buChar char="•"/>
            </a:pPr>
            <a:r>
              <a:rPr lang="en-US" sz="1400" dirty="0">
                <a:latin typeface="Cambria" panose="02040503050406030204" pitchFamily="18" charset="0"/>
                <a:ea typeface="Cambria" panose="02040503050406030204" pitchFamily="18" charset="0"/>
              </a:rPr>
              <a:t>SQL was developed in the 1970s by IBM Computer Scientists and became a standard of the American National Standards Institute (ANSI) in 1986, and the International Organization for Standardization (ISO) in 1987.</a:t>
            </a:r>
            <a:endParaRPr lang="en-US" sz="1400" dirty="0" smtClean="0">
              <a:latin typeface="Cambria" panose="02040503050406030204" pitchFamily="18" charset="0"/>
              <a:ea typeface="Cambria" panose="02040503050406030204" pitchFamily="18" charset="0"/>
            </a:endParaRPr>
          </a:p>
        </p:txBody>
      </p:sp>
      <p:sp>
        <p:nvSpPr>
          <p:cNvPr id="4" name="Rectangle 3"/>
          <p:cNvSpPr/>
          <p:nvPr/>
        </p:nvSpPr>
        <p:spPr>
          <a:xfrm>
            <a:off x="2110779" y="3985667"/>
            <a:ext cx="8322669" cy="2247442"/>
          </a:xfrm>
          <a:prstGeom prst="rect">
            <a:avLst/>
          </a:prstGeom>
        </p:spPr>
        <p:txBody>
          <a:bodyPr vert="horz" lIns="91440" tIns="45720" rIns="91440" bIns="45720" rtlCol="0" anchor="t">
            <a:normAutofit lnSpcReduction="10000"/>
          </a:bodyPr>
          <a:lstStyle/>
          <a:p>
            <a:pPr marL="285750" indent="-285750" defTabSz="457200">
              <a:spcBef>
                <a:spcPts val="1000"/>
              </a:spcBef>
              <a:buClr>
                <a:schemeClr val="accent1"/>
              </a:buClr>
              <a:buFont typeface="Arial" panose="020B0604020202020204" pitchFamily="34" charset="0"/>
              <a:buChar char="•"/>
            </a:pPr>
            <a:r>
              <a:rPr lang="en-US" sz="1400" dirty="0">
                <a:solidFill>
                  <a:schemeClr val="tx1">
                    <a:lumMod val="65000"/>
                    <a:lumOff val="35000"/>
                  </a:schemeClr>
                </a:solidFill>
                <a:latin typeface="Cambria" panose="02040503050406030204" pitchFamily="18" charset="0"/>
                <a:ea typeface="Cambria" panose="02040503050406030204" pitchFamily="18" charset="0"/>
              </a:rPr>
              <a:t>Allows users to access data in the relational database management systems.</a:t>
            </a:r>
          </a:p>
          <a:p>
            <a:pPr marL="285750" indent="-285750" defTabSz="457200">
              <a:spcBef>
                <a:spcPts val="1000"/>
              </a:spcBef>
              <a:buClr>
                <a:schemeClr val="accent1"/>
              </a:buClr>
              <a:buFont typeface="Arial" panose="020B0604020202020204" pitchFamily="34" charset="0"/>
              <a:buChar char="•"/>
            </a:pPr>
            <a:r>
              <a:rPr lang="en-US" sz="1400" dirty="0">
                <a:solidFill>
                  <a:schemeClr val="tx1">
                    <a:lumMod val="65000"/>
                    <a:lumOff val="35000"/>
                  </a:schemeClr>
                </a:solidFill>
                <a:latin typeface="Cambria" panose="02040503050406030204" pitchFamily="18" charset="0"/>
                <a:ea typeface="Cambria" panose="02040503050406030204" pitchFamily="18" charset="0"/>
              </a:rPr>
              <a:t>Allows users to describe the data.</a:t>
            </a:r>
          </a:p>
          <a:p>
            <a:pPr marL="285750" indent="-285750" defTabSz="457200">
              <a:spcBef>
                <a:spcPts val="1000"/>
              </a:spcBef>
              <a:buClr>
                <a:schemeClr val="accent1"/>
              </a:buClr>
              <a:buFont typeface="Arial" panose="020B0604020202020204" pitchFamily="34" charset="0"/>
              <a:buChar char="•"/>
            </a:pPr>
            <a:r>
              <a:rPr lang="en-US" sz="1400" dirty="0">
                <a:solidFill>
                  <a:schemeClr val="tx1">
                    <a:lumMod val="65000"/>
                    <a:lumOff val="35000"/>
                  </a:schemeClr>
                </a:solidFill>
                <a:latin typeface="Cambria" panose="02040503050406030204" pitchFamily="18" charset="0"/>
                <a:ea typeface="Cambria" panose="02040503050406030204" pitchFamily="18" charset="0"/>
              </a:rPr>
              <a:t>Allows users to define the data in a database and manipulate that data.</a:t>
            </a:r>
          </a:p>
          <a:p>
            <a:pPr marL="285750" indent="-285750" defTabSz="457200">
              <a:spcBef>
                <a:spcPts val="1000"/>
              </a:spcBef>
              <a:buClr>
                <a:schemeClr val="accent1"/>
              </a:buClr>
              <a:buFont typeface="Arial" panose="020B0604020202020204" pitchFamily="34" charset="0"/>
              <a:buChar char="•"/>
            </a:pPr>
            <a:r>
              <a:rPr lang="en-US" sz="1400" dirty="0">
                <a:solidFill>
                  <a:schemeClr val="tx1">
                    <a:lumMod val="65000"/>
                    <a:lumOff val="35000"/>
                  </a:schemeClr>
                </a:solidFill>
                <a:latin typeface="Cambria" panose="02040503050406030204" pitchFamily="18" charset="0"/>
                <a:ea typeface="Cambria" panose="02040503050406030204" pitchFamily="18" charset="0"/>
              </a:rPr>
              <a:t>Allows to embed within other languages using SQL modules, libraries &amp; pre-compilers.</a:t>
            </a:r>
          </a:p>
          <a:p>
            <a:pPr marL="285750" indent="-285750" defTabSz="457200">
              <a:spcBef>
                <a:spcPts val="1000"/>
              </a:spcBef>
              <a:buClr>
                <a:schemeClr val="accent1"/>
              </a:buClr>
              <a:buFont typeface="Arial" panose="020B0604020202020204" pitchFamily="34" charset="0"/>
              <a:buChar char="•"/>
            </a:pPr>
            <a:r>
              <a:rPr lang="en-US" sz="1400" dirty="0">
                <a:solidFill>
                  <a:schemeClr val="tx1">
                    <a:lumMod val="65000"/>
                    <a:lumOff val="35000"/>
                  </a:schemeClr>
                </a:solidFill>
                <a:latin typeface="Cambria" panose="02040503050406030204" pitchFamily="18" charset="0"/>
                <a:ea typeface="Cambria" panose="02040503050406030204" pitchFamily="18" charset="0"/>
              </a:rPr>
              <a:t>Allows users to create and drop databases and tables.</a:t>
            </a:r>
          </a:p>
          <a:p>
            <a:pPr marL="285750" indent="-285750" defTabSz="457200">
              <a:spcBef>
                <a:spcPts val="1000"/>
              </a:spcBef>
              <a:buClr>
                <a:schemeClr val="accent1"/>
              </a:buClr>
              <a:buFont typeface="Arial" panose="020B0604020202020204" pitchFamily="34" charset="0"/>
              <a:buChar char="•"/>
            </a:pPr>
            <a:r>
              <a:rPr lang="en-US" sz="1400" dirty="0">
                <a:solidFill>
                  <a:schemeClr val="tx1">
                    <a:lumMod val="65000"/>
                    <a:lumOff val="35000"/>
                  </a:schemeClr>
                </a:solidFill>
                <a:latin typeface="Cambria" panose="02040503050406030204" pitchFamily="18" charset="0"/>
                <a:ea typeface="Cambria" panose="02040503050406030204" pitchFamily="18" charset="0"/>
              </a:rPr>
              <a:t>Allows users to create view, stored procedure, functions in a database.</a:t>
            </a:r>
          </a:p>
          <a:p>
            <a:pPr marL="285750" indent="-285750" defTabSz="457200">
              <a:spcBef>
                <a:spcPts val="1000"/>
              </a:spcBef>
              <a:buClr>
                <a:schemeClr val="accent1"/>
              </a:buClr>
              <a:buFont typeface="Arial" panose="020B0604020202020204" pitchFamily="34" charset="0"/>
              <a:buChar char="•"/>
            </a:pPr>
            <a:r>
              <a:rPr lang="en-US" sz="1400" dirty="0">
                <a:solidFill>
                  <a:schemeClr val="tx1">
                    <a:lumMod val="65000"/>
                    <a:lumOff val="35000"/>
                  </a:schemeClr>
                </a:solidFill>
                <a:latin typeface="Cambria" panose="02040503050406030204" pitchFamily="18" charset="0"/>
                <a:ea typeface="Cambria" panose="02040503050406030204" pitchFamily="18" charset="0"/>
              </a:rPr>
              <a:t>Allows users to set permissions on tables, procedures and views.</a:t>
            </a:r>
          </a:p>
        </p:txBody>
      </p:sp>
      <p:sp>
        <p:nvSpPr>
          <p:cNvPr id="5" name="Title 1"/>
          <p:cNvSpPr txBox="1">
            <a:spLocks/>
          </p:cNvSpPr>
          <p:nvPr/>
        </p:nvSpPr>
        <p:spPr>
          <a:xfrm>
            <a:off x="1814415" y="3002047"/>
            <a:ext cx="8915399" cy="633449"/>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latin typeface="Cambria" panose="02040503050406030204" pitchFamily="18" charset="0"/>
                <a:ea typeface="Cambria" panose="02040503050406030204" pitchFamily="18" charset="0"/>
              </a:rPr>
              <a:t>Why SQL ?</a:t>
            </a:r>
            <a:endParaRPr lang="en-US" sz="3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60099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687818" y="2304941"/>
            <a:ext cx="10654930" cy="55841"/>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95732" y="93781"/>
            <a:ext cx="2662655" cy="2123658"/>
          </a:xfrm>
          <a:prstGeom prst="rect">
            <a:avLst/>
          </a:prstGeom>
        </p:spPr>
        <p:txBody>
          <a:bodyPr wrap="square">
            <a:spAutoFit/>
          </a:bodyPr>
          <a:lstStyle/>
          <a:p>
            <a:pPr marL="171450" indent="-171450">
              <a:buFont typeface="Wingdings" panose="05000000000000000000" pitchFamily="2" charset="2"/>
              <a:buChar char="q"/>
            </a:pPr>
            <a:r>
              <a:rPr lang="en-US" sz="1200" b="1" u="sng" dirty="0" smtClean="0">
                <a:latin typeface="Cambria" panose="02040503050406030204" pitchFamily="18" charset="0"/>
                <a:ea typeface="Cambria" panose="02040503050406030204" pitchFamily="18" charset="0"/>
              </a:rPr>
              <a:t>Primary Key</a:t>
            </a:r>
            <a:r>
              <a:rPr lang="en-US" sz="1200" b="1" dirty="0" smtClean="0">
                <a:latin typeface="Cambria" panose="02040503050406030204" pitchFamily="18" charset="0"/>
                <a:ea typeface="Cambria" panose="02040503050406030204" pitchFamily="18" charset="0"/>
              </a:rPr>
              <a:t> :- </a:t>
            </a:r>
            <a:r>
              <a:rPr lang="en-US" sz="1200" dirty="0" smtClean="0">
                <a:latin typeface="Cambria" panose="02040503050406030204" pitchFamily="18" charset="0"/>
                <a:ea typeface="Cambria" panose="02040503050406030204" pitchFamily="18" charset="0"/>
              </a:rPr>
              <a:t>Primary </a:t>
            </a:r>
            <a:r>
              <a:rPr lang="en-US" sz="1200" dirty="0">
                <a:latin typeface="Cambria" panose="02040503050406030204" pitchFamily="18" charset="0"/>
                <a:ea typeface="Cambria" panose="02040503050406030204" pitchFamily="18" charset="0"/>
              </a:rPr>
              <a:t>Key is a field which uniquely identifies each row in the table. If a field in a table as primary key, then the field will not be able to contain NULL values as well as all the rows should have unique values for this field</a:t>
            </a:r>
            <a:r>
              <a:rPr lang="en-US" sz="1200" dirty="0" smtClean="0">
                <a:latin typeface="Cambria" panose="02040503050406030204" pitchFamily="18" charset="0"/>
                <a:ea typeface="Cambria" panose="02040503050406030204" pitchFamily="18" charset="0"/>
              </a:rPr>
              <a:t>.</a:t>
            </a:r>
          </a:p>
          <a:p>
            <a:endParaRPr lang="en-US" sz="1200" dirty="0" smtClean="0">
              <a:latin typeface="Cambria" panose="02040503050406030204" pitchFamily="18" charset="0"/>
              <a:ea typeface="Cambria" panose="02040503050406030204" pitchFamily="18" charset="0"/>
            </a:endParaRPr>
          </a:p>
          <a:p>
            <a:r>
              <a:rPr lang="en-US" sz="1200" dirty="0" smtClean="0">
                <a:latin typeface="Cambria" panose="02040503050406030204" pitchFamily="18" charset="0"/>
                <a:ea typeface="Cambria" panose="02040503050406030204" pitchFamily="18" charset="0"/>
              </a:rPr>
              <a:t>The </a:t>
            </a:r>
            <a:r>
              <a:rPr lang="en-US" sz="1200" dirty="0">
                <a:latin typeface="Cambria" panose="02040503050406030204" pitchFamily="18" charset="0"/>
                <a:ea typeface="Cambria" panose="02040503050406030204" pitchFamily="18" charset="0"/>
              </a:rPr>
              <a:t>PRIMARY KEY constraint is simply a combination of NOT NULL and UNIQUE constraints</a:t>
            </a:r>
            <a:r>
              <a:rPr lang="en-US" sz="1200" dirty="0" smtClean="0">
                <a:latin typeface="Cambria" panose="02040503050406030204" pitchFamily="18" charset="0"/>
                <a:ea typeface="Cambria" panose="02040503050406030204" pitchFamily="18" charset="0"/>
              </a:rPr>
              <a:t>.</a:t>
            </a:r>
          </a:p>
        </p:txBody>
      </p:sp>
      <p:sp>
        <p:nvSpPr>
          <p:cNvPr id="17" name="Rectangle 16"/>
          <p:cNvSpPr/>
          <p:nvPr/>
        </p:nvSpPr>
        <p:spPr>
          <a:xfrm>
            <a:off x="7710740" y="286186"/>
            <a:ext cx="4330021" cy="2123658"/>
          </a:xfrm>
          <a:prstGeom prst="rect">
            <a:avLst/>
          </a:prstGeom>
        </p:spPr>
        <p:txBody>
          <a:bodyPr wrap="square">
            <a:spAutoFit/>
          </a:bodyPr>
          <a:lstStyle/>
          <a:p>
            <a:r>
              <a:rPr lang="en-US" sz="1200" b="1" dirty="0" smtClean="0">
                <a:solidFill>
                  <a:srgbClr val="FF0000"/>
                </a:solidFill>
                <a:latin typeface="Cambria" panose="02040503050406030204" pitchFamily="18" charset="0"/>
                <a:ea typeface="Cambria" panose="02040503050406030204" pitchFamily="18" charset="0"/>
              </a:rPr>
              <a:t>CREATE </a:t>
            </a:r>
            <a:r>
              <a:rPr lang="en-US" sz="1200" b="1" dirty="0">
                <a:solidFill>
                  <a:srgbClr val="FF0000"/>
                </a:solidFill>
                <a:latin typeface="Cambria" panose="02040503050406030204" pitchFamily="18" charset="0"/>
                <a:ea typeface="Cambria" panose="02040503050406030204" pitchFamily="18" charset="0"/>
              </a:rPr>
              <a:t>TABLE Student</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ID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a:t>
            </a:r>
          </a:p>
          <a:p>
            <a:r>
              <a:rPr lang="en-US" sz="1200" b="1" dirty="0">
                <a:solidFill>
                  <a:srgbClr val="FF0000"/>
                </a:solidFill>
                <a:latin typeface="Cambria" panose="02040503050406030204" pitchFamily="18" charset="0"/>
                <a:ea typeface="Cambria" panose="02040503050406030204" pitchFamily="18" charset="0"/>
              </a:rPr>
              <a:t>NAME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 NOT NULL,</a:t>
            </a:r>
          </a:p>
          <a:p>
            <a:r>
              <a:rPr lang="en-US" sz="1200" b="1" dirty="0">
                <a:solidFill>
                  <a:srgbClr val="FF0000"/>
                </a:solidFill>
                <a:latin typeface="Cambria" panose="02040503050406030204" pitchFamily="18" charset="0"/>
                <a:ea typeface="Cambria" panose="02040503050406030204" pitchFamily="18" charset="0"/>
              </a:rPr>
              <a:t>ADDRESS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(20),</a:t>
            </a:r>
          </a:p>
          <a:p>
            <a:r>
              <a:rPr lang="en-US" sz="1200" b="1" dirty="0">
                <a:solidFill>
                  <a:srgbClr val="FF0000"/>
                </a:solidFill>
                <a:latin typeface="Cambria" panose="02040503050406030204" pitchFamily="18" charset="0"/>
                <a:ea typeface="Cambria" panose="02040503050406030204" pitchFamily="18" charset="0"/>
              </a:rPr>
              <a:t>Constraint </a:t>
            </a:r>
            <a:r>
              <a:rPr lang="en-US" sz="1200" b="1" dirty="0" err="1">
                <a:solidFill>
                  <a:srgbClr val="FF0000"/>
                </a:solidFill>
                <a:latin typeface="Cambria" panose="02040503050406030204" pitchFamily="18" charset="0"/>
                <a:ea typeface="Cambria" panose="02040503050406030204" pitchFamily="18" charset="0"/>
              </a:rPr>
              <a:t>PK_Student_ID</a:t>
            </a:r>
            <a:r>
              <a:rPr lang="en-US" sz="1200" b="1" dirty="0">
                <a:solidFill>
                  <a:srgbClr val="FF0000"/>
                </a:solidFill>
                <a:latin typeface="Cambria" panose="02040503050406030204" pitchFamily="18" charset="0"/>
                <a:ea typeface="Cambria" panose="02040503050406030204" pitchFamily="18" charset="0"/>
              </a:rPr>
              <a:t> Primary Key (ID)</a:t>
            </a:r>
          </a:p>
          <a:p>
            <a:r>
              <a:rPr lang="en-US" sz="1200" b="1" dirty="0">
                <a:solidFill>
                  <a:srgbClr val="FF0000"/>
                </a:solidFill>
                <a:latin typeface="Cambria" panose="02040503050406030204" pitchFamily="18" charset="0"/>
                <a:ea typeface="Cambria" panose="02040503050406030204" pitchFamily="18" charset="0"/>
              </a:rPr>
              <a:t>)</a:t>
            </a: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Student VALUES (null,'</a:t>
            </a:r>
            <a:r>
              <a:rPr lang="en-US" sz="1200" b="1" dirty="0" err="1">
                <a:solidFill>
                  <a:srgbClr val="FF0000"/>
                </a:solidFill>
                <a:latin typeface="Cambria" panose="02040503050406030204" pitchFamily="18" charset="0"/>
                <a:ea typeface="Cambria" panose="02040503050406030204" pitchFamily="18" charset="0"/>
              </a:rPr>
              <a:t>Tanaji</a:t>
            </a:r>
            <a:r>
              <a:rPr lang="en-US" sz="1200" b="1" dirty="0">
                <a:solidFill>
                  <a:srgbClr val="FF0000"/>
                </a:solidFill>
                <a:latin typeface="Cambria" panose="02040503050406030204" pitchFamily="18" charset="0"/>
                <a:ea typeface="Cambria" panose="02040503050406030204" pitchFamily="18" charset="0"/>
              </a:rPr>
              <a:t>','Kop') -- Error </a:t>
            </a:r>
          </a:p>
          <a:p>
            <a:r>
              <a:rPr lang="en-US" sz="1200" b="1" dirty="0">
                <a:solidFill>
                  <a:srgbClr val="FF0000"/>
                </a:solidFill>
                <a:latin typeface="Cambria" panose="02040503050406030204" pitchFamily="18" charset="0"/>
                <a:ea typeface="Cambria" panose="02040503050406030204" pitchFamily="18" charset="0"/>
              </a:rPr>
              <a:t>INSERT INTO Student VALUES (101,'Suresh','Kop') </a:t>
            </a:r>
          </a:p>
          <a:p>
            <a:r>
              <a:rPr lang="en-US" sz="1200" b="1" dirty="0">
                <a:solidFill>
                  <a:srgbClr val="FF0000"/>
                </a:solidFill>
                <a:latin typeface="Cambria" panose="02040503050406030204" pitchFamily="18" charset="0"/>
                <a:ea typeface="Cambria" panose="02040503050406030204" pitchFamily="18" charset="0"/>
              </a:rPr>
              <a:t>INSERT INTO Student VALUES (101,'Kundan','Kop')  -- Error </a:t>
            </a:r>
          </a:p>
        </p:txBody>
      </p:sp>
      <p:sp>
        <p:nvSpPr>
          <p:cNvPr id="20" name="TextBox 19"/>
          <p:cNvSpPr txBox="1"/>
          <p:nvPr/>
        </p:nvSpPr>
        <p:spPr>
          <a:xfrm>
            <a:off x="3746013" y="0"/>
            <a:ext cx="1915909" cy="276999"/>
          </a:xfrm>
          <a:prstGeom prst="rect">
            <a:avLst/>
          </a:prstGeom>
          <a:noFill/>
        </p:spPr>
        <p:txBody>
          <a:bodyPr wrap="none" rtlCol="0">
            <a:spAutoFit/>
          </a:bodyPr>
          <a:lstStyle/>
          <a:p>
            <a:r>
              <a:rPr lang="en-US" sz="1200" b="1" u="sng" dirty="0" smtClean="0">
                <a:latin typeface="Cambria" panose="02040503050406030204" pitchFamily="18" charset="0"/>
                <a:ea typeface="Cambria" panose="02040503050406030204" pitchFamily="18" charset="0"/>
              </a:rPr>
              <a:t>Column Level </a:t>
            </a:r>
            <a:r>
              <a:rPr lang="en-US" sz="1200" b="1" u="sng" dirty="0" err="1" smtClean="0">
                <a:latin typeface="Cambria" panose="02040503050406030204" pitchFamily="18" charset="0"/>
                <a:ea typeface="Cambria" panose="02040503050406030204" pitchFamily="18" charset="0"/>
              </a:rPr>
              <a:t>Defination</a:t>
            </a:r>
            <a:endParaRPr lang="en-US" sz="1200" b="1" u="sng" dirty="0">
              <a:latin typeface="Cambria" panose="02040503050406030204" pitchFamily="18" charset="0"/>
              <a:ea typeface="Cambria" panose="02040503050406030204" pitchFamily="18" charset="0"/>
            </a:endParaRPr>
          </a:p>
        </p:txBody>
      </p:sp>
      <p:sp>
        <p:nvSpPr>
          <p:cNvPr id="21" name="Rectangle 20"/>
          <p:cNvSpPr/>
          <p:nvPr/>
        </p:nvSpPr>
        <p:spPr>
          <a:xfrm>
            <a:off x="3198073" y="237325"/>
            <a:ext cx="4330021" cy="1754326"/>
          </a:xfrm>
          <a:prstGeom prst="rect">
            <a:avLst/>
          </a:prstGeom>
        </p:spPr>
        <p:txBody>
          <a:bodyPr wrap="square">
            <a:spAutoFit/>
          </a:bodyPr>
          <a:lstStyle/>
          <a:p>
            <a:r>
              <a:rPr lang="en-US" sz="1200" b="1" dirty="0" smtClean="0">
                <a:solidFill>
                  <a:srgbClr val="FF0000"/>
                </a:solidFill>
                <a:latin typeface="Cambria" panose="02040503050406030204" pitchFamily="18" charset="0"/>
                <a:ea typeface="Cambria" panose="02040503050406030204" pitchFamily="18" charset="0"/>
              </a:rPr>
              <a:t>CREATE </a:t>
            </a:r>
            <a:r>
              <a:rPr lang="en-US" sz="1200" b="1" dirty="0">
                <a:solidFill>
                  <a:srgbClr val="FF0000"/>
                </a:solidFill>
                <a:latin typeface="Cambria" panose="02040503050406030204" pitchFamily="18" charset="0"/>
                <a:ea typeface="Cambria" panose="02040503050406030204" pitchFamily="18" charset="0"/>
              </a:rPr>
              <a:t>TABLE Student</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smtClean="0">
                <a:solidFill>
                  <a:srgbClr val="FF0000"/>
                </a:solidFill>
                <a:latin typeface="Cambria" panose="02040503050406030204" pitchFamily="18" charset="0"/>
                <a:ea typeface="Cambria" panose="02040503050406030204" pitchFamily="18" charset="0"/>
              </a:rPr>
              <a:t>ID </a:t>
            </a:r>
            <a:r>
              <a:rPr lang="en-US" sz="1200" b="1" dirty="0" err="1" smtClean="0">
                <a:solidFill>
                  <a:srgbClr val="FF0000"/>
                </a:solidFill>
                <a:latin typeface="Cambria" panose="02040503050406030204" pitchFamily="18" charset="0"/>
                <a:ea typeface="Cambria" panose="02040503050406030204" pitchFamily="18" charset="0"/>
              </a:rPr>
              <a:t>int</a:t>
            </a:r>
            <a:r>
              <a:rPr lang="en-US" sz="1200" b="1" dirty="0" smtClean="0">
                <a:solidFill>
                  <a:srgbClr val="FF0000"/>
                </a:solidFill>
                <a:latin typeface="Cambria" panose="02040503050406030204" pitchFamily="18" charset="0"/>
                <a:ea typeface="Cambria" panose="02040503050406030204" pitchFamily="18" charset="0"/>
              </a:rPr>
              <a:t> Constraint </a:t>
            </a:r>
            <a:r>
              <a:rPr lang="en-US" sz="1200" b="1" dirty="0" err="1" smtClean="0">
                <a:solidFill>
                  <a:srgbClr val="FF0000"/>
                </a:solidFill>
                <a:latin typeface="Cambria" panose="02040503050406030204" pitchFamily="18" charset="0"/>
                <a:ea typeface="Cambria" panose="02040503050406030204" pitchFamily="18" charset="0"/>
              </a:rPr>
              <a:t>PK_Student_ID</a:t>
            </a:r>
            <a:r>
              <a:rPr lang="en-US" sz="1200" b="1" dirty="0" smtClean="0">
                <a:solidFill>
                  <a:srgbClr val="FF0000"/>
                </a:solidFill>
                <a:latin typeface="Cambria" panose="02040503050406030204" pitchFamily="18" charset="0"/>
                <a:ea typeface="Cambria" panose="02040503050406030204" pitchFamily="18" charset="0"/>
              </a:rPr>
              <a:t> Primary Key ,</a:t>
            </a:r>
          </a:p>
          <a:p>
            <a:r>
              <a:rPr lang="en-US" sz="1200" b="1" dirty="0" smtClean="0">
                <a:solidFill>
                  <a:srgbClr val="FF0000"/>
                </a:solidFill>
                <a:latin typeface="Cambria" panose="02040503050406030204" pitchFamily="18" charset="0"/>
                <a:ea typeface="Cambria" panose="02040503050406030204" pitchFamily="18" charset="0"/>
              </a:rPr>
              <a:t>NAME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 NOT NULL,</a:t>
            </a:r>
          </a:p>
          <a:p>
            <a:r>
              <a:rPr lang="en-US" sz="1200" b="1" dirty="0">
                <a:solidFill>
                  <a:srgbClr val="FF0000"/>
                </a:solidFill>
                <a:latin typeface="Cambria" panose="02040503050406030204" pitchFamily="18" charset="0"/>
                <a:ea typeface="Cambria" panose="02040503050406030204" pitchFamily="18" charset="0"/>
              </a:rPr>
              <a:t>ADDRESS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(20</a:t>
            </a:r>
            <a:r>
              <a:rPr lang="en-US" sz="1200" b="1" dirty="0" smtClean="0">
                <a:solidFill>
                  <a:srgbClr val="FF0000"/>
                </a:solidFill>
                <a:latin typeface="Cambria" panose="02040503050406030204" pitchFamily="18" charset="0"/>
                <a:ea typeface="Cambria" panose="02040503050406030204" pitchFamily="18" charset="0"/>
              </a:rPr>
              <a:t>))</a:t>
            </a:r>
            <a:endParaRPr lang="en-US" sz="1200" b="1" dirty="0">
              <a:solidFill>
                <a:srgbClr val="FF0000"/>
              </a:solidFill>
              <a:latin typeface="Cambria" panose="02040503050406030204" pitchFamily="18" charset="0"/>
              <a:ea typeface="Cambria" panose="02040503050406030204" pitchFamily="18" charset="0"/>
            </a:endParaRP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Student VALUES (null,'</a:t>
            </a:r>
            <a:r>
              <a:rPr lang="en-US" sz="1200" b="1" dirty="0" err="1">
                <a:solidFill>
                  <a:srgbClr val="FF0000"/>
                </a:solidFill>
                <a:latin typeface="Cambria" panose="02040503050406030204" pitchFamily="18" charset="0"/>
                <a:ea typeface="Cambria" panose="02040503050406030204" pitchFamily="18" charset="0"/>
              </a:rPr>
              <a:t>Tanaji</a:t>
            </a:r>
            <a:r>
              <a:rPr lang="en-US" sz="1200" b="1" dirty="0">
                <a:solidFill>
                  <a:srgbClr val="FF0000"/>
                </a:solidFill>
                <a:latin typeface="Cambria" panose="02040503050406030204" pitchFamily="18" charset="0"/>
                <a:ea typeface="Cambria" panose="02040503050406030204" pitchFamily="18" charset="0"/>
              </a:rPr>
              <a:t>','Kop') -- Error </a:t>
            </a:r>
          </a:p>
          <a:p>
            <a:r>
              <a:rPr lang="en-US" sz="1200" b="1" dirty="0">
                <a:solidFill>
                  <a:srgbClr val="FF0000"/>
                </a:solidFill>
                <a:latin typeface="Cambria" panose="02040503050406030204" pitchFamily="18" charset="0"/>
                <a:ea typeface="Cambria" panose="02040503050406030204" pitchFamily="18" charset="0"/>
              </a:rPr>
              <a:t>INSERT INTO Student VALUES (101,'Suresh','Kop') </a:t>
            </a:r>
          </a:p>
          <a:p>
            <a:r>
              <a:rPr lang="en-US" sz="1200" b="1" dirty="0">
                <a:solidFill>
                  <a:srgbClr val="FF0000"/>
                </a:solidFill>
                <a:latin typeface="Cambria" panose="02040503050406030204" pitchFamily="18" charset="0"/>
                <a:ea typeface="Cambria" panose="02040503050406030204" pitchFamily="18" charset="0"/>
              </a:rPr>
              <a:t>INSERT INTO Student VALUES (101,'Kundan','Kop')  -- Error </a:t>
            </a:r>
          </a:p>
        </p:txBody>
      </p:sp>
      <p:sp>
        <p:nvSpPr>
          <p:cNvPr id="22" name="Rectangle 21"/>
          <p:cNvSpPr/>
          <p:nvPr/>
        </p:nvSpPr>
        <p:spPr>
          <a:xfrm>
            <a:off x="604946" y="2409844"/>
            <a:ext cx="3415622" cy="1200329"/>
          </a:xfrm>
          <a:prstGeom prst="rect">
            <a:avLst/>
          </a:prstGeom>
        </p:spPr>
        <p:txBody>
          <a:bodyPr wrap="square">
            <a:spAutoFit/>
          </a:bodyPr>
          <a:lstStyle/>
          <a:p>
            <a:pPr marL="171450" indent="-171450">
              <a:buFont typeface="Wingdings" panose="05000000000000000000" pitchFamily="2" charset="2"/>
              <a:buChar char="q"/>
            </a:pPr>
            <a:r>
              <a:rPr lang="en-US" sz="1200" b="1" u="sng" dirty="0">
                <a:latin typeface="Cambria" panose="02040503050406030204" pitchFamily="18" charset="0"/>
                <a:ea typeface="Cambria" panose="02040503050406030204" pitchFamily="18" charset="0"/>
              </a:rPr>
              <a:t>Check Constraint:</a:t>
            </a:r>
            <a:r>
              <a:rPr lang="en-US" sz="1200" b="1" dirty="0">
                <a:latin typeface="Cambria" panose="02040503050406030204" pitchFamily="18" charset="0"/>
                <a:ea typeface="Cambria" panose="02040503050406030204" pitchFamily="18" charset="0"/>
              </a:rPr>
              <a:t> </a:t>
            </a:r>
            <a:r>
              <a:rPr lang="en-US" sz="1200" b="1" dirty="0" smtClean="0">
                <a:latin typeface="Cambria" panose="02040503050406030204" pitchFamily="18" charset="0"/>
                <a:ea typeface="Cambria" panose="02040503050406030204" pitchFamily="18" charset="0"/>
              </a:rPr>
              <a:t> </a:t>
            </a:r>
            <a:r>
              <a:rPr lang="en-US" sz="1200" dirty="0" smtClean="0">
                <a:latin typeface="Cambria" panose="02040503050406030204" pitchFamily="18" charset="0"/>
                <a:ea typeface="Cambria" panose="02040503050406030204" pitchFamily="18" charset="0"/>
              </a:rPr>
              <a:t>If </a:t>
            </a:r>
            <a:r>
              <a:rPr lang="en-US" sz="1200" dirty="0">
                <a:latin typeface="Cambria" panose="02040503050406030204" pitchFamily="18" charset="0"/>
                <a:ea typeface="Cambria" panose="02040503050406030204" pitchFamily="18" charset="0"/>
              </a:rPr>
              <a:t>we want to check the values present in a column to be according to a specified value we use this constraint</a:t>
            </a:r>
            <a:r>
              <a:rPr lang="en-US" sz="1200" dirty="0" smtClean="0">
                <a:latin typeface="Cambria" panose="02040503050406030204" pitchFamily="18" charset="0"/>
                <a:ea typeface="Cambria" panose="02040503050406030204" pitchFamily="18" charset="0"/>
              </a:rPr>
              <a:t>.</a:t>
            </a:r>
          </a:p>
          <a:p>
            <a:r>
              <a:rPr lang="en-US" sz="1200" dirty="0">
                <a:latin typeface="Cambria" panose="02040503050406030204" pitchFamily="18" charset="0"/>
                <a:ea typeface="Cambria" panose="02040503050406030204" pitchFamily="18" charset="0"/>
              </a:rPr>
              <a:t> </a:t>
            </a:r>
            <a:r>
              <a:rPr lang="en-US" sz="1200" dirty="0" smtClean="0">
                <a:latin typeface="Cambria" panose="02040503050406030204" pitchFamily="18" charset="0"/>
                <a:ea typeface="Cambria" panose="02040503050406030204" pitchFamily="18" charset="0"/>
              </a:rPr>
              <a:t>   -Using </a:t>
            </a:r>
            <a:r>
              <a:rPr lang="en-US" sz="1200" dirty="0">
                <a:latin typeface="Cambria" panose="02040503050406030204" pitchFamily="18" charset="0"/>
                <a:ea typeface="Cambria" panose="02040503050406030204" pitchFamily="18" charset="0"/>
              </a:rPr>
              <a:t>the CHECK constraint we can specify a condition for a field, which should be satisfied at the time of entering values for this field. </a:t>
            </a:r>
            <a:endParaRPr lang="en-US" sz="1200" dirty="0" smtClean="0">
              <a:latin typeface="Cambria" panose="02040503050406030204" pitchFamily="18" charset="0"/>
              <a:ea typeface="Cambria" panose="02040503050406030204" pitchFamily="18" charset="0"/>
            </a:endParaRPr>
          </a:p>
        </p:txBody>
      </p:sp>
      <p:sp>
        <p:nvSpPr>
          <p:cNvPr id="24" name="TextBox 23"/>
          <p:cNvSpPr txBox="1"/>
          <p:nvPr/>
        </p:nvSpPr>
        <p:spPr>
          <a:xfrm>
            <a:off x="7580875" y="-44718"/>
            <a:ext cx="1760610" cy="276999"/>
          </a:xfrm>
          <a:prstGeom prst="rect">
            <a:avLst/>
          </a:prstGeom>
          <a:noFill/>
        </p:spPr>
        <p:txBody>
          <a:bodyPr wrap="none" rtlCol="0">
            <a:spAutoFit/>
          </a:bodyPr>
          <a:lstStyle/>
          <a:p>
            <a:r>
              <a:rPr lang="en-US" sz="1200" b="1" u="sng" dirty="0" smtClean="0">
                <a:latin typeface="Cambria" panose="02040503050406030204" pitchFamily="18" charset="0"/>
                <a:ea typeface="Cambria" panose="02040503050406030204" pitchFamily="18" charset="0"/>
              </a:rPr>
              <a:t>Table Level </a:t>
            </a:r>
            <a:r>
              <a:rPr lang="en-US" sz="1200" b="1" u="sng" dirty="0" err="1" smtClean="0">
                <a:latin typeface="Cambria" panose="02040503050406030204" pitchFamily="18" charset="0"/>
                <a:ea typeface="Cambria" panose="02040503050406030204" pitchFamily="18" charset="0"/>
              </a:rPr>
              <a:t>Defination</a:t>
            </a:r>
            <a:endParaRPr lang="en-US" sz="1200" b="1" u="sng" dirty="0">
              <a:latin typeface="Cambria" panose="02040503050406030204" pitchFamily="18" charset="0"/>
              <a:ea typeface="Cambria" panose="02040503050406030204" pitchFamily="18" charset="0"/>
            </a:endParaRPr>
          </a:p>
        </p:txBody>
      </p:sp>
      <p:sp>
        <p:nvSpPr>
          <p:cNvPr id="25" name="Rectangle 24"/>
          <p:cNvSpPr/>
          <p:nvPr/>
        </p:nvSpPr>
        <p:spPr>
          <a:xfrm>
            <a:off x="1502196" y="4067936"/>
            <a:ext cx="3015426" cy="1384995"/>
          </a:xfrm>
          <a:prstGeom prst="rect">
            <a:avLst/>
          </a:prstGeom>
        </p:spPr>
        <p:txBody>
          <a:bodyPr wrap="square">
            <a:spAutoFit/>
          </a:bodyPr>
          <a:lstStyle/>
          <a:p>
            <a:r>
              <a:rPr lang="en-US" sz="1200" b="1" dirty="0" smtClean="0">
                <a:solidFill>
                  <a:srgbClr val="FF0000"/>
                </a:solidFill>
                <a:latin typeface="Cambria" panose="02040503050406030204" pitchFamily="18" charset="0"/>
                <a:ea typeface="Cambria" panose="02040503050406030204" pitchFamily="18" charset="0"/>
              </a:rPr>
              <a:t>CREATE TABLE Student</a:t>
            </a:r>
          </a:p>
          <a:p>
            <a:r>
              <a:rPr lang="en-US" sz="1200" b="1" dirty="0" smtClean="0">
                <a:solidFill>
                  <a:srgbClr val="FF0000"/>
                </a:solidFill>
                <a:latin typeface="Cambria" panose="02040503050406030204" pitchFamily="18" charset="0"/>
                <a:ea typeface="Cambria" panose="02040503050406030204" pitchFamily="18" charset="0"/>
              </a:rPr>
              <a:t>(</a:t>
            </a:r>
          </a:p>
          <a:p>
            <a:r>
              <a:rPr lang="en-US" sz="1200" b="1" dirty="0" smtClean="0">
                <a:solidFill>
                  <a:srgbClr val="FF0000"/>
                </a:solidFill>
                <a:latin typeface="Cambria" panose="02040503050406030204" pitchFamily="18" charset="0"/>
                <a:ea typeface="Cambria" panose="02040503050406030204" pitchFamily="18" charset="0"/>
              </a:rPr>
              <a:t>ID </a:t>
            </a:r>
            <a:r>
              <a:rPr lang="en-US" sz="1200" b="1" dirty="0" err="1" smtClean="0">
                <a:solidFill>
                  <a:srgbClr val="FF0000"/>
                </a:solidFill>
                <a:latin typeface="Cambria" panose="02040503050406030204" pitchFamily="18" charset="0"/>
                <a:ea typeface="Cambria" panose="02040503050406030204" pitchFamily="18" charset="0"/>
              </a:rPr>
              <a:t>int</a:t>
            </a:r>
            <a:r>
              <a:rPr lang="en-US" sz="1200" b="1" dirty="0" smtClean="0">
                <a:solidFill>
                  <a:srgbClr val="FF0000"/>
                </a:solidFill>
                <a:latin typeface="Cambria" panose="02040503050406030204" pitchFamily="18" charset="0"/>
                <a:ea typeface="Cambria" panose="02040503050406030204" pitchFamily="18" charset="0"/>
              </a:rPr>
              <a:t> NOT NULL,</a:t>
            </a:r>
          </a:p>
          <a:p>
            <a:r>
              <a:rPr lang="en-US" sz="1200" b="1" dirty="0" smtClean="0">
                <a:solidFill>
                  <a:srgbClr val="FF0000"/>
                </a:solidFill>
                <a:latin typeface="Cambria" panose="02040503050406030204" pitchFamily="18" charset="0"/>
                <a:ea typeface="Cambria" panose="02040503050406030204" pitchFamily="18" charset="0"/>
              </a:rPr>
              <a:t>NAME </a:t>
            </a:r>
            <a:r>
              <a:rPr lang="en-US" sz="1200" b="1" dirty="0" err="1" smtClean="0">
                <a:solidFill>
                  <a:srgbClr val="FF0000"/>
                </a:solidFill>
                <a:latin typeface="Cambria" panose="02040503050406030204" pitchFamily="18" charset="0"/>
                <a:ea typeface="Cambria" panose="02040503050406030204" pitchFamily="18" charset="0"/>
              </a:rPr>
              <a:t>varchar</a:t>
            </a:r>
            <a:r>
              <a:rPr lang="en-US" sz="1200" b="1" dirty="0" smtClean="0">
                <a:solidFill>
                  <a:srgbClr val="FF0000"/>
                </a:solidFill>
                <a:latin typeface="Cambria" panose="02040503050406030204" pitchFamily="18" charset="0"/>
                <a:ea typeface="Cambria" panose="02040503050406030204" pitchFamily="18" charset="0"/>
              </a:rPr>
              <a:t>(10) NOT NULL,</a:t>
            </a:r>
          </a:p>
          <a:p>
            <a:r>
              <a:rPr lang="en-US" sz="1200" b="1" dirty="0" smtClean="0">
                <a:solidFill>
                  <a:srgbClr val="FF0000"/>
                </a:solidFill>
                <a:latin typeface="Cambria" panose="02040503050406030204" pitchFamily="18" charset="0"/>
                <a:ea typeface="Cambria" panose="02040503050406030204" pitchFamily="18" charset="0"/>
              </a:rPr>
              <a:t>AGE </a:t>
            </a:r>
            <a:r>
              <a:rPr lang="en-US" sz="1200" b="1" dirty="0" err="1" smtClean="0">
                <a:solidFill>
                  <a:srgbClr val="FF0000"/>
                </a:solidFill>
                <a:latin typeface="Cambria" panose="02040503050406030204" pitchFamily="18" charset="0"/>
                <a:ea typeface="Cambria" panose="02040503050406030204" pitchFamily="18" charset="0"/>
              </a:rPr>
              <a:t>int</a:t>
            </a:r>
            <a:r>
              <a:rPr lang="en-US" sz="1200" b="1" dirty="0" smtClean="0">
                <a:solidFill>
                  <a:srgbClr val="FF0000"/>
                </a:solidFill>
                <a:latin typeface="Cambria" panose="02040503050406030204" pitchFamily="18" charset="0"/>
                <a:ea typeface="Cambria" panose="02040503050406030204" pitchFamily="18" charset="0"/>
              </a:rPr>
              <a:t> NOT NULL CHECK (AGE &gt;= 18))</a:t>
            </a:r>
          </a:p>
          <a:p>
            <a:endParaRPr lang="en-US" sz="1200" b="1" dirty="0" smtClean="0">
              <a:solidFill>
                <a:srgbClr val="FF0000"/>
              </a:solidFill>
              <a:latin typeface="Cambria" panose="02040503050406030204" pitchFamily="18" charset="0"/>
              <a:ea typeface="Cambria" panose="02040503050406030204" pitchFamily="18" charset="0"/>
            </a:endParaRPr>
          </a:p>
          <a:p>
            <a:r>
              <a:rPr lang="en-US" sz="1200" b="1" dirty="0" smtClean="0">
                <a:solidFill>
                  <a:srgbClr val="FF0000"/>
                </a:solidFill>
                <a:latin typeface="Cambria" panose="02040503050406030204" pitchFamily="18" charset="0"/>
                <a:ea typeface="Cambria" panose="02040503050406030204" pitchFamily="18" charset="0"/>
              </a:rPr>
              <a:t>Insert into Student values (1,'Tanaji',15)</a:t>
            </a:r>
            <a:endParaRPr lang="en-US" sz="1200" b="1" dirty="0">
              <a:solidFill>
                <a:srgbClr val="FF0000"/>
              </a:solidFill>
              <a:latin typeface="Cambria" panose="02040503050406030204" pitchFamily="18" charset="0"/>
              <a:ea typeface="Cambria" panose="02040503050406030204" pitchFamily="18" charset="0"/>
            </a:endParaRPr>
          </a:p>
        </p:txBody>
      </p:sp>
      <p:sp>
        <p:nvSpPr>
          <p:cNvPr id="26" name="Rectangle 25"/>
          <p:cNvSpPr/>
          <p:nvPr/>
        </p:nvSpPr>
        <p:spPr>
          <a:xfrm>
            <a:off x="4238011" y="2622895"/>
            <a:ext cx="3127035" cy="1569660"/>
          </a:xfrm>
          <a:prstGeom prst="rect">
            <a:avLst/>
          </a:prstGeom>
        </p:spPr>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Student</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ID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NOT NULL,</a:t>
            </a:r>
          </a:p>
          <a:p>
            <a:r>
              <a:rPr lang="en-US" sz="1200" b="1" dirty="0">
                <a:solidFill>
                  <a:srgbClr val="FF0000"/>
                </a:solidFill>
                <a:latin typeface="Cambria" panose="02040503050406030204" pitchFamily="18" charset="0"/>
                <a:ea typeface="Cambria" panose="02040503050406030204" pitchFamily="18" charset="0"/>
              </a:rPr>
              <a:t>NAME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 NOT NULL,</a:t>
            </a:r>
          </a:p>
          <a:p>
            <a:r>
              <a:rPr lang="en-US" sz="1200" b="1" dirty="0">
                <a:solidFill>
                  <a:srgbClr val="FF0000"/>
                </a:solidFill>
                <a:latin typeface="Cambria" panose="02040503050406030204" pitchFamily="18" charset="0"/>
                <a:ea typeface="Cambria" panose="02040503050406030204" pitchFamily="18" charset="0"/>
              </a:rPr>
              <a:t>AGE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NOT NULL Constraint </a:t>
            </a:r>
            <a:r>
              <a:rPr lang="en-US" sz="1200" b="1" dirty="0" err="1">
                <a:solidFill>
                  <a:srgbClr val="FF0000"/>
                </a:solidFill>
                <a:latin typeface="Cambria" panose="02040503050406030204" pitchFamily="18" charset="0"/>
                <a:ea typeface="Cambria" panose="02040503050406030204" pitchFamily="18" charset="0"/>
              </a:rPr>
              <a:t>CK_Age_Check</a:t>
            </a:r>
            <a:r>
              <a:rPr lang="en-US" sz="1200" b="1" dirty="0">
                <a:solidFill>
                  <a:srgbClr val="FF0000"/>
                </a:solidFill>
                <a:latin typeface="Cambria" panose="02040503050406030204" pitchFamily="18" charset="0"/>
                <a:ea typeface="Cambria" panose="02040503050406030204" pitchFamily="18" charset="0"/>
              </a:rPr>
              <a:t> CHECK (AGE &gt;= 18</a:t>
            </a:r>
            <a:r>
              <a:rPr lang="en-US" sz="1200" b="1" dirty="0" smtClean="0">
                <a:solidFill>
                  <a:srgbClr val="FF0000"/>
                </a:solidFill>
                <a:latin typeface="Cambria" panose="02040503050406030204" pitchFamily="18" charset="0"/>
                <a:ea typeface="Cambria" panose="02040503050406030204" pitchFamily="18" charset="0"/>
              </a:rPr>
              <a:t>))</a:t>
            </a:r>
            <a:endParaRPr lang="en-US" sz="1200" b="1" dirty="0">
              <a:solidFill>
                <a:srgbClr val="FF0000"/>
              </a:solidFill>
              <a:latin typeface="Cambria" panose="02040503050406030204" pitchFamily="18" charset="0"/>
              <a:ea typeface="Cambria" panose="02040503050406030204" pitchFamily="18" charset="0"/>
            </a:endParaRP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Student values (1,'Tanaji',15)</a:t>
            </a:r>
          </a:p>
        </p:txBody>
      </p:sp>
      <p:sp>
        <p:nvSpPr>
          <p:cNvPr id="27" name="Rectangle 26"/>
          <p:cNvSpPr/>
          <p:nvPr/>
        </p:nvSpPr>
        <p:spPr>
          <a:xfrm>
            <a:off x="7298695" y="2596666"/>
            <a:ext cx="3950412" cy="1569660"/>
          </a:xfrm>
          <a:prstGeom prst="rect">
            <a:avLst/>
          </a:prstGeom>
        </p:spPr>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Student</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ID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NOT NULL,</a:t>
            </a:r>
          </a:p>
          <a:p>
            <a:r>
              <a:rPr lang="en-US" sz="1200" b="1" dirty="0">
                <a:solidFill>
                  <a:srgbClr val="FF0000"/>
                </a:solidFill>
                <a:latin typeface="Cambria" panose="02040503050406030204" pitchFamily="18" charset="0"/>
                <a:ea typeface="Cambria" panose="02040503050406030204" pitchFamily="18" charset="0"/>
              </a:rPr>
              <a:t>NAME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 NOT NULL,</a:t>
            </a:r>
          </a:p>
          <a:p>
            <a:r>
              <a:rPr lang="en-US" sz="1200" b="1" dirty="0">
                <a:solidFill>
                  <a:srgbClr val="FF0000"/>
                </a:solidFill>
                <a:latin typeface="Cambria" panose="02040503050406030204" pitchFamily="18" charset="0"/>
                <a:ea typeface="Cambria" panose="02040503050406030204" pitchFamily="18" charset="0"/>
              </a:rPr>
              <a:t>AGE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NOT NULL ,</a:t>
            </a:r>
          </a:p>
          <a:p>
            <a:r>
              <a:rPr lang="en-US" sz="1200" b="1" dirty="0">
                <a:solidFill>
                  <a:srgbClr val="FF0000"/>
                </a:solidFill>
                <a:latin typeface="Cambria" panose="02040503050406030204" pitchFamily="18" charset="0"/>
                <a:ea typeface="Cambria" panose="02040503050406030204" pitchFamily="18" charset="0"/>
              </a:rPr>
              <a:t>Constraint </a:t>
            </a:r>
            <a:r>
              <a:rPr lang="en-US" sz="1200" b="1" dirty="0" err="1">
                <a:solidFill>
                  <a:srgbClr val="FF0000"/>
                </a:solidFill>
                <a:latin typeface="Cambria" panose="02040503050406030204" pitchFamily="18" charset="0"/>
                <a:ea typeface="Cambria" panose="02040503050406030204" pitchFamily="18" charset="0"/>
              </a:rPr>
              <a:t>CK_Age_Check</a:t>
            </a:r>
            <a:r>
              <a:rPr lang="en-US" sz="1200" b="1" dirty="0">
                <a:solidFill>
                  <a:srgbClr val="FF0000"/>
                </a:solidFill>
                <a:latin typeface="Cambria" panose="02040503050406030204" pitchFamily="18" charset="0"/>
                <a:ea typeface="Cambria" panose="02040503050406030204" pitchFamily="18" charset="0"/>
              </a:rPr>
              <a:t> CHECK (AGE &gt;= 18</a:t>
            </a:r>
            <a:r>
              <a:rPr lang="en-US" sz="1200" b="1" dirty="0" smtClean="0">
                <a:solidFill>
                  <a:srgbClr val="FF0000"/>
                </a:solidFill>
                <a:latin typeface="Cambria" panose="02040503050406030204" pitchFamily="18" charset="0"/>
                <a:ea typeface="Cambria" panose="02040503050406030204" pitchFamily="18" charset="0"/>
              </a:rPr>
              <a:t>))</a:t>
            </a: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Student values (1,'Tanaji',15)</a:t>
            </a:r>
          </a:p>
        </p:txBody>
      </p:sp>
      <p:sp>
        <p:nvSpPr>
          <p:cNvPr id="28" name="TextBox 27"/>
          <p:cNvSpPr txBox="1"/>
          <p:nvPr/>
        </p:nvSpPr>
        <p:spPr>
          <a:xfrm>
            <a:off x="1799507" y="3746210"/>
            <a:ext cx="1026499" cy="276999"/>
          </a:xfrm>
          <a:prstGeom prst="rect">
            <a:avLst/>
          </a:prstGeom>
          <a:noFill/>
        </p:spPr>
        <p:txBody>
          <a:bodyPr wrap="none" rtlCol="0">
            <a:spAutoFit/>
          </a:bodyPr>
          <a:lstStyle/>
          <a:p>
            <a:r>
              <a:rPr lang="en-US" sz="1200" b="1" u="sng" dirty="0">
                <a:latin typeface="Cambria" panose="02040503050406030204" pitchFamily="18" charset="0"/>
                <a:ea typeface="Cambria" panose="02040503050406030204" pitchFamily="18" charset="0"/>
              </a:rPr>
              <a:t>Normal way</a:t>
            </a:r>
          </a:p>
        </p:txBody>
      </p:sp>
      <p:sp>
        <p:nvSpPr>
          <p:cNvPr id="29" name="TextBox 28"/>
          <p:cNvSpPr txBox="1"/>
          <p:nvPr/>
        </p:nvSpPr>
        <p:spPr>
          <a:xfrm>
            <a:off x="4238011" y="2389238"/>
            <a:ext cx="1915909" cy="276999"/>
          </a:xfrm>
          <a:prstGeom prst="rect">
            <a:avLst/>
          </a:prstGeom>
          <a:noFill/>
        </p:spPr>
        <p:txBody>
          <a:bodyPr wrap="none" rtlCol="0">
            <a:spAutoFit/>
          </a:bodyPr>
          <a:lstStyle/>
          <a:p>
            <a:r>
              <a:rPr lang="en-US" sz="1200" b="1" u="sng" dirty="0" smtClean="0">
                <a:latin typeface="Cambria" panose="02040503050406030204" pitchFamily="18" charset="0"/>
                <a:ea typeface="Cambria" panose="02040503050406030204" pitchFamily="18" charset="0"/>
              </a:rPr>
              <a:t>Column Level </a:t>
            </a:r>
            <a:r>
              <a:rPr lang="en-US" sz="1200" b="1" u="sng" dirty="0" err="1" smtClean="0">
                <a:latin typeface="Cambria" panose="02040503050406030204" pitchFamily="18" charset="0"/>
                <a:ea typeface="Cambria" panose="02040503050406030204" pitchFamily="18" charset="0"/>
              </a:rPr>
              <a:t>Defination</a:t>
            </a:r>
            <a:endParaRPr lang="en-US" sz="1200" b="1" u="sng" dirty="0">
              <a:latin typeface="Cambria" panose="02040503050406030204" pitchFamily="18" charset="0"/>
              <a:ea typeface="Cambria" panose="02040503050406030204" pitchFamily="18" charset="0"/>
            </a:endParaRPr>
          </a:p>
        </p:txBody>
      </p:sp>
      <p:sp>
        <p:nvSpPr>
          <p:cNvPr id="30" name="TextBox 29"/>
          <p:cNvSpPr txBox="1"/>
          <p:nvPr/>
        </p:nvSpPr>
        <p:spPr>
          <a:xfrm>
            <a:off x="7335673" y="2332861"/>
            <a:ext cx="1760610" cy="276999"/>
          </a:xfrm>
          <a:prstGeom prst="rect">
            <a:avLst/>
          </a:prstGeom>
          <a:noFill/>
        </p:spPr>
        <p:txBody>
          <a:bodyPr wrap="none" rtlCol="0">
            <a:spAutoFit/>
          </a:bodyPr>
          <a:lstStyle/>
          <a:p>
            <a:r>
              <a:rPr lang="en-US" sz="1200" b="1" u="sng" dirty="0" smtClean="0">
                <a:latin typeface="Cambria" panose="02040503050406030204" pitchFamily="18" charset="0"/>
                <a:ea typeface="Cambria" panose="02040503050406030204" pitchFamily="18" charset="0"/>
              </a:rPr>
              <a:t>Table Level </a:t>
            </a:r>
            <a:r>
              <a:rPr lang="en-US" sz="1200" b="1" u="sng" dirty="0" err="1" smtClean="0">
                <a:latin typeface="Cambria" panose="02040503050406030204" pitchFamily="18" charset="0"/>
                <a:ea typeface="Cambria" panose="02040503050406030204" pitchFamily="18" charset="0"/>
              </a:rPr>
              <a:t>Defination</a:t>
            </a:r>
            <a:endParaRPr lang="en-US" sz="1200" b="1" u="sng" dirty="0">
              <a:latin typeface="Cambria" panose="02040503050406030204" pitchFamily="18" charset="0"/>
              <a:ea typeface="Cambria" panose="02040503050406030204" pitchFamily="18" charset="0"/>
            </a:endParaRPr>
          </a:p>
        </p:txBody>
      </p:sp>
      <p:sp>
        <p:nvSpPr>
          <p:cNvPr id="31" name="TextBox 30"/>
          <p:cNvSpPr txBox="1"/>
          <p:nvPr/>
        </p:nvSpPr>
        <p:spPr>
          <a:xfrm>
            <a:off x="6731337" y="4287712"/>
            <a:ext cx="2192267" cy="276999"/>
          </a:xfrm>
          <a:prstGeom prst="rect">
            <a:avLst/>
          </a:prstGeom>
          <a:noFill/>
        </p:spPr>
        <p:txBody>
          <a:bodyPr wrap="none" rtlCol="0">
            <a:spAutoFit/>
          </a:bodyPr>
          <a:lstStyle/>
          <a:p>
            <a:r>
              <a:rPr lang="en-US" sz="1200" b="1" dirty="0" smtClean="0">
                <a:latin typeface="Cambria" panose="02040503050406030204" pitchFamily="18" charset="0"/>
                <a:ea typeface="Cambria" panose="02040503050406030204" pitchFamily="18" charset="0"/>
              </a:rPr>
              <a:t>Example 2: Check Constraint</a:t>
            </a:r>
            <a:endParaRPr lang="en-US" sz="1200" b="1" dirty="0">
              <a:latin typeface="Cambria" panose="02040503050406030204" pitchFamily="18" charset="0"/>
              <a:ea typeface="Cambria" panose="02040503050406030204" pitchFamily="18" charset="0"/>
            </a:endParaRPr>
          </a:p>
        </p:txBody>
      </p:sp>
      <p:sp>
        <p:nvSpPr>
          <p:cNvPr id="32" name="Rectangle 31"/>
          <p:cNvSpPr/>
          <p:nvPr/>
        </p:nvSpPr>
        <p:spPr>
          <a:xfrm>
            <a:off x="6731337" y="4564711"/>
            <a:ext cx="4085580" cy="2308324"/>
          </a:xfrm>
          <a:prstGeom prst="rect">
            <a:avLst/>
          </a:prstGeom>
        </p:spPr>
        <p:txBody>
          <a:bodyPr wrap="square">
            <a:spAutoFit/>
          </a:bodyPr>
          <a:lstStyle/>
          <a:p>
            <a:r>
              <a:rPr lang="en-US" sz="1200" b="1" u="sng" dirty="0">
                <a:latin typeface="Cambria" panose="02040503050406030204" pitchFamily="18" charset="0"/>
                <a:ea typeface="Cambria" panose="02040503050406030204" pitchFamily="18" charset="0"/>
              </a:rPr>
              <a:t>Column Level</a:t>
            </a:r>
            <a:endParaRPr lang="en-US" sz="1200" b="1" dirty="0" smtClean="0">
              <a:solidFill>
                <a:srgbClr val="FF0000"/>
              </a:solidFill>
              <a:latin typeface="Cambria" panose="02040503050406030204" pitchFamily="18" charset="0"/>
              <a:ea typeface="Cambria" panose="02040503050406030204" pitchFamily="18" charset="0"/>
            </a:endParaRPr>
          </a:p>
          <a:p>
            <a:r>
              <a:rPr lang="en-US" sz="1200" b="1" dirty="0" smtClean="0">
                <a:solidFill>
                  <a:srgbClr val="FF0000"/>
                </a:solidFill>
                <a:latin typeface="Cambria" panose="02040503050406030204" pitchFamily="18" charset="0"/>
                <a:ea typeface="Cambria" panose="02040503050406030204" pitchFamily="18" charset="0"/>
              </a:rPr>
              <a:t>CREATE </a:t>
            </a:r>
            <a:r>
              <a:rPr lang="en-US" sz="1200" b="1" dirty="0">
                <a:solidFill>
                  <a:srgbClr val="FF0000"/>
                </a:solidFill>
                <a:latin typeface="Cambria" panose="02040503050406030204" pitchFamily="18" charset="0"/>
                <a:ea typeface="Cambria" panose="02040503050406030204" pitchFamily="18" charset="0"/>
              </a:rPr>
              <a:t>TABLE Bank(</a:t>
            </a:r>
            <a:r>
              <a:rPr lang="en-US" sz="1200" b="1" dirty="0" err="1">
                <a:solidFill>
                  <a:srgbClr val="FF0000"/>
                </a:solidFill>
                <a:latin typeface="Cambria" panose="02040503050406030204" pitchFamily="18" charset="0"/>
                <a:ea typeface="Cambria" panose="02040503050406030204" pitchFamily="18" charset="0"/>
              </a:rPr>
              <a:t>Custid</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Cname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(50), </a:t>
            </a:r>
            <a:r>
              <a:rPr lang="en-US" sz="1200" b="1" dirty="0" err="1">
                <a:solidFill>
                  <a:srgbClr val="FF0000"/>
                </a:solidFill>
                <a:latin typeface="Cambria" panose="02040503050406030204" pitchFamily="18" charset="0"/>
                <a:ea typeface="Cambria" panose="02040503050406030204" pitchFamily="18" charset="0"/>
              </a:rPr>
              <a:t>Bal</a:t>
            </a:r>
            <a:r>
              <a:rPr lang="en-US" sz="1200" b="1" dirty="0">
                <a:solidFill>
                  <a:srgbClr val="FF0000"/>
                </a:solidFill>
                <a:latin typeface="Cambria" panose="02040503050406030204" pitchFamily="18" charset="0"/>
                <a:ea typeface="Cambria" panose="02040503050406030204" pitchFamily="18" charset="0"/>
              </a:rPr>
              <a:t> decimal(7,2) Constraint </a:t>
            </a:r>
            <a:r>
              <a:rPr lang="en-US" sz="1200" b="1" dirty="0" err="1">
                <a:solidFill>
                  <a:srgbClr val="FF0000"/>
                </a:solidFill>
                <a:latin typeface="Cambria" panose="02040503050406030204" pitchFamily="18" charset="0"/>
                <a:ea typeface="Cambria" panose="02040503050406030204" pitchFamily="18" charset="0"/>
              </a:rPr>
              <a:t>Bal_CK</a:t>
            </a:r>
            <a:r>
              <a:rPr lang="en-US" sz="1200" b="1" dirty="0">
                <a:solidFill>
                  <a:srgbClr val="FF0000"/>
                </a:solidFill>
                <a:latin typeface="Cambria" panose="02040503050406030204" pitchFamily="18" charset="0"/>
                <a:ea typeface="Cambria" panose="02040503050406030204" pitchFamily="18" charset="0"/>
              </a:rPr>
              <a:t> Check (</a:t>
            </a:r>
            <a:r>
              <a:rPr lang="en-US" sz="1200" b="1" dirty="0" err="1">
                <a:solidFill>
                  <a:srgbClr val="FF0000"/>
                </a:solidFill>
                <a:latin typeface="Cambria" panose="02040503050406030204" pitchFamily="18" charset="0"/>
                <a:ea typeface="Cambria" panose="02040503050406030204" pitchFamily="18" charset="0"/>
              </a:rPr>
              <a:t>Bal</a:t>
            </a:r>
            <a:r>
              <a:rPr lang="en-US" sz="1200" b="1" dirty="0">
                <a:solidFill>
                  <a:srgbClr val="FF0000"/>
                </a:solidFill>
                <a:latin typeface="Cambria" panose="02040503050406030204" pitchFamily="18" charset="0"/>
                <a:ea typeface="Cambria" panose="02040503050406030204" pitchFamily="18" charset="0"/>
              </a:rPr>
              <a:t>&gt;=1000</a:t>
            </a:r>
            <a:r>
              <a:rPr lang="en-US" sz="1200" b="1" dirty="0" smtClean="0">
                <a:solidFill>
                  <a:srgbClr val="FF0000"/>
                </a:solidFill>
                <a:latin typeface="Cambria" panose="02040503050406030204" pitchFamily="18" charset="0"/>
                <a:ea typeface="Cambria" panose="02040503050406030204" pitchFamily="18" charset="0"/>
              </a:rPr>
              <a:t>))</a:t>
            </a:r>
          </a:p>
          <a:p>
            <a:endParaRPr lang="en-US" sz="1200" b="1" dirty="0" smtClean="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Bank values (1,'Tanaji',900)</a:t>
            </a:r>
          </a:p>
          <a:p>
            <a:endParaRPr lang="en-US" sz="1200" b="1" dirty="0" smtClean="0">
              <a:solidFill>
                <a:srgbClr val="FF0000"/>
              </a:solidFill>
              <a:latin typeface="Cambria" panose="02040503050406030204" pitchFamily="18" charset="0"/>
              <a:ea typeface="Cambria" panose="02040503050406030204" pitchFamily="18" charset="0"/>
            </a:endParaRPr>
          </a:p>
          <a:p>
            <a:r>
              <a:rPr lang="en-US" sz="1200" b="1" u="sng" dirty="0">
                <a:latin typeface="Cambria" panose="02040503050406030204" pitchFamily="18" charset="0"/>
                <a:ea typeface="Cambria" panose="02040503050406030204" pitchFamily="18" charset="0"/>
              </a:rPr>
              <a:t>Table Level</a:t>
            </a:r>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CREATE TABLE Bank(</a:t>
            </a:r>
            <a:r>
              <a:rPr lang="en-US" sz="1200" b="1" dirty="0" err="1">
                <a:solidFill>
                  <a:srgbClr val="FF0000"/>
                </a:solidFill>
                <a:latin typeface="Cambria" panose="02040503050406030204" pitchFamily="18" charset="0"/>
                <a:ea typeface="Cambria" panose="02040503050406030204" pitchFamily="18" charset="0"/>
              </a:rPr>
              <a:t>Custid</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Cname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(50), </a:t>
            </a:r>
            <a:r>
              <a:rPr lang="en-US" sz="1200" b="1" dirty="0" err="1">
                <a:solidFill>
                  <a:srgbClr val="FF0000"/>
                </a:solidFill>
                <a:latin typeface="Cambria" panose="02040503050406030204" pitchFamily="18" charset="0"/>
                <a:ea typeface="Cambria" panose="02040503050406030204" pitchFamily="18" charset="0"/>
              </a:rPr>
              <a:t>Bal</a:t>
            </a:r>
            <a:r>
              <a:rPr lang="en-US" sz="1200" b="1" dirty="0">
                <a:solidFill>
                  <a:srgbClr val="FF0000"/>
                </a:solidFill>
                <a:latin typeface="Cambria" panose="02040503050406030204" pitchFamily="18" charset="0"/>
                <a:ea typeface="Cambria" panose="02040503050406030204" pitchFamily="18" charset="0"/>
              </a:rPr>
              <a:t> decimal(7,2), Constraint </a:t>
            </a:r>
            <a:r>
              <a:rPr lang="en-US" sz="1200" b="1" dirty="0" err="1">
                <a:solidFill>
                  <a:srgbClr val="FF0000"/>
                </a:solidFill>
                <a:latin typeface="Cambria" panose="02040503050406030204" pitchFamily="18" charset="0"/>
                <a:ea typeface="Cambria" panose="02040503050406030204" pitchFamily="18" charset="0"/>
              </a:rPr>
              <a:t>Bal_CK</a:t>
            </a:r>
            <a:r>
              <a:rPr lang="en-US" sz="1200" b="1" dirty="0">
                <a:solidFill>
                  <a:srgbClr val="FF0000"/>
                </a:solidFill>
                <a:latin typeface="Cambria" panose="02040503050406030204" pitchFamily="18" charset="0"/>
                <a:ea typeface="Cambria" panose="02040503050406030204" pitchFamily="18" charset="0"/>
              </a:rPr>
              <a:t> Check(</a:t>
            </a:r>
            <a:r>
              <a:rPr lang="en-US" sz="1200" b="1" dirty="0" err="1">
                <a:solidFill>
                  <a:srgbClr val="FF0000"/>
                </a:solidFill>
                <a:latin typeface="Cambria" panose="02040503050406030204" pitchFamily="18" charset="0"/>
                <a:ea typeface="Cambria" panose="02040503050406030204" pitchFamily="18" charset="0"/>
              </a:rPr>
              <a:t>Bal</a:t>
            </a:r>
            <a:r>
              <a:rPr lang="en-US" sz="1200" b="1" dirty="0">
                <a:solidFill>
                  <a:srgbClr val="FF0000"/>
                </a:solidFill>
                <a:latin typeface="Cambria" panose="02040503050406030204" pitchFamily="18" charset="0"/>
                <a:ea typeface="Cambria" panose="02040503050406030204" pitchFamily="18" charset="0"/>
              </a:rPr>
              <a:t> BETWEEN 1000 AND 9999</a:t>
            </a:r>
            <a:r>
              <a:rPr lang="en-US" sz="1200" b="1" dirty="0" smtClean="0">
                <a:solidFill>
                  <a:srgbClr val="FF0000"/>
                </a:solidFill>
                <a:latin typeface="Cambria" panose="02040503050406030204" pitchFamily="18" charset="0"/>
                <a:ea typeface="Cambria" panose="02040503050406030204" pitchFamily="18" charset="0"/>
              </a:rPr>
              <a:t>))</a:t>
            </a: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Bank values (1,'Tanaji',900</a:t>
            </a:r>
            <a:r>
              <a:rPr lang="en-US" sz="1200" b="1" dirty="0" smtClean="0">
                <a:solidFill>
                  <a:srgbClr val="FF0000"/>
                </a:solidFill>
                <a:latin typeface="Cambria" panose="02040503050406030204" pitchFamily="18" charset="0"/>
                <a:ea typeface="Cambria" panose="02040503050406030204" pitchFamily="18" charset="0"/>
              </a:rPr>
              <a:t>)</a:t>
            </a:r>
            <a:endParaRPr lang="en-US" sz="1200" b="1"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65594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820441" y="1952981"/>
            <a:ext cx="10654930" cy="55841"/>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90934" y="349508"/>
            <a:ext cx="4029875" cy="830997"/>
          </a:xfrm>
          <a:prstGeom prst="rect">
            <a:avLst/>
          </a:prstGeom>
        </p:spPr>
        <p:txBody>
          <a:bodyPr wrap="square">
            <a:spAutoFit/>
          </a:bodyPr>
          <a:lstStyle/>
          <a:p>
            <a:pPr marL="171450" indent="-171450">
              <a:buFont typeface="Wingdings" panose="05000000000000000000" pitchFamily="2" charset="2"/>
              <a:buChar char="q"/>
            </a:pPr>
            <a:r>
              <a:rPr lang="en-US" sz="1200" b="1" u="sng" dirty="0" smtClean="0">
                <a:latin typeface="Cambria" panose="02040503050406030204" pitchFamily="18" charset="0"/>
                <a:ea typeface="Cambria" panose="02040503050406030204" pitchFamily="18" charset="0"/>
              </a:rPr>
              <a:t>Default</a:t>
            </a:r>
            <a:r>
              <a:rPr lang="en-US" sz="1200" dirty="0" smtClean="0">
                <a:latin typeface="Cambria" panose="02040503050406030204" pitchFamily="18" charset="0"/>
                <a:ea typeface="Cambria" panose="02040503050406030204" pitchFamily="18" charset="0"/>
              </a:rPr>
              <a:t>:- This </a:t>
            </a:r>
            <a:r>
              <a:rPr lang="en-US" sz="1200" dirty="0">
                <a:latin typeface="Cambria" panose="02040503050406030204" pitchFamily="18" charset="0"/>
                <a:ea typeface="Cambria" panose="02040503050406030204" pitchFamily="18" charset="0"/>
              </a:rPr>
              <a:t>constraint is used to provide a default value for the fields</a:t>
            </a:r>
            <a:r>
              <a:rPr lang="en-US" sz="1200" dirty="0" smtClean="0">
                <a:latin typeface="Cambria" panose="02040503050406030204" pitchFamily="18" charset="0"/>
                <a:ea typeface="Cambria" panose="02040503050406030204" pitchFamily="18" charset="0"/>
              </a:rPr>
              <a:t>.</a:t>
            </a:r>
          </a:p>
          <a:p>
            <a:r>
              <a:rPr lang="en-US" sz="1200" dirty="0" smtClean="0">
                <a:latin typeface="Cambria" panose="02040503050406030204" pitchFamily="18" charset="0"/>
                <a:ea typeface="Cambria" panose="02040503050406030204" pitchFamily="18" charset="0"/>
              </a:rPr>
              <a:t>If user not specify the value for this constraint columnist automatically  pick default value </a:t>
            </a:r>
            <a:r>
              <a:rPr lang="en-US" sz="1200" dirty="0">
                <a:latin typeface="Cambria" panose="02040503050406030204" pitchFamily="18" charset="0"/>
                <a:ea typeface="Cambria" panose="02040503050406030204" pitchFamily="18" charset="0"/>
              </a:rPr>
              <a:t> </a:t>
            </a:r>
          </a:p>
        </p:txBody>
      </p:sp>
      <p:sp>
        <p:nvSpPr>
          <p:cNvPr id="3" name="Rectangle 2"/>
          <p:cNvSpPr/>
          <p:nvPr/>
        </p:nvSpPr>
        <p:spPr>
          <a:xfrm>
            <a:off x="4604574" y="230012"/>
            <a:ext cx="3659926" cy="1569660"/>
          </a:xfrm>
          <a:prstGeom prst="rect">
            <a:avLst/>
          </a:prstGeom>
        </p:spPr>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Student</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ID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SNAME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a:t>
            </a:r>
          </a:p>
          <a:p>
            <a:r>
              <a:rPr lang="en-US" sz="1200" b="1" dirty="0">
                <a:solidFill>
                  <a:srgbClr val="FF0000"/>
                </a:solidFill>
                <a:latin typeface="Cambria" panose="02040503050406030204" pitchFamily="18" charset="0"/>
                <a:ea typeface="Cambria" panose="02040503050406030204" pitchFamily="18" charset="0"/>
              </a:rPr>
              <a:t>AGE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Default 18</a:t>
            </a:r>
          </a:p>
          <a:p>
            <a:r>
              <a:rPr lang="en-US" sz="1200" b="1" dirty="0" smtClean="0">
                <a:solidFill>
                  <a:srgbClr val="FF0000"/>
                </a:solidFill>
                <a:latin typeface="Cambria" panose="02040503050406030204" pitchFamily="18" charset="0"/>
                <a:ea typeface="Cambria" panose="02040503050406030204" pitchFamily="18" charset="0"/>
              </a:rPr>
              <a:t>)</a:t>
            </a: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Student values (1,'Tanaji',Default)</a:t>
            </a:r>
          </a:p>
        </p:txBody>
      </p:sp>
      <p:sp>
        <p:nvSpPr>
          <p:cNvPr id="5" name="Rectangle 4"/>
          <p:cNvSpPr/>
          <p:nvPr/>
        </p:nvSpPr>
        <p:spPr>
          <a:xfrm>
            <a:off x="8264500" y="230012"/>
            <a:ext cx="3587799" cy="1200329"/>
          </a:xfrm>
          <a:prstGeom prst="rect">
            <a:avLst/>
          </a:prstGeom>
        </p:spPr>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Bank(</a:t>
            </a:r>
            <a:r>
              <a:rPr lang="en-US" sz="1200" b="1" dirty="0" err="1">
                <a:solidFill>
                  <a:srgbClr val="FF0000"/>
                </a:solidFill>
                <a:latin typeface="Cambria" panose="02040503050406030204" pitchFamily="18" charset="0"/>
                <a:ea typeface="Cambria" panose="02040503050406030204" pitchFamily="18" charset="0"/>
              </a:rPr>
              <a:t>Custid</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Cname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(50)</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Bal</a:t>
            </a:r>
            <a:r>
              <a:rPr lang="en-US" sz="1200" b="1" dirty="0">
                <a:solidFill>
                  <a:srgbClr val="FF0000"/>
                </a:solidFill>
                <a:latin typeface="Cambria" panose="02040503050406030204" pitchFamily="18" charset="0"/>
                <a:ea typeface="Cambria" panose="02040503050406030204" pitchFamily="18" charset="0"/>
              </a:rPr>
              <a:t> decimal(7,2) Default 1000)</a:t>
            </a: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Bank (</a:t>
            </a:r>
            <a:r>
              <a:rPr lang="en-US" sz="1200" b="1" dirty="0" err="1">
                <a:solidFill>
                  <a:srgbClr val="FF0000"/>
                </a:solidFill>
                <a:latin typeface="Cambria" panose="02040503050406030204" pitchFamily="18" charset="0"/>
                <a:ea typeface="Cambria" panose="02040503050406030204" pitchFamily="18" charset="0"/>
              </a:rPr>
              <a:t>Custid</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Cname</a:t>
            </a:r>
            <a:r>
              <a:rPr lang="en-US" sz="1200" b="1" dirty="0">
                <a:solidFill>
                  <a:srgbClr val="FF0000"/>
                </a:solidFill>
                <a:latin typeface="Cambria" panose="02040503050406030204" pitchFamily="18" charset="0"/>
                <a:ea typeface="Cambria" panose="02040503050406030204" pitchFamily="18" charset="0"/>
              </a:rPr>
              <a:t>) VALUES (101, 'Ravi')</a:t>
            </a:r>
          </a:p>
        </p:txBody>
      </p:sp>
      <p:sp>
        <p:nvSpPr>
          <p:cNvPr id="6" name="Rectangle 5"/>
          <p:cNvSpPr/>
          <p:nvPr/>
        </p:nvSpPr>
        <p:spPr>
          <a:xfrm>
            <a:off x="618906" y="2115963"/>
            <a:ext cx="4769771" cy="830997"/>
          </a:xfrm>
          <a:prstGeom prst="rect">
            <a:avLst/>
          </a:prstGeom>
        </p:spPr>
        <p:txBody>
          <a:bodyPr wrap="square">
            <a:spAutoFit/>
          </a:bodyPr>
          <a:lstStyle/>
          <a:p>
            <a:pPr marL="171450" indent="-171450">
              <a:buFont typeface="Wingdings" panose="05000000000000000000" pitchFamily="2" charset="2"/>
              <a:buChar char="q"/>
            </a:pPr>
            <a:r>
              <a:rPr lang="en-US" sz="1200" b="1" u="sng" dirty="0">
                <a:latin typeface="Cambria" panose="02040503050406030204" pitchFamily="18" charset="0"/>
                <a:ea typeface="Cambria" panose="02040503050406030204" pitchFamily="18" charset="0"/>
              </a:rPr>
              <a:t>Foreign </a:t>
            </a:r>
            <a:r>
              <a:rPr lang="en-US" sz="1200" b="1" u="sng" dirty="0" smtClean="0">
                <a:latin typeface="Cambria" panose="02040503050406030204" pitchFamily="18" charset="0"/>
                <a:ea typeface="Cambria" panose="02040503050406030204" pitchFamily="18" charset="0"/>
              </a:rPr>
              <a:t>Key</a:t>
            </a:r>
            <a:r>
              <a:rPr lang="en-US" sz="1200" dirty="0" smtClean="0">
                <a:latin typeface="Cambria" panose="02040503050406030204" pitchFamily="18" charset="0"/>
                <a:ea typeface="Cambria" panose="02040503050406030204" pitchFamily="18" charset="0"/>
              </a:rPr>
              <a:t>:-is </a:t>
            </a:r>
            <a:r>
              <a:rPr lang="en-US" sz="1200" dirty="0">
                <a:latin typeface="Cambria" panose="02040503050406030204" pitchFamily="18" charset="0"/>
                <a:ea typeface="Cambria" panose="02040503050406030204" pitchFamily="18" charset="0"/>
              </a:rPr>
              <a:t>a column/field that refers to the primary key/unique key of another table. </a:t>
            </a:r>
            <a:endParaRPr lang="en-US" sz="1200" dirty="0" smtClean="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a:t>
            </a:r>
            <a:r>
              <a:rPr lang="en-US" sz="1200" dirty="0" smtClean="0">
                <a:latin typeface="Cambria" panose="02040503050406030204" pitchFamily="18" charset="0"/>
                <a:ea typeface="Cambria" panose="02040503050406030204" pitchFamily="18" charset="0"/>
              </a:rPr>
              <a:t>So </a:t>
            </a:r>
            <a:r>
              <a:rPr lang="en-US" sz="1200" dirty="0">
                <a:latin typeface="Cambria" panose="02040503050406030204" pitchFamily="18" charset="0"/>
                <a:ea typeface="Cambria" panose="02040503050406030204" pitchFamily="18" charset="0"/>
              </a:rPr>
              <a:t>it </a:t>
            </a:r>
            <a:r>
              <a:rPr lang="en-US" sz="1200" dirty="0" smtClean="0">
                <a:latin typeface="Cambria" panose="02040503050406030204" pitchFamily="18" charset="0"/>
                <a:ea typeface="Cambria" panose="02040503050406030204" pitchFamily="18" charset="0"/>
              </a:rPr>
              <a:t>create the </a:t>
            </a:r>
            <a:r>
              <a:rPr lang="en-US" sz="1200" dirty="0">
                <a:latin typeface="Cambria" panose="02040503050406030204" pitchFamily="18" charset="0"/>
                <a:ea typeface="Cambria" panose="02040503050406030204" pitchFamily="18" charset="0"/>
              </a:rPr>
              <a:t>relationship between tables and acts as a cross reference among them.</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906" y="3565098"/>
            <a:ext cx="4491456" cy="1820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618906" y="2921168"/>
            <a:ext cx="4965215" cy="646331"/>
          </a:xfrm>
          <a:prstGeom prst="rect">
            <a:avLst/>
          </a:prstGeom>
        </p:spPr>
        <p:txBody>
          <a:bodyPr wrap="square">
            <a:spAutoFit/>
          </a:bodyPr>
          <a:lstStyle/>
          <a:p>
            <a:r>
              <a:rPr lang="en-US" sz="1200" b="1" u="sng" dirty="0">
                <a:latin typeface="Cambria" panose="02040503050406030204" pitchFamily="18" charset="0"/>
                <a:ea typeface="Cambria" panose="02040503050406030204" pitchFamily="18" charset="0"/>
              </a:rPr>
              <a:t>Please find the below Diagram :- </a:t>
            </a:r>
          </a:p>
          <a:p>
            <a:r>
              <a:rPr lang="en-US" sz="1200" dirty="0">
                <a:latin typeface="Cambria" panose="02040503050406030204" pitchFamily="18" charset="0"/>
                <a:ea typeface="Cambria" panose="02040503050406030204" pitchFamily="18" charset="0"/>
              </a:rPr>
              <a:t>In this case the </a:t>
            </a:r>
            <a:r>
              <a:rPr lang="en-US" sz="1200" dirty="0" err="1">
                <a:latin typeface="Cambria" panose="02040503050406030204" pitchFamily="18" charset="0"/>
                <a:ea typeface="Cambria" panose="02040503050406030204" pitchFamily="18" charset="0"/>
              </a:rPr>
              <a:t>Dept</a:t>
            </a:r>
            <a:r>
              <a:rPr lang="en-US" sz="1200" dirty="0">
                <a:latin typeface="Cambria" panose="02040503050406030204" pitchFamily="18" charset="0"/>
                <a:ea typeface="Cambria" panose="02040503050406030204" pitchFamily="18" charset="0"/>
              </a:rPr>
              <a:t> table is called as Parent table and </a:t>
            </a:r>
            <a:r>
              <a:rPr lang="en-US" sz="1200" dirty="0" err="1">
                <a:latin typeface="Cambria" panose="02040503050406030204" pitchFamily="18" charset="0"/>
                <a:ea typeface="Cambria" panose="02040503050406030204" pitchFamily="18" charset="0"/>
              </a:rPr>
              <a:t>Emp</a:t>
            </a:r>
            <a:r>
              <a:rPr lang="en-US" sz="1200" dirty="0">
                <a:latin typeface="Cambria" panose="02040503050406030204" pitchFamily="18" charset="0"/>
                <a:ea typeface="Cambria" panose="02040503050406030204" pitchFamily="18" charset="0"/>
              </a:rPr>
              <a:t> table is called as Child table.</a:t>
            </a:r>
          </a:p>
        </p:txBody>
      </p:sp>
      <p:sp>
        <p:nvSpPr>
          <p:cNvPr id="9" name="Rectangle 8"/>
          <p:cNvSpPr/>
          <p:nvPr/>
        </p:nvSpPr>
        <p:spPr>
          <a:xfrm>
            <a:off x="5798180" y="1980901"/>
            <a:ext cx="6393819" cy="4893647"/>
          </a:xfrm>
          <a:prstGeom prst="rect">
            <a:avLst/>
          </a:prstGeom>
        </p:spPr>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a:t>
            </a:r>
            <a:r>
              <a:rPr lang="en-US" sz="1200" b="1" dirty="0" err="1">
                <a:solidFill>
                  <a:srgbClr val="FF0000"/>
                </a:solidFill>
                <a:latin typeface="Cambria" panose="02040503050406030204" pitchFamily="18" charset="0"/>
                <a:ea typeface="Cambria" panose="02040503050406030204" pitchFamily="18" charset="0"/>
              </a:rPr>
              <a:t>Dept</a:t>
            </a:r>
            <a:r>
              <a:rPr lang="en-US" sz="1200" b="1" dirty="0">
                <a:solidFill>
                  <a:srgbClr val="FF0000"/>
                </a:solidFill>
                <a:latin typeface="Cambria" panose="02040503050406030204" pitchFamily="18" charset="0"/>
                <a:ea typeface="Cambria" panose="02040503050406030204" pitchFamily="18" charset="0"/>
              </a:rPr>
              <a:t> </a:t>
            </a:r>
          </a:p>
          <a:p>
            <a:r>
              <a:rPr lang="en-US" sz="1200" b="1" dirty="0">
                <a:solidFill>
                  <a:srgbClr val="FF0000"/>
                </a:solidFill>
                <a:latin typeface="Cambria" panose="02040503050406030204" pitchFamily="18" charset="0"/>
                <a:ea typeface="Cambria" panose="02040503050406030204" pitchFamily="18" charset="0"/>
              </a:rPr>
              <a:t>(</a:t>
            </a:r>
            <a:r>
              <a:rPr lang="en-US" sz="1200" b="1" dirty="0" err="1">
                <a:solidFill>
                  <a:srgbClr val="FF0000"/>
                </a:solidFill>
                <a:latin typeface="Cambria" panose="02040503050406030204" pitchFamily="18" charset="0"/>
                <a:ea typeface="Cambria" panose="02040503050406030204" pitchFamily="18" charset="0"/>
              </a:rPr>
              <a:t>Deptno</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Constraint </a:t>
            </a:r>
            <a:r>
              <a:rPr lang="en-US" sz="1200" b="1" dirty="0" err="1">
                <a:solidFill>
                  <a:srgbClr val="FF0000"/>
                </a:solidFill>
                <a:latin typeface="Cambria" panose="02040503050406030204" pitchFamily="18" charset="0"/>
                <a:ea typeface="Cambria" panose="02040503050406030204" pitchFamily="18" charset="0"/>
              </a:rPr>
              <a:t>Deptno_Pk</a:t>
            </a:r>
            <a:r>
              <a:rPr lang="en-US" sz="1200" b="1" dirty="0">
                <a:solidFill>
                  <a:srgbClr val="FF0000"/>
                </a:solidFill>
                <a:latin typeface="Cambria" panose="02040503050406030204" pitchFamily="18" charset="0"/>
                <a:ea typeface="Cambria" panose="02040503050406030204" pitchFamily="18" charset="0"/>
              </a:rPr>
              <a:t> Primary Key, </a:t>
            </a:r>
          </a:p>
          <a:p>
            <a:r>
              <a:rPr lang="en-US" sz="1200" b="1" dirty="0" err="1">
                <a:solidFill>
                  <a:srgbClr val="FF0000"/>
                </a:solidFill>
                <a:latin typeface="Cambria" panose="02040503050406030204" pitchFamily="18" charset="0"/>
                <a:ea typeface="Cambria" panose="02040503050406030204" pitchFamily="18" charset="0"/>
              </a:rPr>
              <a:t>DName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(50), </a:t>
            </a:r>
          </a:p>
          <a:p>
            <a:r>
              <a:rPr lang="en-US" sz="1200" b="1" dirty="0" err="1">
                <a:solidFill>
                  <a:srgbClr val="FF0000"/>
                </a:solidFill>
                <a:latin typeface="Cambria" panose="02040503050406030204" pitchFamily="18" charset="0"/>
                <a:ea typeface="Cambria" panose="02040503050406030204" pitchFamily="18" charset="0"/>
              </a:rPr>
              <a:t>Loc</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(50)</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Insert into </a:t>
            </a:r>
            <a:r>
              <a:rPr lang="en-US" sz="1200" b="1" dirty="0" err="1">
                <a:solidFill>
                  <a:srgbClr val="FF0000"/>
                </a:solidFill>
                <a:latin typeface="Cambria" panose="02040503050406030204" pitchFamily="18" charset="0"/>
                <a:ea typeface="Cambria" panose="02040503050406030204" pitchFamily="18" charset="0"/>
              </a:rPr>
              <a:t>Dept</a:t>
            </a:r>
            <a:r>
              <a:rPr lang="en-US" sz="1200" b="1" dirty="0">
                <a:solidFill>
                  <a:srgbClr val="FF0000"/>
                </a:solidFill>
                <a:latin typeface="Cambria" panose="02040503050406030204" pitchFamily="18" charset="0"/>
                <a:ea typeface="Cambria" panose="02040503050406030204" pitchFamily="18" charset="0"/>
              </a:rPr>
              <a:t> values (10, 'Marketing', 'Mumbai')</a:t>
            </a:r>
          </a:p>
          <a:p>
            <a:r>
              <a:rPr lang="en-US" sz="1200" b="1" dirty="0">
                <a:solidFill>
                  <a:srgbClr val="FF0000"/>
                </a:solidFill>
                <a:latin typeface="Cambria" panose="02040503050406030204" pitchFamily="18" charset="0"/>
                <a:ea typeface="Cambria" panose="02040503050406030204" pitchFamily="18" charset="0"/>
              </a:rPr>
              <a:t>Insert into </a:t>
            </a:r>
            <a:r>
              <a:rPr lang="en-US" sz="1200" b="1" dirty="0" err="1">
                <a:solidFill>
                  <a:srgbClr val="FF0000"/>
                </a:solidFill>
                <a:latin typeface="Cambria" panose="02040503050406030204" pitchFamily="18" charset="0"/>
                <a:ea typeface="Cambria" panose="02040503050406030204" pitchFamily="18" charset="0"/>
              </a:rPr>
              <a:t>Dept</a:t>
            </a:r>
            <a:r>
              <a:rPr lang="en-US" sz="1200" b="1" dirty="0">
                <a:solidFill>
                  <a:srgbClr val="FF0000"/>
                </a:solidFill>
                <a:latin typeface="Cambria" panose="02040503050406030204" pitchFamily="18" charset="0"/>
                <a:ea typeface="Cambria" panose="02040503050406030204" pitchFamily="18" charset="0"/>
              </a:rPr>
              <a:t> values (20, 'Sales', 'Chennai')</a:t>
            </a:r>
          </a:p>
          <a:p>
            <a:r>
              <a:rPr lang="en-US" sz="1200" b="1" dirty="0">
                <a:solidFill>
                  <a:srgbClr val="FF0000"/>
                </a:solidFill>
                <a:latin typeface="Cambria" panose="02040503050406030204" pitchFamily="18" charset="0"/>
                <a:ea typeface="Cambria" panose="02040503050406030204" pitchFamily="18" charset="0"/>
              </a:rPr>
              <a:t>Insert into </a:t>
            </a:r>
            <a:r>
              <a:rPr lang="en-US" sz="1200" b="1" dirty="0" err="1">
                <a:solidFill>
                  <a:srgbClr val="FF0000"/>
                </a:solidFill>
                <a:latin typeface="Cambria" panose="02040503050406030204" pitchFamily="18" charset="0"/>
                <a:ea typeface="Cambria" panose="02040503050406030204" pitchFamily="18" charset="0"/>
              </a:rPr>
              <a:t>Dept</a:t>
            </a:r>
            <a:r>
              <a:rPr lang="en-US" sz="1200" b="1" dirty="0">
                <a:solidFill>
                  <a:srgbClr val="FF0000"/>
                </a:solidFill>
                <a:latin typeface="Cambria" panose="02040503050406030204" pitchFamily="18" charset="0"/>
                <a:ea typeface="Cambria" panose="02040503050406030204" pitchFamily="18" charset="0"/>
              </a:rPr>
              <a:t> values (30, 'Finance', 'Delhi')</a:t>
            </a:r>
          </a:p>
          <a:p>
            <a:r>
              <a:rPr lang="en-US" sz="1200" b="1" dirty="0">
                <a:solidFill>
                  <a:srgbClr val="FF0000"/>
                </a:solidFill>
                <a:latin typeface="Cambria" panose="02040503050406030204" pitchFamily="18" charset="0"/>
                <a:ea typeface="Cambria" panose="02040503050406030204" pitchFamily="18" charset="0"/>
              </a:rPr>
              <a:t>Insert into </a:t>
            </a:r>
            <a:r>
              <a:rPr lang="en-US" sz="1200" b="1" dirty="0" err="1">
                <a:solidFill>
                  <a:srgbClr val="FF0000"/>
                </a:solidFill>
                <a:latin typeface="Cambria" panose="02040503050406030204" pitchFamily="18" charset="0"/>
                <a:ea typeface="Cambria" panose="02040503050406030204" pitchFamily="18" charset="0"/>
              </a:rPr>
              <a:t>Dept</a:t>
            </a:r>
            <a:r>
              <a:rPr lang="en-US" sz="1200" b="1" dirty="0">
                <a:solidFill>
                  <a:srgbClr val="FF0000"/>
                </a:solidFill>
                <a:latin typeface="Cambria" panose="02040503050406030204" pitchFamily="18" charset="0"/>
                <a:ea typeface="Cambria" panose="02040503050406030204" pitchFamily="18" charset="0"/>
              </a:rPr>
              <a:t> values (40, 'Production', '</a:t>
            </a:r>
            <a:r>
              <a:rPr lang="en-US" sz="1200" b="1" dirty="0" err="1">
                <a:solidFill>
                  <a:srgbClr val="FF0000"/>
                </a:solidFill>
                <a:latin typeface="Cambria" panose="02040503050406030204" pitchFamily="18" charset="0"/>
                <a:ea typeface="Cambria" panose="02040503050406030204" pitchFamily="18" charset="0"/>
              </a:rPr>
              <a:t>Kolkota</a:t>
            </a:r>
            <a:r>
              <a:rPr lang="en-US" sz="1200" b="1" dirty="0" smtClean="0">
                <a:solidFill>
                  <a:srgbClr val="FF0000"/>
                </a:solidFill>
                <a:latin typeface="Cambria" panose="02040503050406030204" pitchFamily="18" charset="0"/>
                <a:ea typeface="Cambria" panose="02040503050406030204" pitchFamily="18" charset="0"/>
              </a:rPr>
              <a:t>')</a:t>
            </a: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Create table </a:t>
            </a:r>
            <a:r>
              <a:rPr lang="en-US" sz="1200" b="1" dirty="0" err="1">
                <a:solidFill>
                  <a:srgbClr val="FF0000"/>
                </a:solidFill>
                <a:latin typeface="Cambria" panose="02040503050406030204" pitchFamily="18" charset="0"/>
                <a:ea typeface="Cambria" panose="02040503050406030204" pitchFamily="18" charset="0"/>
              </a:rPr>
              <a:t>Emp</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Empno</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a:t>
            </a:r>
          </a:p>
          <a:p>
            <a:r>
              <a:rPr lang="en-US" sz="1200" b="1" dirty="0" err="1">
                <a:solidFill>
                  <a:srgbClr val="FF0000"/>
                </a:solidFill>
                <a:latin typeface="Cambria" panose="02040503050406030204" pitchFamily="18" charset="0"/>
                <a:ea typeface="Cambria" panose="02040503050406030204" pitchFamily="18" charset="0"/>
              </a:rPr>
              <a:t>Ename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(100), </a:t>
            </a:r>
          </a:p>
          <a:p>
            <a:r>
              <a:rPr lang="en-US" sz="1200" b="1" dirty="0">
                <a:solidFill>
                  <a:srgbClr val="FF0000"/>
                </a:solidFill>
                <a:latin typeface="Cambria" panose="02040503050406030204" pitchFamily="18" charset="0"/>
                <a:ea typeface="Cambria" panose="02040503050406030204" pitchFamily="18" charset="0"/>
              </a:rPr>
              <a:t>Job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(100), </a:t>
            </a:r>
          </a:p>
          <a:p>
            <a:r>
              <a:rPr lang="en-US" sz="1200" b="1" dirty="0" err="1">
                <a:solidFill>
                  <a:srgbClr val="FF0000"/>
                </a:solidFill>
                <a:latin typeface="Cambria" panose="02040503050406030204" pitchFamily="18" charset="0"/>
                <a:ea typeface="Cambria" panose="02040503050406030204" pitchFamily="18" charset="0"/>
              </a:rPr>
              <a:t>Mgr</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a:t>
            </a:r>
          </a:p>
          <a:p>
            <a:r>
              <a:rPr lang="en-US" sz="1200" b="1" dirty="0" err="1">
                <a:solidFill>
                  <a:srgbClr val="FF0000"/>
                </a:solidFill>
                <a:latin typeface="Cambria" panose="02040503050406030204" pitchFamily="18" charset="0"/>
                <a:ea typeface="Cambria" panose="02040503050406030204" pitchFamily="18" charset="0"/>
              </a:rPr>
              <a:t>HireDate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datetime</a:t>
            </a:r>
            <a:r>
              <a:rPr lang="en-US" sz="1200" b="1" dirty="0">
                <a:solidFill>
                  <a:srgbClr val="FF0000"/>
                </a:solidFill>
                <a:latin typeface="Cambria" panose="02040503050406030204" pitchFamily="18" charset="0"/>
                <a:ea typeface="Cambria" panose="02040503050406030204" pitchFamily="18" charset="0"/>
              </a:rPr>
              <a:t>, </a:t>
            </a:r>
          </a:p>
          <a:p>
            <a:r>
              <a:rPr lang="en-US" sz="1200" b="1" dirty="0">
                <a:solidFill>
                  <a:srgbClr val="FF0000"/>
                </a:solidFill>
                <a:latin typeface="Cambria" panose="02040503050406030204" pitchFamily="18" charset="0"/>
                <a:ea typeface="Cambria" panose="02040503050406030204" pitchFamily="18" charset="0"/>
              </a:rPr>
              <a:t>Sal Money, </a:t>
            </a:r>
          </a:p>
          <a:p>
            <a:r>
              <a:rPr lang="en-US" sz="1200" b="1" dirty="0" err="1">
                <a:solidFill>
                  <a:srgbClr val="FF0000"/>
                </a:solidFill>
                <a:latin typeface="Cambria" panose="02040503050406030204" pitchFamily="18" charset="0"/>
                <a:ea typeface="Cambria" panose="02040503050406030204" pitchFamily="18" charset="0"/>
              </a:rPr>
              <a:t>Comm</a:t>
            </a:r>
            <a:r>
              <a:rPr lang="en-US" sz="1200" b="1" dirty="0">
                <a:solidFill>
                  <a:srgbClr val="FF0000"/>
                </a:solidFill>
                <a:latin typeface="Cambria" panose="02040503050406030204" pitchFamily="18" charset="0"/>
                <a:ea typeface="Cambria" panose="02040503050406030204" pitchFamily="18" charset="0"/>
              </a:rPr>
              <a:t> Money, </a:t>
            </a:r>
          </a:p>
          <a:p>
            <a:r>
              <a:rPr lang="fr-FR" sz="1200" b="1" dirty="0" err="1">
                <a:solidFill>
                  <a:srgbClr val="FF0000"/>
                </a:solidFill>
                <a:latin typeface="Cambria" panose="02040503050406030204" pitchFamily="18" charset="0"/>
                <a:ea typeface="Cambria" panose="02040503050406030204" pitchFamily="18" charset="0"/>
              </a:rPr>
              <a:t>Deptno</a:t>
            </a:r>
            <a:r>
              <a:rPr lang="fr-FR" sz="1200" b="1" dirty="0">
                <a:solidFill>
                  <a:srgbClr val="FF0000"/>
                </a:solidFill>
                <a:latin typeface="Cambria" panose="02040503050406030204" pitchFamily="18" charset="0"/>
                <a:ea typeface="Cambria" panose="02040503050406030204" pitchFamily="18" charset="0"/>
              </a:rPr>
              <a:t> </a:t>
            </a:r>
            <a:r>
              <a:rPr lang="fr-FR" sz="1200" b="1" dirty="0" err="1">
                <a:solidFill>
                  <a:srgbClr val="FF0000"/>
                </a:solidFill>
                <a:latin typeface="Cambria" panose="02040503050406030204" pitchFamily="18" charset="0"/>
                <a:ea typeface="Cambria" panose="02040503050406030204" pitchFamily="18" charset="0"/>
              </a:rPr>
              <a:t>int</a:t>
            </a:r>
            <a:r>
              <a:rPr lang="fr-FR" sz="1200" b="1" dirty="0">
                <a:solidFill>
                  <a:srgbClr val="FF0000"/>
                </a:solidFill>
                <a:latin typeface="Cambria" panose="02040503050406030204" pitchFamily="18" charset="0"/>
                <a:ea typeface="Cambria" panose="02040503050406030204" pitchFamily="18" charset="0"/>
              </a:rPr>
              <a:t> </a:t>
            </a:r>
            <a:r>
              <a:rPr lang="fr-FR" sz="1200" b="1" dirty="0" err="1">
                <a:solidFill>
                  <a:srgbClr val="FF0000"/>
                </a:solidFill>
                <a:latin typeface="Cambria" panose="02040503050406030204" pitchFamily="18" charset="0"/>
                <a:ea typeface="Cambria" panose="02040503050406030204" pitchFamily="18" charset="0"/>
              </a:rPr>
              <a:t>Constraint</a:t>
            </a:r>
            <a:r>
              <a:rPr lang="fr-FR" sz="1200" b="1" dirty="0">
                <a:solidFill>
                  <a:srgbClr val="FF0000"/>
                </a:solidFill>
                <a:latin typeface="Cambria" panose="02040503050406030204" pitchFamily="18" charset="0"/>
                <a:ea typeface="Cambria" panose="02040503050406030204" pitchFamily="18" charset="0"/>
              </a:rPr>
              <a:t> </a:t>
            </a:r>
            <a:r>
              <a:rPr lang="fr-FR" sz="1200" b="1" dirty="0" err="1">
                <a:solidFill>
                  <a:srgbClr val="FF0000"/>
                </a:solidFill>
                <a:latin typeface="Cambria" panose="02040503050406030204" pitchFamily="18" charset="0"/>
                <a:ea typeface="Cambria" panose="02040503050406030204" pitchFamily="18" charset="0"/>
              </a:rPr>
              <a:t>Deptno_Ref</a:t>
            </a:r>
            <a:r>
              <a:rPr lang="fr-FR" sz="1200" b="1" dirty="0">
                <a:solidFill>
                  <a:srgbClr val="FF0000"/>
                </a:solidFill>
                <a:latin typeface="Cambria" panose="02040503050406030204" pitchFamily="18" charset="0"/>
                <a:ea typeface="Cambria" panose="02040503050406030204" pitchFamily="18" charset="0"/>
              </a:rPr>
              <a:t> </a:t>
            </a:r>
            <a:r>
              <a:rPr lang="fr-FR" sz="1200" b="1" dirty="0" err="1">
                <a:solidFill>
                  <a:srgbClr val="FF0000"/>
                </a:solidFill>
                <a:latin typeface="Cambria" panose="02040503050406030204" pitchFamily="18" charset="0"/>
                <a:ea typeface="Cambria" panose="02040503050406030204" pitchFamily="18" charset="0"/>
              </a:rPr>
              <a:t>References</a:t>
            </a:r>
            <a:r>
              <a:rPr lang="fr-FR" sz="1200" b="1" dirty="0">
                <a:solidFill>
                  <a:srgbClr val="FF0000"/>
                </a:solidFill>
                <a:latin typeface="Cambria" panose="02040503050406030204" pitchFamily="18" charset="0"/>
                <a:ea typeface="Cambria" panose="02040503050406030204" pitchFamily="18" charset="0"/>
              </a:rPr>
              <a:t> </a:t>
            </a:r>
            <a:r>
              <a:rPr lang="fr-FR" sz="1200" b="1" dirty="0" err="1">
                <a:solidFill>
                  <a:srgbClr val="FF0000"/>
                </a:solidFill>
                <a:latin typeface="Cambria" panose="02040503050406030204" pitchFamily="18" charset="0"/>
                <a:ea typeface="Cambria" panose="02040503050406030204" pitchFamily="18" charset="0"/>
              </a:rPr>
              <a:t>Dept</a:t>
            </a:r>
            <a:r>
              <a:rPr lang="fr-FR" sz="1200" b="1" dirty="0">
                <a:solidFill>
                  <a:srgbClr val="FF0000"/>
                </a:solidFill>
                <a:latin typeface="Cambria" panose="02040503050406030204" pitchFamily="18" charset="0"/>
                <a:ea typeface="Cambria" panose="02040503050406030204" pitchFamily="18" charset="0"/>
              </a:rPr>
              <a:t> (</a:t>
            </a:r>
            <a:r>
              <a:rPr lang="fr-FR" sz="1200" b="1" dirty="0" err="1">
                <a:solidFill>
                  <a:srgbClr val="FF0000"/>
                </a:solidFill>
                <a:latin typeface="Cambria" panose="02040503050406030204" pitchFamily="18" charset="0"/>
                <a:ea typeface="Cambria" panose="02040503050406030204" pitchFamily="18" charset="0"/>
              </a:rPr>
              <a:t>Deptno</a:t>
            </a:r>
            <a:r>
              <a:rPr lang="fr-FR" sz="1200" b="1" dirty="0">
                <a:solidFill>
                  <a:srgbClr val="FF0000"/>
                </a:solidFill>
                <a:latin typeface="Cambria" panose="02040503050406030204" pitchFamily="18" charset="0"/>
                <a:ea typeface="Cambria" panose="02040503050406030204" pitchFamily="18" charset="0"/>
              </a:rPr>
              <a:t>))</a:t>
            </a:r>
          </a:p>
          <a:p>
            <a:endParaRPr lang="en-US" sz="1200" b="1" dirty="0" smtClean="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a:t>
            </a:r>
            <a:r>
              <a:rPr lang="en-US" sz="1200" b="1" dirty="0" err="1">
                <a:solidFill>
                  <a:srgbClr val="FF0000"/>
                </a:solidFill>
                <a:latin typeface="Cambria" panose="02040503050406030204" pitchFamily="18" charset="0"/>
                <a:ea typeface="Cambria" panose="02040503050406030204" pitchFamily="18" charset="0"/>
              </a:rPr>
              <a:t>Emp</a:t>
            </a:r>
            <a:r>
              <a:rPr lang="en-US" sz="1200" b="1" dirty="0">
                <a:solidFill>
                  <a:srgbClr val="FF0000"/>
                </a:solidFill>
                <a:latin typeface="Cambria" panose="02040503050406030204" pitchFamily="18" charset="0"/>
                <a:ea typeface="Cambria" panose="02040503050406030204" pitchFamily="18" charset="0"/>
              </a:rPr>
              <a:t> Values (1001, 'Suresh', 'President', NULL, '01/01/78', 5000, NULL, 10) </a:t>
            </a:r>
          </a:p>
          <a:p>
            <a:r>
              <a:rPr lang="en-US" sz="1200" b="1" dirty="0">
                <a:solidFill>
                  <a:srgbClr val="FF0000"/>
                </a:solidFill>
                <a:latin typeface="Cambria" panose="02040503050406030204" pitchFamily="18" charset="0"/>
                <a:ea typeface="Cambria" panose="02040503050406030204" pitchFamily="18" charset="0"/>
              </a:rPr>
              <a:t>Insert into </a:t>
            </a:r>
            <a:r>
              <a:rPr lang="en-US" sz="1200" b="1" dirty="0" err="1">
                <a:solidFill>
                  <a:srgbClr val="FF0000"/>
                </a:solidFill>
                <a:latin typeface="Cambria" panose="02040503050406030204" pitchFamily="18" charset="0"/>
                <a:ea typeface="Cambria" panose="02040503050406030204" pitchFamily="18" charset="0"/>
              </a:rPr>
              <a:t>Emp</a:t>
            </a:r>
            <a:r>
              <a:rPr lang="en-US" sz="1200" b="1" dirty="0">
                <a:solidFill>
                  <a:srgbClr val="FF0000"/>
                </a:solidFill>
                <a:latin typeface="Cambria" panose="02040503050406030204" pitchFamily="18" charset="0"/>
                <a:ea typeface="Cambria" panose="02040503050406030204" pitchFamily="18" charset="0"/>
              </a:rPr>
              <a:t> Values (1002, 'Ramesh', 'Manager', 1001, '01/01/78', 4000, NULL, 20)</a:t>
            </a:r>
          </a:p>
          <a:p>
            <a:r>
              <a:rPr lang="en-US" sz="1200" b="1" dirty="0">
                <a:solidFill>
                  <a:srgbClr val="FF0000"/>
                </a:solidFill>
                <a:latin typeface="Cambria" panose="02040503050406030204" pitchFamily="18" charset="0"/>
                <a:ea typeface="Cambria" panose="02040503050406030204" pitchFamily="18" charset="0"/>
              </a:rPr>
              <a:t>Insert into </a:t>
            </a:r>
            <a:r>
              <a:rPr lang="en-US" sz="1200" b="1" dirty="0" err="1">
                <a:solidFill>
                  <a:srgbClr val="FF0000"/>
                </a:solidFill>
                <a:latin typeface="Cambria" panose="02040503050406030204" pitchFamily="18" charset="0"/>
                <a:ea typeface="Cambria" panose="02040503050406030204" pitchFamily="18" charset="0"/>
              </a:rPr>
              <a:t>Emp</a:t>
            </a:r>
            <a:r>
              <a:rPr lang="en-US" sz="1200" b="1" dirty="0">
                <a:solidFill>
                  <a:srgbClr val="FF0000"/>
                </a:solidFill>
                <a:latin typeface="Cambria" panose="02040503050406030204" pitchFamily="18" charset="0"/>
                <a:ea typeface="Cambria" panose="02040503050406030204" pitchFamily="18" charset="0"/>
              </a:rPr>
              <a:t> Values (1003, 'Ravi', 'Manager', 1001, '01/01/78', 3500, NULL, 30)</a:t>
            </a:r>
          </a:p>
          <a:p>
            <a:r>
              <a:rPr lang="en-US" sz="1200" b="1" dirty="0">
                <a:solidFill>
                  <a:srgbClr val="FF0000"/>
                </a:solidFill>
                <a:latin typeface="Cambria" panose="02040503050406030204" pitchFamily="18" charset="0"/>
                <a:ea typeface="Cambria" panose="02040503050406030204" pitchFamily="18" charset="0"/>
              </a:rPr>
              <a:t>Insert into </a:t>
            </a:r>
            <a:r>
              <a:rPr lang="en-US" sz="1200" b="1" dirty="0" err="1">
                <a:solidFill>
                  <a:srgbClr val="FF0000"/>
                </a:solidFill>
                <a:latin typeface="Cambria" panose="02040503050406030204" pitchFamily="18" charset="0"/>
                <a:ea typeface="Cambria" panose="02040503050406030204" pitchFamily="18" charset="0"/>
              </a:rPr>
              <a:t>Emp</a:t>
            </a:r>
            <a:r>
              <a:rPr lang="en-US" sz="1200" b="1" dirty="0">
                <a:solidFill>
                  <a:srgbClr val="FF0000"/>
                </a:solidFill>
                <a:latin typeface="Cambria" panose="02040503050406030204" pitchFamily="18" charset="0"/>
                <a:ea typeface="Cambria" panose="02040503050406030204" pitchFamily="18" charset="0"/>
              </a:rPr>
              <a:t> Values (1004, 'Vijay', 'Manager', 1001, '01/01/78', 4000, NULL, 40)</a:t>
            </a:r>
          </a:p>
          <a:p>
            <a:r>
              <a:rPr lang="en-US" sz="1200" b="1" dirty="0">
                <a:solidFill>
                  <a:srgbClr val="FF0000"/>
                </a:solidFill>
                <a:latin typeface="Cambria" panose="02040503050406030204" pitchFamily="18" charset="0"/>
                <a:ea typeface="Cambria" panose="02040503050406030204" pitchFamily="18" charset="0"/>
              </a:rPr>
              <a:t>Insert into </a:t>
            </a:r>
            <a:r>
              <a:rPr lang="en-US" sz="1200" b="1" dirty="0" err="1">
                <a:solidFill>
                  <a:srgbClr val="FF0000"/>
                </a:solidFill>
                <a:latin typeface="Cambria" panose="02040503050406030204" pitchFamily="18" charset="0"/>
                <a:ea typeface="Cambria" panose="02040503050406030204" pitchFamily="18" charset="0"/>
              </a:rPr>
              <a:t>Emp</a:t>
            </a:r>
            <a:r>
              <a:rPr lang="en-US" sz="1200" b="1" dirty="0">
                <a:solidFill>
                  <a:srgbClr val="FF0000"/>
                </a:solidFill>
                <a:latin typeface="Cambria" panose="02040503050406030204" pitchFamily="18" charset="0"/>
                <a:ea typeface="Cambria" panose="02040503050406030204" pitchFamily="18" charset="0"/>
              </a:rPr>
              <a:t> Values (1005, 'Ajay', 'Salesman', 1003, '02/04/79', 3000, NULL, 50</a:t>
            </a:r>
            <a:r>
              <a:rPr lang="en-US" sz="1200" b="1" dirty="0" smtClean="0">
                <a:solidFill>
                  <a:srgbClr val="FF0000"/>
                </a:solidFill>
                <a:latin typeface="Cambria" panose="02040503050406030204" pitchFamily="18" charset="0"/>
                <a:ea typeface="Cambria" panose="02040503050406030204" pitchFamily="18" charset="0"/>
              </a:rPr>
              <a:t>)  --</a:t>
            </a:r>
            <a:r>
              <a:rPr lang="en-US" sz="1200" b="1" i="1" u="sng" dirty="0" smtClean="0">
                <a:latin typeface="Cambria" panose="02040503050406030204" pitchFamily="18" charset="0"/>
                <a:ea typeface="Cambria" panose="02040503050406030204" pitchFamily="18" charset="0"/>
              </a:rPr>
              <a:t>error because in master we do not have value</a:t>
            </a:r>
            <a:endParaRPr lang="en-US" sz="1200" b="1" i="1" u="sng" dirty="0">
              <a:latin typeface="Cambria" panose="02040503050406030204" pitchFamily="18" charset="0"/>
              <a:ea typeface="Cambria" panose="02040503050406030204" pitchFamily="18" charset="0"/>
            </a:endParaRPr>
          </a:p>
        </p:txBody>
      </p:sp>
      <p:sp>
        <p:nvSpPr>
          <p:cNvPr id="10" name="Rectangle 9"/>
          <p:cNvSpPr/>
          <p:nvPr/>
        </p:nvSpPr>
        <p:spPr>
          <a:xfrm>
            <a:off x="490934" y="5490147"/>
            <a:ext cx="5179274" cy="1200329"/>
          </a:xfrm>
          <a:prstGeom prst="rect">
            <a:avLst/>
          </a:prstGeom>
        </p:spPr>
        <p:txBody>
          <a:bodyPr wrap="square">
            <a:spAutoFit/>
          </a:bodyPr>
          <a:lstStyle/>
          <a:p>
            <a:r>
              <a:rPr lang="en-US" sz="1200" dirty="0">
                <a:latin typeface="Cambria" panose="02040503050406030204" pitchFamily="18" charset="0"/>
                <a:ea typeface="Cambria" panose="02040503050406030204" pitchFamily="18" charset="0"/>
              </a:rPr>
              <a:t>Wherever we are </a:t>
            </a:r>
            <a:r>
              <a:rPr lang="en-US" sz="1200" dirty="0" smtClean="0">
                <a:latin typeface="Cambria" panose="02040503050406030204" pitchFamily="18" charset="0"/>
                <a:ea typeface="Cambria" panose="02040503050406030204" pitchFamily="18" charset="0"/>
              </a:rPr>
              <a:t>deleting </a:t>
            </a:r>
            <a:r>
              <a:rPr lang="en-US" sz="1200" dirty="0">
                <a:latin typeface="Cambria" panose="02040503050406030204" pitchFamily="18" charset="0"/>
                <a:ea typeface="Cambria" panose="02040503050406030204" pitchFamily="18" charset="0"/>
              </a:rPr>
              <a:t>the values in </a:t>
            </a:r>
            <a:r>
              <a:rPr lang="en-US" sz="1200" dirty="0" smtClean="0">
                <a:latin typeface="Cambria" panose="02040503050406030204" pitchFamily="18" charset="0"/>
                <a:ea typeface="Cambria" panose="02040503050406030204" pitchFamily="18" charset="0"/>
              </a:rPr>
              <a:t>master </a:t>
            </a:r>
            <a:r>
              <a:rPr lang="en-US" sz="1200" dirty="0">
                <a:latin typeface="Cambria" panose="02040503050406030204" pitchFamily="18" charset="0"/>
                <a:ea typeface="Cambria" panose="02040503050406030204" pitchFamily="18" charset="0"/>
              </a:rPr>
              <a:t>table then we got the </a:t>
            </a:r>
            <a:r>
              <a:rPr lang="en-US" sz="1200" dirty="0" smtClean="0">
                <a:latin typeface="Cambria" panose="02040503050406030204" pitchFamily="18" charset="0"/>
                <a:ea typeface="Cambria" panose="02040503050406030204" pitchFamily="18" charset="0"/>
              </a:rPr>
              <a:t>error, We need to delete record from parent </a:t>
            </a:r>
          </a:p>
          <a:p>
            <a:r>
              <a:rPr lang="en-US" sz="1200" b="1" dirty="0" smtClean="0">
                <a:solidFill>
                  <a:srgbClr val="FF0000"/>
                </a:solidFill>
                <a:latin typeface="Cambria" panose="02040503050406030204" pitchFamily="18" charset="0"/>
                <a:ea typeface="Cambria" panose="02040503050406030204" pitchFamily="18" charset="0"/>
              </a:rPr>
              <a:t>delete </a:t>
            </a:r>
            <a:r>
              <a:rPr lang="en-US" sz="1200" b="1" dirty="0">
                <a:solidFill>
                  <a:srgbClr val="FF0000"/>
                </a:solidFill>
                <a:latin typeface="Cambria" panose="02040503050406030204" pitchFamily="18" charset="0"/>
                <a:ea typeface="Cambria" panose="02040503050406030204" pitchFamily="18" charset="0"/>
              </a:rPr>
              <a:t>from </a:t>
            </a:r>
            <a:r>
              <a:rPr lang="en-US" sz="1200" b="1" dirty="0" err="1">
                <a:solidFill>
                  <a:srgbClr val="FF0000"/>
                </a:solidFill>
                <a:latin typeface="Cambria" panose="02040503050406030204" pitchFamily="18" charset="0"/>
                <a:ea typeface="Cambria" panose="02040503050406030204" pitchFamily="18" charset="0"/>
              </a:rPr>
              <a:t>Dept</a:t>
            </a:r>
            <a:r>
              <a:rPr lang="en-US" sz="1200" b="1" dirty="0">
                <a:solidFill>
                  <a:srgbClr val="FF0000"/>
                </a:solidFill>
                <a:latin typeface="Cambria" panose="02040503050406030204" pitchFamily="18" charset="0"/>
                <a:ea typeface="Cambria" panose="02040503050406030204" pitchFamily="18" charset="0"/>
              </a:rPr>
              <a:t> where </a:t>
            </a:r>
            <a:r>
              <a:rPr lang="en-US" sz="1200" b="1" dirty="0" err="1">
                <a:solidFill>
                  <a:srgbClr val="FF0000"/>
                </a:solidFill>
                <a:latin typeface="Cambria" panose="02040503050406030204" pitchFamily="18" charset="0"/>
                <a:ea typeface="Cambria" panose="02040503050406030204" pitchFamily="18" charset="0"/>
              </a:rPr>
              <a:t>Deptno</a:t>
            </a:r>
            <a:r>
              <a:rPr lang="en-US" sz="1200" b="1" dirty="0">
                <a:solidFill>
                  <a:srgbClr val="FF0000"/>
                </a:solidFill>
                <a:latin typeface="Cambria" panose="02040503050406030204" pitchFamily="18" charset="0"/>
                <a:ea typeface="Cambria" panose="02040503050406030204" pitchFamily="18" charset="0"/>
              </a:rPr>
              <a:t>=40</a:t>
            </a:r>
          </a:p>
          <a:p>
            <a:r>
              <a:rPr lang="en-US" sz="1200" dirty="0" smtClean="0">
                <a:latin typeface="Cambria" panose="02040503050406030204" pitchFamily="18" charset="0"/>
                <a:ea typeface="Cambria" panose="02040503050406030204" pitchFamily="18" charset="0"/>
              </a:rPr>
              <a:t>table then we need to delete record from master table </a:t>
            </a:r>
          </a:p>
          <a:p>
            <a:r>
              <a:rPr lang="en-US" sz="1200" b="1" dirty="0">
                <a:solidFill>
                  <a:srgbClr val="FF0000"/>
                </a:solidFill>
                <a:latin typeface="Cambria" panose="02040503050406030204" pitchFamily="18" charset="0"/>
                <a:ea typeface="Cambria" panose="02040503050406030204" pitchFamily="18" charset="0"/>
              </a:rPr>
              <a:t>delete from </a:t>
            </a:r>
            <a:r>
              <a:rPr lang="en-US" sz="1200" b="1" dirty="0" err="1">
                <a:solidFill>
                  <a:srgbClr val="FF0000"/>
                </a:solidFill>
                <a:latin typeface="Cambria" panose="02040503050406030204" pitchFamily="18" charset="0"/>
                <a:ea typeface="Cambria" panose="02040503050406030204" pitchFamily="18" charset="0"/>
              </a:rPr>
              <a:t>Dept</a:t>
            </a:r>
            <a:r>
              <a:rPr lang="en-US" sz="1200" b="1" dirty="0">
                <a:solidFill>
                  <a:srgbClr val="FF0000"/>
                </a:solidFill>
                <a:latin typeface="Cambria" panose="02040503050406030204" pitchFamily="18" charset="0"/>
                <a:ea typeface="Cambria" panose="02040503050406030204" pitchFamily="18" charset="0"/>
              </a:rPr>
              <a:t> where </a:t>
            </a:r>
            <a:r>
              <a:rPr lang="en-US" sz="1200" b="1" dirty="0" err="1">
                <a:solidFill>
                  <a:srgbClr val="FF0000"/>
                </a:solidFill>
                <a:latin typeface="Cambria" panose="02040503050406030204" pitchFamily="18" charset="0"/>
                <a:ea typeface="Cambria" panose="02040503050406030204" pitchFamily="18" charset="0"/>
              </a:rPr>
              <a:t>Deptno</a:t>
            </a:r>
            <a:r>
              <a:rPr lang="en-US" sz="1200" b="1" dirty="0">
                <a:solidFill>
                  <a:srgbClr val="FF0000"/>
                </a:solidFill>
                <a:latin typeface="Cambria" panose="02040503050406030204" pitchFamily="18" charset="0"/>
                <a:ea typeface="Cambria" panose="02040503050406030204" pitchFamily="18" charset="0"/>
              </a:rPr>
              <a:t>=40</a:t>
            </a:r>
          </a:p>
          <a:p>
            <a:r>
              <a:rPr lang="en-US" sz="1200" b="1" dirty="0">
                <a:solidFill>
                  <a:srgbClr val="FF0000"/>
                </a:solidFill>
                <a:latin typeface="Cambria" panose="02040503050406030204" pitchFamily="18" charset="0"/>
                <a:ea typeface="Cambria" panose="02040503050406030204" pitchFamily="18" charset="0"/>
              </a:rPr>
              <a:t>delete from EMP where </a:t>
            </a:r>
            <a:r>
              <a:rPr lang="en-US" sz="1200" b="1" dirty="0" err="1">
                <a:solidFill>
                  <a:srgbClr val="FF0000"/>
                </a:solidFill>
                <a:latin typeface="Cambria" panose="02040503050406030204" pitchFamily="18" charset="0"/>
                <a:ea typeface="Cambria" panose="02040503050406030204" pitchFamily="18" charset="0"/>
              </a:rPr>
              <a:t>Deptno</a:t>
            </a:r>
            <a:r>
              <a:rPr lang="en-US" sz="1200" b="1" dirty="0">
                <a:solidFill>
                  <a:srgbClr val="FF0000"/>
                </a:solidFill>
                <a:latin typeface="Cambria" panose="02040503050406030204" pitchFamily="18" charset="0"/>
                <a:ea typeface="Cambria" panose="02040503050406030204" pitchFamily="18" charset="0"/>
              </a:rPr>
              <a:t>=40</a:t>
            </a:r>
          </a:p>
        </p:txBody>
      </p:sp>
    </p:spTree>
    <p:extLst>
      <p:ext uri="{BB962C8B-B14F-4D97-AF65-F5344CB8AC3E}">
        <p14:creationId xmlns:p14="http://schemas.microsoft.com/office/powerpoint/2010/main" val="1145944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7443" y="48984"/>
            <a:ext cx="5445578" cy="1938992"/>
          </a:xfrm>
          <a:prstGeom prst="rect">
            <a:avLst/>
          </a:prstGeom>
        </p:spPr>
        <p:txBody>
          <a:bodyPr wrap="square">
            <a:spAutoFit/>
          </a:bodyPr>
          <a:lstStyle/>
          <a:p>
            <a:pPr marL="171450" indent="-171450">
              <a:buFont typeface="Wingdings" panose="05000000000000000000" pitchFamily="2" charset="2"/>
              <a:buChar char="q"/>
            </a:pPr>
            <a:r>
              <a:rPr lang="en-US" sz="1200" b="1" u="sng" dirty="0">
                <a:latin typeface="Cambria" panose="02040503050406030204" pitchFamily="18" charset="0"/>
                <a:ea typeface="Cambria" panose="02040503050406030204" pitchFamily="18" charset="0"/>
              </a:rPr>
              <a:t>Alter Command: </a:t>
            </a:r>
            <a:r>
              <a:rPr lang="en-US" sz="1200" dirty="0">
                <a:latin typeface="Cambria" panose="02040503050406030204" pitchFamily="18" charset="0"/>
                <a:ea typeface="Cambria" panose="02040503050406030204" pitchFamily="18" charset="0"/>
              </a:rPr>
              <a:t>After creating a table if we want to make any modifications to the structure of the table we use the Alter Command. </a:t>
            </a:r>
            <a:r>
              <a:rPr lang="en-US" sz="1200" dirty="0" smtClean="0">
                <a:latin typeface="Cambria" panose="02040503050406030204" pitchFamily="18" charset="0"/>
                <a:ea typeface="Cambria" panose="02040503050406030204" pitchFamily="18" charset="0"/>
              </a:rPr>
              <a:t> This is DDL command</a:t>
            </a:r>
          </a:p>
          <a:p>
            <a:r>
              <a:rPr lang="en-US" sz="1200" b="1" u="sng" dirty="0" smtClean="0">
                <a:latin typeface="Cambria" panose="02040503050406030204" pitchFamily="18" charset="0"/>
                <a:ea typeface="Cambria" panose="02040503050406030204" pitchFamily="18" charset="0"/>
              </a:rPr>
              <a:t>Features:-</a:t>
            </a:r>
          </a:p>
          <a:p>
            <a:r>
              <a:rPr lang="en-US" sz="1200" dirty="0">
                <a:latin typeface="Cambria" panose="02040503050406030204" pitchFamily="18" charset="0"/>
                <a:ea typeface="Cambria" panose="02040503050406030204" pitchFamily="18" charset="0"/>
              </a:rPr>
              <a:t>-Increase/Decrease the width of a column.</a:t>
            </a:r>
          </a:p>
          <a:p>
            <a:r>
              <a:rPr lang="en-US" sz="1200" dirty="0">
                <a:latin typeface="Cambria" panose="02040503050406030204" pitchFamily="18" charset="0"/>
                <a:ea typeface="Cambria" panose="02040503050406030204" pitchFamily="18" charset="0"/>
              </a:rPr>
              <a:t>-Change the data type of a column.</a:t>
            </a:r>
          </a:p>
          <a:p>
            <a:r>
              <a:rPr lang="en-US" sz="1200" dirty="0">
                <a:latin typeface="Cambria" panose="02040503050406030204" pitchFamily="18" charset="0"/>
                <a:ea typeface="Cambria" panose="02040503050406030204" pitchFamily="18" charset="0"/>
              </a:rPr>
              <a:t>-Change Null to Not Null and Not Null to Null</a:t>
            </a:r>
          </a:p>
          <a:p>
            <a:r>
              <a:rPr lang="en-US" sz="1200" dirty="0">
                <a:latin typeface="Cambria" panose="02040503050406030204" pitchFamily="18" charset="0"/>
                <a:ea typeface="Cambria" panose="02040503050406030204" pitchFamily="18" charset="0"/>
              </a:rPr>
              <a:t>-Add a new column to the table.</a:t>
            </a:r>
          </a:p>
          <a:p>
            <a:r>
              <a:rPr lang="en-US" sz="1200" dirty="0">
                <a:latin typeface="Cambria" panose="02040503050406030204" pitchFamily="18" charset="0"/>
                <a:ea typeface="Cambria" panose="02040503050406030204" pitchFamily="18" charset="0"/>
              </a:rPr>
              <a:t>-Drop an existing column from the table.</a:t>
            </a:r>
          </a:p>
          <a:p>
            <a:r>
              <a:rPr lang="en-US" sz="1200" dirty="0">
                <a:latin typeface="Cambria" panose="02040503050406030204" pitchFamily="18" charset="0"/>
                <a:ea typeface="Cambria" panose="02040503050406030204" pitchFamily="18" charset="0"/>
              </a:rPr>
              <a:t>-Add a constraint to a column of the table.</a:t>
            </a:r>
          </a:p>
          <a:p>
            <a:r>
              <a:rPr lang="en-US" sz="1200" dirty="0">
                <a:latin typeface="Cambria" panose="02040503050406030204" pitchFamily="18" charset="0"/>
                <a:ea typeface="Cambria" panose="02040503050406030204" pitchFamily="18" charset="0"/>
              </a:rPr>
              <a:t>-Drop an existing constraint present on a column from the table</a:t>
            </a:r>
            <a:r>
              <a:rPr lang="en-US" sz="1200" dirty="0" smtClean="0">
                <a:latin typeface="Cambria" panose="02040503050406030204" pitchFamily="18" charset="0"/>
                <a:ea typeface="Cambria" panose="02040503050406030204" pitchFamily="18" charset="0"/>
              </a:rPr>
              <a:t>.</a:t>
            </a:r>
            <a:endParaRPr lang="en-US" sz="1200" dirty="0">
              <a:latin typeface="Cambria" panose="02040503050406030204" pitchFamily="18" charset="0"/>
              <a:ea typeface="Cambria" panose="02040503050406030204" pitchFamily="18" charset="0"/>
            </a:endParaRPr>
          </a:p>
        </p:txBody>
      </p:sp>
      <p:sp>
        <p:nvSpPr>
          <p:cNvPr id="5" name="Rectangle 4"/>
          <p:cNvSpPr/>
          <p:nvPr/>
        </p:nvSpPr>
        <p:spPr>
          <a:xfrm>
            <a:off x="426720" y="2222536"/>
            <a:ext cx="5950131" cy="2677656"/>
          </a:xfrm>
          <a:prstGeom prst="rect">
            <a:avLst/>
          </a:prstGeom>
        </p:spPr>
        <p:txBody>
          <a:bodyPr wrap="square">
            <a:spAutoFit/>
          </a:bodyPr>
          <a:lstStyle/>
          <a:p>
            <a:r>
              <a:rPr lang="en-US" sz="1200" dirty="0">
                <a:latin typeface="Cambria" panose="02040503050406030204" pitchFamily="18" charset="0"/>
                <a:ea typeface="Cambria" panose="02040503050406030204" pitchFamily="18" charset="0"/>
              </a:rPr>
              <a:t>Top perform first 3 operations </a:t>
            </a:r>
          </a:p>
          <a:p>
            <a:r>
              <a:rPr lang="en-US" sz="1200" b="1" dirty="0">
                <a:solidFill>
                  <a:srgbClr val="FF0000"/>
                </a:solidFill>
                <a:latin typeface="Cambria" panose="02040503050406030204" pitchFamily="18" charset="0"/>
                <a:ea typeface="Cambria" panose="02040503050406030204" pitchFamily="18" charset="0"/>
              </a:rPr>
              <a:t>ALTER TABLE &lt;TNAME&gt; ALTER COLUMN &lt;COLNAME&gt; &lt;DTYPE&gt; [WIDTH] [NULL | NOT NULL</a:t>
            </a:r>
            <a:r>
              <a:rPr lang="en-US" sz="1200" b="1" dirty="0" smtClean="0">
                <a:solidFill>
                  <a:srgbClr val="FF0000"/>
                </a:solidFill>
                <a:latin typeface="Cambria" panose="02040503050406030204" pitchFamily="18" charset="0"/>
                <a:ea typeface="Cambria" panose="02040503050406030204" pitchFamily="18" charset="0"/>
              </a:rPr>
              <a:t>]</a:t>
            </a:r>
            <a:endParaRPr lang="en-US" sz="1200" dirty="0" smtClean="0">
              <a:latin typeface="Cambria" panose="02040503050406030204" pitchFamily="18" charset="0"/>
              <a:ea typeface="Cambria" panose="02040503050406030204" pitchFamily="18" charset="0"/>
            </a:endParaRPr>
          </a:p>
          <a:p>
            <a:endParaRPr lang="en-US" sz="1200" dirty="0">
              <a:latin typeface="Cambria" panose="02040503050406030204" pitchFamily="18" charset="0"/>
              <a:ea typeface="Cambria" panose="02040503050406030204" pitchFamily="18" charset="0"/>
            </a:endParaRPr>
          </a:p>
          <a:p>
            <a:r>
              <a:rPr lang="en-US" sz="1200" dirty="0" smtClean="0">
                <a:latin typeface="Cambria" panose="02040503050406030204" pitchFamily="18" charset="0"/>
                <a:ea typeface="Cambria" panose="02040503050406030204" pitchFamily="18" charset="0"/>
              </a:rPr>
              <a:t>Increasing </a:t>
            </a:r>
            <a:r>
              <a:rPr lang="en-US" sz="1200" dirty="0">
                <a:latin typeface="Cambria" panose="02040503050406030204" pitchFamily="18" charset="0"/>
                <a:ea typeface="Cambria" panose="02040503050406030204" pitchFamily="18" charset="0"/>
              </a:rPr>
              <a:t>the width of a column:	</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Students ALTER COLUMN </a:t>
            </a:r>
            <a:r>
              <a:rPr lang="en-US" sz="1200" b="1" dirty="0" err="1">
                <a:solidFill>
                  <a:srgbClr val="FF0000"/>
                </a:solidFill>
                <a:latin typeface="Cambria" panose="02040503050406030204" pitchFamily="18" charset="0"/>
                <a:ea typeface="Cambria" panose="02040503050406030204" pitchFamily="18" charset="0"/>
              </a:rPr>
              <a:t>Sname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(100)</a:t>
            </a:r>
          </a:p>
          <a:p>
            <a:r>
              <a:rPr lang="en-US" sz="1200" dirty="0">
                <a:latin typeface="Cambria" panose="02040503050406030204" pitchFamily="18" charset="0"/>
                <a:ea typeface="Cambria" panose="02040503050406030204" pitchFamily="18" charset="0"/>
              </a:rPr>
              <a:t>Decreasing the width of a column:	</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Students ALTER COLUMN </a:t>
            </a:r>
            <a:r>
              <a:rPr lang="en-US" sz="1200" b="1" dirty="0" err="1">
                <a:solidFill>
                  <a:srgbClr val="FF0000"/>
                </a:solidFill>
                <a:latin typeface="Cambria" panose="02040503050406030204" pitchFamily="18" charset="0"/>
                <a:ea typeface="Cambria" panose="02040503050406030204" pitchFamily="18" charset="0"/>
              </a:rPr>
              <a:t>Sname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(25)</a:t>
            </a:r>
          </a:p>
          <a:p>
            <a:r>
              <a:rPr lang="en-US" sz="1200" dirty="0">
                <a:latin typeface="Cambria" panose="02040503050406030204" pitchFamily="18" charset="0"/>
                <a:ea typeface="Cambria" panose="02040503050406030204" pitchFamily="18" charset="0"/>
              </a:rPr>
              <a:t>Changing the data type of the column:	</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Students ALTER COLUMN </a:t>
            </a:r>
            <a:r>
              <a:rPr lang="en-US" sz="1200" b="1" dirty="0" err="1">
                <a:solidFill>
                  <a:srgbClr val="FF0000"/>
                </a:solidFill>
                <a:latin typeface="Cambria" panose="02040503050406030204" pitchFamily="18" charset="0"/>
                <a:ea typeface="Cambria" panose="02040503050406030204" pitchFamily="18" charset="0"/>
              </a:rPr>
              <a:t>Sname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nvarchar</a:t>
            </a:r>
            <a:r>
              <a:rPr lang="en-US" sz="1200" b="1" dirty="0">
                <a:solidFill>
                  <a:srgbClr val="FF0000"/>
                </a:solidFill>
                <a:latin typeface="Cambria" panose="02040503050406030204" pitchFamily="18" charset="0"/>
                <a:ea typeface="Cambria" panose="02040503050406030204" pitchFamily="18" charset="0"/>
              </a:rPr>
              <a:t>(25)</a:t>
            </a:r>
          </a:p>
          <a:p>
            <a:r>
              <a:rPr lang="en-US" sz="1200" dirty="0">
                <a:latin typeface="Cambria" panose="02040503050406030204" pitchFamily="18" charset="0"/>
                <a:ea typeface="Cambria" panose="02040503050406030204" pitchFamily="18" charset="0"/>
              </a:rPr>
              <a:t>Adding a Not Null Constraint:</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Students ALTER COLUMN </a:t>
            </a:r>
            <a:r>
              <a:rPr lang="en-US" sz="1200" b="1" dirty="0" err="1">
                <a:solidFill>
                  <a:srgbClr val="FF0000"/>
                </a:solidFill>
                <a:latin typeface="Cambria" panose="02040503050406030204" pitchFamily="18" charset="0"/>
                <a:ea typeface="Cambria" panose="02040503050406030204" pitchFamily="18" charset="0"/>
              </a:rPr>
              <a:t>Sname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nvarchar</a:t>
            </a:r>
            <a:r>
              <a:rPr lang="en-US" sz="1200" b="1" dirty="0">
                <a:solidFill>
                  <a:srgbClr val="FF0000"/>
                </a:solidFill>
                <a:latin typeface="Cambria" panose="02040503050406030204" pitchFamily="18" charset="0"/>
                <a:ea typeface="Cambria" panose="02040503050406030204" pitchFamily="18" charset="0"/>
              </a:rPr>
              <a:t>(25) Not Null</a:t>
            </a:r>
          </a:p>
          <a:p>
            <a:r>
              <a:rPr lang="en-US" sz="1200" dirty="0">
                <a:latin typeface="Cambria" panose="02040503050406030204" pitchFamily="18" charset="0"/>
                <a:ea typeface="Cambria" panose="02040503050406030204" pitchFamily="18" charset="0"/>
              </a:rPr>
              <a:t>Removing a Not Null Constraint:</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Students ALTER COLUMN </a:t>
            </a:r>
            <a:r>
              <a:rPr lang="en-US" sz="1200" b="1" dirty="0" err="1">
                <a:solidFill>
                  <a:srgbClr val="FF0000"/>
                </a:solidFill>
                <a:latin typeface="Cambria" panose="02040503050406030204" pitchFamily="18" charset="0"/>
                <a:ea typeface="Cambria" panose="02040503050406030204" pitchFamily="18" charset="0"/>
              </a:rPr>
              <a:t>Sname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nvarchar</a:t>
            </a:r>
            <a:r>
              <a:rPr lang="en-US" sz="1200" b="1" dirty="0">
                <a:solidFill>
                  <a:srgbClr val="FF0000"/>
                </a:solidFill>
                <a:latin typeface="Cambria" panose="02040503050406030204" pitchFamily="18" charset="0"/>
                <a:ea typeface="Cambria" panose="02040503050406030204" pitchFamily="18" charset="0"/>
              </a:rPr>
              <a:t>(25) Null</a:t>
            </a:r>
          </a:p>
        </p:txBody>
      </p:sp>
      <p:sp>
        <p:nvSpPr>
          <p:cNvPr id="6" name="Rectangle 5"/>
          <p:cNvSpPr/>
          <p:nvPr/>
        </p:nvSpPr>
        <p:spPr>
          <a:xfrm>
            <a:off x="6882492" y="0"/>
            <a:ext cx="5184322" cy="5262979"/>
          </a:xfrm>
          <a:prstGeom prst="rect">
            <a:avLst/>
          </a:prstGeom>
        </p:spPr>
        <p:txBody>
          <a:bodyPr wrap="square">
            <a:spAutoFit/>
          </a:bodyPr>
          <a:lstStyle/>
          <a:p>
            <a:r>
              <a:rPr lang="en-US" sz="1200" b="1" u="sng" dirty="0">
                <a:latin typeface="Cambria" panose="02040503050406030204" pitchFamily="18" charset="0"/>
                <a:ea typeface="Cambria" panose="02040503050406030204" pitchFamily="18" charset="0"/>
              </a:rPr>
              <a:t>Syntax to add a new column:</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&lt;TNAME&gt; ADD &lt;COLNAME&gt; &lt;DTYPE&gt; [&lt;WIDTH&gt;]  </a:t>
            </a:r>
          </a:p>
          <a:p>
            <a:r>
              <a:rPr lang="en-US" sz="1200" b="1" dirty="0">
                <a:solidFill>
                  <a:srgbClr val="FF0000"/>
                </a:solidFill>
                <a:latin typeface="Cambria" panose="02040503050406030204" pitchFamily="18" charset="0"/>
                <a:ea typeface="Cambria" panose="02040503050406030204" pitchFamily="18" charset="0"/>
              </a:rPr>
              <a:t>[ [CONSTRAINT &lt;CONS NAME&gt;] &lt;CONS TYPE&gt; ]</a:t>
            </a:r>
          </a:p>
          <a:p>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Adding a column to the table with out any constraint:</a:t>
            </a:r>
            <a:r>
              <a:rPr lang="en-US" sz="1200" b="1" dirty="0"/>
              <a:t>	</a:t>
            </a:r>
          </a:p>
          <a:p>
            <a:r>
              <a:rPr lang="en-US" sz="1200" dirty="0" smtClean="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Students ADD Fees Money</a:t>
            </a:r>
          </a:p>
          <a:p>
            <a:r>
              <a:rPr lang="en-US" sz="1200" dirty="0">
                <a:latin typeface="Cambria" panose="02040503050406030204" pitchFamily="18" charset="0"/>
                <a:ea typeface="Cambria" panose="02040503050406030204" pitchFamily="18" charset="0"/>
              </a:rPr>
              <a:t>Adding a column to the table with a constraint:</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Students ADD Sid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Constraint </a:t>
            </a:r>
            <a:r>
              <a:rPr lang="en-US" sz="1200" b="1" dirty="0" err="1">
                <a:solidFill>
                  <a:srgbClr val="FF0000"/>
                </a:solidFill>
                <a:latin typeface="Cambria" panose="02040503050406030204" pitchFamily="18" charset="0"/>
                <a:ea typeface="Cambria" panose="02040503050406030204" pitchFamily="18" charset="0"/>
              </a:rPr>
              <a:t>Sid_UQ</a:t>
            </a:r>
            <a:r>
              <a:rPr lang="en-US" sz="1200" b="1" dirty="0">
                <a:solidFill>
                  <a:srgbClr val="FF0000"/>
                </a:solidFill>
                <a:latin typeface="Cambria" panose="02040503050406030204" pitchFamily="18" charset="0"/>
                <a:ea typeface="Cambria" panose="02040503050406030204" pitchFamily="18" charset="0"/>
              </a:rPr>
              <a:t> UNIQUE</a:t>
            </a:r>
          </a:p>
          <a:p>
            <a:r>
              <a:rPr lang="en-US" sz="1200" dirty="0">
                <a:latin typeface="Cambria" panose="02040503050406030204" pitchFamily="18" charset="0"/>
                <a:ea typeface="Cambria" panose="02040503050406030204" pitchFamily="18" charset="0"/>
              </a:rPr>
              <a:t> </a:t>
            </a:r>
          </a:p>
          <a:p>
            <a:r>
              <a:rPr lang="en-US" sz="1200" b="1" u="sng" dirty="0">
                <a:latin typeface="Cambria" panose="02040503050406030204" pitchFamily="18" charset="0"/>
                <a:ea typeface="Cambria" panose="02040503050406030204" pitchFamily="18" charset="0"/>
              </a:rPr>
              <a:t>Syntax to drop an existing column:</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&lt;TNAME&gt; DROP COLUMN &lt;COLNAME&gt;</a:t>
            </a:r>
          </a:p>
          <a:p>
            <a:r>
              <a:rPr lang="en-US" sz="1200" dirty="0">
                <a:latin typeface="Cambria" panose="02040503050406030204" pitchFamily="18" charset="0"/>
                <a:ea typeface="Cambria" panose="02040503050406030204" pitchFamily="18" charset="0"/>
              </a:rPr>
              <a:t>Dropping the Sid Column: </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Students DROP COLUMN Sid</a:t>
            </a:r>
          </a:p>
          <a:p>
            <a:r>
              <a:rPr lang="en-US" sz="1200" dirty="0">
                <a:latin typeface="Cambria" panose="02040503050406030204" pitchFamily="18" charset="0"/>
                <a:ea typeface="Cambria" panose="02040503050406030204" pitchFamily="18" charset="0"/>
              </a:rPr>
              <a:t> </a:t>
            </a:r>
          </a:p>
          <a:p>
            <a:r>
              <a:rPr lang="en-US" sz="1200" b="1" u="sng" dirty="0">
                <a:latin typeface="Cambria" panose="02040503050406030204" pitchFamily="18" charset="0"/>
                <a:ea typeface="Cambria" panose="02040503050406030204" pitchFamily="18" charset="0"/>
              </a:rPr>
              <a:t>Syntax to Add a Constraint:</a:t>
            </a:r>
          </a:p>
          <a:p>
            <a:r>
              <a:rPr lang="en-US" sz="1200" b="1" dirty="0" smtClean="0">
                <a:solidFill>
                  <a:srgbClr val="FF0000"/>
                </a:solidFill>
                <a:latin typeface="Cambria" panose="02040503050406030204" pitchFamily="18" charset="0"/>
                <a:ea typeface="Cambria" panose="02040503050406030204" pitchFamily="18" charset="0"/>
              </a:rPr>
              <a:t>	ALTER </a:t>
            </a:r>
            <a:r>
              <a:rPr lang="en-US" sz="1200" b="1" dirty="0">
                <a:solidFill>
                  <a:srgbClr val="FF0000"/>
                </a:solidFill>
                <a:latin typeface="Cambria" panose="02040503050406030204" pitchFamily="18" charset="0"/>
                <a:ea typeface="Cambria" panose="02040503050406030204" pitchFamily="18" charset="0"/>
              </a:rPr>
              <a:t>TABLE &lt;TNAME&gt; ADD [ CONSTRAINT &lt;CON NAME&gt; ] &lt;CONS TYPE&gt; (COLLIST)</a:t>
            </a:r>
          </a:p>
          <a:p>
            <a:r>
              <a:rPr lang="en-US" sz="1200" dirty="0">
                <a:latin typeface="Cambria" panose="02040503050406030204" pitchFamily="18" charset="0"/>
                <a:ea typeface="Cambria" panose="02040503050406030204" pitchFamily="18" charset="0"/>
              </a:rPr>
              <a:t>Adding a check constraint on the Fees column:</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Students ADD Constraint </a:t>
            </a:r>
            <a:r>
              <a:rPr lang="en-US" sz="1200" b="1" dirty="0" err="1">
                <a:solidFill>
                  <a:srgbClr val="FF0000"/>
                </a:solidFill>
                <a:latin typeface="Cambria" panose="02040503050406030204" pitchFamily="18" charset="0"/>
                <a:ea typeface="Cambria" panose="02040503050406030204" pitchFamily="18" charset="0"/>
              </a:rPr>
              <a:t>Fees_CK</a:t>
            </a:r>
            <a:r>
              <a:rPr lang="en-US" sz="1200" b="1" dirty="0">
                <a:solidFill>
                  <a:srgbClr val="FF0000"/>
                </a:solidFill>
                <a:latin typeface="Cambria" panose="02040503050406030204" pitchFamily="18" charset="0"/>
                <a:ea typeface="Cambria" panose="02040503050406030204" pitchFamily="18" charset="0"/>
              </a:rPr>
              <a:t> Check (Fees&gt;1500)</a:t>
            </a:r>
          </a:p>
          <a:p>
            <a:r>
              <a:rPr lang="en-US" sz="1200" b="1" u="sng" dirty="0">
                <a:latin typeface="Cambria" panose="02040503050406030204" pitchFamily="18" charset="0"/>
                <a:ea typeface="Cambria" panose="02040503050406030204" pitchFamily="18" charset="0"/>
              </a:rPr>
              <a:t>Adding a primary key constraint on the </a:t>
            </a:r>
            <a:r>
              <a:rPr lang="en-US" sz="1200" b="1" u="sng" dirty="0" err="1">
                <a:latin typeface="Cambria" panose="02040503050406030204" pitchFamily="18" charset="0"/>
                <a:ea typeface="Cambria" panose="02040503050406030204" pitchFamily="18" charset="0"/>
              </a:rPr>
              <a:t>Sno</a:t>
            </a:r>
            <a:r>
              <a:rPr lang="en-US" sz="1200" b="1" u="sng" dirty="0">
                <a:latin typeface="Cambria" panose="02040503050406030204" pitchFamily="18" charset="0"/>
                <a:ea typeface="Cambria" panose="02040503050406030204" pitchFamily="18" charset="0"/>
              </a:rPr>
              <a:t> column:</a:t>
            </a:r>
            <a:endParaRPr lang="en-US" sz="1200" b="1" u="sng"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	ALTER TABLE Students ALTER COLUMN SNO INT NOT NULL</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ALTER TABLE Students ADD Constraint </a:t>
            </a:r>
            <a:r>
              <a:rPr lang="en-US" sz="1200" b="1" dirty="0" err="1">
                <a:solidFill>
                  <a:srgbClr val="FF0000"/>
                </a:solidFill>
                <a:latin typeface="Cambria" panose="02040503050406030204" pitchFamily="18" charset="0"/>
                <a:ea typeface="Cambria" panose="02040503050406030204" pitchFamily="18" charset="0"/>
              </a:rPr>
              <a:t>Sno_PK</a:t>
            </a:r>
            <a:r>
              <a:rPr lang="en-US" sz="1200" b="1" dirty="0">
                <a:solidFill>
                  <a:srgbClr val="FF0000"/>
                </a:solidFill>
                <a:latin typeface="Cambria" panose="02040503050406030204" pitchFamily="18" charset="0"/>
                <a:ea typeface="Cambria" panose="02040503050406030204" pitchFamily="18" charset="0"/>
              </a:rPr>
              <a:t> Primary Key(SNO)</a:t>
            </a:r>
          </a:p>
          <a:p>
            <a:endParaRPr lang="en-US" sz="1200" dirty="0">
              <a:latin typeface="Cambria" panose="02040503050406030204" pitchFamily="18" charset="0"/>
              <a:ea typeface="Cambria" panose="02040503050406030204" pitchFamily="18" charset="0"/>
            </a:endParaRPr>
          </a:p>
        </p:txBody>
      </p:sp>
      <p:sp>
        <p:nvSpPr>
          <p:cNvPr id="7" name="Rectangle 6"/>
          <p:cNvSpPr/>
          <p:nvPr/>
        </p:nvSpPr>
        <p:spPr>
          <a:xfrm>
            <a:off x="1186543" y="5417515"/>
            <a:ext cx="6096000" cy="1446550"/>
          </a:xfrm>
          <a:prstGeom prst="rect">
            <a:avLst/>
          </a:prstGeom>
        </p:spPr>
        <p:txBody>
          <a:bodyPr wrap="square">
            <a:spAutoFit/>
          </a:bodyPr>
          <a:lstStyle/>
          <a:p>
            <a:pPr indent="-171450">
              <a:buFont typeface="Wingdings" panose="05000000000000000000" pitchFamily="2" charset="2"/>
              <a:buChar char="q"/>
            </a:pPr>
            <a:r>
              <a:rPr lang="en-US" sz="1400" b="1" u="sng" dirty="0">
                <a:latin typeface="Cambria" panose="02040503050406030204" pitchFamily="18" charset="0"/>
                <a:ea typeface="Cambria" panose="02040503050406030204" pitchFamily="18" charset="0"/>
              </a:rPr>
              <a:t>Clauses in SQL server </a:t>
            </a:r>
            <a:r>
              <a:rPr lang="en-US" sz="1400" b="1" u="sng" dirty="0" smtClean="0">
                <a:latin typeface="Cambria" panose="02040503050406030204" pitchFamily="18" charset="0"/>
                <a:ea typeface="Cambria" panose="02040503050406030204" pitchFamily="18" charset="0"/>
              </a:rPr>
              <a:t>:-</a:t>
            </a:r>
          </a:p>
          <a:p>
            <a:endParaRPr lang="en-US" sz="1400" b="1" u="sng" dirty="0">
              <a:latin typeface="Cambria" panose="02040503050406030204" pitchFamily="18" charset="0"/>
              <a:ea typeface="Cambria" panose="02040503050406030204" pitchFamily="18" charset="0"/>
            </a:endParaRPr>
          </a:p>
          <a:p>
            <a:pPr marL="171450" indent="-171450">
              <a:buFont typeface="Arial" panose="020B0604020202020204" pitchFamily="34" charset="0"/>
              <a:buChar char="•"/>
            </a:pPr>
            <a:r>
              <a:rPr lang="en-US" sz="1200" b="1" dirty="0">
                <a:latin typeface="Cambria" panose="02040503050406030204" pitchFamily="18" charset="0"/>
                <a:ea typeface="Cambria" panose="02040503050406030204" pitchFamily="18" charset="0"/>
              </a:rPr>
              <a:t>WHERE</a:t>
            </a:r>
            <a:r>
              <a:rPr lang="en-US" sz="1200" dirty="0">
                <a:latin typeface="Cambria" panose="02040503050406030204" pitchFamily="18" charset="0"/>
                <a:ea typeface="Cambria" panose="02040503050406030204" pitchFamily="18" charset="0"/>
              </a:rPr>
              <a:t> (Filter the rows and per the given condition)</a:t>
            </a:r>
          </a:p>
          <a:p>
            <a:pPr marL="171450" indent="-171450">
              <a:buFont typeface="Arial" panose="020B0604020202020204" pitchFamily="34" charset="0"/>
              <a:buChar char="•"/>
            </a:pPr>
            <a:r>
              <a:rPr lang="en-US" sz="1200" b="1" dirty="0">
                <a:latin typeface="Cambria" panose="02040503050406030204" pitchFamily="18" charset="0"/>
                <a:ea typeface="Cambria" panose="02040503050406030204" pitchFamily="18" charset="0"/>
              </a:rPr>
              <a:t>GROUP </a:t>
            </a:r>
            <a:r>
              <a:rPr lang="en-US" sz="1200" b="1" dirty="0" smtClean="0">
                <a:latin typeface="Cambria" panose="02040503050406030204" pitchFamily="18" charset="0"/>
                <a:ea typeface="Cambria" panose="02040503050406030204" pitchFamily="18" charset="0"/>
              </a:rPr>
              <a:t>BY </a:t>
            </a:r>
            <a:r>
              <a:rPr lang="en-US" sz="1200" dirty="0" smtClean="0">
                <a:latin typeface="Cambria" panose="02040503050406030204" pitchFamily="18" charset="0"/>
                <a:ea typeface="Cambria" panose="02040503050406030204" pitchFamily="18" charset="0"/>
              </a:rPr>
              <a:t>(</a:t>
            </a:r>
            <a:r>
              <a:rPr lang="en-US" sz="1200" dirty="0">
                <a:latin typeface="Cambria" panose="02040503050406030204" pitchFamily="18" charset="0"/>
                <a:ea typeface="Cambria" panose="02040503050406030204" pitchFamily="18" charset="0"/>
              </a:rPr>
              <a:t>Partition the result set into group bases on the values in the column of the group by list)</a:t>
            </a:r>
          </a:p>
          <a:p>
            <a:pPr marL="171450" indent="-171450">
              <a:buFont typeface="Arial" panose="020B0604020202020204" pitchFamily="34" charset="0"/>
              <a:buChar char="•"/>
            </a:pPr>
            <a:r>
              <a:rPr lang="en-US" sz="1200" b="1" dirty="0">
                <a:latin typeface="Cambria" panose="02040503050406030204" pitchFamily="18" charset="0"/>
                <a:ea typeface="Cambria" panose="02040503050406030204" pitchFamily="18" charset="0"/>
              </a:rPr>
              <a:t>HAVING </a:t>
            </a:r>
            <a:r>
              <a:rPr lang="en-US" sz="1200" dirty="0">
                <a:latin typeface="Cambria" panose="02040503050406030204" pitchFamily="18" charset="0"/>
                <a:ea typeface="Cambria" panose="02040503050406030204" pitchFamily="18" charset="0"/>
              </a:rPr>
              <a:t>(its applies the additional filter that applies to the result set)</a:t>
            </a:r>
          </a:p>
          <a:p>
            <a:pPr marL="171450" indent="-171450">
              <a:buFont typeface="Arial" panose="020B0604020202020204" pitchFamily="34" charset="0"/>
              <a:buChar char="•"/>
            </a:pPr>
            <a:r>
              <a:rPr lang="en-US" sz="1200" b="1" dirty="0">
                <a:latin typeface="Cambria" panose="02040503050406030204" pitchFamily="18" charset="0"/>
                <a:ea typeface="Cambria" panose="02040503050406030204" pitchFamily="18" charset="0"/>
              </a:rPr>
              <a:t>ORDER BY </a:t>
            </a:r>
            <a:r>
              <a:rPr lang="en-US" sz="1200" dirty="0">
                <a:latin typeface="Cambria" panose="02040503050406030204" pitchFamily="18" charset="0"/>
                <a:ea typeface="Cambria" panose="02040503050406030204" pitchFamily="18" charset="0"/>
              </a:rPr>
              <a:t>(result set are sorted order as per the given column names)</a:t>
            </a:r>
          </a:p>
        </p:txBody>
      </p:sp>
      <p:cxnSp>
        <p:nvCxnSpPr>
          <p:cNvPr id="8" name="Straight Connector 7"/>
          <p:cNvCxnSpPr/>
          <p:nvPr/>
        </p:nvCxnSpPr>
        <p:spPr>
          <a:xfrm>
            <a:off x="314255" y="5251829"/>
            <a:ext cx="11752559" cy="513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16226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5427" y="63490"/>
            <a:ext cx="3785509" cy="63709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EmployeeId</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IDENTITY(1,1) NOT NULL,</a:t>
            </a:r>
          </a:p>
          <a:p>
            <a:r>
              <a:rPr lang="en-US" sz="1200" b="1" dirty="0">
                <a:solidFill>
                  <a:srgbClr val="FF0000"/>
                </a:solidFill>
                <a:latin typeface="Cambria" panose="02040503050406030204" pitchFamily="18" charset="0"/>
                <a:ea typeface="Cambria" panose="02040503050406030204" pitchFamily="18" charset="0"/>
              </a:rPr>
              <a:t>    [Name] [</a:t>
            </a:r>
            <a:r>
              <a:rPr lang="en-US" sz="1200" b="1" dirty="0" err="1">
                <a:solidFill>
                  <a:srgbClr val="FF0000"/>
                </a:solidFill>
                <a:latin typeface="Cambria" panose="02040503050406030204" pitchFamily="18" charset="0"/>
                <a:ea typeface="Cambria" panose="02040503050406030204" pitchFamily="18" charset="0"/>
              </a:rPr>
              <a:t>nvarchar</a:t>
            </a:r>
            <a:r>
              <a:rPr lang="en-US" sz="1200" b="1" dirty="0">
                <a:solidFill>
                  <a:srgbClr val="FF0000"/>
                </a:solidFill>
                <a:latin typeface="Cambria" panose="02040503050406030204" pitchFamily="18" charset="0"/>
                <a:ea typeface="Cambria" panose="02040503050406030204" pitchFamily="18" charset="0"/>
              </a:rPr>
              <a:t>](50) NULL,</a:t>
            </a:r>
          </a:p>
          <a:p>
            <a:r>
              <a:rPr lang="en-US" sz="1200" b="1" dirty="0">
                <a:solidFill>
                  <a:srgbClr val="FF0000"/>
                </a:solidFill>
                <a:latin typeface="Cambria" panose="02040503050406030204" pitchFamily="18" charset="0"/>
                <a:ea typeface="Cambria" panose="02040503050406030204" pitchFamily="18" charset="0"/>
              </a:rPr>
              <a:t>    [Gender] [char](10) NULL,</a:t>
            </a:r>
          </a:p>
          <a:p>
            <a:r>
              <a:rPr lang="en-US" sz="1200" b="1" dirty="0">
                <a:solidFill>
                  <a:srgbClr val="FF0000"/>
                </a:solidFill>
                <a:latin typeface="Cambria" panose="02040503050406030204" pitchFamily="18" charset="0"/>
                <a:ea typeface="Cambria" panose="02040503050406030204" pitchFamily="18" charset="0"/>
              </a:rPr>
              <a:t>    [Position] [</a:t>
            </a:r>
            <a:r>
              <a:rPr lang="en-US" sz="1200" b="1" dirty="0" err="1">
                <a:solidFill>
                  <a:srgbClr val="FF0000"/>
                </a:solidFill>
                <a:latin typeface="Cambria" panose="02040503050406030204" pitchFamily="18" charset="0"/>
                <a:ea typeface="Cambria" panose="02040503050406030204" pitchFamily="18" charset="0"/>
              </a:rPr>
              <a:t>nvarchar</a:t>
            </a:r>
            <a:r>
              <a:rPr lang="en-US" sz="1200" b="1" dirty="0">
                <a:solidFill>
                  <a:srgbClr val="FF0000"/>
                </a:solidFill>
                <a:latin typeface="Cambria" panose="02040503050406030204" pitchFamily="18" charset="0"/>
                <a:ea typeface="Cambria" panose="02040503050406030204" pitchFamily="18" charset="0"/>
              </a:rPr>
              <a:t>](50) NULL,</a:t>
            </a:r>
          </a:p>
          <a:p>
            <a:r>
              <a:rPr lang="en-US" sz="1200" b="1" dirty="0">
                <a:solidFill>
                  <a:srgbClr val="FF0000"/>
                </a:solidFill>
                <a:latin typeface="Cambria" panose="02040503050406030204" pitchFamily="18" charset="0"/>
                <a:ea typeface="Cambria" panose="02040503050406030204" pitchFamily="18" charset="0"/>
              </a:rPr>
              <a:t>    [Salary]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NULL,</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Department_Id</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NULL,</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Incentive_Id</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NULL,</a:t>
            </a:r>
          </a:p>
          <a:p>
            <a:r>
              <a:rPr lang="en-US" sz="1200" b="1" dirty="0">
                <a:solidFill>
                  <a:srgbClr val="FF0000"/>
                </a:solidFill>
                <a:latin typeface="Cambria" panose="02040503050406030204" pitchFamily="18" charset="0"/>
                <a:ea typeface="Cambria" panose="02040503050406030204" pitchFamily="18" charset="0"/>
              </a:rPr>
              <a:t>PRIMARY KEY CLUSTERED</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EmployeeId</a:t>
            </a:r>
            <a:r>
              <a:rPr lang="en-US" sz="1200" b="1" dirty="0">
                <a:solidFill>
                  <a:srgbClr val="FF0000"/>
                </a:solidFill>
                <a:latin typeface="Cambria" panose="02040503050406030204" pitchFamily="18" charset="0"/>
                <a:ea typeface="Cambria" panose="02040503050406030204" pitchFamily="18" charset="0"/>
              </a:rPr>
              <a:t>] ASC</a:t>
            </a:r>
          </a:p>
          <a:p>
            <a:r>
              <a:rPr lang="en-US" sz="1200" b="1" dirty="0" smtClean="0">
                <a:solidFill>
                  <a:srgbClr val="FF0000"/>
                </a:solidFill>
                <a:latin typeface="Cambria" panose="02040503050406030204" pitchFamily="18" charset="0"/>
                <a:ea typeface="Cambria" panose="02040503050406030204" pitchFamily="18" charset="0"/>
              </a:rPr>
              <a:t>) )</a:t>
            </a:r>
            <a:endParaRPr lang="en-US" sz="1200" b="1" dirty="0">
              <a:solidFill>
                <a:srgbClr val="FF0000"/>
              </a:solidFill>
              <a:latin typeface="Cambria" panose="02040503050406030204" pitchFamily="18" charset="0"/>
              <a:ea typeface="Cambria" panose="02040503050406030204" pitchFamily="18" charset="0"/>
            </a:endParaRP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Employee values('</a:t>
            </a:r>
            <a:r>
              <a:rPr lang="en-US" sz="1200" b="1" dirty="0" err="1">
                <a:solidFill>
                  <a:srgbClr val="FF0000"/>
                </a:solidFill>
                <a:latin typeface="Cambria" panose="02040503050406030204" pitchFamily="18" charset="0"/>
                <a:ea typeface="Cambria" panose="02040503050406030204" pitchFamily="18" charset="0"/>
              </a:rPr>
              <a:t>Anisha</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Agarwal','Female','Sales</a:t>
            </a:r>
            <a:r>
              <a:rPr lang="en-US" sz="1200" b="1" dirty="0">
                <a:solidFill>
                  <a:srgbClr val="FF0000"/>
                </a:solidFill>
                <a:latin typeface="Cambria" panose="02040503050406030204" pitchFamily="18" charset="0"/>
                <a:ea typeface="Cambria" panose="02040503050406030204" pitchFamily="18" charset="0"/>
              </a:rPr>
              <a:t> Excutive',30000,6,3)</a:t>
            </a:r>
          </a:p>
          <a:p>
            <a:r>
              <a:rPr lang="en-US" sz="1200" b="1" dirty="0">
                <a:solidFill>
                  <a:srgbClr val="FF0000"/>
                </a:solidFill>
                <a:latin typeface="Cambria" panose="02040503050406030204" pitchFamily="18" charset="0"/>
                <a:ea typeface="Cambria" panose="02040503050406030204" pitchFamily="18" charset="0"/>
              </a:rPr>
              <a:t>insert into Employee values('Manish Agarwal','Male','Accountant',40000,1,6)</a:t>
            </a:r>
          </a:p>
          <a:p>
            <a:r>
              <a:rPr lang="en-US" sz="1200" b="1" dirty="0">
                <a:solidFill>
                  <a:srgbClr val="FF0000"/>
                </a:solidFill>
                <a:latin typeface="Cambria" panose="02040503050406030204" pitchFamily="18" charset="0"/>
                <a:ea typeface="Cambria" panose="02040503050406030204" pitchFamily="18" charset="0"/>
              </a:rPr>
              <a:t>insert into Employee values('</a:t>
            </a:r>
            <a:r>
              <a:rPr lang="en-US" sz="1200" b="1" dirty="0" err="1">
                <a:solidFill>
                  <a:srgbClr val="FF0000"/>
                </a:solidFill>
                <a:latin typeface="Cambria" panose="02040503050406030204" pitchFamily="18" charset="0"/>
                <a:ea typeface="Cambria" panose="02040503050406030204" pitchFamily="18" charset="0"/>
              </a:rPr>
              <a:t>Fayaz</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Ansari','Male','UI</a:t>
            </a:r>
            <a:r>
              <a:rPr lang="en-US" sz="1200" b="1" dirty="0">
                <a:solidFill>
                  <a:srgbClr val="FF0000"/>
                </a:solidFill>
                <a:latin typeface="Cambria" panose="02040503050406030204" pitchFamily="18" charset="0"/>
                <a:ea typeface="Cambria" panose="02040503050406030204" pitchFamily="18" charset="0"/>
              </a:rPr>
              <a:t> Developer',50000,3,8)</a:t>
            </a:r>
          </a:p>
          <a:p>
            <a:r>
              <a:rPr lang="en-US" sz="1200" b="1" dirty="0">
                <a:solidFill>
                  <a:srgbClr val="FF0000"/>
                </a:solidFill>
                <a:latin typeface="Cambria" panose="02040503050406030204" pitchFamily="18" charset="0"/>
                <a:ea typeface="Cambria" panose="02040503050406030204" pitchFamily="18" charset="0"/>
              </a:rPr>
              <a:t>insert into Employee values('Rahul </a:t>
            </a:r>
            <a:r>
              <a:rPr lang="en-US" sz="1200" b="1" dirty="0" err="1">
                <a:solidFill>
                  <a:srgbClr val="FF0000"/>
                </a:solidFill>
                <a:latin typeface="Cambria" panose="02040503050406030204" pitchFamily="18" charset="0"/>
                <a:ea typeface="Cambria" panose="02040503050406030204" pitchFamily="18" charset="0"/>
              </a:rPr>
              <a:t>Sharma','Male','Software</a:t>
            </a:r>
            <a:r>
              <a:rPr lang="en-US" sz="1200" b="1" dirty="0">
                <a:solidFill>
                  <a:srgbClr val="FF0000"/>
                </a:solidFill>
                <a:latin typeface="Cambria" panose="02040503050406030204" pitchFamily="18" charset="0"/>
                <a:ea typeface="Cambria" panose="02040503050406030204" pitchFamily="18" charset="0"/>
              </a:rPr>
              <a:t> Engineer',45000,3,8)</a:t>
            </a:r>
          </a:p>
          <a:p>
            <a:r>
              <a:rPr lang="en-US" sz="1200" b="1" dirty="0">
                <a:solidFill>
                  <a:srgbClr val="FF0000"/>
                </a:solidFill>
                <a:latin typeface="Cambria" panose="02040503050406030204" pitchFamily="18" charset="0"/>
                <a:ea typeface="Cambria" panose="02040503050406030204" pitchFamily="18" charset="0"/>
              </a:rPr>
              <a:t>insert into Employee values('Abdul Rahim','Male','HR',30000,3,5)</a:t>
            </a:r>
          </a:p>
          <a:p>
            <a:r>
              <a:rPr lang="en-US" sz="1200" b="1" dirty="0">
                <a:solidFill>
                  <a:srgbClr val="FF0000"/>
                </a:solidFill>
                <a:latin typeface="Cambria" panose="02040503050406030204" pitchFamily="18" charset="0"/>
                <a:ea typeface="Cambria" panose="02040503050406030204" pitchFamily="18" charset="0"/>
              </a:rPr>
              <a:t>insert into Employee values('</a:t>
            </a:r>
            <a:r>
              <a:rPr lang="en-US" sz="1200" b="1" dirty="0" err="1">
                <a:solidFill>
                  <a:srgbClr val="FF0000"/>
                </a:solidFill>
                <a:latin typeface="Cambria" panose="02040503050406030204" pitchFamily="18" charset="0"/>
                <a:ea typeface="Cambria" panose="02040503050406030204" pitchFamily="18" charset="0"/>
              </a:rPr>
              <a:t>Arvind</a:t>
            </a:r>
            <a:r>
              <a:rPr lang="en-US" sz="1200" b="1" dirty="0">
                <a:solidFill>
                  <a:srgbClr val="FF0000"/>
                </a:solidFill>
                <a:latin typeface="Cambria" panose="02040503050406030204" pitchFamily="18" charset="0"/>
                <a:ea typeface="Cambria" panose="02040503050406030204" pitchFamily="18" charset="0"/>
              </a:rPr>
              <a:t> Kumar','Male','HR',32000,3,5)</a:t>
            </a:r>
          </a:p>
          <a:p>
            <a:r>
              <a:rPr lang="en-US" sz="1200" b="1" dirty="0">
                <a:solidFill>
                  <a:srgbClr val="FF0000"/>
                </a:solidFill>
                <a:latin typeface="Cambria" panose="02040503050406030204" pitchFamily="18" charset="0"/>
                <a:ea typeface="Cambria" panose="02040503050406030204" pitchFamily="18" charset="0"/>
              </a:rPr>
              <a:t>insert into Employee values('</a:t>
            </a:r>
            <a:r>
              <a:rPr lang="en-US" sz="1200" b="1" dirty="0" err="1">
                <a:solidFill>
                  <a:srgbClr val="FF0000"/>
                </a:solidFill>
                <a:latin typeface="Cambria" panose="02040503050406030204" pitchFamily="18" charset="0"/>
                <a:ea typeface="Cambria" panose="02040503050406030204" pitchFamily="18" charset="0"/>
              </a:rPr>
              <a:t>Priya</a:t>
            </a:r>
            <a:r>
              <a:rPr lang="en-US" sz="1200" b="1" dirty="0">
                <a:solidFill>
                  <a:srgbClr val="FF0000"/>
                </a:solidFill>
                <a:latin typeface="Cambria" panose="02040503050406030204" pitchFamily="18" charset="0"/>
                <a:ea typeface="Cambria" panose="02040503050406030204" pitchFamily="18" charset="0"/>
              </a:rPr>
              <a:t> Jain','Female','Marketing',25000,4,4)</a:t>
            </a:r>
          </a:p>
          <a:p>
            <a:r>
              <a:rPr lang="en-US" sz="1200" b="1" dirty="0">
                <a:solidFill>
                  <a:srgbClr val="FF0000"/>
                </a:solidFill>
                <a:latin typeface="Cambria" panose="02040503050406030204" pitchFamily="18" charset="0"/>
                <a:ea typeface="Cambria" panose="02040503050406030204" pitchFamily="18" charset="0"/>
              </a:rPr>
              <a:t>insert into Employee values('</a:t>
            </a:r>
            <a:r>
              <a:rPr lang="en-US" sz="1200" b="1" dirty="0" err="1">
                <a:solidFill>
                  <a:srgbClr val="FF0000"/>
                </a:solidFill>
                <a:latin typeface="Cambria" panose="02040503050406030204" pitchFamily="18" charset="0"/>
                <a:ea typeface="Cambria" panose="02040503050406030204" pitchFamily="18" charset="0"/>
              </a:rPr>
              <a:t>Zoya</a:t>
            </a:r>
            <a:r>
              <a:rPr lang="en-US" sz="1200" b="1" dirty="0">
                <a:solidFill>
                  <a:srgbClr val="FF0000"/>
                </a:solidFill>
                <a:latin typeface="Cambria" panose="02040503050406030204" pitchFamily="18" charset="0"/>
                <a:ea typeface="Cambria" panose="02040503050406030204" pitchFamily="18" charset="0"/>
              </a:rPr>
              <a:t>','</a:t>
            </a:r>
            <a:r>
              <a:rPr lang="en-US" sz="1200" b="1" dirty="0" err="1">
                <a:solidFill>
                  <a:srgbClr val="FF0000"/>
                </a:solidFill>
                <a:latin typeface="Cambria" panose="02040503050406030204" pitchFamily="18" charset="0"/>
                <a:ea typeface="Cambria" panose="02040503050406030204" pitchFamily="18" charset="0"/>
              </a:rPr>
              <a:t>Female','Sales</a:t>
            </a:r>
            <a:r>
              <a:rPr lang="en-US" sz="1200" b="1" dirty="0">
                <a:solidFill>
                  <a:srgbClr val="FF0000"/>
                </a:solidFill>
                <a:latin typeface="Cambria" panose="02040503050406030204" pitchFamily="18" charset="0"/>
                <a:ea typeface="Cambria" panose="02040503050406030204" pitchFamily="18" charset="0"/>
              </a:rPr>
              <a:t> Excutive',30000,6,3)</a:t>
            </a:r>
          </a:p>
          <a:p>
            <a:r>
              <a:rPr lang="en-US" sz="1200" b="1" dirty="0">
                <a:solidFill>
                  <a:srgbClr val="FF0000"/>
                </a:solidFill>
                <a:latin typeface="Cambria" panose="02040503050406030204" pitchFamily="18" charset="0"/>
                <a:ea typeface="Cambria" panose="02040503050406030204" pitchFamily="18" charset="0"/>
              </a:rPr>
              <a:t>insert into Employee values('Monika Agarwal','Female','Marketing',25000,4,4)</a:t>
            </a:r>
          </a:p>
          <a:p>
            <a:r>
              <a:rPr lang="en-US" sz="1200" b="1" dirty="0">
                <a:solidFill>
                  <a:srgbClr val="FF0000"/>
                </a:solidFill>
                <a:latin typeface="Cambria" panose="02040503050406030204" pitchFamily="18" charset="0"/>
                <a:ea typeface="Cambria" panose="02040503050406030204" pitchFamily="18" charset="0"/>
              </a:rPr>
              <a:t>insert into Employee values('Suresh Kumar','Male','Assistant',20000,null,4)</a:t>
            </a:r>
          </a:p>
          <a:p>
            <a:endParaRPr lang="en-US" sz="1200" b="1" dirty="0">
              <a:solidFill>
                <a:srgbClr val="FF0000"/>
              </a:solidFill>
              <a:latin typeface="Cambria" panose="02040503050406030204" pitchFamily="18" charset="0"/>
              <a:ea typeface="Cambria" panose="02040503050406030204" pitchFamily="18" charset="0"/>
            </a:endParaRPr>
          </a:p>
        </p:txBody>
      </p:sp>
      <p:sp>
        <p:nvSpPr>
          <p:cNvPr id="4" name="Rectangle 3"/>
          <p:cNvSpPr/>
          <p:nvPr/>
        </p:nvSpPr>
        <p:spPr>
          <a:xfrm>
            <a:off x="4278086" y="63490"/>
            <a:ext cx="3706585"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].[Department](</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DepartmentId</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IDENTITY(1,1) NOT NULL,</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DepartmentName</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nvarchar</a:t>
            </a:r>
            <a:r>
              <a:rPr lang="en-US" sz="1200" b="1" dirty="0">
                <a:solidFill>
                  <a:srgbClr val="FF0000"/>
                </a:solidFill>
                <a:latin typeface="Cambria" panose="02040503050406030204" pitchFamily="18" charset="0"/>
                <a:ea typeface="Cambria" panose="02040503050406030204" pitchFamily="18" charset="0"/>
              </a:rPr>
              <a:t>](50) NULL,</a:t>
            </a:r>
          </a:p>
          <a:p>
            <a:r>
              <a:rPr lang="en-US" sz="1200" b="1" dirty="0">
                <a:solidFill>
                  <a:srgbClr val="FF0000"/>
                </a:solidFill>
                <a:latin typeface="Cambria" panose="02040503050406030204" pitchFamily="18" charset="0"/>
                <a:ea typeface="Cambria" panose="02040503050406030204" pitchFamily="18" charset="0"/>
              </a:rPr>
              <a:t>PRIMARY KEY CLUSTERED</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DepartmentId</a:t>
            </a:r>
            <a:r>
              <a:rPr lang="en-US" sz="1200" b="1" dirty="0">
                <a:solidFill>
                  <a:srgbClr val="FF0000"/>
                </a:solidFill>
                <a:latin typeface="Cambria" panose="02040503050406030204" pitchFamily="18" charset="0"/>
                <a:ea typeface="Cambria" panose="02040503050406030204" pitchFamily="18" charset="0"/>
              </a:rPr>
              <a:t>] ASC</a:t>
            </a:r>
          </a:p>
          <a:p>
            <a:r>
              <a:rPr lang="en-US" sz="1200" b="1" dirty="0" smtClean="0">
                <a:solidFill>
                  <a:srgbClr val="FF0000"/>
                </a:solidFill>
                <a:latin typeface="Cambria" panose="02040503050406030204" pitchFamily="18" charset="0"/>
                <a:ea typeface="Cambria" panose="02040503050406030204" pitchFamily="18" charset="0"/>
              </a:rPr>
              <a:t>))</a:t>
            </a:r>
            <a:endParaRPr lang="en-US" sz="1200" b="1" dirty="0">
              <a:solidFill>
                <a:srgbClr val="FF0000"/>
              </a:solidFill>
              <a:latin typeface="Cambria" panose="02040503050406030204" pitchFamily="18" charset="0"/>
              <a:ea typeface="Cambria" panose="02040503050406030204" pitchFamily="18" charset="0"/>
            </a:endParaRP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Department values('Accountant')</a:t>
            </a:r>
          </a:p>
          <a:p>
            <a:r>
              <a:rPr lang="en-US" sz="1200" b="1" dirty="0">
                <a:solidFill>
                  <a:srgbClr val="FF0000"/>
                </a:solidFill>
                <a:latin typeface="Cambria" panose="02040503050406030204" pitchFamily="18" charset="0"/>
                <a:ea typeface="Cambria" panose="02040503050406030204" pitchFamily="18" charset="0"/>
              </a:rPr>
              <a:t>insert into Department values('HR')</a:t>
            </a:r>
          </a:p>
          <a:p>
            <a:r>
              <a:rPr lang="en-US" sz="1200" b="1" dirty="0">
                <a:solidFill>
                  <a:srgbClr val="FF0000"/>
                </a:solidFill>
                <a:latin typeface="Cambria" panose="02040503050406030204" pitchFamily="18" charset="0"/>
                <a:ea typeface="Cambria" panose="02040503050406030204" pitchFamily="18" charset="0"/>
              </a:rPr>
              <a:t>insert into Department values('IT')</a:t>
            </a:r>
          </a:p>
          <a:p>
            <a:r>
              <a:rPr lang="en-US" sz="1200" b="1" dirty="0">
                <a:solidFill>
                  <a:srgbClr val="FF0000"/>
                </a:solidFill>
                <a:latin typeface="Cambria" panose="02040503050406030204" pitchFamily="18" charset="0"/>
                <a:ea typeface="Cambria" panose="02040503050406030204" pitchFamily="18" charset="0"/>
              </a:rPr>
              <a:t>insert into Department values('</a:t>
            </a:r>
            <a:r>
              <a:rPr lang="en-US" sz="1200" b="1" dirty="0" err="1">
                <a:solidFill>
                  <a:srgbClr val="FF0000"/>
                </a:solidFill>
                <a:latin typeface="Cambria" panose="02040503050406030204" pitchFamily="18" charset="0"/>
                <a:ea typeface="Cambria" panose="02040503050406030204" pitchFamily="18" charset="0"/>
              </a:rPr>
              <a:t>Markeing</a:t>
            </a:r>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insert into Department values('Payroll')</a:t>
            </a:r>
          </a:p>
          <a:p>
            <a:r>
              <a:rPr lang="en-US" sz="1200" b="1" dirty="0">
                <a:solidFill>
                  <a:srgbClr val="FF0000"/>
                </a:solidFill>
                <a:latin typeface="Cambria" panose="02040503050406030204" pitchFamily="18" charset="0"/>
                <a:ea typeface="Cambria" panose="02040503050406030204" pitchFamily="18" charset="0"/>
              </a:rPr>
              <a:t>insert into Department values('Sales')</a:t>
            </a:r>
          </a:p>
          <a:p>
            <a:endParaRPr lang="en-US" sz="1200" b="1" dirty="0">
              <a:solidFill>
                <a:srgbClr val="FF0000"/>
              </a:solidFill>
              <a:latin typeface="Cambria" panose="02040503050406030204" pitchFamily="18" charset="0"/>
              <a:ea typeface="Cambria" panose="02040503050406030204" pitchFamily="18" charset="0"/>
            </a:endParaRPr>
          </a:p>
        </p:txBody>
      </p:sp>
      <p:sp>
        <p:nvSpPr>
          <p:cNvPr id="5" name="Rectangle 4"/>
          <p:cNvSpPr/>
          <p:nvPr/>
        </p:nvSpPr>
        <p:spPr>
          <a:xfrm>
            <a:off x="8049987" y="37173"/>
            <a:ext cx="4008664"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].[Incentive](</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IncentiveId</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IDENTITY(1,1) NOT NULL,</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IncentiveAmount</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NULL,</a:t>
            </a:r>
          </a:p>
          <a:p>
            <a:r>
              <a:rPr lang="en-US" sz="1200" b="1" dirty="0">
                <a:solidFill>
                  <a:srgbClr val="FF0000"/>
                </a:solidFill>
                <a:latin typeface="Cambria" panose="02040503050406030204" pitchFamily="18" charset="0"/>
                <a:ea typeface="Cambria" panose="02040503050406030204" pitchFamily="18" charset="0"/>
              </a:rPr>
              <a:t>PRIMARY KEY CLUSTERED</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IncentiveId</a:t>
            </a:r>
            <a:r>
              <a:rPr lang="en-US" sz="1200" b="1" dirty="0">
                <a:solidFill>
                  <a:srgbClr val="FF0000"/>
                </a:solidFill>
                <a:latin typeface="Cambria" panose="02040503050406030204" pitchFamily="18" charset="0"/>
                <a:ea typeface="Cambria" panose="02040503050406030204" pitchFamily="18" charset="0"/>
              </a:rPr>
              <a:t>] ASC</a:t>
            </a:r>
          </a:p>
          <a:p>
            <a:r>
              <a:rPr lang="en-US" sz="1200" b="1" dirty="0">
                <a:solidFill>
                  <a:srgbClr val="FF0000"/>
                </a:solidFill>
                <a:latin typeface="Cambria" panose="02040503050406030204" pitchFamily="18" charset="0"/>
                <a:ea typeface="Cambria" panose="02040503050406030204" pitchFamily="18" charset="0"/>
              </a:rPr>
              <a:t>)</a:t>
            </a: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Incentive values(1000)</a:t>
            </a:r>
          </a:p>
          <a:p>
            <a:r>
              <a:rPr lang="en-US" sz="1200" b="1" dirty="0">
                <a:solidFill>
                  <a:srgbClr val="FF0000"/>
                </a:solidFill>
                <a:latin typeface="Cambria" panose="02040503050406030204" pitchFamily="18" charset="0"/>
                <a:ea typeface="Cambria" panose="02040503050406030204" pitchFamily="18" charset="0"/>
              </a:rPr>
              <a:t>insert into Incentive values(2000)</a:t>
            </a:r>
          </a:p>
          <a:p>
            <a:r>
              <a:rPr lang="en-US" sz="1200" b="1" dirty="0">
                <a:solidFill>
                  <a:srgbClr val="FF0000"/>
                </a:solidFill>
                <a:latin typeface="Cambria" panose="02040503050406030204" pitchFamily="18" charset="0"/>
                <a:ea typeface="Cambria" panose="02040503050406030204" pitchFamily="18" charset="0"/>
              </a:rPr>
              <a:t>insert into Incentive values(3000)</a:t>
            </a:r>
          </a:p>
          <a:p>
            <a:r>
              <a:rPr lang="en-US" sz="1200" b="1" dirty="0">
                <a:solidFill>
                  <a:srgbClr val="FF0000"/>
                </a:solidFill>
                <a:latin typeface="Cambria" panose="02040503050406030204" pitchFamily="18" charset="0"/>
                <a:ea typeface="Cambria" panose="02040503050406030204" pitchFamily="18" charset="0"/>
              </a:rPr>
              <a:t>insert into Incentive values(4000)</a:t>
            </a:r>
          </a:p>
          <a:p>
            <a:r>
              <a:rPr lang="en-US" sz="1200" b="1" dirty="0">
                <a:solidFill>
                  <a:srgbClr val="FF0000"/>
                </a:solidFill>
                <a:latin typeface="Cambria" panose="02040503050406030204" pitchFamily="18" charset="0"/>
                <a:ea typeface="Cambria" panose="02040503050406030204" pitchFamily="18" charset="0"/>
              </a:rPr>
              <a:t>insert into Incentive values(5000)</a:t>
            </a:r>
          </a:p>
          <a:p>
            <a:r>
              <a:rPr lang="en-US" sz="1200" b="1" dirty="0">
                <a:solidFill>
                  <a:srgbClr val="FF0000"/>
                </a:solidFill>
                <a:latin typeface="Cambria" panose="02040503050406030204" pitchFamily="18" charset="0"/>
                <a:ea typeface="Cambria" panose="02040503050406030204" pitchFamily="18" charset="0"/>
              </a:rPr>
              <a:t>insert into Incentive values(6000)</a:t>
            </a:r>
          </a:p>
          <a:p>
            <a:r>
              <a:rPr lang="en-US" sz="1200" b="1" dirty="0">
                <a:solidFill>
                  <a:srgbClr val="FF0000"/>
                </a:solidFill>
                <a:latin typeface="Cambria" panose="02040503050406030204" pitchFamily="18" charset="0"/>
                <a:ea typeface="Cambria" panose="02040503050406030204" pitchFamily="18" charset="0"/>
              </a:rPr>
              <a:t>insert into Incentive values(7000)</a:t>
            </a:r>
          </a:p>
          <a:p>
            <a:r>
              <a:rPr lang="en-US" sz="1200" b="1" dirty="0">
                <a:solidFill>
                  <a:srgbClr val="FF0000"/>
                </a:solidFill>
                <a:latin typeface="Cambria" panose="02040503050406030204" pitchFamily="18" charset="0"/>
                <a:ea typeface="Cambria" panose="02040503050406030204" pitchFamily="18" charset="0"/>
              </a:rPr>
              <a:t>insert into Incentive values(8000)</a:t>
            </a:r>
          </a:p>
          <a:p>
            <a:r>
              <a:rPr lang="en-US" sz="1200" b="1" dirty="0">
                <a:solidFill>
                  <a:srgbClr val="FF0000"/>
                </a:solidFill>
                <a:latin typeface="Cambria" panose="02040503050406030204" pitchFamily="18" charset="0"/>
                <a:ea typeface="Cambria" panose="02040503050406030204" pitchFamily="18" charset="0"/>
              </a:rPr>
              <a:t>insert into Incentive values(9000)</a:t>
            </a:r>
          </a:p>
          <a:p>
            <a:r>
              <a:rPr lang="en-US" sz="1200" b="1" dirty="0">
                <a:solidFill>
                  <a:srgbClr val="FF0000"/>
                </a:solidFill>
                <a:latin typeface="Cambria" panose="02040503050406030204" pitchFamily="18" charset="0"/>
                <a:ea typeface="Cambria" panose="02040503050406030204" pitchFamily="18" charset="0"/>
              </a:rPr>
              <a:t>insert into Incentive values(10000</a:t>
            </a:r>
            <a:r>
              <a:rPr lang="en-US" sz="1200" b="1" dirty="0" smtClean="0">
                <a:solidFill>
                  <a:srgbClr val="FF0000"/>
                </a:solidFill>
                <a:latin typeface="Cambria" panose="02040503050406030204" pitchFamily="18" charset="0"/>
                <a:ea typeface="Cambria" panose="02040503050406030204" pitchFamily="18" charset="0"/>
              </a:rPr>
              <a:t>)</a:t>
            </a:r>
            <a:endParaRPr lang="en-US" sz="1200" b="1" dirty="0">
              <a:solidFill>
                <a:srgbClr val="FF0000"/>
              </a:solidFill>
              <a:latin typeface="Cambria" panose="02040503050406030204" pitchFamily="18" charset="0"/>
              <a:ea typeface="Cambria" panose="02040503050406030204" pitchFamily="18" charset="0"/>
            </a:endParaRPr>
          </a:p>
        </p:txBody>
      </p:sp>
      <p:cxnSp>
        <p:nvCxnSpPr>
          <p:cNvPr id="6" name="Straight Connector 5"/>
          <p:cNvCxnSpPr/>
          <p:nvPr/>
        </p:nvCxnSpPr>
        <p:spPr>
          <a:xfrm flipV="1">
            <a:off x="4441371" y="3538918"/>
            <a:ext cx="7589400" cy="37039"/>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928508" y="3829082"/>
            <a:ext cx="6730092" cy="249299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71450" indent="-171450">
              <a:buFont typeface="Arial" panose="020B0604020202020204" pitchFamily="34" charset="0"/>
              <a:buChar char="•"/>
            </a:pPr>
            <a:r>
              <a:rPr lang="en-US" sz="1200" b="1" u="sng" dirty="0">
                <a:latin typeface="Cambria" panose="02040503050406030204" pitchFamily="18" charset="0"/>
                <a:ea typeface="Cambria" panose="02040503050406030204" pitchFamily="18" charset="0"/>
              </a:rPr>
              <a:t>Where Clause</a:t>
            </a:r>
            <a:r>
              <a:rPr lang="en-US" sz="1200" b="1" u="sng" dirty="0" smtClean="0">
                <a:latin typeface="Cambria" panose="02040503050406030204" pitchFamily="18" charset="0"/>
                <a:ea typeface="Cambria" panose="02040503050406030204" pitchFamily="18" charset="0"/>
              </a:rPr>
              <a:t>:- </a:t>
            </a:r>
            <a:r>
              <a:rPr lang="en-US" sz="1200" dirty="0">
                <a:latin typeface="Cambria" panose="02040503050406030204" pitchFamily="18" charset="0"/>
                <a:ea typeface="Cambria" panose="02040503050406030204" pitchFamily="18" charset="0"/>
              </a:rPr>
              <a:t>WHERE keyword is used for fetching filtered data in a result set. </a:t>
            </a:r>
          </a:p>
          <a:p>
            <a:endParaRPr lang="en-US" sz="1200" dirty="0" smtClean="0">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Select * from Incentive  where [</a:t>
            </a:r>
            <a:r>
              <a:rPr lang="en-US" sz="1200" b="1" dirty="0" err="1">
                <a:solidFill>
                  <a:srgbClr val="FF0000"/>
                </a:solidFill>
                <a:latin typeface="Cambria" panose="02040503050406030204" pitchFamily="18" charset="0"/>
                <a:ea typeface="Cambria" panose="02040503050406030204" pitchFamily="18" charset="0"/>
              </a:rPr>
              <a:t>IncentiveAmount</a:t>
            </a:r>
            <a:r>
              <a:rPr lang="en-US" sz="1200" b="1" dirty="0">
                <a:solidFill>
                  <a:srgbClr val="FF0000"/>
                </a:solidFill>
                <a:latin typeface="Cambria" panose="02040503050406030204" pitchFamily="18" charset="0"/>
                <a:ea typeface="Cambria" panose="02040503050406030204" pitchFamily="18" charset="0"/>
              </a:rPr>
              <a:t>]  =9000</a:t>
            </a:r>
          </a:p>
          <a:p>
            <a:r>
              <a:rPr lang="en-US" sz="1200" dirty="0" smtClean="0">
                <a:latin typeface="Cambria" panose="02040503050406030204" pitchFamily="18" charset="0"/>
                <a:ea typeface="Cambria" panose="02040503050406030204" pitchFamily="18" charset="0"/>
              </a:rPr>
              <a:t>1</a:t>
            </a:r>
            <a:r>
              <a:rPr lang="en-US" sz="1200" dirty="0">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select </a:t>
            </a:r>
            <a:r>
              <a:rPr lang="en-US" sz="1200" b="1" dirty="0" err="1">
                <a:solidFill>
                  <a:srgbClr val="FF0000"/>
                </a:solidFill>
                <a:latin typeface="Cambria" panose="02040503050406030204" pitchFamily="18" charset="0"/>
                <a:ea typeface="Cambria" panose="02040503050406030204" pitchFamily="18" charset="0"/>
              </a:rPr>
              <a:t>Name,Salary</a:t>
            </a:r>
            <a:r>
              <a:rPr lang="en-US" sz="1200" b="1" dirty="0">
                <a:solidFill>
                  <a:srgbClr val="FF0000"/>
                </a:solidFill>
                <a:latin typeface="Cambria" panose="02040503050406030204" pitchFamily="18" charset="0"/>
                <a:ea typeface="Cambria" panose="02040503050406030204" pitchFamily="18" charset="0"/>
              </a:rPr>
              <a:t> from Employee where salary=(select MAX(Salary) as 'Highest Salary' from Employee)</a:t>
            </a:r>
          </a:p>
          <a:p>
            <a:r>
              <a:rPr lang="en-US" sz="1200" dirty="0">
                <a:latin typeface="Cambria" panose="02040503050406030204" pitchFamily="18" charset="0"/>
                <a:ea typeface="Cambria" panose="02040503050406030204" pitchFamily="18" charset="0"/>
              </a:rPr>
              <a:t>2)</a:t>
            </a:r>
          </a:p>
          <a:p>
            <a:r>
              <a:rPr lang="en-US" sz="1200" b="1" dirty="0">
                <a:solidFill>
                  <a:srgbClr val="FF0000"/>
                </a:solidFill>
                <a:latin typeface="Cambria" panose="02040503050406030204" pitchFamily="18" charset="0"/>
                <a:ea typeface="Cambria" panose="02040503050406030204" pitchFamily="18" charset="0"/>
              </a:rPr>
              <a:t>select </a:t>
            </a:r>
            <a:r>
              <a:rPr lang="en-US" sz="1200" b="1" dirty="0" err="1">
                <a:solidFill>
                  <a:srgbClr val="FF0000"/>
                </a:solidFill>
                <a:latin typeface="Cambria" panose="02040503050406030204" pitchFamily="18" charset="0"/>
                <a:ea typeface="Cambria" panose="02040503050406030204" pitchFamily="18" charset="0"/>
              </a:rPr>
              <a:t>Name,Salary</a:t>
            </a:r>
            <a:r>
              <a:rPr lang="en-US" sz="1200" b="1" dirty="0">
                <a:solidFill>
                  <a:srgbClr val="FF0000"/>
                </a:solidFill>
                <a:latin typeface="Cambria" panose="02040503050406030204" pitchFamily="18" charset="0"/>
                <a:ea typeface="Cambria" panose="02040503050406030204" pitchFamily="18" charset="0"/>
              </a:rPr>
              <a:t> from Employee where salary between 20000 and 50000</a:t>
            </a:r>
          </a:p>
          <a:p>
            <a:r>
              <a:rPr lang="en-US" sz="1200" dirty="0">
                <a:latin typeface="Cambria" panose="02040503050406030204" pitchFamily="18" charset="0"/>
                <a:ea typeface="Cambria" panose="02040503050406030204" pitchFamily="18" charset="0"/>
              </a:rPr>
              <a:t>3)</a:t>
            </a:r>
          </a:p>
          <a:p>
            <a:r>
              <a:rPr lang="en-US" sz="1200" b="1" dirty="0">
                <a:solidFill>
                  <a:srgbClr val="FF0000"/>
                </a:solidFill>
                <a:latin typeface="Cambria" panose="02040503050406030204" pitchFamily="18" charset="0"/>
                <a:ea typeface="Cambria" panose="02040503050406030204" pitchFamily="18" charset="0"/>
              </a:rPr>
              <a:t>select </a:t>
            </a:r>
            <a:r>
              <a:rPr lang="en-US" sz="1200" b="1" dirty="0" err="1">
                <a:solidFill>
                  <a:srgbClr val="FF0000"/>
                </a:solidFill>
                <a:latin typeface="Cambria" panose="02040503050406030204" pitchFamily="18" charset="0"/>
                <a:ea typeface="Cambria" panose="02040503050406030204" pitchFamily="18" charset="0"/>
              </a:rPr>
              <a:t>EmployeeId,Name,Salary,DepartmentName</a:t>
            </a:r>
            <a:r>
              <a:rPr lang="en-US" sz="1200" b="1" dirty="0">
                <a:solidFill>
                  <a:srgbClr val="FF0000"/>
                </a:solidFill>
                <a:latin typeface="Cambria" panose="02040503050406030204" pitchFamily="18" charset="0"/>
                <a:ea typeface="Cambria" panose="02040503050406030204" pitchFamily="18" charset="0"/>
              </a:rPr>
              <a:t> from Employee</a:t>
            </a:r>
          </a:p>
          <a:p>
            <a:r>
              <a:rPr lang="en-US" sz="1200" b="1" dirty="0">
                <a:solidFill>
                  <a:srgbClr val="FF0000"/>
                </a:solidFill>
                <a:latin typeface="Cambria" panose="02040503050406030204" pitchFamily="18" charset="0"/>
                <a:ea typeface="Cambria" panose="02040503050406030204" pitchFamily="18" charset="0"/>
              </a:rPr>
              <a:t>join Department</a:t>
            </a:r>
          </a:p>
          <a:p>
            <a:r>
              <a:rPr lang="en-US" sz="1200" b="1" dirty="0">
                <a:solidFill>
                  <a:srgbClr val="FF0000"/>
                </a:solidFill>
                <a:latin typeface="Cambria" panose="02040503050406030204" pitchFamily="18" charset="0"/>
                <a:ea typeface="Cambria" panose="02040503050406030204" pitchFamily="18" charset="0"/>
              </a:rPr>
              <a:t>on </a:t>
            </a:r>
            <a:r>
              <a:rPr lang="en-US" sz="1200" b="1" dirty="0" err="1">
                <a:solidFill>
                  <a:srgbClr val="FF0000"/>
                </a:solidFill>
                <a:latin typeface="Cambria" panose="02040503050406030204" pitchFamily="18" charset="0"/>
                <a:ea typeface="Cambria" panose="02040503050406030204" pitchFamily="18" charset="0"/>
              </a:rPr>
              <a:t>Employee.Department_Id</a:t>
            </a:r>
            <a:r>
              <a:rPr lang="en-US" sz="1200" b="1" dirty="0">
                <a:solidFill>
                  <a:srgbClr val="FF0000"/>
                </a:solidFill>
                <a:latin typeface="Cambria" panose="02040503050406030204" pitchFamily="18" charset="0"/>
                <a:ea typeface="Cambria" panose="02040503050406030204" pitchFamily="18" charset="0"/>
              </a:rPr>
              <a:t>=</a:t>
            </a:r>
            <a:r>
              <a:rPr lang="en-US" sz="1200" b="1" dirty="0" err="1">
                <a:solidFill>
                  <a:srgbClr val="FF0000"/>
                </a:solidFill>
                <a:latin typeface="Cambria" panose="02040503050406030204" pitchFamily="18" charset="0"/>
                <a:ea typeface="Cambria" panose="02040503050406030204" pitchFamily="18" charset="0"/>
              </a:rPr>
              <a:t>Department.DepartmentId</a:t>
            </a:r>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where </a:t>
            </a:r>
            <a:r>
              <a:rPr lang="en-US" sz="1200" b="1" dirty="0" err="1">
                <a:solidFill>
                  <a:srgbClr val="FF0000"/>
                </a:solidFill>
                <a:latin typeface="Cambria" panose="02040503050406030204" pitchFamily="18" charset="0"/>
                <a:ea typeface="Cambria" panose="02040503050406030204" pitchFamily="18" charset="0"/>
              </a:rPr>
              <a:t>DepartmentName</a:t>
            </a:r>
            <a:r>
              <a:rPr lang="en-US" sz="1200" b="1" dirty="0">
                <a:solidFill>
                  <a:srgbClr val="FF0000"/>
                </a:solidFill>
                <a:latin typeface="Cambria" panose="02040503050406030204" pitchFamily="18" charset="0"/>
                <a:ea typeface="Cambria" panose="02040503050406030204" pitchFamily="18" charset="0"/>
              </a:rPr>
              <a:t>='IT'</a:t>
            </a:r>
          </a:p>
        </p:txBody>
      </p:sp>
    </p:spTree>
    <p:extLst>
      <p:ext uri="{BB962C8B-B14F-4D97-AF65-F5344CB8AC3E}">
        <p14:creationId xmlns:p14="http://schemas.microsoft.com/office/powerpoint/2010/main" val="635681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993" y="86130"/>
            <a:ext cx="5856516"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71450" indent="-171450">
              <a:buFont typeface="Arial" panose="020B0604020202020204" pitchFamily="34" charset="0"/>
              <a:buChar char="•"/>
            </a:pPr>
            <a:r>
              <a:rPr lang="en-US" sz="1200" b="1" u="sng" dirty="0">
                <a:latin typeface="Cambria" panose="02040503050406030204" pitchFamily="18" charset="0"/>
                <a:ea typeface="Cambria" panose="02040503050406030204" pitchFamily="18" charset="0"/>
              </a:rPr>
              <a:t>Group BY</a:t>
            </a:r>
            <a:r>
              <a:rPr lang="en-US" sz="1200" dirty="0" smtClean="0">
                <a:latin typeface="Cambria" panose="02040503050406030204" pitchFamily="18" charset="0"/>
                <a:ea typeface="Cambria" panose="02040503050406030204" pitchFamily="18" charset="0"/>
              </a:rPr>
              <a:t>:-  </a:t>
            </a:r>
            <a:r>
              <a:rPr lang="en-US" sz="1200" dirty="0">
                <a:latin typeface="Cambria" panose="02040503050406030204" pitchFamily="18" charset="0"/>
                <a:ea typeface="Cambria" panose="02040503050406030204" pitchFamily="18" charset="0"/>
              </a:rPr>
              <a:t>In SQL, The Group By statement is used for organizing similar data into groups</a:t>
            </a:r>
            <a:r>
              <a:rPr lang="en-US" sz="1200" dirty="0" smtClean="0">
                <a:latin typeface="Cambria" panose="02040503050406030204" pitchFamily="18" charset="0"/>
                <a:ea typeface="Cambria" panose="02040503050406030204" pitchFamily="18" charset="0"/>
              </a:rPr>
              <a:t>. </a:t>
            </a:r>
            <a:r>
              <a:rPr lang="en-US" sz="1200" dirty="0">
                <a:latin typeface="Cambria" panose="02040503050406030204" pitchFamily="18" charset="0"/>
                <a:ea typeface="Cambria" panose="02040503050406030204" pitchFamily="18" charset="0"/>
              </a:rPr>
              <a:t>i.e. if a particular column has the same values in different rows then it will arrange these rows in a group. </a:t>
            </a:r>
          </a:p>
          <a:p>
            <a:r>
              <a:rPr lang="en-US" sz="1200" dirty="0">
                <a:latin typeface="Cambria" panose="02040503050406030204" pitchFamily="18" charset="0"/>
                <a:ea typeface="Cambria" panose="02040503050406030204" pitchFamily="18" charset="0"/>
              </a:rPr>
              <a:t>How to get the total salary of the department</a:t>
            </a:r>
          </a:p>
          <a:p>
            <a:r>
              <a:rPr lang="en-US" sz="1200" b="1" dirty="0">
                <a:solidFill>
                  <a:srgbClr val="FF0000"/>
                </a:solidFill>
                <a:latin typeface="Cambria" panose="02040503050406030204" pitchFamily="18" charset="0"/>
                <a:ea typeface="Cambria" panose="02040503050406030204" pitchFamily="18" charset="0"/>
              </a:rPr>
              <a:t>select SUM(Salary) as 'Department Total Salary',</a:t>
            </a:r>
            <a:r>
              <a:rPr lang="en-US" sz="1200" b="1" dirty="0" err="1">
                <a:solidFill>
                  <a:srgbClr val="FF0000"/>
                </a:solidFill>
                <a:latin typeface="Cambria" panose="02040503050406030204" pitchFamily="18" charset="0"/>
                <a:ea typeface="Cambria" panose="02040503050406030204" pitchFamily="18" charset="0"/>
              </a:rPr>
              <a:t>DepartmentName</a:t>
            </a:r>
            <a:r>
              <a:rPr lang="en-US" sz="1200" b="1" dirty="0">
                <a:solidFill>
                  <a:srgbClr val="FF0000"/>
                </a:solidFill>
                <a:latin typeface="Cambria" panose="02040503050406030204" pitchFamily="18" charset="0"/>
                <a:ea typeface="Cambria" panose="02040503050406030204" pitchFamily="18" charset="0"/>
              </a:rPr>
              <a:t> from Employee</a:t>
            </a:r>
          </a:p>
          <a:p>
            <a:r>
              <a:rPr lang="en-US" sz="1200" b="1" dirty="0">
                <a:solidFill>
                  <a:srgbClr val="FF0000"/>
                </a:solidFill>
                <a:latin typeface="Cambria" panose="02040503050406030204" pitchFamily="18" charset="0"/>
                <a:ea typeface="Cambria" panose="02040503050406030204" pitchFamily="18" charset="0"/>
              </a:rPr>
              <a:t>join Department</a:t>
            </a:r>
          </a:p>
          <a:p>
            <a:r>
              <a:rPr lang="en-US" sz="1200" b="1" dirty="0">
                <a:solidFill>
                  <a:srgbClr val="FF0000"/>
                </a:solidFill>
                <a:latin typeface="Cambria" panose="02040503050406030204" pitchFamily="18" charset="0"/>
                <a:ea typeface="Cambria" panose="02040503050406030204" pitchFamily="18" charset="0"/>
              </a:rPr>
              <a:t>on </a:t>
            </a:r>
            <a:r>
              <a:rPr lang="en-US" sz="1200" b="1" dirty="0" err="1">
                <a:solidFill>
                  <a:srgbClr val="FF0000"/>
                </a:solidFill>
                <a:latin typeface="Cambria" panose="02040503050406030204" pitchFamily="18" charset="0"/>
                <a:ea typeface="Cambria" panose="02040503050406030204" pitchFamily="18" charset="0"/>
              </a:rPr>
              <a:t>Employee.Department_Id</a:t>
            </a:r>
            <a:r>
              <a:rPr lang="en-US" sz="1200" b="1" dirty="0">
                <a:solidFill>
                  <a:srgbClr val="FF0000"/>
                </a:solidFill>
                <a:latin typeface="Cambria" panose="02040503050406030204" pitchFamily="18" charset="0"/>
                <a:ea typeface="Cambria" panose="02040503050406030204" pitchFamily="18" charset="0"/>
              </a:rPr>
              <a:t>=</a:t>
            </a:r>
            <a:r>
              <a:rPr lang="en-US" sz="1200" b="1" dirty="0" err="1">
                <a:solidFill>
                  <a:srgbClr val="FF0000"/>
                </a:solidFill>
                <a:latin typeface="Cambria" panose="02040503050406030204" pitchFamily="18" charset="0"/>
                <a:ea typeface="Cambria" panose="02040503050406030204" pitchFamily="18" charset="0"/>
              </a:rPr>
              <a:t>Department.DepartmentId</a:t>
            </a:r>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group by </a:t>
            </a:r>
            <a:r>
              <a:rPr lang="en-US" sz="1200" b="1" dirty="0" err="1">
                <a:solidFill>
                  <a:srgbClr val="FF0000"/>
                </a:solidFill>
                <a:latin typeface="Cambria" panose="02040503050406030204" pitchFamily="18" charset="0"/>
                <a:ea typeface="Cambria" panose="02040503050406030204" pitchFamily="18" charset="0"/>
              </a:rPr>
              <a:t>DepartmentName</a:t>
            </a:r>
            <a:endParaRPr lang="en-US" sz="1200" b="1" dirty="0">
              <a:solidFill>
                <a:srgbClr val="FF0000"/>
              </a:solidFill>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 </a:t>
            </a:r>
          </a:p>
          <a:p>
            <a:r>
              <a:rPr lang="en-US" sz="1200" dirty="0">
                <a:latin typeface="Cambria" panose="02040503050406030204" pitchFamily="18" charset="0"/>
                <a:ea typeface="Cambria" panose="02040503050406030204" pitchFamily="18" charset="0"/>
              </a:rPr>
              <a:t>How to get the total number of employees in the department</a:t>
            </a:r>
          </a:p>
          <a:p>
            <a:r>
              <a:rPr lang="en-US" sz="1200" b="1" dirty="0">
                <a:solidFill>
                  <a:srgbClr val="FF0000"/>
                </a:solidFill>
                <a:latin typeface="Cambria" panose="02040503050406030204" pitchFamily="18" charset="0"/>
                <a:ea typeface="Cambria" panose="02040503050406030204" pitchFamily="18" charset="0"/>
              </a:rPr>
              <a:t>select COUNT(</a:t>
            </a:r>
            <a:r>
              <a:rPr lang="en-US" sz="1200" b="1" dirty="0" err="1">
                <a:solidFill>
                  <a:srgbClr val="FF0000"/>
                </a:solidFill>
                <a:latin typeface="Cambria" panose="02040503050406030204" pitchFamily="18" charset="0"/>
                <a:ea typeface="Cambria" panose="02040503050406030204" pitchFamily="18" charset="0"/>
              </a:rPr>
              <a:t>EmployeeId</a:t>
            </a:r>
            <a:r>
              <a:rPr lang="en-US" sz="1200" b="1" dirty="0">
                <a:solidFill>
                  <a:srgbClr val="FF0000"/>
                </a:solidFill>
                <a:latin typeface="Cambria" panose="02040503050406030204" pitchFamily="18" charset="0"/>
                <a:ea typeface="Cambria" panose="02040503050406030204" pitchFamily="18" charset="0"/>
              </a:rPr>
              <a:t>) as 'Total Employee',</a:t>
            </a:r>
            <a:r>
              <a:rPr lang="en-US" sz="1200" b="1" dirty="0" err="1">
                <a:solidFill>
                  <a:srgbClr val="FF0000"/>
                </a:solidFill>
                <a:latin typeface="Cambria" panose="02040503050406030204" pitchFamily="18" charset="0"/>
                <a:ea typeface="Cambria" panose="02040503050406030204" pitchFamily="18" charset="0"/>
              </a:rPr>
              <a:t>DepartmentName</a:t>
            </a:r>
            <a:r>
              <a:rPr lang="en-US" sz="1200" b="1" dirty="0">
                <a:solidFill>
                  <a:srgbClr val="FF0000"/>
                </a:solidFill>
                <a:latin typeface="Cambria" panose="02040503050406030204" pitchFamily="18" charset="0"/>
                <a:ea typeface="Cambria" panose="02040503050406030204" pitchFamily="18" charset="0"/>
              </a:rPr>
              <a:t> from Employee</a:t>
            </a:r>
          </a:p>
          <a:p>
            <a:r>
              <a:rPr lang="en-US" sz="1200" b="1" dirty="0">
                <a:solidFill>
                  <a:srgbClr val="FF0000"/>
                </a:solidFill>
                <a:latin typeface="Cambria" panose="02040503050406030204" pitchFamily="18" charset="0"/>
                <a:ea typeface="Cambria" panose="02040503050406030204" pitchFamily="18" charset="0"/>
              </a:rPr>
              <a:t>join Department</a:t>
            </a:r>
          </a:p>
          <a:p>
            <a:r>
              <a:rPr lang="en-US" sz="1200" b="1" dirty="0">
                <a:solidFill>
                  <a:srgbClr val="FF0000"/>
                </a:solidFill>
                <a:latin typeface="Cambria" panose="02040503050406030204" pitchFamily="18" charset="0"/>
                <a:ea typeface="Cambria" panose="02040503050406030204" pitchFamily="18" charset="0"/>
              </a:rPr>
              <a:t>on </a:t>
            </a:r>
            <a:r>
              <a:rPr lang="en-US" sz="1200" b="1" dirty="0" err="1">
                <a:solidFill>
                  <a:srgbClr val="FF0000"/>
                </a:solidFill>
                <a:latin typeface="Cambria" panose="02040503050406030204" pitchFamily="18" charset="0"/>
                <a:ea typeface="Cambria" panose="02040503050406030204" pitchFamily="18" charset="0"/>
              </a:rPr>
              <a:t>Employee.Department_Id</a:t>
            </a:r>
            <a:r>
              <a:rPr lang="en-US" sz="1200" b="1" dirty="0">
                <a:solidFill>
                  <a:srgbClr val="FF0000"/>
                </a:solidFill>
                <a:latin typeface="Cambria" panose="02040503050406030204" pitchFamily="18" charset="0"/>
                <a:ea typeface="Cambria" panose="02040503050406030204" pitchFamily="18" charset="0"/>
              </a:rPr>
              <a:t>=</a:t>
            </a:r>
            <a:r>
              <a:rPr lang="en-US" sz="1200" b="1" dirty="0" err="1">
                <a:solidFill>
                  <a:srgbClr val="FF0000"/>
                </a:solidFill>
                <a:latin typeface="Cambria" panose="02040503050406030204" pitchFamily="18" charset="0"/>
                <a:ea typeface="Cambria" panose="02040503050406030204" pitchFamily="18" charset="0"/>
              </a:rPr>
              <a:t>Department.DepartmentId</a:t>
            </a:r>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group by </a:t>
            </a:r>
            <a:r>
              <a:rPr lang="en-US" sz="1200" b="1" dirty="0" err="1">
                <a:solidFill>
                  <a:srgbClr val="FF0000"/>
                </a:solidFill>
                <a:latin typeface="Cambria" panose="02040503050406030204" pitchFamily="18" charset="0"/>
                <a:ea typeface="Cambria" panose="02040503050406030204" pitchFamily="18" charset="0"/>
              </a:rPr>
              <a:t>DepartmentName</a:t>
            </a:r>
            <a:endParaRPr lang="en-US" sz="1200" b="1" dirty="0">
              <a:solidFill>
                <a:srgbClr val="FF0000"/>
              </a:solidFill>
              <a:latin typeface="Cambria" panose="02040503050406030204" pitchFamily="18" charset="0"/>
              <a:ea typeface="Cambria" panose="02040503050406030204" pitchFamily="18" charset="0"/>
            </a:endParaRPr>
          </a:p>
        </p:txBody>
      </p:sp>
      <p:sp>
        <p:nvSpPr>
          <p:cNvPr id="3" name="Rectangle 2"/>
          <p:cNvSpPr/>
          <p:nvPr/>
        </p:nvSpPr>
        <p:spPr>
          <a:xfrm>
            <a:off x="6270171" y="138677"/>
            <a:ext cx="5755822" cy="212365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71450" indent="-171450">
              <a:buFont typeface="Arial" panose="020B0604020202020204" pitchFamily="34" charset="0"/>
              <a:buChar char="•"/>
            </a:pPr>
            <a:r>
              <a:rPr lang="en-US" sz="1200" b="1" u="sng" dirty="0">
                <a:latin typeface="Cambria" panose="02040503050406030204" pitchFamily="18" charset="0"/>
                <a:ea typeface="Cambria" panose="02040503050406030204" pitchFamily="18" charset="0"/>
              </a:rPr>
              <a:t>Having CLAUSE</a:t>
            </a:r>
            <a:r>
              <a:rPr lang="en-US" sz="1200" b="1" u="sng" dirty="0" smtClean="0">
                <a:latin typeface="Cambria" panose="02040503050406030204" pitchFamily="18" charset="0"/>
                <a:ea typeface="Cambria" panose="02040503050406030204" pitchFamily="18" charset="0"/>
              </a:rPr>
              <a:t>:-</a:t>
            </a:r>
          </a:p>
          <a:p>
            <a:r>
              <a:rPr lang="en-US" sz="1200" dirty="0">
                <a:latin typeface="Cambria" panose="02040503050406030204" pitchFamily="18" charset="0"/>
                <a:ea typeface="Cambria" panose="02040503050406030204" pitchFamily="18" charset="0"/>
              </a:rPr>
              <a:t>The HAVING clause was introduced in SQL to allow the filtering of query results based on aggregate functions and groupings, which cannot be achieved using the </a:t>
            </a:r>
            <a:r>
              <a:rPr lang="en-US" sz="1200" dirty="0">
                <a:latin typeface="Cambria" panose="02040503050406030204" pitchFamily="18" charset="0"/>
                <a:ea typeface="Cambria" panose="02040503050406030204" pitchFamily="18" charset="0"/>
                <a:hlinkClick r:id="rId2"/>
              </a:rPr>
              <a:t>WHERE </a:t>
            </a:r>
            <a:r>
              <a:rPr lang="en-US" sz="1200" dirty="0">
                <a:latin typeface="Cambria" panose="02040503050406030204" pitchFamily="18" charset="0"/>
                <a:ea typeface="Cambria" panose="02040503050406030204" pitchFamily="18" charset="0"/>
              </a:rPr>
              <a:t>clause that is used to filter individual rows</a:t>
            </a:r>
            <a:r>
              <a:rPr lang="en-US" sz="1200" dirty="0" smtClean="0">
                <a:latin typeface="Cambria" panose="02040503050406030204" pitchFamily="18" charset="0"/>
                <a:ea typeface="Cambria" panose="02040503050406030204" pitchFamily="18" charset="0"/>
              </a:rPr>
              <a:t>.</a:t>
            </a:r>
          </a:p>
          <a:p>
            <a:endParaRPr lang="en-US" sz="1200" dirty="0">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select COUNT(</a:t>
            </a:r>
            <a:r>
              <a:rPr lang="en-US" sz="1200" b="1" dirty="0" err="1">
                <a:solidFill>
                  <a:srgbClr val="FF0000"/>
                </a:solidFill>
                <a:latin typeface="Cambria" panose="02040503050406030204" pitchFamily="18" charset="0"/>
                <a:ea typeface="Cambria" panose="02040503050406030204" pitchFamily="18" charset="0"/>
              </a:rPr>
              <a:t>EmployeeId</a:t>
            </a:r>
            <a:r>
              <a:rPr lang="en-US" sz="1200" b="1" dirty="0">
                <a:solidFill>
                  <a:srgbClr val="FF0000"/>
                </a:solidFill>
                <a:latin typeface="Cambria" panose="02040503050406030204" pitchFamily="18" charset="0"/>
                <a:ea typeface="Cambria" panose="02040503050406030204" pitchFamily="18" charset="0"/>
              </a:rPr>
              <a:t>) as 'Total Employee',</a:t>
            </a:r>
            <a:r>
              <a:rPr lang="en-US" sz="1200" b="1" dirty="0" err="1">
                <a:solidFill>
                  <a:srgbClr val="FF0000"/>
                </a:solidFill>
                <a:latin typeface="Cambria" panose="02040503050406030204" pitchFamily="18" charset="0"/>
                <a:ea typeface="Cambria" panose="02040503050406030204" pitchFamily="18" charset="0"/>
              </a:rPr>
              <a:t>DepartmentName</a:t>
            </a:r>
            <a:r>
              <a:rPr lang="en-US" sz="1200" b="1" dirty="0">
                <a:solidFill>
                  <a:srgbClr val="FF0000"/>
                </a:solidFill>
                <a:latin typeface="Cambria" panose="02040503050406030204" pitchFamily="18" charset="0"/>
                <a:ea typeface="Cambria" panose="02040503050406030204" pitchFamily="18" charset="0"/>
              </a:rPr>
              <a:t> from Employee</a:t>
            </a:r>
          </a:p>
          <a:p>
            <a:r>
              <a:rPr lang="en-US" sz="1200" b="1" dirty="0">
                <a:solidFill>
                  <a:srgbClr val="FF0000"/>
                </a:solidFill>
                <a:latin typeface="Cambria" panose="02040503050406030204" pitchFamily="18" charset="0"/>
                <a:ea typeface="Cambria" panose="02040503050406030204" pitchFamily="18" charset="0"/>
              </a:rPr>
              <a:t>join Department</a:t>
            </a:r>
          </a:p>
          <a:p>
            <a:r>
              <a:rPr lang="en-US" sz="1200" b="1" dirty="0">
                <a:solidFill>
                  <a:srgbClr val="FF0000"/>
                </a:solidFill>
                <a:latin typeface="Cambria" panose="02040503050406030204" pitchFamily="18" charset="0"/>
                <a:ea typeface="Cambria" panose="02040503050406030204" pitchFamily="18" charset="0"/>
              </a:rPr>
              <a:t>on </a:t>
            </a:r>
            <a:r>
              <a:rPr lang="en-US" sz="1200" b="1" dirty="0" err="1">
                <a:solidFill>
                  <a:srgbClr val="FF0000"/>
                </a:solidFill>
                <a:latin typeface="Cambria" panose="02040503050406030204" pitchFamily="18" charset="0"/>
                <a:ea typeface="Cambria" panose="02040503050406030204" pitchFamily="18" charset="0"/>
              </a:rPr>
              <a:t>Employee.Department_Id</a:t>
            </a:r>
            <a:r>
              <a:rPr lang="en-US" sz="1200" b="1" dirty="0">
                <a:solidFill>
                  <a:srgbClr val="FF0000"/>
                </a:solidFill>
                <a:latin typeface="Cambria" panose="02040503050406030204" pitchFamily="18" charset="0"/>
                <a:ea typeface="Cambria" panose="02040503050406030204" pitchFamily="18" charset="0"/>
              </a:rPr>
              <a:t>=</a:t>
            </a:r>
            <a:r>
              <a:rPr lang="en-US" sz="1200" b="1" dirty="0" err="1">
                <a:solidFill>
                  <a:srgbClr val="FF0000"/>
                </a:solidFill>
                <a:latin typeface="Cambria" panose="02040503050406030204" pitchFamily="18" charset="0"/>
                <a:ea typeface="Cambria" panose="02040503050406030204" pitchFamily="18" charset="0"/>
              </a:rPr>
              <a:t>Department.DepartmentId</a:t>
            </a:r>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group by </a:t>
            </a:r>
            <a:r>
              <a:rPr lang="en-US" sz="1200" b="1" dirty="0" err="1">
                <a:solidFill>
                  <a:srgbClr val="FF0000"/>
                </a:solidFill>
                <a:latin typeface="Cambria" panose="02040503050406030204" pitchFamily="18" charset="0"/>
                <a:ea typeface="Cambria" panose="02040503050406030204" pitchFamily="18" charset="0"/>
              </a:rPr>
              <a:t>DepartmentName</a:t>
            </a:r>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having COUNT(</a:t>
            </a:r>
            <a:r>
              <a:rPr lang="en-US" sz="1200" b="1" dirty="0" err="1">
                <a:solidFill>
                  <a:srgbClr val="FF0000"/>
                </a:solidFill>
                <a:latin typeface="Cambria" panose="02040503050406030204" pitchFamily="18" charset="0"/>
                <a:ea typeface="Cambria" panose="02040503050406030204" pitchFamily="18" charset="0"/>
              </a:rPr>
              <a:t>EmployeeId</a:t>
            </a:r>
            <a:r>
              <a:rPr lang="en-US" sz="1200" b="1" dirty="0">
                <a:solidFill>
                  <a:srgbClr val="FF0000"/>
                </a:solidFill>
                <a:latin typeface="Cambria" panose="02040503050406030204" pitchFamily="18" charset="0"/>
                <a:ea typeface="Cambria" panose="02040503050406030204" pitchFamily="18" charset="0"/>
              </a:rPr>
              <a:t>)&gt;=1</a:t>
            </a:r>
          </a:p>
        </p:txBody>
      </p:sp>
      <p:sp>
        <p:nvSpPr>
          <p:cNvPr id="7" name="TextBox 6"/>
          <p:cNvSpPr txBox="1"/>
          <p:nvPr/>
        </p:nvSpPr>
        <p:spPr>
          <a:xfrm>
            <a:off x="236766" y="3225451"/>
            <a:ext cx="4865913" cy="36317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a:solidFill>
                  <a:srgbClr val="FF0000"/>
                </a:solidFill>
                <a:latin typeface="Cambria" panose="02040503050406030204" pitchFamily="18" charset="0"/>
                <a:ea typeface="Cambria" panose="02040503050406030204" pitchFamily="18" charset="0"/>
              </a:rPr>
              <a:t>CREATE TABLE </a:t>
            </a:r>
            <a:r>
              <a:rPr lang="en-US" sz="1000" b="1" dirty="0" err="1" smtClean="0">
                <a:solidFill>
                  <a:srgbClr val="FF0000"/>
                </a:solidFill>
                <a:latin typeface="Cambria" panose="02040503050406030204" pitchFamily="18" charset="0"/>
                <a:ea typeface="Cambria" panose="02040503050406030204" pitchFamily="18" charset="0"/>
              </a:rPr>
              <a:t>Employee_New</a:t>
            </a:r>
            <a:r>
              <a:rPr lang="en-US" sz="1000" b="1" dirty="0" smtClean="0">
                <a:solidFill>
                  <a:srgbClr val="FF0000"/>
                </a:solidFill>
                <a:latin typeface="Cambria" panose="02040503050406030204" pitchFamily="18" charset="0"/>
                <a:ea typeface="Cambria" panose="02040503050406030204" pitchFamily="18" charset="0"/>
              </a:rPr>
              <a:t> </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  Name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(20),</a:t>
            </a:r>
          </a:p>
          <a:p>
            <a:r>
              <a:rPr lang="en-US" sz="1000" b="1" dirty="0">
                <a:solidFill>
                  <a:srgbClr val="FF0000"/>
                </a:solidFill>
                <a:latin typeface="Cambria" panose="02040503050406030204" pitchFamily="18" charset="0"/>
                <a:ea typeface="Cambria" panose="02040503050406030204" pitchFamily="18" charset="0"/>
              </a:rPr>
              <a:t>  Gender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(20),</a:t>
            </a:r>
          </a:p>
          <a:p>
            <a:r>
              <a:rPr lang="en-US" sz="1000" b="1" dirty="0">
                <a:solidFill>
                  <a:srgbClr val="FF0000"/>
                </a:solidFill>
                <a:latin typeface="Cambria" panose="02040503050406030204" pitchFamily="18" charset="0"/>
                <a:ea typeface="Cambria" panose="02040503050406030204" pitchFamily="18" charset="0"/>
              </a:rPr>
              <a:t>  Salary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  Department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(20),</a:t>
            </a:r>
          </a:p>
          <a:p>
            <a:r>
              <a:rPr lang="en-US" sz="1000" b="1" dirty="0">
                <a:solidFill>
                  <a:srgbClr val="FF0000"/>
                </a:solidFill>
                <a:latin typeface="Cambria" panose="02040503050406030204" pitchFamily="18" charset="0"/>
                <a:ea typeface="Cambria" panose="02040503050406030204" pitchFamily="18" charset="0"/>
              </a:rPr>
              <a:t>  Experience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(20))</a:t>
            </a: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smtClean="0">
                <a:solidFill>
                  <a:srgbClr val="FF0000"/>
                </a:solidFill>
                <a:latin typeface="Cambria" panose="02040503050406030204" pitchFamily="18" charset="0"/>
                <a:ea typeface="Cambria" panose="02040503050406030204" pitchFamily="18" charset="0"/>
              </a:rPr>
              <a:t>Employee_New</a:t>
            </a:r>
            <a:r>
              <a:rPr lang="en-US" sz="1000" b="1" dirty="0" smtClean="0">
                <a:solidFill>
                  <a:srgbClr val="FF0000"/>
                </a:solidFill>
                <a:latin typeface="Cambria" panose="02040503050406030204" pitchFamily="18" charset="0"/>
                <a:ea typeface="Cambria" panose="02040503050406030204" pitchFamily="18" charset="0"/>
              </a:rPr>
              <a:t> </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Name, Gender, Salary, Department, Experience)</a:t>
            </a:r>
          </a:p>
          <a:p>
            <a:r>
              <a:rPr lang="en-US" sz="1000" b="1" dirty="0">
                <a:solidFill>
                  <a:srgbClr val="FF0000"/>
                </a:solidFill>
                <a:latin typeface="Cambria" panose="02040503050406030204" pitchFamily="18" charset="0"/>
                <a:ea typeface="Cambria" panose="02040503050406030204" pitchFamily="18" charset="0"/>
              </a:rPr>
              <a:t>VALUES (5, '</a:t>
            </a:r>
            <a:r>
              <a:rPr lang="en-US" sz="1000" b="1" dirty="0" err="1">
                <a:solidFill>
                  <a:srgbClr val="FF0000"/>
                </a:solidFill>
                <a:latin typeface="Cambria" panose="02040503050406030204" pitchFamily="18" charset="0"/>
                <a:ea typeface="Cambria" panose="02040503050406030204" pitchFamily="18" charset="0"/>
              </a:rPr>
              <a:t>Priya</a:t>
            </a:r>
            <a:r>
              <a:rPr lang="en-US" sz="1000" b="1" dirty="0">
                <a:solidFill>
                  <a:srgbClr val="FF0000"/>
                </a:solidFill>
                <a:latin typeface="Cambria" panose="02040503050406030204" pitchFamily="18" charset="0"/>
                <a:ea typeface="Cambria" panose="02040503050406030204" pitchFamily="18" charset="0"/>
              </a:rPr>
              <a:t> Sharma', 'Female', 45000, 'IT', '2 years')</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smtClean="0">
                <a:solidFill>
                  <a:srgbClr val="FF0000"/>
                </a:solidFill>
                <a:latin typeface="Cambria" panose="02040503050406030204" pitchFamily="18" charset="0"/>
                <a:ea typeface="Cambria" panose="02040503050406030204" pitchFamily="18" charset="0"/>
              </a:rPr>
              <a:t>Employee_New</a:t>
            </a:r>
            <a:r>
              <a:rPr lang="en-US" sz="1000" b="1" dirty="0" smtClean="0">
                <a:solidFill>
                  <a:srgbClr val="FF0000"/>
                </a:solidFill>
                <a:latin typeface="Cambria" panose="02040503050406030204" pitchFamily="18" charset="0"/>
                <a:ea typeface="Cambria" panose="02040503050406030204" pitchFamily="18" charset="0"/>
              </a:rPr>
              <a:t> </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Name, Gender, Salary, Department, Experience)</a:t>
            </a:r>
          </a:p>
          <a:p>
            <a:r>
              <a:rPr lang="en-US" sz="1000" b="1" dirty="0">
                <a:solidFill>
                  <a:srgbClr val="FF0000"/>
                </a:solidFill>
                <a:latin typeface="Cambria" panose="02040503050406030204" pitchFamily="18" charset="0"/>
                <a:ea typeface="Cambria" panose="02040503050406030204" pitchFamily="18" charset="0"/>
              </a:rPr>
              <a:t>VALUES (6, 'Rahul Patel', 'Male', 65000, 'Sales', '5 years')</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smtClean="0">
                <a:solidFill>
                  <a:srgbClr val="FF0000"/>
                </a:solidFill>
                <a:latin typeface="Cambria" panose="02040503050406030204" pitchFamily="18" charset="0"/>
                <a:ea typeface="Cambria" panose="02040503050406030204" pitchFamily="18" charset="0"/>
              </a:rPr>
              <a:t>Employee_New</a:t>
            </a:r>
            <a:r>
              <a:rPr lang="en-US" sz="1000" b="1" dirty="0" smtClean="0">
                <a:solidFill>
                  <a:srgbClr val="FF0000"/>
                </a:solidFill>
                <a:latin typeface="Cambria" panose="02040503050406030204" pitchFamily="18" charset="0"/>
                <a:ea typeface="Cambria" panose="02040503050406030204" pitchFamily="18" charset="0"/>
              </a:rPr>
              <a:t> </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Name, Gender, Salary, Department, Experience)</a:t>
            </a:r>
          </a:p>
          <a:p>
            <a:r>
              <a:rPr lang="en-US" sz="1000" b="1" dirty="0">
                <a:solidFill>
                  <a:srgbClr val="FF0000"/>
                </a:solidFill>
                <a:latin typeface="Cambria" panose="02040503050406030204" pitchFamily="18" charset="0"/>
                <a:ea typeface="Cambria" panose="02040503050406030204" pitchFamily="18" charset="0"/>
              </a:rPr>
              <a:t>VALUES (7, '</a:t>
            </a:r>
            <a:r>
              <a:rPr lang="en-US" sz="1000" b="1" dirty="0" err="1">
                <a:solidFill>
                  <a:srgbClr val="FF0000"/>
                </a:solidFill>
                <a:latin typeface="Cambria" panose="02040503050406030204" pitchFamily="18" charset="0"/>
                <a:ea typeface="Cambria" panose="02040503050406030204" pitchFamily="18" charset="0"/>
              </a:rPr>
              <a:t>Nisha</a:t>
            </a:r>
            <a:r>
              <a:rPr lang="en-US" sz="1000" b="1" dirty="0">
                <a:solidFill>
                  <a:srgbClr val="FF0000"/>
                </a:solidFill>
                <a:latin typeface="Cambria" panose="02040503050406030204" pitchFamily="18" charset="0"/>
                <a:ea typeface="Cambria" panose="02040503050406030204" pitchFamily="18" charset="0"/>
              </a:rPr>
              <a:t> Gupta', 'Female', 55000, 'Marketing', '4 years')</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smtClean="0">
                <a:solidFill>
                  <a:srgbClr val="FF0000"/>
                </a:solidFill>
                <a:latin typeface="Cambria" panose="02040503050406030204" pitchFamily="18" charset="0"/>
                <a:ea typeface="Cambria" panose="02040503050406030204" pitchFamily="18" charset="0"/>
              </a:rPr>
              <a:t>Employee_New</a:t>
            </a:r>
            <a:r>
              <a:rPr lang="en-US" sz="1000" b="1" dirty="0" smtClean="0">
                <a:solidFill>
                  <a:srgbClr val="FF0000"/>
                </a:solidFill>
                <a:latin typeface="Cambria" panose="02040503050406030204" pitchFamily="18" charset="0"/>
                <a:ea typeface="Cambria" panose="02040503050406030204" pitchFamily="18" charset="0"/>
              </a:rPr>
              <a:t> </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Name, Gender, Salary, Department, Experience)</a:t>
            </a:r>
          </a:p>
          <a:p>
            <a:r>
              <a:rPr lang="en-US" sz="1000" b="1" dirty="0">
                <a:solidFill>
                  <a:srgbClr val="FF0000"/>
                </a:solidFill>
                <a:latin typeface="Cambria" panose="02040503050406030204" pitchFamily="18" charset="0"/>
                <a:ea typeface="Cambria" panose="02040503050406030204" pitchFamily="18" charset="0"/>
              </a:rPr>
              <a:t>VALUES (8, '</a:t>
            </a:r>
            <a:r>
              <a:rPr lang="en-US" sz="1000" b="1" dirty="0" err="1">
                <a:solidFill>
                  <a:srgbClr val="FF0000"/>
                </a:solidFill>
                <a:latin typeface="Cambria" panose="02040503050406030204" pitchFamily="18" charset="0"/>
                <a:ea typeface="Cambria" panose="02040503050406030204" pitchFamily="18" charset="0"/>
              </a:rPr>
              <a:t>Vikram</a:t>
            </a:r>
            <a:r>
              <a:rPr lang="en-US" sz="1000" b="1" dirty="0">
                <a:solidFill>
                  <a:srgbClr val="FF0000"/>
                </a:solidFill>
                <a:latin typeface="Cambria" panose="02040503050406030204" pitchFamily="18" charset="0"/>
                <a:ea typeface="Cambria" panose="02040503050406030204" pitchFamily="18" charset="0"/>
              </a:rPr>
              <a:t> Singh', 'Male', 75000, 'Finance', '7 years')</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smtClean="0">
                <a:solidFill>
                  <a:srgbClr val="FF0000"/>
                </a:solidFill>
                <a:latin typeface="Cambria" panose="02040503050406030204" pitchFamily="18" charset="0"/>
                <a:ea typeface="Cambria" panose="02040503050406030204" pitchFamily="18" charset="0"/>
              </a:rPr>
              <a:t>Employee_New</a:t>
            </a:r>
            <a:r>
              <a:rPr lang="en-US" sz="1000" b="1" dirty="0" smtClean="0">
                <a:solidFill>
                  <a:srgbClr val="FF0000"/>
                </a:solidFill>
                <a:latin typeface="Cambria" panose="02040503050406030204" pitchFamily="18" charset="0"/>
                <a:ea typeface="Cambria" panose="02040503050406030204" pitchFamily="18" charset="0"/>
              </a:rPr>
              <a:t> </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Name, Gender, Salary, Department, Experience)</a:t>
            </a:r>
          </a:p>
          <a:p>
            <a:r>
              <a:rPr lang="en-US" sz="1000" b="1" dirty="0">
                <a:solidFill>
                  <a:srgbClr val="FF0000"/>
                </a:solidFill>
                <a:latin typeface="Cambria" panose="02040503050406030204" pitchFamily="18" charset="0"/>
                <a:ea typeface="Cambria" panose="02040503050406030204" pitchFamily="18" charset="0"/>
              </a:rPr>
              <a:t>VALUES (9, '</a:t>
            </a:r>
            <a:r>
              <a:rPr lang="en-US" sz="1000" b="1" dirty="0" err="1">
                <a:solidFill>
                  <a:srgbClr val="FF0000"/>
                </a:solidFill>
                <a:latin typeface="Cambria" panose="02040503050406030204" pitchFamily="18" charset="0"/>
                <a:ea typeface="Cambria" panose="02040503050406030204" pitchFamily="18" charset="0"/>
              </a:rPr>
              <a:t>Aarti</a:t>
            </a:r>
            <a:r>
              <a:rPr lang="en-US" sz="1000" b="1" dirty="0">
                <a:solidFill>
                  <a:srgbClr val="FF0000"/>
                </a:solidFill>
                <a:latin typeface="Cambria" panose="02040503050406030204" pitchFamily="18" charset="0"/>
                <a:ea typeface="Cambria" panose="02040503050406030204" pitchFamily="18" charset="0"/>
              </a:rPr>
              <a:t> Desai', 'Female', 50000, 'IT', '3 years</a:t>
            </a:r>
            <a:r>
              <a:rPr lang="en-US" sz="1000" b="1" dirty="0" smtClean="0">
                <a:solidFill>
                  <a:srgbClr val="FF0000"/>
                </a:solidFill>
                <a:latin typeface="Cambria" panose="02040503050406030204" pitchFamily="18" charset="0"/>
                <a:ea typeface="Cambria" panose="02040503050406030204" pitchFamily="18" charset="0"/>
              </a:rPr>
              <a:t>')</a:t>
            </a:r>
            <a:endParaRPr lang="en-US" sz="1000" b="1" dirty="0">
              <a:solidFill>
                <a:srgbClr val="FF0000"/>
              </a:solidFill>
              <a:latin typeface="Cambria" panose="02040503050406030204" pitchFamily="18" charset="0"/>
              <a:ea typeface="Cambria" panose="02040503050406030204" pitchFamily="18" charset="0"/>
            </a:endParaRPr>
          </a:p>
        </p:txBody>
      </p:sp>
      <p:sp>
        <p:nvSpPr>
          <p:cNvPr id="8" name="Rectangle 7"/>
          <p:cNvSpPr/>
          <p:nvPr/>
        </p:nvSpPr>
        <p:spPr>
          <a:xfrm>
            <a:off x="5216979" y="3242895"/>
            <a:ext cx="2865664" cy="16312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smtClean="0">
                <a:solidFill>
                  <a:srgbClr val="FF0000"/>
                </a:solidFill>
                <a:latin typeface="Cambria" panose="02040503050406030204" pitchFamily="18" charset="0"/>
                <a:ea typeface="Cambria" panose="02040503050406030204" pitchFamily="18" charset="0"/>
              </a:rPr>
              <a:t>SELECT * FROM </a:t>
            </a:r>
            <a:r>
              <a:rPr lang="en-US" sz="1000" b="1" dirty="0" err="1" smtClean="0">
                <a:solidFill>
                  <a:srgbClr val="FF0000"/>
                </a:solidFill>
                <a:latin typeface="Cambria" panose="02040503050406030204" pitchFamily="18" charset="0"/>
                <a:ea typeface="Cambria" panose="02040503050406030204" pitchFamily="18" charset="0"/>
              </a:rPr>
              <a:t>Employee_New</a:t>
            </a:r>
            <a:endParaRPr lang="en-US" sz="1000" b="1" dirty="0" smtClean="0">
              <a:solidFill>
                <a:srgbClr val="FF0000"/>
              </a:solidFill>
              <a:latin typeface="Cambria" panose="02040503050406030204" pitchFamily="18" charset="0"/>
              <a:ea typeface="Cambria" panose="02040503050406030204" pitchFamily="18" charset="0"/>
            </a:endParaRPr>
          </a:p>
          <a:p>
            <a:endParaRPr lang="en-US" sz="1000" b="1" dirty="0" smtClean="0">
              <a:solidFill>
                <a:srgbClr val="FF0000"/>
              </a:solidFill>
              <a:latin typeface="Cambria" panose="02040503050406030204" pitchFamily="18" charset="0"/>
              <a:ea typeface="Cambria" panose="02040503050406030204" pitchFamily="18" charset="0"/>
            </a:endParaRPr>
          </a:p>
          <a:p>
            <a:r>
              <a:rPr lang="en-US" sz="1000" b="1" dirty="0" smtClean="0">
                <a:solidFill>
                  <a:srgbClr val="FF0000"/>
                </a:solidFill>
                <a:latin typeface="Cambria" panose="02040503050406030204" pitchFamily="18" charset="0"/>
                <a:ea typeface="Cambria" panose="02040503050406030204" pitchFamily="18" charset="0"/>
              </a:rPr>
              <a:t>SELECT Department, sum(Salary) as Salary</a:t>
            </a:r>
          </a:p>
          <a:p>
            <a:r>
              <a:rPr lang="en-US" sz="1000" b="1" dirty="0" smtClean="0">
                <a:solidFill>
                  <a:srgbClr val="FF0000"/>
                </a:solidFill>
                <a:latin typeface="Cambria" panose="02040503050406030204" pitchFamily="18" charset="0"/>
                <a:ea typeface="Cambria" panose="02040503050406030204" pitchFamily="18" charset="0"/>
              </a:rPr>
              <a:t>FROM employee</a:t>
            </a:r>
          </a:p>
          <a:p>
            <a:r>
              <a:rPr lang="en-US" sz="1000" b="1" dirty="0" smtClean="0">
                <a:solidFill>
                  <a:srgbClr val="FF0000"/>
                </a:solidFill>
                <a:latin typeface="Cambria" panose="02040503050406030204" pitchFamily="18" charset="0"/>
                <a:ea typeface="Cambria" panose="02040503050406030204" pitchFamily="18" charset="0"/>
              </a:rPr>
              <a:t>GROUP BY department</a:t>
            </a:r>
          </a:p>
          <a:p>
            <a:endParaRPr lang="en-US" sz="1000" b="1" dirty="0" smtClean="0">
              <a:solidFill>
                <a:srgbClr val="FF0000"/>
              </a:solidFill>
              <a:latin typeface="Cambria" panose="02040503050406030204" pitchFamily="18" charset="0"/>
              <a:ea typeface="Cambria" panose="02040503050406030204" pitchFamily="18" charset="0"/>
            </a:endParaRPr>
          </a:p>
          <a:p>
            <a:r>
              <a:rPr lang="en-US" sz="1000" b="1" dirty="0" smtClean="0">
                <a:solidFill>
                  <a:srgbClr val="FF0000"/>
                </a:solidFill>
                <a:latin typeface="Cambria" panose="02040503050406030204" pitchFamily="18" charset="0"/>
                <a:ea typeface="Cambria" panose="02040503050406030204" pitchFamily="18" charset="0"/>
              </a:rPr>
              <a:t>SELECT Department, sum(Salary) as Salary</a:t>
            </a:r>
          </a:p>
          <a:p>
            <a:r>
              <a:rPr lang="en-US" sz="1000" b="1" dirty="0" smtClean="0">
                <a:solidFill>
                  <a:srgbClr val="FF0000"/>
                </a:solidFill>
                <a:latin typeface="Cambria" panose="02040503050406030204" pitchFamily="18" charset="0"/>
                <a:ea typeface="Cambria" panose="02040503050406030204" pitchFamily="18" charset="0"/>
              </a:rPr>
              <a:t>FROM employee</a:t>
            </a:r>
          </a:p>
          <a:p>
            <a:r>
              <a:rPr lang="en-US" sz="1000" b="1" dirty="0" smtClean="0">
                <a:solidFill>
                  <a:srgbClr val="FF0000"/>
                </a:solidFill>
                <a:latin typeface="Cambria" panose="02040503050406030204" pitchFamily="18" charset="0"/>
                <a:ea typeface="Cambria" panose="02040503050406030204" pitchFamily="18" charset="0"/>
              </a:rPr>
              <a:t>GROUP BY department</a:t>
            </a:r>
          </a:p>
          <a:p>
            <a:r>
              <a:rPr lang="en-US" sz="1000" b="1" dirty="0" smtClean="0">
                <a:solidFill>
                  <a:srgbClr val="FF0000"/>
                </a:solidFill>
                <a:latin typeface="Cambria" panose="02040503050406030204" pitchFamily="18" charset="0"/>
                <a:ea typeface="Cambria" panose="02040503050406030204" pitchFamily="18" charset="0"/>
              </a:rPr>
              <a:t>HAVING SUM(Salary) &gt;= 50000</a:t>
            </a:r>
            <a:endParaRPr lang="en-US" sz="1000" b="1" dirty="0">
              <a:solidFill>
                <a:srgbClr val="FF0000"/>
              </a:solidFill>
              <a:latin typeface="Cambria" panose="02040503050406030204" pitchFamily="18" charset="0"/>
              <a:ea typeface="Cambria" panose="02040503050406030204" pitchFamily="18" charset="0"/>
            </a:endParaRPr>
          </a:p>
        </p:txBody>
      </p:sp>
      <p:sp>
        <p:nvSpPr>
          <p:cNvPr id="9" name="Rectangle 8"/>
          <p:cNvSpPr/>
          <p:nvPr/>
        </p:nvSpPr>
        <p:spPr>
          <a:xfrm>
            <a:off x="8196943" y="3242895"/>
            <a:ext cx="3853543" cy="33239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b="1" dirty="0">
                <a:solidFill>
                  <a:srgbClr val="FF0000"/>
                </a:solidFill>
                <a:latin typeface="Cambria" panose="02040503050406030204" pitchFamily="18" charset="0"/>
                <a:ea typeface="Cambria" panose="02040503050406030204" pitchFamily="18" charset="0"/>
              </a:rPr>
              <a:t>CREATE TABLE Student(</a:t>
            </a:r>
          </a:p>
          <a:p>
            <a:r>
              <a:rPr lang="en-US" sz="1000" b="1" dirty="0">
                <a:solidFill>
                  <a:srgbClr val="FF0000"/>
                </a:solidFill>
                <a:latin typeface="Cambria" panose="02040503050406030204" pitchFamily="18" charset="0"/>
                <a:ea typeface="Cambria" panose="02040503050406030204" pitchFamily="18" charset="0"/>
              </a:rPr>
              <a:t>   student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(20),</a:t>
            </a:r>
          </a:p>
          <a:p>
            <a:r>
              <a:rPr lang="en-US" sz="1000" b="1" dirty="0">
                <a:solidFill>
                  <a:srgbClr val="FF0000"/>
                </a:solidFill>
                <a:latin typeface="Cambria" panose="02040503050406030204" pitchFamily="18" charset="0"/>
                <a:ea typeface="Cambria" panose="02040503050406030204" pitchFamily="18" charset="0"/>
              </a:rPr>
              <a:t>   percentage </a:t>
            </a:r>
            <a:r>
              <a:rPr lang="en-US" sz="1000" b="1" dirty="0" err="1">
                <a:solidFill>
                  <a:srgbClr val="FF0000"/>
                </a:solidFill>
                <a:latin typeface="Cambria" panose="02040503050406030204" pitchFamily="18" charset="0"/>
                <a:ea typeface="Cambria" panose="02040503050406030204" pitchFamily="18" charset="0"/>
              </a:rPr>
              <a:t>int</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a:t>
            </a: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INSERT INTO Student VALUES ('</a:t>
            </a:r>
            <a:r>
              <a:rPr lang="en-US" sz="1000" b="1" dirty="0" err="1">
                <a:solidFill>
                  <a:srgbClr val="FF0000"/>
                </a:solidFill>
                <a:latin typeface="Cambria" panose="02040503050406030204" pitchFamily="18" charset="0"/>
                <a:ea typeface="Cambria" panose="02040503050406030204" pitchFamily="18" charset="0"/>
              </a:rPr>
              <a:t>Isha</a:t>
            </a:r>
            <a:r>
              <a:rPr lang="en-US" sz="1000" b="1" dirty="0">
                <a:solidFill>
                  <a:srgbClr val="FF0000"/>
                </a:solidFill>
                <a:latin typeface="Cambria" panose="02040503050406030204" pitchFamily="18" charset="0"/>
                <a:ea typeface="Cambria" panose="02040503050406030204" pitchFamily="18" charset="0"/>
              </a:rPr>
              <a:t> Patel', 98)</a:t>
            </a:r>
          </a:p>
          <a:p>
            <a:r>
              <a:rPr lang="en-US" sz="1000" b="1" dirty="0">
                <a:solidFill>
                  <a:srgbClr val="FF0000"/>
                </a:solidFill>
                <a:latin typeface="Cambria" panose="02040503050406030204" pitchFamily="18" charset="0"/>
                <a:ea typeface="Cambria" panose="02040503050406030204" pitchFamily="18" charset="0"/>
              </a:rPr>
              <a:t>INSERT INTO Student VALUES ('Harsh Das', 94)</a:t>
            </a:r>
          </a:p>
          <a:p>
            <a:r>
              <a:rPr lang="en-US" sz="1000" b="1" dirty="0">
                <a:solidFill>
                  <a:srgbClr val="FF0000"/>
                </a:solidFill>
                <a:latin typeface="Cambria" panose="02040503050406030204" pitchFamily="18" charset="0"/>
                <a:ea typeface="Cambria" panose="02040503050406030204" pitchFamily="18" charset="0"/>
              </a:rPr>
              <a:t>INSERT INTO Student VALUES ('</a:t>
            </a:r>
            <a:r>
              <a:rPr lang="en-US" sz="1000" b="1" dirty="0" err="1">
                <a:solidFill>
                  <a:srgbClr val="FF0000"/>
                </a:solidFill>
                <a:latin typeface="Cambria" panose="02040503050406030204" pitchFamily="18" charset="0"/>
                <a:ea typeface="Cambria" panose="02040503050406030204" pitchFamily="18" charset="0"/>
              </a:rPr>
              <a:t>Rachit</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Sha</a:t>
            </a:r>
            <a:r>
              <a:rPr lang="en-US" sz="1000" b="1" dirty="0">
                <a:solidFill>
                  <a:srgbClr val="FF0000"/>
                </a:solidFill>
                <a:latin typeface="Cambria" panose="02040503050406030204" pitchFamily="18" charset="0"/>
                <a:ea typeface="Cambria" panose="02040503050406030204" pitchFamily="18" charset="0"/>
              </a:rPr>
              <a:t>', 93)</a:t>
            </a:r>
          </a:p>
          <a:p>
            <a:r>
              <a:rPr lang="en-US" sz="1000" b="1" dirty="0">
                <a:solidFill>
                  <a:srgbClr val="FF0000"/>
                </a:solidFill>
                <a:latin typeface="Cambria" panose="02040503050406030204" pitchFamily="18" charset="0"/>
                <a:ea typeface="Cambria" panose="02040503050406030204" pitchFamily="18" charset="0"/>
              </a:rPr>
              <a:t>INSERT INTO Student VALUES ('</a:t>
            </a:r>
            <a:r>
              <a:rPr lang="en-US" sz="1000" b="1" dirty="0" err="1">
                <a:solidFill>
                  <a:srgbClr val="FF0000"/>
                </a:solidFill>
                <a:latin typeface="Cambria" panose="02040503050406030204" pitchFamily="18" charset="0"/>
                <a:ea typeface="Cambria" panose="02040503050406030204" pitchFamily="18" charset="0"/>
              </a:rPr>
              <a:t>Sumedha</a:t>
            </a:r>
            <a:r>
              <a:rPr lang="en-US" sz="1000" b="1" dirty="0">
                <a:solidFill>
                  <a:srgbClr val="FF0000"/>
                </a:solidFill>
                <a:latin typeface="Cambria" panose="02040503050406030204" pitchFamily="18" charset="0"/>
                <a:ea typeface="Cambria" panose="02040503050406030204" pitchFamily="18" charset="0"/>
              </a:rPr>
              <a:t>', 98)</a:t>
            </a:r>
          </a:p>
          <a:p>
            <a:r>
              <a:rPr lang="en-US" sz="1000" b="1" dirty="0">
                <a:solidFill>
                  <a:srgbClr val="FF0000"/>
                </a:solidFill>
                <a:latin typeface="Cambria" panose="02040503050406030204" pitchFamily="18" charset="0"/>
                <a:ea typeface="Cambria" panose="02040503050406030204" pitchFamily="18" charset="0"/>
              </a:rPr>
              <a:t>INSERT INTO Student VALUES ('</a:t>
            </a:r>
            <a:r>
              <a:rPr lang="en-US" sz="1000" b="1" dirty="0" err="1">
                <a:solidFill>
                  <a:srgbClr val="FF0000"/>
                </a:solidFill>
                <a:latin typeface="Cambria" panose="02040503050406030204" pitchFamily="18" charset="0"/>
                <a:ea typeface="Cambria" panose="02040503050406030204" pitchFamily="18" charset="0"/>
              </a:rPr>
              <a:t>Rahat</a:t>
            </a:r>
            <a:r>
              <a:rPr lang="en-US" sz="1000" b="1" dirty="0">
                <a:solidFill>
                  <a:srgbClr val="FF0000"/>
                </a:solidFill>
                <a:latin typeface="Cambria" panose="02040503050406030204" pitchFamily="18" charset="0"/>
                <a:ea typeface="Cambria" panose="02040503050406030204" pitchFamily="18" charset="0"/>
              </a:rPr>
              <a:t> Ali', 98)</a:t>
            </a: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SELECT student, percentage</a:t>
            </a:r>
          </a:p>
          <a:p>
            <a:r>
              <a:rPr lang="en-US" sz="1000" b="1" dirty="0">
                <a:solidFill>
                  <a:srgbClr val="FF0000"/>
                </a:solidFill>
                <a:latin typeface="Cambria" panose="02040503050406030204" pitchFamily="18" charset="0"/>
                <a:ea typeface="Cambria" panose="02040503050406030204" pitchFamily="18" charset="0"/>
              </a:rPr>
              <a:t>FROM Student</a:t>
            </a:r>
          </a:p>
          <a:p>
            <a:r>
              <a:rPr lang="en-US" sz="1000" b="1" dirty="0">
                <a:solidFill>
                  <a:srgbClr val="FF0000"/>
                </a:solidFill>
                <a:latin typeface="Cambria" panose="02040503050406030204" pitchFamily="18" charset="0"/>
                <a:ea typeface="Cambria" panose="02040503050406030204" pitchFamily="18" charset="0"/>
              </a:rPr>
              <a:t>GROUP BY student, percentage</a:t>
            </a:r>
          </a:p>
          <a:p>
            <a:r>
              <a:rPr lang="en-US" sz="1000" b="1" dirty="0">
                <a:solidFill>
                  <a:srgbClr val="FF0000"/>
                </a:solidFill>
                <a:latin typeface="Cambria" panose="02040503050406030204" pitchFamily="18" charset="0"/>
                <a:ea typeface="Cambria" panose="02040503050406030204" pitchFamily="18" charset="0"/>
              </a:rPr>
              <a:t>HAVING percentage &gt; 95;</a:t>
            </a: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SELECT student  </a:t>
            </a:r>
          </a:p>
          <a:p>
            <a:r>
              <a:rPr lang="en-US" sz="1000" b="1" dirty="0">
                <a:solidFill>
                  <a:srgbClr val="FF0000"/>
                </a:solidFill>
                <a:latin typeface="Cambria" panose="02040503050406030204" pitchFamily="18" charset="0"/>
                <a:ea typeface="Cambria" panose="02040503050406030204" pitchFamily="18" charset="0"/>
              </a:rPr>
              <a:t>FROM Student</a:t>
            </a:r>
          </a:p>
          <a:p>
            <a:r>
              <a:rPr lang="en-US" sz="1000" b="1" dirty="0">
                <a:solidFill>
                  <a:srgbClr val="FF0000"/>
                </a:solidFill>
                <a:latin typeface="Cambria" panose="02040503050406030204" pitchFamily="18" charset="0"/>
                <a:ea typeface="Cambria" panose="02040503050406030204" pitchFamily="18" charset="0"/>
              </a:rPr>
              <a:t>WHERE percentage &gt; 90</a:t>
            </a:r>
          </a:p>
          <a:p>
            <a:r>
              <a:rPr lang="en-US" sz="1000" b="1" dirty="0">
                <a:solidFill>
                  <a:srgbClr val="FF0000"/>
                </a:solidFill>
                <a:latin typeface="Cambria" panose="02040503050406030204" pitchFamily="18" charset="0"/>
                <a:ea typeface="Cambria" panose="02040503050406030204" pitchFamily="18" charset="0"/>
              </a:rPr>
              <a:t>GROUP BY student, percentage</a:t>
            </a:r>
          </a:p>
          <a:p>
            <a:r>
              <a:rPr lang="en-US" sz="1000" b="1" dirty="0">
                <a:solidFill>
                  <a:srgbClr val="FF0000"/>
                </a:solidFill>
                <a:latin typeface="Cambria" panose="02040503050406030204" pitchFamily="18" charset="0"/>
                <a:ea typeface="Cambria" panose="02040503050406030204" pitchFamily="18" charset="0"/>
              </a:rPr>
              <a:t>HAVING SUM(percentage) &lt; 1000 AND AVG(percentage) &gt; 95;</a:t>
            </a:r>
          </a:p>
        </p:txBody>
      </p:sp>
      <p:sp>
        <p:nvSpPr>
          <p:cNvPr id="10" name="TextBox 9"/>
          <p:cNvSpPr txBox="1"/>
          <p:nvPr/>
        </p:nvSpPr>
        <p:spPr>
          <a:xfrm>
            <a:off x="236766" y="2948452"/>
            <a:ext cx="2940485" cy="276999"/>
          </a:xfrm>
          <a:prstGeom prst="rect">
            <a:avLst/>
          </a:prstGeom>
          <a:noFill/>
        </p:spPr>
        <p:txBody>
          <a:bodyPr wrap="none" rtlCol="0">
            <a:spAutoFit/>
          </a:bodyPr>
          <a:lstStyle/>
          <a:p>
            <a:r>
              <a:rPr lang="en-US" sz="1200" b="1" dirty="0">
                <a:latin typeface="Cambria" panose="02040503050406030204" pitchFamily="18" charset="0"/>
                <a:ea typeface="Cambria" panose="02040503050406030204" pitchFamily="18" charset="0"/>
              </a:rPr>
              <a:t>Example of Group by and Having clause</a:t>
            </a:r>
          </a:p>
        </p:txBody>
      </p:sp>
    </p:spTree>
    <p:extLst>
      <p:ext uri="{BB962C8B-B14F-4D97-AF65-F5344CB8AC3E}">
        <p14:creationId xmlns:p14="http://schemas.microsoft.com/office/powerpoint/2010/main" val="1566785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368" y="84188"/>
            <a:ext cx="5844988"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71450" indent="-171450">
              <a:buFont typeface="Arial" panose="020B0604020202020204" pitchFamily="34" charset="0"/>
              <a:buChar char="•"/>
            </a:pPr>
            <a:r>
              <a:rPr lang="en-US" sz="1200" b="1" u="sng" dirty="0">
                <a:latin typeface="Cambria" panose="02040503050406030204" pitchFamily="18" charset="0"/>
                <a:ea typeface="Cambria" panose="02040503050406030204" pitchFamily="18" charset="0"/>
              </a:rPr>
              <a:t>ORDER </a:t>
            </a:r>
            <a:r>
              <a:rPr lang="en-US" sz="1200" b="1" u="sng" dirty="0" smtClean="0">
                <a:latin typeface="Cambria" panose="02040503050406030204" pitchFamily="18" charset="0"/>
                <a:ea typeface="Cambria" panose="02040503050406030204" pitchFamily="18" charset="0"/>
              </a:rPr>
              <a:t>BY</a:t>
            </a:r>
            <a:endParaRPr lang="en-US" sz="1200" b="1" u="sng"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The ORDER BY statement in SQL is used to sort the fetched data in either ascending or descending according to one or more columns</a:t>
            </a:r>
            <a:r>
              <a:rPr lang="en-US" sz="1200" dirty="0" smtClean="0">
                <a:latin typeface="Cambria" panose="02040503050406030204" pitchFamily="18" charset="0"/>
                <a:ea typeface="Cambria" panose="02040503050406030204" pitchFamily="18" charset="0"/>
              </a:rPr>
              <a:t>.</a:t>
            </a:r>
            <a:endParaRPr lang="en-US" sz="1200" dirty="0">
              <a:latin typeface="Cambria" panose="02040503050406030204" pitchFamily="18" charset="0"/>
              <a:ea typeface="Cambria" panose="02040503050406030204" pitchFamily="18" charset="0"/>
            </a:endParaRPr>
          </a:p>
          <a:p>
            <a:pPr lvl="0"/>
            <a:r>
              <a:rPr lang="en-US" sz="1200" b="1" u="sng" cap="small" dirty="0"/>
              <a:t>ASC</a:t>
            </a:r>
            <a:endParaRPr lang="en-US" sz="1200" dirty="0"/>
          </a:p>
          <a:p>
            <a:r>
              <a:rPr lang="en-US" sz="1000" b="1" dirty="0">
                <a:solidFill>
                  <a:srgbClr val="FF0000"/>
                </a:solidFill>
                <a:latin typeface="Cambria" panose="02040503050406030204" pitchFamily="18" charset="0"/>
                <a:ea typeface="Cambria" panose="02040503050406030204" pitchFamily="18" charset="0"/>
              </a:rPr>
              <a:t>select </a:t>
            </a:r>
            <a:r>
              <a:rPr lang="en-US" sz="1000" b="1" dirty="0" err="1">
                <a:solidFill>
                  <a:srgbClr val="FF0000"/>
                </a:solidFill>
                <a:latin typeface="Cambria" panose="02040503050406030204" pitchFamily="18" charset="0"/>
                <a:ea typeface="Cambria" panose="02040503050406030204" pitchFamily="18" charset="0"/>
              </a:rPr>
              <a:t>EmployeeId,Name,Salary,DepartmentName,IncentiveAmount</a:t>
            </a:r>
            <a:r>
              <a:rPr lang="en-US" sz="1000" b="1" dirty="0">
                <a:solidFill>
                  <a:srgbClr val="FF0000"/>
                </a:solidFill>
                <a:latin typeface="Cambria" panose="02040503050406030204" pitchFamily="18" charset="0"/>
                <a:ea typeface="Cambria" panose="02040503050406030204" pitchFamily="18" charset="0"/>
              </a:rPr>
              <a:t> from Employee</a:t>
            </a:r>
          </a:p>
          <a:p>
            <a:r>
              <a:rPr lang="en-US" sz="1000" b="1" dirty="0">
                <a:solidFill>
                  <a:srgbClr val="FF0000"/>
                </a:solidFill>
                <a:latin typeface="Cambria" panose="02040503050406030204" pitchFamily="18" charset="0"/>
                <a:ea typeface="Cambria" panose="02040503050406030204" pitchFamily="18" charset="0"/>
              </a:rPr>
              <a:t>join Department</a:t>
            </a:r>
          </a:p>
          <a:p>
            <a:r>
              <a:rPr lang="en-US" sz="1000" b="1" dirty="0">
                <a:solidFill>
                  <a:srgbClr val="FF0000"/>
                </a:solidFill>
                <a:latin typeface="Cambria" panose="02040503050406030204" pitchFamily="18" charset="0"/>
                <a:ea typeface="Cambria" panose="02040503050406030204" pitchFamily="18" charset="0"/>
              </a:rPr>
              <a:t>on </a:t>
            </a:r>
            <a:r>
              <a:rPr lang="en-US" sz="1000" b="1" dirty="0" err="1">
                <a:solidFill>
                  <a:srgbClr val="FF0000"/>
                </a:solidFill>
                <a:latin typeface="Cambria" panose="02040503050406030204" pitchFamily="18" charset="0"/>
                <a:ea typeface="Cambria" panose="02040503050406030204" pitchFamily="18" charset="0"/>
              </a:rPr>
              <a:t>Employee.Department_Id</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Department.DepartmentId</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join Incentive</a:t>
            </a:r>
          </a:p>
          <a:p>
            <a:r>
              <a:rPr lang="en-US" sz="1000" b="1" dirty="0">
                <a:solidFill>
                  <a:srgbClr val="FF0000"/>
                </a:solidFill>
                <a:latin typeface="Cambria" panose="02040503050406030204" pitchFamily="18" charset="0"/>
                <a:ea typeface="Cambria" panose="02040503050406030204" pitchFamily="18" charset="0"/>
              </a:rPr>
              <a:t>on </a:t>
            </a:r>
            <a:r>
              <a:rPr lang="en-US" sz="1000" b="1" dirty="0" err="1">
                <a:solidFill>
                  <a:srgbClr val="FF0000"/>
                </a:solidFill>
                <a:latin typeface="Cambria" panose="02040503050406030204" pitchFamily="18" charset="0"/>
                <a:ea typeface="Cambria" panose="02040503050406030204" pitchFamily="18" charset="0"/>
              </a:rPr>
              <a:t>Employee.Incentive_Id</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Incentive.IncentiveId</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order by Name </a:t>
            </a:r>
            <a:r>
              <a:rPr lang="en-US" sz="1000" b="1" dirty="0" smtClean="0">
                <a:solidFill>
                  <a:srgbClr val="FF0000"/>
                </a:solidFill>
                <a:latin typeface="Cambria" panose="02040503050406030204" pitchFamily="18" charset="0"/>
                <a:ea typeface="Cambria" panose="02040503050406030204" pitchFamily="18" charset="0"/>
              </a:rPr>
              <a:t>ASC</a:t>
            </a:r>
            <a:endParaRPr lang="en-US" sz="1200" dirty="0"/>
          </a:p>
          <a:p>
            <a:pPr lvl="0"/>
            <a:r>
              <a:rPr lang="en-US" sz="1200" b="1" u="sng" cap="small" dirty="0" err="1"/>
              <a:t>desc</a:t>
            </a:r>
            <a:r>
              <a:rPr lang="en-US" sz="1200" b="1" u="sng" cap="small" dirty="0"/>
              <a:t>:-</a:t>
            </a:r>
            <a:endParaRPr lang="en-US" sz="1200" dirty="0"/>
          </a:p>
          <a:p>
            <a:r>
              <a:rPr lang="en-US" sz="1000" b="1" dirty="0">
                <a:solidFill>
                  <a:srgbClr val="FF0000"/>
                </a:solidFill>
                <a:latin typeface="Cambria" panose="02040503050406030204" pitchFamily="18" charset="0"/>
                <a:ea typeface="Cambria" panose="02040503050406030204" pitchFamily="18" charset="0"/>
              </a:rPr>
              <a:t>select </a:t>
            </a:r>
            <a:r>
              <a:rPr lang="en-US" sz="1000" b="1" dirty="0" err="1">
                <a:solidFill>
                  <a:srgbClr val="FF0000"/>
                </a:solidFill>
                <a:latin typeface="Cambria" panose="02040503050406030204" pitchFamily="18" charset="0"/>
                <a:ea typeface="Cambria" panose="02040503050406030204" pitchFamily="18" charset="0"/>
              </a:rPr>
              <a:t>EmployeeId,Name,Salary,DepartmentName,IncentiveAmount</a:t>
            </a:r>
            <a:r>
              <a:rPr lang="en-US" sz="1000" b="1" dirty="0">
                <a:solidFill>
                  <a:srgbClr val="FF0000"/>
                </a:solidFill>
                <a:latin typeface="Cambria" panose="02040503050406030204" pitchFamily="18" charset="0"/>
                <a:ea typeface="Cambria" panose="02040503050406030204" pitchFamily="18" charset="0"/>
              </a:rPr>
              <a:t> from Employee</a:t>
            </a:r>
          </a:p>
          <a:p>
            <a:r>
              <a:rPr lang="en-US" sz="1000" b="1" dirty="0">
                <a:solidFill>
                  <a:srgbClr val="FF0000"/>
                </a:solidFill>
                <a:latin typeface="Cambria" panose="02040503050406030204" pitchFamily="18" charset="0"/>
                <a:ea typeface="Cambria" panose="02040503050406030204" pitchFamily="18" charset="0"/>
              </a:rPr>
              <a:t>join Department</a:t>
            </a:r>
          </a:p>
          <a:p>
            <a:r>
              <a:rPr lang="en-US" sz="1000" b="1" dirty="0">
                <a:solidFill>
                  <a:srgbClr val="FF0000"/>
                </a:solidFill>
                <a:latin typeface="Cambria" panose="02040503050406030204" pitchFamily="18" charset="0"/>
                <a:ea typeface="Cambria" panose="02040503050406030204" pitchFamily="18" charset="0"/>
              </a:rPr>
              <a:t>on </a:t>
            </a:r>
            <a:r>
              <a:rPr lang="en-US" sz="1000" b="1" dirty="0" err="1">
                <a:solidFill>
                  <a:srgbClr val="FF0000"/>
                </a:solidFill>
                <a:latin typeface="Cambria" panose="02040503050406030204" pitchFamily="18" charset="0"/>
                <a:ea typeface="Cambria" panose="02040503050406030204" pitchFamily="18" charset="0"/>
              </a:rPr>
              <a:t>Employee.Department_Id</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Department.DepartmentId</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join Incentive</a:t>
            </a:r>
          </a:p>
          <a:p>
            <a:r>
              <a:rPr lang="en-US" sz="1000" b="1" dirty="0">
                <a:solidFill>
                  <a:srgbClr val="FF0000"/>
                </a:solidFill>
                <a:latin typeface="Cambria" panose="02040503050406030204" pitchFamily="18" charset="0"/>
                <a:ea typeface="Cambria" panose="02040503050406030204" pitchFamily="18" charset="0"/>
              </a:rPr>
              <a:t>on </a:t>
            </a:r>
            <a:r>
              <a:rPr lang="en-US" sz="1000" b="1" dirty="0" err="1">
                <a:solidFill>
                  <a:srgbClr val="FF0000"/>
                </a:solidFill>
                <a:latin typeface="Cambria" panose="02040503050406030204" pitchFamily="18" charset="0"/>
                <a:ea typeface="Cambria" panose="02040503050406030204" pitchFamily="18" charset="0"/>
              </a:rPr>
              <a:t>Employee.Incentive_Id</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Incentive.IncentiveId</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order by Name </a:t>
            </a:r>
            <a:r>
              <a:rPr lang="en-US" sz="1000" b="1" dirty="0" smtClean="0">
                <a:solidFill>
                  <a:srgbClr val="FF0000"/>
                </a:solidFill>
                <a:latin typeface="Cambria" panose="02040503050406030204" pitchFamily="18" charset="0"/>
                <a:ea typeface="Cambria" panose="02040503050406030204" pitchFamily="18" charset="0"/>
              </a:rPr>
              <a:t>DESC</a:t>
            </a:r>
          </a:p>
        </p:txBody>
      </p:sp>
      <p:sp>
        <p:nvSpPr>
          <p:cNvPr id="5" name="Rectangle 4"/>
          <p:cNvSpPr/>
          <p:nvPr/>
        </p:nvSpPr>
        <p:spPr>
          <a:xfrm>
            <a:off x="6992471" y="50716"/>
            <a:ext cx="4882243" cy="200054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71450" indent="-171450">
              <a:buFont typeface="Arial" panose="020B0604020202020204" pitchFamily="34" charset="0"/>
              <a:buChar char="•"/>
            </a:pPr>
            <a:endParaRPr lang="en-US" sz="1200" b="1" u="sng"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Combination of </a:t>
            </a:r>
            <a:r>
              <a:rPr lang="en-US" sz="1200" dirty="0" err="1">
                <a:latin typeface="Cambria" panose="02040503050406030204" pitchFamily="18" charset="0"/>
                <a:ea typeface="Cambria" panose="02040503050406030204" pitchFamily="18" charset="0"/>
              </a:rPr>
              <a:t>Asc</a:t>
            </a:r>
            <a:r>
              <a:rPr lang="en-US" sz="1200" dirty="0">
                <a:latin typeface="Cambria" panose="02040503050406030204" pitchFamily="18" charset="0"/>
                <a:ea typeface="Cambria" panose="02040503050406030204" pitchFamily="18" charset="0"/>
              </a:rPr>
              <a:t> and </a:t>
            </a:r>
            <a:r>
              <a:rPr lang="en-US" sz="1200" dirty="0" err="1">
                <a:latin typeface="Cambria" panose="02040503050406030204" pitchFamily="18" charset="0"/>
                <a:ea typeface="Cambria" panose="02040503050406030204" pitchFamily="18" charset="0"/>
              </a:rPr>
              <a:t>Desc</a:t>
            </a:r>
            <a:r>
              <a:rPr lang="en-US" sz="1200" dirty="0">
                <a:latin typeface="Cambria" panose="02040503050406030204" pitchFamily="18" charset="0"/>
                <a:ea typeface="Cambria" panose="02040503050406030204" pitchFamily="18" charset="0"/>
              </a:rPr>
              <a:t> order </a:t>
            </a:r>
          </a:p>
          <a:p>
            <a:r>
              <a:rPr lang="en-US" sz="1000" b="1" dirty="0">
                <a:solidFill>
                  <a:srgbClr val="FF0000"/>
                </a:solidFill>
                <a:latin typeface="Cambria" panose="02040503050406030204" pitchFamily="18" charset="0"/>
                <a:ea typeface="Cambria" panose="02040503050406030204" pitchFamily="18" charset="0"/>
              </a:rPr>
              <a:t>select * from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].[Employee] order by  Salary </a:t>
            </a:r>
            <a:r>
              <a:rPr lang="en-US" sz="1000" b="1" dirty="0" err="1">
                <a:solidFill>
                  <a:srgbClr val="FF0000"/>
                </a:solidFill>
                <a:latin typeface="Cambria" panose="02040503050406030204" pitchFamily="18" charset="0"/>
                <a:ea typeface="Cambria" panose="02040503050406030204" pitchFamily="18" charset="0"/>
              </a:rPr>
              <a:t>desc</a:t>
            </a:r>
            <a:r>
              <a:rPr lang="en-US" sz="1000" b="1" dirty="0">
                <a:solidFill>
                  <a:srgbClr val="FF0000"/>
                </a:solidFill>
                <a:latin typeface="Cambria" panose="02040503050406030204" pitchFamily="18" charset="0"/>
                <a:ea typeface="Cambria" panose="02040503050406030204" pitchFamily="18" charset="0"/>
              </a:rPr>
              <a:t>, Name </a:t>
            </a:r>
            <a:r>
              <a:rPr lang="en-US" sz="1000" b="1" dirty="0" err="1" smtClean="0">
                <a:solidFill>
                  <a:srgbClr val="FF0000"/>
                </a:solidFill>
                <a:latin typeface="Cambria" panose="02040503050406030204" pitchFamily="18" charset="0"/>
                <a:ea typeface="Cambria" panose="02040503050406030204" pitchFamily="18" charset="0"/>
              </a:rPr>
              <a:t>asc</a:t>
            </a:r>
            <a:endParaRPr lang="en-US" sz="1000" b="1" dirty="0" smtClean="0">
              <a:solidFill>
                <a:srgbClr val="FF0000"/>
              </a:solidFill>
              <a:latin typeface="Cambria" panose="02040503050406030204" pitchFamily="18" charset="0"/>
              <a:ea typeface="Cambria" panose="02040503050406030204" pitchFamily="18" charset="0"/>
            </a:endParaRPr>
          </a:p>
          <a:p>
            <a:endParaRPr lang="en-US" sz="1000" b="1" dirty="0">
              <a:solidFill>
                <a:srgbClr val="FF0000"/>
              </a:solidFill>
              <a:latin typeface="Cambria" panose="02040503050406030204" pitchFamily="18" charset="0"/>
              <a:ea typeface="Cambria" panose="02040503050406030204" pitchFamily="18" charset="0"/>
            </a:endParaRPr>
          </a:p>
          <a:p>
            <a:endParaRPr lang="en-US" sz="1000" b="1" dirty="0" smtClean="0">
              <a:solidFill>
                <a:srgbClr val="FF0000"/>
              </a:solidFill>
              <a:latin typeface="Cambria" panose="02040503050406030204" pitchFamily="18" charset="0"/>
              <a:ea typeface="Cambria" panose="02040503050406030204" pitchFamily="18" charset="0"/>
            </a:endParaRP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select * from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].[Employee] order by  1 </a:t>
            </a:r>
            <a:r>
              <a:rPr lang="en-US" sz="1000" b="1" dirty="0" err="1">
                <a:solidFill>
                  <a:srgbClr val="FF0000"/>
                </a:solidFill>
                <a:latin typeface="Cambria" panose="02040503050406030204" pitchFamily="18" charset="0"/>
                <a:ea typeface="Cambria" panose="02040503050406030204" pitchFamily="18" charset="0"/>
              </a:rPr>
              <a:t>desc</a:t>
            </a:r>
            <a:endParaRPr lang="en-US" sz="1000" b="1" dirty="0">
              <a:solidFill>
                <a:srgbClr val="FF0000"/>
              </a:solidFill>
              <a:latin typeface="Cambria" panose="02040503050406030204" pitchFamily="18" charset="0"/>
              <a:ea typeface="Cambria" panose="02040503050406030204" pitchFamily="18" charset="0"/>
            </a:endParaRP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select * from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].[Employee] order by  5 </a:t>
            </a:r>
            <a:r>
              <a:rPr lang="en-US" sz="1000" b="1" dirty="0" err="1">
                <a:solidFill>
                  <a:srgbClr val="FF0000"/>
                </a:solidFill>
                <a:latin typeface="Cambria" panose="02040503050406030204" pitchFamily="18" charset="0"/>
                <a:ea typeface="Cambria" panose="02040503050406030204" pitchFamily="18" charset="0"/>
              </a:rPr>
              <a:t>desc</a:t>
            </a:r>
            <a:endParaRPr lang="en-US" sz="1000" b="1" dirty="0">
              <a:solidFill>
                <a:srgbClr val="FF0000"/>
              </a:solidFill>
              <a:latin typeface="Cambria" panose="02040503050406030204" pitchFamily="18" charset="0"/>
              <a:ea typeface="Cambria" panose="02040503050406030204" pitchFamily="18" charset="0"/>
            </a:endParaRP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select * from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].[Employee] order by  1 </a:t>
            </a:r>
            <a:r>
              <a:rPr lang="en-US" sz="1000" b="1" dirty="0" err="1">
                <a:solidFill>
                  <a:srgbClr val="FF0000"/>
                </a:solidFill>
                <a:latin typeface="Cambria" panose="02040503050406030204" pitchFamily="18" charset="0"/>
                <a:ea typeface="Cambria" panose="02040503050406030204" pitchFamily="18" charset="0"/>
              </a:rPr>
              <a:t>asc</a:t>
            </a:r>
            <a:endParaRPr lang="en-US" sz="1000" b="1" dirty="0">
              <a:solidFill>
                <a:srgbClr val="FF0000"/>
              </a:solidFill>
              <a:latin typeface="Cambria" panose="02040503050406030204" pitchFamily="18" charset="0"/>
              <a:ea typeface="Cambria" panose="02040503050406030204" pitchFamily="18" charset="0"/>
            </a:endParaRPr>
          </a:p>
          <a:p>
            <a:endParaRPr lang="en-US" sz="1000" b="1" dirty="0">
              <a:solidFill>
                <a:srgbClr val="FF0000"/>
              </a:solidFill>
              <a:latin typeface="Cambria" panose="02040503050406030204" pitchFamily="18" charset="0"/>
              <a:ea typeface="Cambria" panose="02040503050406030204" pitchFamily="18" charset="0"/>
            </a:endParaRPr>
          </a:p>
        </p:txBody>
      </p:sp>
      <p:sp>
        <p:nvSpPr>
          <p:cNvPr id="6" name="Rectangle 5"/>
          <p:cNvSpPr/>
          <p:nvPr/>
        </p:nvSpPr>
        <p:spPr>
          <a:xfrm>
            <a:off x="6992471" y="2116280"/>
            <a:ext cx="4882244"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u="sng" dirty="0" smtClean="0">
                <a:latin typeface="Cambria" panose="02040503050406030204" pitchFamily="18" charset="0"/>
                <a:ea typeface="Cambria" panose="02040503050406030204" pitchFamily="18" charset="0"/>
              </a:rPr>
              <a:t>Note:- </a:t>
            </a:r>
            <a:r>
              <a:rPr lang="en-US" sz="1200" dirty="0" smtClean="0">
                <a:latin typeface="Cambria" panose="02040503050406030204" pitchFamily="18" charset="0"/>
                <a:ea typeface="Cambria" panose="02040503050406030204" pitchFamily="18" charset="0"/>
              </a:rPr>
              <a:t>ASC </a:t>
            </a:r>
            <a:r>
              <a:rPr lang="en-US" sz="1200" dirty="0">
                <a:latin typeface="Cambria" panose="02040503050406030204" pitchFamily="18" charset="0"/>
                <a:ea typeface="Cambria" panose="02040503050406030204" pitchFamily="18" charset="0"/>
              </a:rPr>
              <a:t>is the default value for the ORDER BY clause. So, if we don't specify anything </a:t>
            </a:r>
          </a:p>
          <a:p>
            <a:r>
              <a:rPr lang="en-US" sz="1200" dirty="0">
                <a:latin typeface="Cambria" panose="02040503050406030204" pitchFamily="18" charset="0"/>
                <a:ea typeface="Cambria" panose="02040503050406030204" pitchFamily="18" charset="0"/>
              </a:rPr>
              <a:t>after the column name in the ORDER BY clause, the output will be sorted in ascending order by default.</a:t>
            </a:r>
          </a:p>
        </p:txBody>
      </p:sp>
      <p:cxnSp>
        <p:nvCxnSpPr>
          <p:cNvPr id="7" name="Straight Connector 6"/>
          <p:cNvCxnSpPr/>
          <p:nvPr/>
        </p:nvCxnSpPr>
        <p:spPr>
          <a:xfrm>
            <a:off x="542129" y="3079277"/>
            <a:ext cx="11398453" cy="1875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96369" y="3249544"/>
            <a:ext cx="5744456" cy="141577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71450" indent="-171450">
              <a:buFont typeface="Arial" panose="020B0604020202020204" pitchFamily="34" charset="0"/>
              <a:buChar char="•"/>
            </a:pPr>
            <a:r>
              <a:rPr lang="en-US" sz="1400" b="1" u="sng" dirty="0">
                <a:latin typeface="Cambria" panose="02040503050406030204" pitchFamily="18" charset="0"/>
                <a:ea typeface="Cambria" panose="02040503050406030204" pitchFamily="18" charset="0"/>
              </a:rPr>
              <a:t>Operators: </a:t>
            </a:r>
            <a:r>
              <a:rPr lang="en-US" sz="1200" dirty="0" smtClean="0">
                <a:latin typeface="Cambria" panose="02040503050406030204" pitchFamily="18" charset="0"/>
                <a:ea typeface="Cambria" panose="02040503050406030204" pitchFamily="18" charset="0"/>
              </a:rPr>
              <a:t>An operator is a symbol specifying an action that is performed on one or more expressions. </a:t>
            </a:r>
          </a:p>
          <a:p>
            <a:r>
              <a:rPr lang="en-US" sz="1200" dirty="0" smtClean="0"/>
              <a:t>	</a:t>
            </a:r>
            <a:r>
              <a:rPr lang="en-US" sz="1200" dirty="0">
                <a:latin typeface="Cambria" panose="02040503050406030204" pitchFamily="18" charset="0"/>
                <a:ea typeface="Cambria" panose="02040503050406030204" pitchFamily="18" charset="0"/>
              </a:rPr>
              <a:t>-Arithmetic Operators</a:t>
            </a:r>
          </a:p>
          <a:p>
            <a:r>
              <a:rPr lang="en-US" sz="1200" dirty="0">
                <a:latin typeface="Cambria" panose="02040503050406030204" pitchFamily="18" charset="0"/>
                <a:ea typeface="Cambria" panose="02040503050406030204" pitchFamily="18" charset="0"/>
              </a:rPr>
              <a:t>	-Assignment Operator</a:t>
            </a:r>
          </a:p>
          <a:p>
            <a:r>
              <a:rPr lang="en-US" sz="1200" dirty="0">
                <a:latin typeface="Cambria" panose="02040503050406030204" pitchFamily="18" charset="0"/>
                <a:ea typeface="Cambria" panose="02040503050406030204" pitchFamily="18" charset="0"/>
              </a:rPr>
              <a:t>	-Comparison Operators</a:t>
            </a:r>
          </a:p>
          <a:p>
            <a:r>
              <a:rPr lang="en-US" sz="1200" dirty="0">
                <a:latin typeface="Cambria" panose="02040503050406030204" pitchFamily="18" charset="0"/>
                <a:ea typeface="Cambria" panose="02040503050406030204" pitchFamily="18" charset="0"/>
              </a:rPr>
              <a:t>	-Logical Operators</a:t>
            </a:r>
          </a:p>
          <a:p>
            <a:r>
              <a:rPr lang="en-US" sz="1200" dirty="0">
                <a:latin typeface="Cambria" panose="02040503050406030204" pitchFamily="18" charset="0"/>
                <a:ea typeface="Cambria" panose="02040503050406030204" pitchFamily="18" charset="0"/>
              </a:rPr>
              <a:t>	-Concatenation </a:t>
            </a:r>
            <a:r>
              <a:rPr lang="en-US" sz="1200" dirty="0" smtClean="0">
                <a:latin typeface="Cambria" panose="02040503050406030204" pitchFamily="18" charset="0"/>
                <a:ea typeface="Cambria" panose="02040503050406030204" pitchFamily="18" charset="0"/>
              </a:rPr>
              <a:t>Operator</a:t>
            </a:r>
            <a:endParaRPr lang="en-US" sz="1200" dirty="0">
              <a:latin typeface="Cambria" panose="02040503050406030204" pitchFamily="18" charset="0"/>
              <a:ea typeface="Cambria" panose="02040503050406030204" pitchFamily="18" charset="0"/>
            </a:endParaRPr>
          </a:p>
        </p:txBody>
      </p:sp>
      <p:sp>
        <p:nvSpPr>
          <p:cNvPr id="8" name="Rectangle 7"/>
          <p:cNvSpPr/>
          <p:nvPr/>
        </p:nvSpPr>
        <p:spPr>
          <a:xfrm>
            <a:off x="396369" y="4823029"/>
            <a:ext cx="5744456" cy="13849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u="sng" dirty="0" smtClean="0">
                <a:latin typeface="Cambria" panose="02040503050406030204" pitchFamily="18" charset="0"/>
                <a:ea typeface="Cambria" panose="02040503050406030204" pitchFamily="18" charset="0"/>
              </a:rPr>
              <a:t>1)Arithmetic </a:t>
            </a:r>
            <a:r>
              <a:rPr lang="en-US" sz="1200" b="1" u="sng" dirty="0">
                <a:latin typeface="Cambria" panose="02040503050406030204" pitchFamily="18" charset="0"/>
                <a:ea typeface="Cambria" panose="02040503050406030204" pitchFamily="18" charset="0"/>
              </a:rPr>
              <a:t>Operators: </a:t>
            </a:r>
            <a:r>
              <a:rPr lang="en-US" sz="1200" dirty="0">
                <a:latin typeface="Cambria" panose="02040503050406030204" pitchFamily="18" charset="0"/>
                <a:ea typeface="Cambria" panose="02040503050406030204" pitchFamily="18" charset="0"/>
              </a:rPr>
              <a:t>Arithmetic operators perform mathematical operations on two expressions of one or more of the data types of the numeric data type </a:t>
            </a:r>
            <a:r>
              <a:rPr lang="en-US" sz="1200" dirty="0" smtClean="0">
                <a:latin typeface="Cambria" panose="02040503050406030204" pitchFamily="18" charset="0"/>
                <a:ea typeface="Cambria" panose="02040503050406030204" pitchFamily="18" charset="0"/>
              </a:rPr>
              <a:t>category</a:t>
            </a:r>
          </a:p>
          <a:p>
            <a:r>
              <a:rPr lang="en-US" sz="1200" dirty="0" smtClean="0"/>
              <a:t>	</a:t>
            </a:r>
            <a:r>
              <a:rPr lang="en-US" sz="1200" b="1" dirty="0">
                <a:latin typeface="Cambria" panose="02040503050406030204" pitchFamily="18" charset="0"/>
                <a:ea typeface="Cambria" panose="02040503050406030204" pitchFamily="18" charset="0"/>
              </a:rPr>
              <a:t>+	-	Addition</a:t>
            </a:r>
          </a:p>
          <a:p>
            <a:r>
              <a:rPr lang="en-US" sz="1200" b="1" dirty="0">
                <a:latin typeface="Cambria" panose="02040503050406030204" pitchFamily="18" charset="0"/>
                <a:ea typeface="Cambria" panose="02040503050406030204" pitchFamily="18" charset="0"/>
              </a:rPr>
              <a:t>	-     	-	Subtraction</a:t>
            </a:r>
          </a:p>
          <a:p>
            <a:r>
              <a:rPr lang="en-US" sz="1200" b="1" dirty="0">
                <a:latin typeface="Cambria" panose="02040503050406030204" pitchFamily="18" charset="0"/>
                <a:ea typeface="Cambria" panose="02040503050406030204" pitchFamily="18" charset="0"/>
              </a:rPr>
              <a:t>	*	-	Multiplication</a:t>
            </a:r>
          </a:p>
          <a:p>
            <a:r>
              <a:rPr lang="en-US" sz="1200" b="1" dirty="0">
                <a:latin typeface="Cambria" panose="02040503050406030204" pitchFamily="18" charset="0"/>
                <a:ea typeface="Cambria" panose="02040503050406030204" pitchFamily="18" charset="0"/>
              </a:rPr>
              <a:t>	/	-	Division</a:t>
            </a:r>
          </a:p>
          <a:p>
            <a:r>
              <a:rPr lang="en-US" sz="1200" b="1" dirty="0">
                <a:latin typeface="Cambria" panose="02040503050406030204" pitchFamily="18" charset="0"/>
                <a:ea typeface="Cambria" panose="02040503050406030204" pitchFamily="18" charset="0"/>
              </a:rPr>
              <a:t>	%	-	</a:t>
            </a:r>
            <a:r>
              <a:rPr lang="en-US" sz="1200" b="1" dirty="0" smtClean="0">
                <a:latin typeface="Cambria" panose="02040503050406030204" pitchFamily="18" charset="0"/>
                <a:ea typeface="Cambria" panose="02040503050406030204" pitchFamily="18" charset="0"/>
              </a:rPr>
              <a:t>Modulo</a:t>
            </a:r>
            <a:endParaRPr lang="en-US" sz="1200" b="1" dirty="0">
              <a:latin typeface="Cambria" panose="02040503050406030204" pitchFamily="18" charset="0"/>
              <a:ea typeface="Cambria" panose="02040503050406030204" pitchFamily="18" charset="0"/>
            </a:endParaRPr>
          </a:p>
        </p:txBody>
      </p:sp>
      <p:sp>
        <p:nvSpPr>
          <p:cNvPr id="9" name="Rectangle 8"/>
          <p:cNvSpPr/>
          <p:nvPr/>
        </p:nvSpPr>
        <p:spPr>
          <a:xfrm>
            <a:off x="6992471" y="3373278"/>
            <a:ext cx="4882244"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u="sng" dirty="0" smtClean="0">
                <a:latin typeface="Cambria" panose="02040503050406030204" pitchFamily="18" charset="0"/>
                <a:ea typeface="Cambria" panose="02040503050406030204" pitchFamily="18" charset="0"/>
              </a:rPr>
              <a:t>2)Assignment </a:t>
            </a:r>
            <a:r>
              <a:rPr lang="en-US" sz="1200" b="1" u="sng" dirty="0">
                <a:latin typeface="Cambria" panose="02040503050406030204" pitchFamily="18" charset="0"/>
                <a:ea typeface="Cambria" panose="02040503050406030204" pitchFamily="18" charset="0"/>
              </a:rPr>
              <a:t>Operators: </a:t>
            </a:r>
            <a:r>
              <a:rPr lang="en-US" sz="1200" dirty="0">
                <a:latin typeface="Cambria" panose="02040503050406030204" pitchFamily="18" charset="0"/>
                <a:ea typeface="Cambria" panose="02040503050406030204" pitchFamily="18" charset="0"/>
              </a:rPr>
              <a:t>The equal sign (=) is the only assignment operator. </a:t>
            </a:r>
          </a:p>
        </p:txBody>
      </p:sp>
      <p:sp>
        <p:nvSpPr>
          <p:cNvPr id="10" name="Rectangle 9"/>
          <p:cNvSpPr/>
          <p:nvPr/>
        </p:nvSpPr>
        <p:spPr>
          <a:xfrm>
            <a:off x="6992471" y="4049644"/>
            <a:ext cx="4882243" cy="212365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u="sng" dirty="0" smtClean="0">
                <a:latin typeface="Cambria" panose="02040503050406030204" pitchFamily="18" charset="0"/>
                <a:ea typeface="Cambria" panose="02040503050406030204" pitchFamily="18" charset="0"/>
              </a:rPr>
              <a:t>3)Comparison </a:t>
            </a:r>
            <a:r>
              <a:rPr lang="en-US" sz="1200" b="1" u="sng" dirty="0">
                <a:latin typeface="Cambria" panose="02040503050406030204" pitchFamily="18" charset="0"/>
                <a:ea typeface="Cambria" panose="02040503050406030204" pitchFamily="18" charset="0"/>
              </a:rPr>
              <a:t>Operators: </a:t>
            </a:r>
            <a:r>
              <a:rPr lang="en-US" sz="1200" dirty="0">
                <a:latin typeface="Cambria" panose="02040503050406030204" pitchFamily="18" charset="0"/>
                <a:ea typeface="Cambria" panose="02040503050406030204" pitchFamily="18" charset="0"/>
              </a:rPr>
              <a:t>Comparison operators test whether two expressions are the same. </a:t>
            </a:r>
            <a:endParaRPr lang="en-US" sz="1200" dirty="0" smtClean="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	</a:t>
            </a:r>
            <a:r>
              <a:rPr lang="en-US" sz="1200" b="1" dirty="0">
                <a:latin typeface="Cambria" panose="02040503050406030204" pitchFamily="18" charset="0"/>
                <a:ea typeface="Cambria" panose="02040503050406030204" pitchFamily="18" charset="0"/>
              </a:rPr>
              <a:t>=	-	Equal to</a:t>
            </a:r>
          </a:p>
          <a:p>
            <a:r>
              <a:rPr lang="en-US" sz="1200" b="1" dirty="0">
                <a:latin typeface="Cambria" panose="02040503050406030204" pitchFamily="18" charset="0"/>
                <a:ea typeface="Cambria" panose="02040503050406030204" pitchFamily="18" charset="0"/>
              </a:rPr>
              <a:t>	&gt;	-	Greater than</a:t>
            </a:r>
          </a:p>
          <a:p>
            <a:r>
              <a:rPr lang="en-US" sz="1200" b="1" dirty="0">
                <a:latin typeface="Cambria" panose="02040503050406030204" pitchFamily="18" charset="0"/>
                <a:ea typeface="Cambria" panose="02040503050406030204" pitchFamily="18" charset="0"/>
              </a:rPr>
              <a:t>	&lt;	-	Less than</a:t>
            </a:r>
          </a:p>
          <a:p>
            <a:r>
              <a:rPr lang="en-US" sz="1200" b="1" dirty="0">
                <a:latin typeface="Cambria" panose="02040503050406030204" pitchFamily="18" charset="0"/>
                <a:ea typeface="Cambria" panose="02040503050406030204" pitchFamily="18" charset="0"/>
              </a:rPr>
              <a:t>	&gt;=	-	Greater than or equal to</a:t>
            </a:r>
          </a:p>
          <a:p>
            <a:r>
              <a:rPr lang="en-US" sz="1200" b="1" dirty="0">
                <a:latin typeface="Cambria" panose="02040503050406030204" pitchFamily="18" charset="0"/>
                <a:ea typeface="Cambria" panose="02040503050406030204" pitchFamily="18" charset="0"/>
              </a:rPr>
              <a:t>	&lt;=	-	Less than or equal to</a:t>
            </a:r>
          </a:p>
          <a:p>
            <a:r>
              <a:rPr lang="en-US" sz="1200" b="1" dirty="0">
                <a:latin typeface="Cambria" panose="02040503050406030204" pitchFamily="18" charset="0"/>
                <a:ea typeface="Cambria" panose="02040503050406030204" pitchFamily="18" charset="0"/>
              </a:rPr>
              <a:t>	&lt;&gt;	-	not equal to</a:t>
            </a:r>
          </a:p>
          <a:p>
            <a:r>
              <a:rPr lang="en-US" sz="1200" b="1" dirty="0">
                <a:latin typeface="Cambria" panose="02040503050406030204" pitchFamily="18" charset="0"/>
                <a:ea typeface="Cambria" panose="02040503050406030204" pitchFamily="18" charset="0"/>
              </a:rPr>
              <a:t>	!=	-	not equal to</a:t>
            </a:r>
          </a:p>
          <a:p>
            <a:r>
              <a:rPr lang="en-US" sz="1200" b="1" dirty="0">
                <a:latin typeface="Cambria" panose="02040503050406030204" pitchFamily="18" charset="0"/>
                <a:ea typeface="Cambria" panose="02040503050406030204" pitchFamily="18" charset="0"/>
              </a:rPr>
              <a:t>	!&lt;	-	not less than</a:t>
            </a:r>
          </a:p>
          <a:p>
            <a:r>
              <a:rPr lang="en-US" sz="1200" b="1" dirty="0">
                <a:latin typeface="Cambria" panose="02040503050406030204" pitchFamily="18" charset="0"/>
                <a:ea typeface="Cambria" panose="02040503050406030204" pitchFamily="18" charset="0"/>
              </a:rPr>
              <a:t>	!&gt;	-	not greater </a:t>
            </a:r>
            <a:r>
              <a:rPr lang="en-US" sz="1200" b="1" dirty="0" smtClean="0">
                <a:latin typeface="Cambria" panose="02040503050406030204" pitchFamily="18" charset="0"/>
                <a:ea typeface="Cambria" panose="02040503050406030204" pitchFamily="18" charset="0"/>
              </a:rPr>
              <a:t>than</a:t>
            </a:r>
            <a:endParaRPr lang="en-US" sz="12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855846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4347" y="0"/>
            <a:ext cx="5083629" cy="249299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u="sng" dirty="0" smtClean="0">
                <a:latin typeface="Cambria" panose="02040503050406030204" pitchFamily="18" charset="0"/>
                <a:ea typeface="Cambria" panose="02040503050406030204" pitchFamily="18" charset="0"/>
              </a:rPr>
              <a:t>4)Logical </a:t>
            </a:r>
            <a:r>
              <a:rPr lang="en-US" sz="1200" b="1" u="sng" dirty="0">
                <a:latin typeface="Cambria" panose="02040503050406030204" pitchFamily="18" charset="0"/>
                <a:ea typeface="Cambria" panose="02040503050406030204" pitchFamily="18" charset="0"/>
              </a:rPr>
              <a:t>Operators: </a:t>
            </a:r>
            <a:r>
              <a:rPr lang="en-US" sz="1200" dirty="0">
                <a:latin typeface="Cambria" panose="02040503050406030204" pitchFamily="18" charset="0"/>
                <a:ea typeface="Cambria" panose="02040503050406030204" pitchFamily="18" charset="0"/>
              </a:rPr>
              <a:t>Logical operators test for the truth of some condition. Logical operators, like comparison operators, return a Boolean value of TRUE or FALSE</a:t>
            </a:r>
            <a:r>
              <a:rPr lang="en-US" sz="1200" dirty="0" smtClean="0">
                <a:latin typeface="Cambria" panose="02040503050406030204" pitchFamily="18" charset="0"/>
                <a:ea typeface="Cambria" panose="02040503050406030204" pitchFamily="18" charset="0"/>
              </a:rPr>
              <a:t>.</a:t>
            </a:r>
          </a:p>
          <a:p>
            <a:pPr marL="171450" lvl="0" indent="-171450">
              <a:buFont typeface="Arial" panose="020B0604020202020204" pitchFamily="34" charset="0"/>
              <a:buChar char="•"/>
            </a:pPr>
            <a:r>
              <a:rPr lang="en-US" sz="1200" b="1" dirty="0">
                <a:latin typeface="Cambria" panose="02040503050406030204" pitchFamily="18" charset="0"/>
                <a:ea typeface="Cambria" panose="02040503050406030204" pitchFamily="18" charset="0"/>
              </a:rPr>
              <a:t>ALL</a:t>
            </a:r>
            <a:r>
              <a:rPr lang="en-US" sz="1200" dirty="0">
                <a:latin typeface="Cambria" panose="02040503050406030204" pitchFamily="18" charset="0"/>
                <a:ea typeface="Cambria" panose="02040503050406030204" pitchFamily="18" charset="0"/>
              </a:rPr>
              <a:t> </a:t>
            </a:r>
            <a:r>
              <a:rPr lang="en-US" sz="1200" dirty="0" smtClean="0">
                <a:latin typeface="Cambria" panose="02040503050406030204" pitchFamily="18" charset="0"/>
                <a:ea typeface="Cambria" panose="02040503050406030204" pitchFamily="18" charset="0"/>
              </a:rPr>
              <a:t>:- TRUE </a:t>
            </a:r>
            <a:r>
              <a:rPr lang="en-US" sz="1200" dirty="0">
                <a:latin typeface="Cambria" panose="02040503050406030204" pitchFamily="18" charset="0"/>
                <a:ea typeface="Cambria" panose="02040503050406030204" pitchFamily="18" charset="0"/>
              </a:rPr>
              <a:t>if all of a set of comparisons are TRUE</a:t>
            </a:r>
          </a:p>
          <a:p>
            <a:pPr marL="171450" lvl="0" indent="-171450">
              <a:buFont typeface="Arial" panose="020B0604020202020204" pitchFamily="34" charset="0"/>
              <a:buChar char="•"/>
            </a:pPr>
            <a:r>
              <a:rPr lang="en-US" sz="1200" b="1" dirty="0" smtClean="0">
                <a:latin typeface="Cambria" panose="02040503050406030204" pitchFamily="18" charset="0"/>
                <a:ea typeface="Cambria" panose="02040503050406030204" pitchFamily="18" charset="0"/>
              </a:rPr>
              <a:t>AND</a:t>
            </a:r>
            <a:r>
              <a:rPr lang="en-US" sz="1200" dirty="0" smtClean="0">
                <a:latin typeface="Cambria" panose="02040503050406030204" pitchFamily="18" charset="0"/>
                <a:ea typeface="Cambria" panose="02040503050406030204" pitchFamily="18" charset="0"/>
              </a:rPr>
              <a:t>:-TRUE </a:t>
            </a:r>
            <a:r>
              <a:rPr lang="en-US" sz="1200" dirty="0">
                <a:latin typeface="Cambria" panose="02040503050406030204" pitchFamily="18" charset="0"/>
                <a:ea typeface="Cambria" panose="02040503050406030204" pitchFamily="18" charset="0"/>
              </a:rPr>
              <a:t>if both Boolean expressions are TRUE</a:t>
            </a:r>
          </a:p>
          <a:p>
            <a:pPr marL="171450" lvl="0" indent="-171450">
              <a:buFont typeface="Arial" panose="020B0604020202020204" pitchFamily="34" charset="0"/>
              <a:buChar char="•"/>
            </a:pPr>
            <a:r>
              <a:rPr lang="en-US" sz="1200" b="1" dirty="0" smtClean="0">
                <a:latin typeface="Cambria" panose="02040503050406030204" pitchFamily="18" charset="0"/>
                <a:ea typeface="Cambria" panose="02040503050406030204" pitchFamily="18" charset="0"/>
              </a:rPr>
              <a:t>ANY</a:t>
            </a:r>
            <a:r>
              <a:rPr lang="en-US" sz="1200" dirty="0" smtClean="0">
                <a:latin typeface="Cambria" panose="02040503050406030204" pitchFamily="18" charset="0"/>
                <a:ea typeface="Cambria" panose="02040503050406030204" pitchFamily="18" charset="0"/>
              </a:rPr>
              <a:t>:-TRUE </a:t>
            </a:r>
            <a:r>
              <a:rPr lang="en-US" sz="1200" dirty="0">
                <a:latin typeface="Cambria" panose="02040503050406030204" pitchFamily="18" charset="0"/>
                <a:ea typeface="Cambria" panose="02040503050406030204" pitchFamily="18" charset="0"/>
              </a:rPr>
              <a:t>if any one of a set of comparisons are TRUE</a:t>
            </a:r>
          </a:p>
          <a:p>
            <a:pPr marL="171450" lvl="0" indent="-171450">
              <a:buFont typeface="Arial" panose="020B0604020202020204" pitchFamily="34" charset="0"/>
              <a:buChar char="•"/>
            </a:pPr>
            <a:r>
              <a:rPr lang="en-US" sz="1200" b="1" dirty="0" smtClean="0">
                <a:latin typeface="Cambria" panose="02040503050406030204" pitchFamily="18" charset="0"/>
                <a:ea typeface="Cambria" panose="02040503050406030204" pitchFamily="18" charset="0"/>
              </a:rPr>
              <a:t>BETWEEN</a:t>
            </a:r>
            <a:r>
              <a:rPr lang="en-US" sz="1200" dirty="0" smtClean="0">
                <a:latin typeface="Cambria" panose="02040503050406030204" pitchFamily="18" charset="0"/>
                <a:ea typeface="Cambria" panose="02040503050406030204" pitchFamily="18" charset="0"/>
              </a:rPr>
              <a:t>:-TRUE </a:t>
            </a:r>
            <a:r>
              <a:rPr lang="en-US" sz="1200" dirty="0">
                <a:latin typeface="Cambria" panose="02040503050406030204" pitchFamily="18" charset="0"/>
                <a:ea typeface="Cambria" panose="02040503050406030204" pitchFamily="18" charset="0"/>
              </a:rPr>
              <a:t>if the operand is within a range</a:t>
            </a:r>
          </a:p>
          <a:p>
            <a:pPr marL="171450" lvl="0" indent="-171450">
              <a:buFont typeface="Arial" panose="020B0604020202020204" pitchFamily="34" charset="0"/>
              <a:buChar char="•"/>
            </a:pPr>
            <a:r>
              <a:rPr lang="en-US" sz="1200" b="1" dirty="0" smtClean="0">
                <a:latin typeface="Cambria" panose="02040503050406030204" pitchFamily="18" charset="0"/>
                <a:ea typeface="Cambria" panose="02040503050406030204" pitchFamily="18" charset="0"/>
              </a:rPr>
              <a:t>EXISTS</a:t>
            </a:r>
            <a:r>
              <a:rPr lang="en-US" sz="1200" dirty="0" smtClean="0">
                <a:latin typeface="Cambria" panose="02040503050406030204" pitchFamily="18" charset="0"/>
                <a:ea typeface="Cambria" panose="02040503050406030204" pitchFamily="18" charset="0"/>
              </a:rPr>
              <a:t>:-TRUE </a:t>
            </a:r>
            <a:r>
              <a:rPr lang="en-US" sz="1200" dirty="0">
                <a:latin typeface="Cambria" panose="02040503050406030204" pitchFamily="18" charset="0"/>
                <a:ea typeface="Cambria" panose="02040503050406030204" pitchFamily="18" charset="0"/>
              </a:rPr>
              <a:t>if a </a:t>
            </a:r>
            <a:r>
              <a:rPr lang="en-US" sz="1200" dirty="0" err="1">
                <a:latin typeface="Cambria" panose="02040503050406030204" pitchFamily="18" charset="0"/>
                <a:ea typeface="Cambria" panose="02040503050406030204" pitchFamily="18" charset="0"/>
              </a:rPr>
              <a:t>subquery</a:t>
            </a:r>
            <a:r>
              <a:rPr lang="en-US" sz="1200" dirty="0">
                <a:latin typeface="Cambria" panose="02040503050406030204" pitchFamily="18" charset="0"/>
                <a:ea typeface="Cambria" panose="02040503050406030204" pitchFamily="18" charset="0"/>
              </a:rPr>
              <a:t> contains any rows</a:t>
            </a:r>
          </a:p>
          <a:p>
            <a:pPr marL="171450" lvl="0" indent="-171450">
              <a:buFont typeface="Arial" panose="020B0604020202020204" pitchFamily="34" charset="0"/>
              <a:buChar char="•"/>
            </a:pPr>
            <a:r>
              <a:rPr lang="en-US" sz="1200" b="1" dirty="0" smtClean="0">
                <a:latin typeface="Cambria" panose="02040503050406030204" pitchFamily="18" charset="0"/>
                <a:ea typeface="Cambria" panose="02040503050406030204" pitchFamily="18" charset="0"/>
              </a:rPr>
              <a:t>IN</a:t>
            </a:r>
            <a:r>
              <a:rPr lang="en-US" sz="1200" dirty="0" smtClean="0">
                <a:latin typeface="Cambria" panose="02040503050406030204" pitchFamily="18" charset="0"/>
                <a:ea typeface="Cambria" panose="02040503050406030204" pitchFamily="18" charset="0"/>
              </a:rPr>
              <a:t>:-TRUE </a:t>
            </a:r>
            <a:r>
              <a:rPr lang="en-US" sz="1200" dirty="0">
                <a:latin typeface="Cambria" panose="02040503050406030204" pitchFamily="18" charset="0"/>
                <a:ea typeface="Cambria" panose="02040503050406030204" pitchFamily="18" charset="0"/>
              </a:rPr>
              <a:t>if the operand is equal to one of a list of expressions.</a:t>
            </a:r>
          </a:p>
          <a:p>
            <a:pPr marL="171450" lvl="0" indent="-171450">
              <a:buFont typeface="Arial" panose="020B0604020202020204" pitchFamily="34" charset="0"/>
              <a:buChar char="•"/>
            </a:pPr>
            <a:r>
              <a:rPr lang="en-US" sz="1200" b="1" dirty="0" smtClean="0">
                <a:latin typeface="Cambria" panose="02040503050406030204" pitchFamily="18" charset="0"/>
                <a:ea typeface="Cambria" panose="02040503050406030204" pitchFamily="18" charset="0"/>
              </a:rPr>
              <a:t>LIKE</a:t>
            </a:r>
            <a:r>
              <a:rPr lang="en-US" sz="1200" dirty="0" smtClean="0">
                <a:latin typeface="Cambria" panose="02040503050406030204" pitchFamily="18" charset="0"/>
                <a:ea typeface="Cambria" panose="02040503050406030204" pitchFamily="18" charset="0"/>
              </a:rPr>
              <a:t>:-TRUE </a:t>
            </a:r>
            <a:r>
              <a:rPr lang="en-US" sz="1200" dirty="0">
                <a:latin typeface="Cambria" panose="02040503050406030204" pitchFamily="18" charset="0"/>
                <a:ea typeface="Cambria" panose="02040503050406030204" pitchFamily="18" charset="0"/>
              </a:rPr>
              <a:t>if the operand matches a pattern</a:t>
            </a:r>
          </a:p>
          <a:p>
            <a:pPr marL="171450" lvl="0" indent="-171450">
              <a:buFont typeface="Arial" panose="020B0604020202020204" pitchFamily="34" charset="0"/>
              <a:buChar char="•"/>
            </a:pPr>
            <a:r>
              <a:rPr lang="en-US" sz="1200" b="1" dirty="0" smtClean="0">
                <a:latin typeface="Cambria" panose="02040503050406030204" pitchFamily="18" charset="0"/>
                <a:ea typeface="Cambria" panose="02040503050406030204" pitchFamily="18" charset="0"/>
              </a:rPr>
              <a:t>NOT</a:t>
            </a:r>
            <a:r>
              <a:rPr lang="en-US" sz="1200" dirty="0" smtClean="0">
                <a:latin typeface="Cambria" panose="02040503050406030204" pitchFamily="18" charset="0"/>
                <a:ea typeface="Cambria" panose="02040503050406030204" pitchFamily="18" charset="0"/>
              </a:rPr>
              <a:t>:-Reverses </a:t>
            </a:r>
            <a:r>
              <a:rPr lang="en-US" sz="1200" dirty="0">
                <a:latin typeface="Cambria" panose="02040503050406030204" pitchFamily="18" charset="0"/>
                <a:ea typeface="Cambria" panose="02040503050406030204" pitchFamily="18" charset="0"/>
              </a:rPr>
              <a:t>the value of any other Boolean operator</a:t>
            </a:r>
          </a:p>
          <a:p>
            <a:pPr marL="171450" lvl="0" indent="-171450">
              <a:buFont typeface="Arial" panose="020B0604020202020204" pitchFamily="34" charset="0"/>
              <a:buChar char="•"/>
            </a:pPr>
            <a:r>
              <a:rPr lang="en-US" sz="1200" b="1" dirty="0" smtClean="0">
                <a:latin typeface="Cambria" panose="02040503050406030204" pitchFamily="18" charset="0"/>
                <a:ea typeface="Cambria" panose="02040503050406030204" pitchFamily="18" charset="0"/>
              </a:rPr>
              <a:t>OR</a:t>
            </a:r>
            <a:r>
              <a:rPr lang="en-US" sz="1200" dirty="0" smtClean="0">
                <a:latin typeface="Cambria" panose="02040503050406030204" pitchFamily="18" charset="0"/>
                <a:ea typeface="Cambria" panose="02040503050406030204" pitchFamily="18" charset="0"/>
              </a:rPr>
              <a:t>:-TRUE </a:t>
            </a:r>
            <a:r>
              <a:rPr lang="en-US" sz="1200" dirty="0">
                <a:latin typeface="Cambria" panose="02040503050406030204" pitchFamily="18" charset="0"/>
                <a:ea typeface="Cambria" panose="02040503050406030204" pitchFamily="18" charset="0"/>
              </a:rPr>
              <a:t>if either Boolean expression is TRUE</a:t>
            </a:r>
          </a:p>
          <a:p>
            <a:pPr marL="171450" lvl="0" indent="-171450">
              <a:buFont typeface="Arial" panose="020B0604020202020204" pitchFamily="34" charset="0"/>
              <a:buChar char="•"/>
            </a:pPr>
            <a:r>
              <a:rPr lang="en-US" sz="1200" b="1" dirty="0" smtClean="0">
                <a:latin typeface="Cambria" panose="02040503050406030204" pitchFamily="18" charset="0"/>
                <a:ea typeface="Cambria" panose="02040503050406030204" pitchFamily="18" charset="0"/>
              </a:rPr>
              <a:t>SOME</a:t>
            </a:r>
            <a:r>
              <a:rPr lang="en-US" sz="1200" dirty="0" smtClean="0">
                <a:latin typeface="Cambria" panose="02040503050406030204" pitchFamily="18" charset="0"/>
                <a:ea typeface="Cambria" panose="02040503050406030204" pitchFamily="18" charset="0"/>
              </a:rPr>
              <a:t>:-TRUE </a:t>
            </a:r>
            <a:r>
              <a:rPr lang="en-US" sz="1200" dirty="0">
                <a:latin typeface="Cambria" panose="02040503050406030204" pitchFamily="18" charset="0"/>
                <a:ea typeface="Cambria" panose="02040503050406030204" pitchFamily="18" charset="0"/>
              </a:rPr>
              <a:t>is some of a set of comparisons are </a:t>
            </a:r>
            <a:r>
              <a:rPr lang="en-US" sz="1200" dirty="0" smtClean="0">
                <a:latin typeface="Cambria" panose="02040503050406030204" pitchFamily="18" charset="0"/>
                <a:ea typeface="Cambria" panose="02040503050406030204" pitchFamily="18" charset="0"/>
              </a:rPr>
              <a:t>TRUE</a:t>
            </a:r>
            <a:endParaRPr lang="en-US" sz="1200" dirty="0">
              <a:latin typeface="Cambria" panose="02040503050406030204" pitchFamily="18" charset="0"/>
              <a:ea typeface="Cambria" panose="02040503050406030204" pitchFamily="18" charset="0"/>
            </a:endParaRPr>
          </a:p>
        </p:txBody>
      </p:sp>
      <p:sp>
        <p:nvSpPr>
          <p:cNvPr id="4" name="Rectangle 3"/>
          <p:cNvSpPr/>
          <p:nvPr/>
        </p:nvSpPr>
        <p:spPr>
          <a:xfrm>
            <a:off x="514345" y="2517482"/>
            <a:ext cx="5083629"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u="sng" dirty="0" smtClean="0">
                <a:latin typeface="Cambria" panose="02040503050406030204" pitchFamily="18" charset="0"/>
                <a:ea typeface="Cambria" panose="02040503050406030204" pitchFamily="18" charset="0"/>
              </a:rPr>
              <a:t>5)String </a:t>
            </a:r>
            <a:r>
              <a:rPr lang="en-US" sz="1200" b="1" u="sng" dirty="0">
                <a:latin typeface="Cambria" panose="02040503050406030204" pitchFamily="18" charset="0"/>
                <a:ea typeface="Cambria" panose="02040503050406030204" pitchFamily="18" charset="0"/>
              </a:rPr>
              <a:t>Concatenation Operator: </a:t>
            </a:r>
            <a:r>
              <a:rPr lang="en-US" sz="1200" dirty="0">
                <a:latin typeface="Cambria" panose="02040503050406030204" pitchFamily="18" charset="0"/>
                <a:ea typeface="Cambria" panose="02040503050406030204" pitchFamily="18" charset="0"/>
              </a:rPr>
              <a:t>The plus sign (+) is the string concatenation operator that enables string concatenation.</a:t>
            </a:r>
          </a:p>
        </p:txBody>
      </p:sp>
      <p:sp>
        <p:nvSpPr>
          <p:cNvPr id="7" name="Rectangle 6"/>
          <p:cNvSpPr/>
          <p:nvPr/>
        </p:nvSpPr>
        <p:spPr>
          <a:xfrm>
            <a:off x="5751501" y="0"/>
            <a:ext cx="6356135"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a:latin typeface="Cambria" panose="02040503050406030204" pitchFamily="18" charset="0"/>
                <a:ea typeface="Cambria" panose="02040503050406030204" pitchFamily="18" charset="0"/>
              </a:rPr>
              <a:t>select * from [</a:t>
            </a:r>
            <a:r>
              <a:rPr lang="en-US" sz="1200" dirty="0" err="1">
                <a:latin typeface="Cambria" panose="02040503050406030204" pitchFamily="18" charset="0"/>
                <a:ea typeface="Cambria" panose="02040503050406030204" pitchFamily="18" charset="0"/>
              </a:rPr>
              <a:t>dbo</a:t>
            </a:r>
            <a:r>
              <a:rPr lang="en-US" sz="1200" dirty="0">
                <a:latin typeface="Cambria" panose="02040503050406030204" pitchFamily="18" charset="0"/>
                <a:ea typeface="Cambria" panose="02040503050406030204" pitchFamily="18" charset="0"/>
              </a:rPr>
              <a:t>].[Employee</a:t>
            </a:r>
            <a:r>
              <a:rPr lang="en-US" sz="1200" dirty="0" smtClean="0">
                <a:latin typeface="Cambria" panose="02040503050406030204" pitchFamily="18" charset="0"/>
                <a:ea typeface="Cambria" panose="02040503050406030204" pitchFamily="18" charset="0"/>
              </a:rPr>
              <a:t>]</a:t>
            </a:r>
            <a:endParaRPr lang="en-US" sz="1200"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--WAQ to find the details of employee whose job is sales executive</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Position='Sales </a:t>
            </a:r>
            <a:r>
              <a:rPr lang="en-US" sz="1200" b="1" dirty="0" err="1">
                <a:solidFill>
                  <a:srgbClr val="FF0000"/>
                </a:solidFill>
                <a:latin typeface="Cambria" panose="02040503050406030204" pitchFamily="18" charset="0"/>
                <a:ea typeface="Cambria" panose="02040503050406030204" pitchFamily="18" charset="0"/>
              </a:rPr>
              <a:t>Excutive</a:t>
            </a:r>
            <a:r>
              <a:rPr lang="en-US" sz="1200" b="1" dirty="0">
                <a:solidFill>
                  <a:srgbClr val="FF0000"/>
                </a:solidFill>
                <a:latin typeface="Cambria" panose="02040503050406030204" pitchFamily="18" charset="0"/>
                <a:ea typeface="Cambria" panose="02040503050406030204" pitchFamily="18" charset="0"/>
              </a:rPr>
              <a:t>'</a:t>
            </a:r>
          </a:p>
          <a:p>
            <a:endParaRPr lang="en-US" sz="1200"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--WAQ to find the details of employee whose job is not HR</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Position !='HR'</a:t>
            </a:r>
          </a:p>
          <a:p>
            <a:r>
              <a:rPr lang="en-US" sz="1200" b="1" dirty="0">
                <a:latin typeface="Cambria" panose="02040503050406030204" pitchFamily="18" charset="0"/>
                <a:ea typeface="Cambria" panose="02040503050406030204" pitchFamily="18" charset="0"/>
              </a:rPr>
              <a:t>--OR</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Position &lt;&gt;'HR'</a:t>
            </a:r>
          </a:p>
          <a:p>
            <a:endParaRPr lang="en-US" sz="1200"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--WAQ to find the details of employees who are earning more than 30000</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Salary&gt;30000</a:t>
            </a:r>
          </a:p>
          <a:p>
            <a:endParaRPr lang="en-US" sz="1200"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--WAQ to find the details of employees who are earning less than 35000</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Salary&lt;35000</a:t>
            </a:r>
          </a:p>
          <a:p>
            <a:endParaRPr lang="en-US" sz="1200"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--WAQ to find the details of employees who are earning with in a range of 25000 and 40000</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Salary&gt;=25000 and Salary&lt;=40000</a:t>
            </a:r>
          </a:p>
          <a:p>
            <a:r>
              <a:rPr lang="en-US" sz="1200" dirty="0">
                <a:latin typeface="Cambria" panose="02040503050406030204" pitchFamily="18" charset="0"/>
                <a:ea typeface="Cambria" panose="02040503050406030204" pitchFamily="18" charset="0"/>
              </a:rPr>
              <a:t>--OR</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Salary Between 25000 and 40000</a:t>
            </a:r>
          </a:p>
        </p:txBody>
      </p:sp>
      <p:sp>
        <p:nvSpPr>
          <p:cNvPr id="8" name="Rectangle 7"/>
          <p:cNvSpPr/>
          <p:nvPr/>
        </p:nvSpPr>
        <p:spPr>
          <a:xfrm>
            <a:off x="514346" y="3034564"/>
            <a:ext cx="5083629"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latin typeface="Cambria" panose="02040503050406030204" pitchFamily="18" charset="0"/>
                <a:ea typeface="Cambria" panose="02040503050406030204" pitchFamily="18" charset="0"/>
              </a:rPr>
              <a:t>--WAQ to find the details of employees who are earning less than 25000 as well as more than </a:t>
            </a:r>
            <a:r>
              <a:rPr lang="en-US" sz="1200" b="1" dirty="0" smtClean="0">
                <a:latin typeface="Cambria" panose="02040503050406030204" pitchFamily="18" charset="0"/>
                <a:ea typeface="Cambria" panose="02040503050406030204" pitchFamily="18" charset="0"/>
              </a:rPr>
              <a:t>40000</a:t>
            </a:r>
            <a:endParaRPr lang="en-US" sz="1200" dirty="0">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Salary&lt;25000 OR Salary&gt;40000</a:t>
            </a:r>
          </a:p>
          <a:p>
            <a:r>
              <a:rPr lang="en-US" sz="1200" dirty="0">
                <a:latin typeface="Cambria" panose="02040503050406030204" pitchFamily="18" charset="0"/>
                <a:ea typeface="Cambria" panose="02040503050406030204" pitchFamily="18" charset="0"/>
              </a:rPr>
              <a:t>--OR</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Salary NOT BETWEEN 25000 AND 40000</a:t>
            </a:r>
          </a:p>
          <a:p>
            <a:endParaRPr lang="en-US" sz="1200"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---IN Operator</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Position ='HR' OR Position ='Marketing' OR Position ='Sales </a:t>
            </a:r>
            <a:r>
              <a:rPr lang="en-US" sz="1200" b="1" dirty="0" err="1">
                <a:solidFill>
                  <a:srgbClr val="FF0000"/>
                </a:solidFill>
                <a:latin typeface="Cambria" panose="02040503050406030204" pitchFamily="18" charset="0"/>
                <a:ea typeface="Cambria" panose="02040503050406030204" pitchFamily="18" charset="0"/>
              </a:rPr>
              <a:t>Excutive</a:t>
            </a:r>
            <a:r>
              <a:rPr lang="en-US" sz="1200" b="1" dirty="0">
                <a:solidFill>
                  <a:srgbClr val="FF0000"/>
                </a:solidFill>
                <a:latin typeface="Cambria" panose="02040503050406030204" pitchFamily="18" charset="0"/>
                <a:ea typeface="Cambria" panose="02040503050406030204" pitchFamily="18" charset="0"/>
              </a:rPr>
              <a:t>'</a:t>
            </a:r>
          </a:p>
          <a:p>
            <a:r>
              <a:rPr lang="en-US" sz="1200" b="1" dirty="0">
                <a:latin typeface="Cambria" panose="02040503050406030204" pitchFamily="18" charset="0"/>
                <a:ea typeface="Cambria" panose="02040503050406030204" pitchFamily="18" charset="0"/>
              </a:rPr>
              <a:t>--OR using IN Operator</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Position IN ('</a:t>
            </a:r>
            <a:r>
              <a:rPr lang="en-US" sz="1200" b="1" dirty="0" err="1">
                <a:solidFill>
                  <a:srgbClr val="FF0000"/>
                </a:solidFill>
                <a:latin typeface="Cambria" panose="02040503050406030204" pitchFamily="18" charset="0"/>
                <a:ea typeface="Cambria" panose="02040503050406030204" pitchFamily="18" charset="0"/>
              </a:rPr>
              <a:t>HR','Marketing','Sales</a:t>
            </a:r>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Excutive</a:t>
            </a:r>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 </a:t>
            </a:r>
          </a:p>
          <a:p>
            <a:r>
              <a:rPr lang="en-US" sz="1200" b="1" dirty="0">
                <a:latin typeface="Cambria" panose="02040503050406030204" pitchFamily="18" charset="0"/>
                <a:ea typeface="Cambria" panose="02040503050406030204" pitchFamily="18" charset="0"/>
              </a:rPr>
              <a:t> --- NOT IN OR != , &lt;&gt;</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Position !='UI Developer' AND Position &lt;&gt;'Sales </a:t>
            </a:r>
            <a:r>
              <a:rPr lang="en-US" sz="1200" b="1" dirty="0" err="1">
                <a:solidFill>
                  <a:srgbClr val="FF0000"/>
                </a:solidFill>
                <a:latin typeface="Cambria" panose="02040503050406030204" pitchFamily="18" charset="0"/>
                <a:ea typeface="Cambria" panose="02040503050406030204" pitchFamily="18" charset="0"/>
              </a:rPr>
              <a:t>Excutive</a:t>
            </a:r>
            <a:r>
              <a:rPr lang="en-US" sz="1200" b="1" dirty="0">
                <a:solidFill>
                  <a:srgbClr val="FF0000"/>
                </a:solidFill>
                <a:latin typeface="Cambria" panose="02040503050406030204" pitchFamily="18" charset="0"/>
                <a:ea typeface="Cambria" panose="02040503050406030204" pitchFamily="18" charset="0"/>
              </a:rPr>
              <a:t>'</a:t>
            </a:r>
          </a:p>
          <a:p>
            <a:r>
              <a:rPr lang="en-US" sz="1200" b="1" dirty="0">
                <a:latin typeface="Cambria" panose="02040503050406030204" pitchFamily="18" charset="0"/>
                <a:ea typeface="Cambria" panose="02040503050406030204" pitchFamily="18" charset="0"/>
              </a:rPr>
              <a:t>--OR</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Position NOT IN ('UI Developer', 'Sales </a:t>
            </a:r>
            <a:r>
              <a:rPr lang="en-US" sz="1200" b="1" dirty="0" err="1">
                <a:solidFill>
                  <a:srgbClr val="FF0000"/>
                </a:solidFill>
                <a:latin typeface="Cambria" panose="02040503050406030204" pitchFamily="18" charset="0"/>
                <a:ea typeface="Cambria" panose="02040503050406030204" pitchFamily="18" charset="0"/>
              </a:rPr>
              <a:t>Excutive</a:t>
            </a:r>
            <a:r>
              <a:rPr lang="en-US" sz="1200" b="1" dirty="0">
                <a:solidFill>
                  <a:srgbClr val="FF0000"/>
                </a:solidFill>
                <a:latin typeface="Cambria" panose="02040503050406030204" pitchFamily="18" charset="0"/>
                <a:ea typeface="Cambria" panose="02040503050406030204" pitchFamily="18" charset="0"/>
              </a:rPr>
              <a:t>')</a:t>
            </a:r>
          </a:p>
        </p:txBody>
      </p:sp>
      <p:sp>
        <p:nvSpPr>
          <p:cNvPr id="9" name="Rectangle 8"/>
          <p:cNvSpPr/>
          <p:nvPr/>
        </p:nvSpPr>
        <p:spPr>
          <a:xfrm>
            <a:off x="5751501" y="3870688"/>
            <a:ext cx="6356135" cy="2677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u="sng"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--Like Operator</a:t>
            </a:r>
          </a:p>
          <a:p>
            <a:r>
              <a:rPr lang="en-US" sz="1200" b="1" dirty="0">
                <a:latin typeface="Cambria" panose="02040503050406030204" pitchFamily="18" charset="0"/>
                <a:ea typeface="Cambria" panose="02040503050406030204" pitchFamily="18" charset="0"/>
              </a:rPr>
              <a:t>--WAQ to find the details of employees who name starts with character A.</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[Name] like 'A%'</a:t>
            </a:r>
          </a:p>
          <a:p>
            <a:r>
              <a:rPr lang="en-US" sz="1200" b="1" dirty="0">
                <a:latin typeface="Cambria" panose="02040503050406030204" pitchFamily="18" charset="0"/>
                <a:ea typeface="Cambria" panose="02040503050406030204" pitchFamily="18" charset="0"/>
              </a:rPr>
              <a:t>--WAQ to find the details of employees whose name contains y in it.</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[Name] like '%y%'</a:t>
            </a:r>
          </a:p>
          <a:p>
            <a:r>
              <a:rPr lang="en-US" sz="1200" b="1" dirty="0">
                <a:latin typeface="Cambria" panose="02040503050406030204" pitchFamily="18" charset="0"/>
                <a:ea typeface="Cambria" panose="02040503050406030204" pitchFamily="18" charset="0"/>
              </a:rPr>
              <a:t>--WAQ to find the details of employees whose name Not contains M in it.</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[Name] NOT like '%M%'</a:t>
            </a:r>
          </a:p>
          <a:p>
            <a:endParaRPr lang="en-US" sz="1200"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--WAQ to find the details of employees whose job is Sales </a:t>
            </a:r>
            <a:r>
              <a:rPr lang="en-US" sz="1200" b="1" dirty="0" err="1">
                <a:latin typeface="Cambria" panose="02040503050406030204" pitchFamily="18" charset="0"/>
                <a:ea typeface="Cambria" panose="02040503050406030204" pitchFamily="18" charset="0"/>
              </a:rPr>
              <a:t>Excutive</a:t>
            </a:r>
            <a:r>
              <a:rPr lang="en-US" sz="1200" b="1" dirty="0">
                <a:latin typeface="Cambria" panose="02040503050406030204" pitchFamily="18" charset="0"/>
                <a:ea typeface="Cambria" panose="02040503050406030204" pitchFamily="18" charset="0"/>
              </a:rPr>
              <a:t> and earning 30000.</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Position='Sales </a:t>
            </a:r>
            <a:r>
              <a:rPr lang="en-US" sz="1200" b="1" dirty="0" err="1">
                <a:solidFill>
                  <a:srgbClr val="FF0000"/>
                </a:solidFill>
                <a:latin typeface="Cambria" panose="02040503050406030204" pitchFamily="18" charset="0"/>
                <a:ea typeface="Cambria" panose="02040503050406030204" pitchFamily="18" charset="0"/>
              </a:rPr>
              <a:t>Excutive</a:t>
            </a:r>
            <a:r>
              <a:rPr lang="en-US" sz="1200" b="1" dirty="0">
                <a:solidFill>
                  <a:srgbClr val="FF0000"/>
                </a:solidFill>
                <a:latin typeface="Cambria" panose="02040503050406030204" pitchFamily="18" charset="0"/>
                <a:ea typeface="Cambria" panose="02040503050406030204" pitchFamily="18" charset="0"/>
              </a:rPr>
              <a:t>' and Salary=30000</a:t>
            </a:r>
          </a:p>
          <a:p>
            <a:endParaRPr lang="en-US" sz="1200"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--WAQ to find the details of employees whose gender is male as well as earning more than 40000.</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err="1">
                <a:solidFill>
                  <a:srgbClr val="FF0000"/>
                </a:solidFill>
                <a:latin typeface="Cambria" panose="02040503050406030204" pitchFamily="18" charset="0"/>
                <a:ea typeface="Cambria" panose="02040503050406030204" pitchFamily="18" charset="0"/>
              </a:rPr>
              <a:t>dbo</a:t>
            </a:r>
            <a:r>
              <a:rPr lang="en-US" sz="1200" b="1" dirty="0">
                <a:solidFill>
                  <a:srgbClr val="FF0000"/>
                </a:solidFill>
                <a:latin typeface="Cambria" panose="02040503050406030204" pitchFamily="18" charset="0"/>
                <a:ea typeface="Cambria" panose="02040503050406030204" pitchFamily="18" charset="0"/>
              </a:rPr>
              <a:t>].[Employee] where Gender='Male' OR Salary&gt;40000</a:t>
            </a:r>
          </a:p>
        </p:txBody>
      </p:sp>
    </p:spTree>
    <p:extLst>
      <p:ext uri="{BB962C8B-B14F-4D97-AF65-F5344CB8AC3E}">
        <p14:creationId xmlns:p14="http://schemas.microsoft.com/office/powerpoint/2010/main" val="7930355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4732" y="0"/>
            <a:ext cx="6000754" cy="81560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u="sng" dirty="0" smtClean="0">
                <a:latin typeface="Cambria" panose="02040503050406030204" pitchFamily="18" charset="0"/>
                <a:ea typeface="Cambria" panose="02040503050406030204" pitchFamily="18" charset="0"/>
              </a:rPr>
              <a:t>Sub Query </a:t>
            </a:r>
            <a:r>
              <a:rPr lang="en-US" sz="1400" b="1" dirty="0" smtClean="0">
                <a:latin typeface="Cambria" panose="02040503050406030204" pitchFamily="18" charset="0"/>
                <a:ea typeface="Cambria" panose="02040503050406030204" pitchFamily="18" charset="0"/>
              </a:rPr>
              <a:t>:- </a:t>
            </a:r>
            <a:r>
              <a:rPr lang="en-US" sz="1100" dirty="0">
                <a:latin typeface="Cambria" panose="02040503050406030204" pitchFamily="18" charset="0"/>
                <a:ea typeface="Cambria" panose="02040503050406030204" pitchFamily="18" charset="0"/>
              </a:rPr>
              <a:t>In SQL a </a:t>
            </a:r>
            <a:r>
              <a:rPr lang="en-US" sz="1100" dirty="0" smtClean="0">
                <a:latin typeface="Cambria" panose="02040503050406030204" pitchFamily="18" charset="0"/>
                <a:ea typeface="Cambria" panose="02040503050406030204" pitchFamily="18" charset="0"/>
              </a:rPr>
              <a:t>Sub-query </a:t>
            </a:r>
            <a:r>
              <a:rPr lang="en-US" sz="1100" dirty="0">
                <a:latin typeface="Cambria" panose="02040503050406030204" pitchFamily="18" charset="0"/>
                <a:ea typeface="Cambria" panose="02040503050406030204" pitchFamily="18" charset="0"/>
              </a:rPr>
              <a:t>can be simply defined as a query within another query. </a:t>
            </a:r>
            <a:endParaRPr lang="en-US" sz="1100" dirty="0" smtClean="0">
              <a:latin typeface="Cambria" panose="02040503050406030204" pitchFamily="18" charset="0"/>
              <a:ea typeface="Cambria" panose="02040503050406030204" pitchFamily="18" charset="0"/>
            </a:endParaRPr>
          </a:p>
          <a:p>
            <a:r>
              <a:rPr lang="en-US" sz="1100" dirty="0">
                <a:latin typeface="Cambria" panose="02040503050406030204" pitchFamily="18" charset="0"/>
                <a:ea typeface="Cambria" panose="02040503050406030204" pitchFamily="18" charset="0"/>
              </a:rPr>
              <a:t>--The outer query is called as </a:t>
            </a:r>
            <a:r>
              <a:rPr lang="en-US" sz="1100" b="1" dirty="0">
                <a:latin typeface="Cambria" panose="02040503050406030204" pitchFamily="18" charset="0"/>
                <a:ea typeface="Cambria" panose="02040503050406030204" pitchFamily="18" charset="0"/>
              </a:rPr>
              <a:t>main query</a:t>
            </a:r>
            <a:r>
              <a:rPr lang="en-US" sz="1100" dirty="0">
                <a:latin typeface="Cambria" panose="02040503050406030204" pitchFamily="18" charset="0"/>
                <a:ea typeface="Cambria" panose="02040503050406030204" pitchFamily="18" charset="0"/>
              </a:rPr>
              <a:t> and inner query is called as </a:t>
            </a:r>
            <a:r>
              <a:rPr lang="en-US" sz="1100" b="1" dirty="0" err="1" smtClean="0">
                <a:latin typeface="Cambria" panose="02040503050406030204" pitchFamily="18" charset="0"/>
                <a:ea typeface="Cambria" panose="02040503050406030204" pitchFamily="18" charset="0"/>
              </a:rPr>
              <a:t>subquery</a:t>
            </a:r>
            <a:r>
              <a:rPr lang="en-US" sz="1100" dirty="0" smtClean="0">
                <a:latin typeface="Cambria" panose="02040503050406030204" pitchFamily="18" charset="0"/>
                <a:ea typeface="Cambria" panose="02040503050406030204" pitchFamily="18" charset="0"/>
              </a:rPr>
              <a:t>.</a:t>
            </a:r>
          </a:p>
          <a:p>
            <a:r>
              <a:rPr lang="en-US" sz="1100" dirty="0">
                <a:latin typeface="Cambria" panose="02040503050406030204" pitchFamily="18" charset="0"/>
                <a:ea typeface="Cambria" panose="02040503050406030204" pitchFamily="18" charset="0"/>
              </a:rPr>
              <a:t>--In this case first the inner query executes and basing upon the result generated by it the outer query executes to generate the final output.</a:t>
            </a:r>
          </a:p>
        </p:txBody>
      </p:sp>
      <p:sp>
        <p:nvSpPr>
          <p:cNvPr id="2" name="Rectangle 1"/>
          <p:cNvSpPr/>
          <p:nvPr/>
        </p:nvSpPr>
        <p:spPr>
          <a:xfrm>
            <a:off x="334732" y="798341"/>
            <a:ext cx="6000754" cy="263149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tx1"/>
                </a:solidFill>
                <a:latin typeface="Cambria" panose="02040503050406030204" pitchFamily="18" charset="0"/>
                <a:ea typeface="Cambria" panose="02040503050406030204" pitchFamily="18" charset="0"/>
              </a:rPr>
              <a:t>--WAQ find MAX of salary from  Employee table </a:t>
            </a:r>
          </a:p>
          <a:p>
            <a:r>
              <a:rPr lang="en-US" sz="1100" b="1" dirty="0">
                <a:solidFill>
                  <a:srgbClr val="FF0000"/>
                </a:solidFill>
                <a:latin typeface="Cambria" panose="02040503050406030204" pitchFamily="18" charset="0"/>
                <a:ea typeface="Cambria" panose="02040503050406030204" pitchFamily="18" charset="0"/>
              </a:rPr>
              <a:t>select * from Employee</a:t>
            </a:r>
          </a:p>
          <a:p>
            <a:r>
              <a:rPr lang="en-US" sz="1100" b="1" dirty="0">
                <a:solidFill>
                  <a:srgbClr val="FF0000"/>
                </a:solidFill>
                <a:latin typeface="Cambria" panose="02040503050406030204" pitchFamily="18" charset="0"/>
                <a:ea typeface="Cambria" panose="02040503050406030204" pitchFamily="18" charset="0"/>
              </a:rPr>
              <a:t>Where salary = (select MAX(Salary) from Employee)</a:t>
            </a:r>
          </a:p>
          <a:p>
            <a:endParaRPr lang="en-US" sz="1100" b="1" dirty="0">
              <a:solidFill>
                <a:schemeClr val="tx1"/>
              </a:solidFill>
              <a:latin typeface="Cambria" panose="02040503050406030204" pitchFamily="18" charset="0"/>
              <a:ea typeface="Cambria" panose="02040503050406030204" pitchFamily="18" charset="0"/>
            </a:endParaRPr>
          </a:p>
          <a:p>
            <a:r>
              <a:rPr lang="en-US" sz="1100" b="1" dirty="0">
                <a:solidFill>
                  <a:schemeClr val="tx1"/>
                </a:solidFill>
                <a:latin typeface="Cambria" panose="02040503050406030204" pitchFamily="18" charset="0"/>
                <a:ea typeface="Cambria" panose="02040503050406030204" pitchFamily="18" charset="0"/>
              </a:rPr>
              <a:t>--WAQ to find second </a:t>
            </a:r>
            <a:r>
              <a:rPr lang="en-US" sz="1100" b="1" dirty="0" smtClean="0">
                <a:solidFill>
                  <a:schemeClr val="tx1"/>
                </a:solidFill>
                <a:latin typeface="Cambria" panose="02040503050406030204" pitchFamily="18" charset="0"/>
                <a:ea typeface="Cambria" panose="02040503050406030204" pitchFamily="18" charset="0"/>
              </a:rPr>
              <a:t>highest </a:t>
            </a:r>
            <a:r>
              <a:rPr lang="en-US" sz="1100" b="1" dirty="0">
                <a:solidFill>
                  <a:schemeClr val="tx1"/>
                </a:solidFill>
                <a:latin typeface="Cambria" panose="02040503050406030204" pitchFamily="18" charset="0"/>
                <a:ea typeface="Cambria" panose="02040503050406030204" pitchFamily="18" charset="0"/>
              </a:rPr>
              <a:t>salary in employee table </a:t>
            </a:r>
          </a:p>
          <a:p>
            <a:r>
              <a:rPr lang="en-US" sz="1100" b="1" dirty="0">
                <a:solidFill>
                  <a:srgbClr val="FF0000"/>
                </a:solidFill>
                <a:latin typeface="Cambria" panose="02040503050406030204" pitchFamily="18" charset="0"/>
                <a:ea typeface="Cambria" panose="02040503050406030204" pitchFamily="18" charset="0"/>
              </a:rPr>
              <a:t>select * from Employee where </a:t>
            </a:r>
          </a:p>
          <a:p>
            <a:r>
              <a:rPr lang="en-US" sz="1100" b="1" dirty="0">
                <a:solidFill>
                  <a:srgbClr val="FF0000"/>
                </a:solidFill>
                <a:latin typeface="Cambria" panose="02040503050406030204" pitchFamily="18" charset="0"/>
                <a:ea typeface="Cambria" panose="02040503050406030204" pitchFamily="18" charset="0"/>
              </a:rPr>
              <a:t>salary =(select MAX(Salary) from Employee where Salary&lt; (select MAX(Salary) from Employee))</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chemeClr val="tx1"/>
                </a:solidFill>
                <a:latin typeface="Cambria" panose="02040503050406030204" pitchFamily="18" charset="0"/>
                <a:ea typeface="Cambria" panose="02040503050406030204" pitchFamily="18" charset="0"/>
              </a:rPr>
              <a:t>-- WAQ to find Nth </a:t>
            </a:r>
            <a:r>
              <a:rPr lang="en-US" sz="1100" b="1" dirty="0" smtClean="0">
                <a:solidFill>
                  <a:schemeClr val="tx1"/>
                </a:solidFill>
                <a:latin typeface="Cambria" panose="02040503050406030204" pitchFamily="18" charset="0"/>
                <a:ea typeface="Cambria" panose="02040503050406030204" pitchFamily="18" charset="0"/>
              </a:rPr>
              <a:t>highest </a:t>
            </a:r>
            <a:r>
              <a:rPr lang="en-US" sz="1100" b="1" dirty="0">
                <a:solidFill>
                  <a:schemeClr val="tx1"/>
                </a:solidFill>
                <a:latin typeface="Cambria" panose="02040503050406030204" pitchFamily="18" charset="0"/>
                <a:ea typeface="Cambria" panose="02040503050406030204" pitchFamily="18" charset="0"/>
              </a:rPr>
              <a:t>salary in Employee table </a:t>
            </a:r>
          </a:p>
          <a:p>
            <a:r>
              <a:rPr lang="en-US" sz="1100" b="1" dirty="0">
                <a:solidFill>
                  <a:srgbClr val="FF0000"/>
                </a:solidFill>
                <a:latin typeface="Cambria" panose="02040503050406030204" pitchFamily="18" charset="0"/>
                <a:ea typeface="Cambria" panose="02040503050406030204" pitchFamily="18" charset="0"/>
              </a:rPr>
              <a:t>select TOP 1 Salary from</a:t>
            </a:r>
          </a:p>
          <a:p>
            <a:r>
              <a:rPr lang="en-US" sz="1100" b="1" dirty="0">
                <a:solidFill>
                  <a:srgbClr val="FF0000"/>
                </a:solidFill>
                <a:latin typeface="Cambria" panose="02040503050406030204" pitchFamily="18" charset="0"/>
                <a:ea typeface="Cambria" panose="02040503050406030204" pitchFamily="18" charset="0"/>
              </a:rPr>
              <a:t>(select Distinct TOP 3 salary from Employee</a:t>
            </a:r>
          </a:p>
          <a:p>
            <a:r>
              <a:rPr lang="en-US" sz="1100" b="1" dirty="0">
                <a:solidFill>
                  <a:srgbClr val="FF0000"/>
                </a:solidFill>
                <a:latin typeface="Cambria" panose="02040503050406030204" pitchFamily="18" charset="0"/>
                <a:ea typeface="Cambria" panose="02040503050406030204" pitchFamily="18" charset="0"/>
              </a:rPr>
              <a:t>order by Salary </a:t>
            </a:r>
            <a:r>
              <a:rPr lang="en-US" sz="1100" b="1" dirty="0" err="1">
                <a:solidFill>
                  <a:srgbClr val="FF0000"/>
                </a:solidFill>
                <a:latin typeface="Cambria" panose="02040503050406030204" pitchFamily="18" charset="0"/>
                <a:ea typeface="Cambria" panose="02040503050406030204" pitchFamily="18" charset="0"/>
              </a:rPr>
              <a:t>desc</a:t>
            </a:r>
            <a:r>
              <a:rPr lang="en-US" sz="1100" b="1" dirty="0">
                <a:solidFill>
                  <a:srgbClr val="FF0000"/>
                </a:solidFill>
                <a:latin typeface="Cambria" panose="02040503050406030204" pitchFamily="18" charset="0"/>
                <a:ea typeface="Cambria" panose="02040503050406030204" pitchFamily="18" charset="0"/>
              </a:rPr>
              <a:t>) </a:t>
            </a:r>
          </a:p>
          <a:p>
            <a:r>
              <a:rPr lang="en-US" sz="1100" b="1" dirty="0">
                <a:solidFill>
                  <a:srgbClr val="FF0000"/>
                </a:solidFill>
                <a:latin typeface="Cambria" panose="02040503050406030204" pitchFamily="18" charset="0"/>
                <a:ea typeface="Cambria" panose="02040503050406030204" pitchFamily="18" charset="0"/>
              </a:rPr>
              <a:t>Result</a:t>
            </a:r>
          </a:p>
          <a:p>
            <a:r>
              <a:rPr lang="en-US" sz="1100" b="1" dirty="0">
                <a:solidFill>
                  <a:srgbClr val="FF0000"/>
                </a:solidFill>
                <a:latin typeface="Cambria" panose="02040503050406030204" pitchFamily="18" charset="0"/>
                <a:ea typeface="Cambria" panose="02040503050406030204" pitchFamily="18" charset="0"/>
              </a:rPr>
              <a:t>Order by 1 </a:t>
            </a:r>
            <a:r>
              <a:rPr lang="en-US" sz="1100" b="1" dirty="0" err="1">
                <a:solidFill>
                  <a:srgbClr val="FF0000"/>
                </a:solidFill>
                <a:latin typeface="Cambria" panose="02040503050406030204" pitchFamily="18" charset="0"/>
                <a:ea typeface="Cambria" panose="02040503050406030204" pitchFamily="18" charset="0"/>
              </a:rPr>
              <a:t>asc</a:t>
            </a:r>
            <a:endParaRPr lang="en-US" sz="1100" b="1" dirty="0">
              <a:solidFill>
                <a:srgbClr val="FF0000"/>
              </a:solidFill>
              <a:latin typeface="Cambria" panose="02040503050406030204" pitchFamily="18" charset="0"/>
              <a:ea typeface="Cambria" panose="02040503050406030204" pitchFamily="18" charset="0"/>
            </a:endParaRPr>
          </a:p>
        </p:txBody>
      </p:sp>
      <p:sp>
        <p:nvSpPr>
          <p:cNvPr id="4" name="Rectangle 3"/>
          <p:cNvSpPr/>
          <p:nvPr/>
        </p:nvSpPr>
        <p:spPr>
          <a:xfrm>
            <a:off x="334732" y="3446159"/>
            <a:ext cx="6000754" cy="34778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tx1"/>
                </a:solidFill>
                <a:latin typeface="Cambria" panose="02040503050406030204" pitchFamily="18" charset="0"/>
                <a:ea typeface="Cambria" panose="02040503050406030204" pitchFamily="18" charset="0"/>
              </a:rPr>
              <a:t>--WAQ to find the details of employees who are earning less than the lowest salary of </a:t>
            </a:r>
            <a:r>
              <a:rPr lang="en-US" sz="1100" b="1" dirty="0" err="1">
                <a:solidFill>
                  <a:schemeClr val="tx1"/>
                </a:solidFill>
                <a:latin typeface="Cambria" panose="02040503050406030204" pitchFamily="18" charset="0"/>
                <a:ea typeface="Cambria" panose="02040503050406030204" pitchFamily="18" charset="0"/>
              </a:rPr>
              <a:t>deptno</a:t>
            </a:r>
            <a:r>
              <a:rPr lang="en-US" sz="1100" b="1" dirty="0">
                <a:solidFill>
                  <a:schemeClr val="tx1"/>
                </a:solidFill>
                <a:latin typeface="Cambria" panose="02040503050406030204" pitchFamily="18" charset="0"/>
                <a:ea typeface="Cambria" panose="02040503050406030204" pitchFamily="18" charset="0"/>
              </a:rPr>
              <a:t> 1</a:t>
            </a:r>
          </a:p>
          <a:p>
            <a:r>
              <a:rPr lang="en-US" sz="1100" b="1" dirty="0">
                <a:solidFill>
                  <a:srgbClr val="FF0000"/>
                </a:solidFill>
                <a:latin typeface="Cambria" panose="02040503050406030204" pitchFamily="18" charset="0"/>
                <a:ea typeface="Cambria" panose="02040503050406030204" pitchFamily="18" charset="0"/>
              </a:rPr>
              <a:t>select * from Employee where salary &lt;</a:t>
            </a:r>
          </a:p>
          <a:p>
            <a:r>
              <a:rPr lang="en-US" sz="1100" b="1" dirty="0">
                <a:solidFill>
                  <a:srgbClr val="FF0000"/>
                </a:solidFill>
                <a:latin typeface="Cambria" panose="02040503050406030204" pitchFamily="18" charset="0"/>
                <a:ea typeface="Cambria" panose="02040503050406030204" pitchFamily="18" charset="0"/>
              </a:rPr>
              <a:t>(select MIN(Salary) from Employee where </a:t>
            </a:r>
            <a:r>
              <a:rPr lang="en-US" sz="1100" b="1" dirty="0" err="1">
                <a:solidFill>
                  <a:srgbClr val="FF0000"/>
                </a:solidFill>
                <a:latin typeface="Cambria" panose="02040503050406030204" pitchFamily="18" charset="0"/>
                <a:ea typeface="Cambria" panose="02040503050406030204" pitchFamily="18" charset="0"/>
              </a:rPr>
              <a:t>Department_Id</a:t>
            </a:r>
            <a:r>
              <a:rPr lang="en-US" sz="1100" b="1" dirty="0">
                <a:solidFill>
                  <a:srgbClr val="FF0000"/>
                </a:solidFill>
                <a:latin typeface="Cambria" panose="02040503050406030204" pitchFamily="18" charset="0"/>
                <a:ea typeface="Cambria" panose="02040503050406030204" pitchFamily="18" charset="0"/>
              </a:rPr>
              <a:t>=1) </a:t>
            </a:r>
          </a:p>
          <a:p>
            <a:r>
              <a:rPr lang="en-US" sz="1100" b="1" dirty="0">
                <a:solidFill>
                  <a:schemeClr val="tx1"/>
                </a:solidFill>
                <a:latin typeface="Cambria" panose="02040503050406030204" pitchFamily="18" charset="0"/>
                <a:ea typeface="Cambria" panose="02040503050406030204" pitchFamily="18" charset="0"/>
              </a:rPr>
              <a:t>--OR </a:t>
            </a:r>
          </a:p>
          <a:p>
            <a:r>
              <a:rPr lang="en-US" sz="1100" b="1" dirty="0">
                <a:solidFill>
                  <a:srgbClr val="FF0000"/>
                </a:solidFill>
                <a:latin typeface="Cambria" panose="02040503050406030204" pitchFamily="18" charset="0"/>
                <a:ea typeface="Cambria" panose="02040503050406030204" pitchFamily="18" charset="0"/>
              </a:rPr>
              <a:t>select * from Employee where salary &lt;</a:t>
            </a:r>
          </a:p>
          <a:p>
            <a:r>
              <a:rPr lang="en-US" sz="1100" b="1" dirty="0">
                <a:solidFill>
                  <a:srgbClr val="FF0000"/>
                </a:solidFill>
                <a:latin typeface="Cambria" panose="02040503050406030204" pitchFamily="18" charset="0"/>
                <a:ea typeface="Cambria" panose="02040503050406030204" pitchFamily="18" charset="0"/>
              </a:rPr>
              <a:t>ALL(select Salary from Employee where </a:t>
            </a:r>
            <a:r>
              <a:rPr lang="en-US" sz="1100" b="1" dirty="0" err="1">
                <a:solidFill>
                  <a:srgbClr val="FF0000"/>
                </a:solidFill>
                <a:latin typeface="Cambria" panose="02040503050406030204" pitchFamily="18" charset="0"/>
                <a:ea typeface="Cambria" panose="02040503050406030204" pitchFamily="18" charset="0"/>
              </a:rPr>
              <a:t>Department_Id</a:t>
            </a:r>
            <a:r>
              <a:rPr lang="en-US" sz="1100" b="1" dirty="0">
                <a:solidFill>
                  <a:srgbClr val="FF0000"/>
                </a:solidFill>
                <a:latin typeface="Cambria" panose="02040503050406030204" pitchFamily="18" charset="0"/>
                <a:ea typeface="Cambria" panose="02040503050406030204" pitchFamily="18" charset="0"/>
              </a:rPr>
              <a:t>=1) </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chemeClr val="tx1"/>
                </a:solidFill>
                <a:latin typeface="Cambria" panose="02040503050406030204" pitchFamily="18" charset="0"/>
                <a:ea typeface="Cambria" panose="02040503050406030204" pitchFamily="18" charset="0"/>
              </a:rPr>
              <a:t>--WAQ to find the details of employees who are earning less than the highest salary of </a:t>
            </a:r>
            <a:r>
              <a:rPr lang="en-US" sz="1100" b="1" dirty="0" err="1">
                <a:solidFill>
                  <a:schemeClr val="tx1"/>
                </a:solidFill>
                <a:latin typeface="Cambria" panose="02040503050406030204" pitchFamily="18" charset="0"/>
                <a:ea typeface="Cambria" panose="02040503050406030204" pitchFamily="18" charset="0"/>
              </a:rPr>
              <a:t>deptno</a:t>
            </a:r>
            <a:r>
              <a:rPr lang="en-US" sz="1100" b="1" dirty="0">
                <a:solidFill>
                  <a:schemeClr val="tx1"/>
                </a:solidFill>
                <a:latin typeface="Cambria" panose="02040503050406030204" pitchFamily="18" charset="0"/>
                <a:ea typeface="Cambria" panose="02040503050406030204" pitchFamily="18" charset="0"/>
              </a:rPr>
              <a:t> 4</a:t>
            </a:r>
          </a:p>
          <a:p>
            <a:r>
              <a:rPr lang="en-US" sz="1100" b="1" dirty="0">
                <a:solidFill>
                  <a:srgbClr val="FF0000"/>
                </a:solidFill>
                <a:latin typeface="Cambria" panose="02040503050406030204" pitchFamily="18" charset="0"/>
                <a:ea typeface="Cambria" panose="02040503050406030204" pitchFamily="18" charset="0"/>
              </a:rPr>
              <a:t>select * from Employee where salary &lt;</a:t>
            </a:r>
          </a:p>
          <a:p>
            <a:r>
              <a:rPr lang="en-US" sz="1100" b="1" dirty="0">
                <a:solidFill>
                  <a:srgbClr val="FF0000"/>
                </a:solidFill>
                <a:latin typeface="Cambria" panose="02040503050406030204" pitchFamily="18" charset="0"/>
                <a:ea typeface="Cambria" panose="02040503050406030204" pitchFamily="18" charset="0"/>
              </a:rPr>
              <a:t>(select MAX(Salary) from Employee where </a:t>
            </a:r>
            <a:r>
              <a:rPr lang="en-US" sz="1100" b="1" dirty="0" err="1">
                <a:solidFill>
                  <a:srgbClr val="FF0000"/>
                </a:solidFill>
                <a:latin typeface="Cambria" panose="02040503050406030204" pitchFamily="18" charset="0"/>
                <a:ea typeface="Cambria" panose="02040503050406030204" pitchFamily="18" charset="0"/>
              </a:rPr>
              <a:t>Department_Id</a:t>
            </a:r>
            <a:r>
              <a:rPr lang="en-US" sz="1100" b="1" dirty="0">
                <a:solidFill>
                  <a:srgbClr val="FF0000"/>
                </a:solidFill>
                <a:latin typeface="Cambria" panose="02040503050406030204" pitchFamily="18" charset="0"/>
                <a:ea typeface="Cambria" panose="02040503050406030204" pitchFamily="18" charset="0"/>
              </a:rPr>
              <a:t>=4) </a:t>
            </a:r>
          </a:p>
          <a:p>
            <a:r>
              <a:rPr lang="en-US" sz="1100" b="1" dirty="0">
                <a:solidFill>
                  <a:schemeClr val="tx1"/>
                </a:solidFill>
                <a:latin typeface="Cambria" panose="02040503050406030204" pitchFamily="18" charset="0"/>
                <a:ea typeface="Cambria" panose="02040503050406030204" pitchFamily="18" charset="0"/>
              </a:rPr>
              <a:t>--OR</a:t>
            </a:r>
          </a:p>
          <a:p>
            <a:r>
              <a:rPr lang="en-US" sz="1100" b="1" dirty="0">
                <a:solidFill>
                  <a:srgbClr val="FF0000"/>
                </a:solidFill>
                <a:latin typeface="Cambria" panose="02040503050406030204" pitchFamily="18" charset="0"/>
                <a:ea typeface="Cambria" panose="02040503050406030204" pitchFamily="18" charset="0"/>
              </a:rPr>
              <a:t>select * from Employee where salary &lt;</a:t>
            </a:r>
          </a:p>
          <a:p>
            <a:r>
              <a:rPr lang="en-US" sz="1100" b="1" dirty="0">
                <a:solidFill>
                  <a:srgbClr val="FF0000"/>
                </a:solidFill>
                <a:latin typeface="Cambria" panose="02040503050406030204" pitchFamily="18" charset="0"/>
                <a:ea typeface="Cambria" panose="02040503050406030204" pitchFamily="18" charset="0"/>
              </a:rPr>
              <a:t>ANY(select Salary from Employee where </a:t>
            </a:r>
            <a:r>
              <a:rPr lang="en-US" sz="1100" b="1" dirty="0" err="1">
                <a:solidFill>
                  <a:srgbClr val="FF0000"/>
                </a:solidFill>
                <a:latin typeface="Cambria" panose="02040503050406030204" pitchFamily="18" charset="0"/>
                <a:ea typeface="Cambria" panose="02040503050406030204" pitchFamily="18" charset="0"/>
              </a:rPr>
              <a:t>Department_Id</a:t>
            </a:r>
            <a:r>
              <a:rPr lang="en-US" sz="1100" b="1" dirty="0">
                <a:solidFill>
                  <a:srgbClr val="FF0000"/>
                </a:solidFill>
                <a:latin typeface="Cambria" panose="02040503050406030204" pitchFamily="18" charset="0"/>
                <a:ea typeface="Cambria" panose="02040503050406030204" pitchFamily="18" charset="0"/>
              </a:rPr>
              <a:t>=4) </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chemeClr val="tx1"/>
                </a:solidFill>
                <a:latin typeface="Cambria" panose="02040503050406030204" pitchFamily="18" charset="0"/>
                <a:ea typeface="Cambria" panose="02040503050406030204" pitchFamily="18" charset="0"/>
              </a:rPr>
              <a:t>--WAQ to find the details of employees who are earning the highest salary in each department.</a:t>
            </a:r>
          </a:p>
          <a:p>
            <a:r>
              <a:rPr lang="en-US" sz="1100" b="1" dirty="0">
                <a:solidFill>
                  <a:srgbClr val="FF0000"/>
                </a:solidFill>
                <a:latin typeface="Cambria" panose="02040503050406030204" pitchFamily="18" charset="0"/>
                <a:ea typeface="Cambria" panose="02040503050406030204" pitchFamily="18" charset="0"/>
              </a:rPr>
              <a:t>select * from Employee where salary in (</a:t>
            </a:r>
          </a:p>
          <a:p>
            <a:r>
              <a:rPr lang="en-US" sz="1100" b="1" dirty="0">
                <a:solidFill>
                  <a:srgbClr val="FF0000"/>
                </a:solidFill>
                <a:latin typeface="Cambria" panose="02040503050406030204" pitchFamily="18" charset="0"/>
                <a:ea typeface="Cambria" panose="02040503050406030204" pitchFamily="18" charset="0"/>
              </a:rPr>
              <a:t>select MAX(Salary) from Employee Group by </a:t>
            </a:r>
            <a:r>
              <a:rPr lang="en-US" sz="1100" b="1" dirty="0" err="1">
                <a:solidFill>
                  <a:srgbClr val="FF0000"/>
                </a:solidFill>
                <a:latin typeface="Cambria" panose="02040503050406030204" pitchFamily="18" charset="0"/>
                <a:ea typeface="Cambria" panose="02040503050406030204" pitchFamily="18" charset="0"/>
              </a:rPr>
              <a:t>Department_Id</a:t>
            </a:r>
            <a:r>
              <a:rPr lang="en-US" sz="1100" b="1" dirty="0">
                <a:solidFill>
                  <a:srgbClr val="FF0000"/>
                </a:solidFill>
                <a:latin typeface="Cambria" panose="02040503050406030204" pitchFamily="18" charset="0"/>
                <a:ea typeface="Cambria" panose="02040503050406030204" pitchFamily="18" charset="0"/>
              </a:rPr>
              <a:t>)</a:t>
            </a:r>
          </a:p>
        </p:txBody>
      </p:sp>
      <p:sp>
        <p:nvSpPr>
          <p:cNvPr id="5" name="Rectangle 4"/>
          <p:cNvSpPr/>
          <p:nvPr/>
        </p:nvSpPr>
        <p:spPr>
          <a:xfrm>
            <a:off x="6485430" y="291917"/>
            <a:ext cx="2104897" cy="127727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rgbClr val="FF0000"/>
                </a:solidFill>
                <a:latin typeface="Cambria" panose="02040503050406030204" pitchFamily="18" charset="0"/>
                <a:ea typeface="Cambria" panose="02040503050406030204" pitchFamily="18" charset="0"/>
              </a:rPr>
              <a:t>CREATE TABLE </a:t>
            </a:r>
            <a:r>
              <a:rPr lang="en-US" sz="1100" b="1" dirty="0" err="1">
                <a:solidFill>
                  <a:srgbClr val="FF0000"/>
                </a:solidFill>
                <a:latin typeface="Cambria" panose="02040503050406030204" pitchFamily="18" charset="0"/>
                <a:ea typeface="Cambria" panose="02040503050406030204" pitchFamily="18" charset="0"/>
              </a:rPr>
              <a:t>Master_Table</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a:t>
            </a:r>
          </a:p>
          <a:p>
            <a:r>
              <a:rPr lang="en-US" sz="1100" b="1" dirty="0">
                <a:solidFill>
                  <a:srgbClr val="FF0000"/>
                </a:solidFill>
                <a:latin typeface="Cambria" panose="02040503050406030204" pitchFamily="18" charset="0"/>
                <a:ea typeface="Cambria" panose="02040503050406030204" pitchFamily="18" charset="0"/>
              </a:rPr>
              <a:t>Name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(20),</a:t>
            </a:r>
          </a:p>
          <a:p>
            <a:r>
              <a:rPr lang="en-US" sz="1100" b="1" dirty="0">
                <a:solidFill>
                  <a:srgbClr val="FF0000"/>
                </a:solidFill>
                <a:latin typeface="Cambria" panose="02040503050406030204" pitchFamily="18" charset="0"/>
                <a:ea typeface="Cambria" panose="02040503050406030204" pitchFamily="18" charset="0"/>
              </a:rPr>
              <a:t>ROLL_NO </a:t>
            </a:r>
            <a:r>
              <a:rPr lang="en-US" sz="1100" b="1" dirty="0" err="1">
                <a:solidFill>
                  <a:srgbClr val="FF0000"/>
                </a:solidFill>
                <a:latin typeface="Cambria" panose="02040503050406030204" pitchFamily="18" charset="0"/>
                <a:ea typeface="Cambria" panose="02040503050406030204" pitchFamily="18" charset="0"/>
              </a:rPr>
              <a:t>int</a:t>
            </a:r>
            <a:r>
              <a:rPr lang="en-US" sz="1100" b="1" dirty="0">
                <a:solidFill>
                  <a:srgbClr val="FF0000"/>
                </a:solidFill>
                <a:latin typeface="Cambria" panose="02040503050406030204" pitchFamily="18" charset="0"/>
                <a:ea typeface="Cambria" panose="02040503050406030204" pitchFamily="18" charset="0"/>
              </a:rPr>
              <a:t>,</a:t>
            </a:r>
          </a:p>
          <a:p>
            <a:r>
              <a:rPr lang="en-US" sz="1100" b="1" dirty="0">
                <a:solidFill>
                  <a:srgbClr val="FF0000"/>
                </a:solidFill>
                <a:latin typeface="Cambria" panose="02040503050406030204" pitchFamily="18" charset="0"/>
                <a:ea typeface="Cambria" panose="02040503050406030204" pitchFamily="18" charset="0"/>
              </a:rPr>
              <a:t>Location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(20),</a:t>
            </a:r>
          </a:p>
          <a:p>
            <a:r>
              <a:rPr lang="en-US" sz="1100" b="1" dirty="0">
                <a:solidFill>
                  <a:srgbClr val="FF0000"/>
                </a:solidFill>
                <a:latin typeface="Cambria" panose="02040503050406030204" pitchFamily="18" charset="0"/>
                <a:ea typeface="Cambria" panose="02040503050406030204" pitchFamily="18" charset="0"/>
              </a:rPr>
              <a:t>PHONE_NUMBER </a:t>
            </a:r>
            <a:r>
              <a:rPr lang="en-US" sz="1100" b="1" dirty="0" err="1">
                <a:solidFill>
                  <a:srgbClr val="FF0000"/>
                </a:solidFill>
                <a:latin typeface="Cambria" panose="02040503050406030204" pitchFamily="18" charset="0"/>
                <a:ea typeface="Cambria" panose="02040503050406030204" pitchFamily="18" charset="0"/>
              </a:rPr>
              <a:t>Bigint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 </a:t>
            </a:r>
          </a:p>
        </p:txBody>
      </p:sp>
      <p:graphicFrame>
        <p:nvGraphicFramePr>
          <p:cNvPr id="6" name="Table 5"/>
          <p:cNvGraphicFramePr>
            <a:graphicFrameLocks noGrp="1"/>
          </p:cNvGraphicFramePr>
          <p:nvPr>
            <p:extLst>
              <p:ext uri="{D42A27DB-BD31-4B8C-83A1-F6EECF244321}">
                <p14:modId xmlns:p14="http://schemas.microsoft.com/office/powerpoint/2010/main" val="4289654873"/>
              </p:ext>
            </p:extLst>
          </p:nvPr>
        </p:nvGraphicFramePr>
        <p:xfrm>
          <a:off x="9227890" y="243391"/>
          <a:ext cx="2702379" cy="1524617"/>
        </p:xfrm>
        <a:graphic>
          <a:graphicData uri="http://schemas.openxmlformats.org/drawingml/2006/table">
            <a:tbl>
              <a:tblPr>
                <a:tableStyleId>{69C7853C-536D-4A76-A0AE-DD22124D55A5}</a:tableStyleId>
              </a:tblPr>
              <a:tblGrid>
                <a:gridCol w="450396"/>
                <a:gridCol w="547780"/>
                <a:gridCol w="693855"/>
                <a:gridCol w="1010348"/>
              </a:tblGrid>
              <a:tr h="282262">
                <a:tc>
                  <a:txBody>
                    <a:bodyPr/>
                    <a:lstStyle/>
                    <a:p>
                      <a:pPr algn="ctr" fontAlgn="ctr"/>
                      <a:r>
                        <a:rPr lang="en-US" sz="900" b="1" u="none" strike="noStrike" dirty="0">
                          <a:effectLst/>
                        </a:rPr>
                        <a:t>NAME</a:t>
                      </a:r>
                      <a:endParaRPr lang="en-US" sz="900" b="1"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b="1" u="none" strike="noStrike" dirty="0">
                          <a:effectLst/>
                        </a:rPr>
                        <a:t>ROLL_NO</a:t>
                      </a:r>
                      <a:endParaRPr lang="en-US" sz="900" b="1"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b="1" u="none" strike="noStrike" dirty="0">
                          <a:effectLst/>
                        </a:rPr>
                        <a:t>LOCATION</a:t>
                      </a:r>
                      <a:endParaRPr lang="en-US" sz="900" b="1"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b="1" u="none" strike="noStrike" dirty="0">
                          <a:effectLst/>
                        </a:rPr>
                        <a:t>PHONE_NUMBER</a:t>
                      </a:r>
                      <a:endParaRPr lang="en-US" sz="900" b="1"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r>
              <a:tr h="265097">
                <a:tc>
                  <a:txBody>
                    <a:bodyPr/>
                    <a:lstStyle/>
                    <a:p>
                      <a:pPr algn="ctr" fontAlgn="ctr"/>
                      <a:r>
                        <a:rPr lang="en-US" sz="900" u="none" strike="noStrike">
                          <a:effectLst/>
                        </a:rPr>
                        <a:t>Ram</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dirty="0">
                          <a:effectLst/>
                        </a:rPr>
                        <a:t>101</a:t>
                      </a:r>
                      <a:endParaRPr lang="en-US" sz="900" b="0"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dirty="0">
                          <a:effectLst/>
                        </a:rPr>
                        <a:t>Chennai</a:t>
                      </a:r>
                      <a:endParaRPr lang="en-US" sz="900" b="0"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rPr>
                        <a:t>9988775566</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r>
              <a:tr h="282262">
                <a:tc>
                  <a:txBody>
                    <a:bodyPr/>
                    <a:lstStyle/>
                    <a:p>
                      <a:pPr algn="ctr" fontAlgn="ctr"/>
                      <a:r>
                        <a:rPr lang="en-US" sz="900" u="none" strike="noStrike">
                          <a:effectLst/>
                        </a:rPr>
                        <a:t>Raj</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rPr>
                        <a:t>102</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dirty="0">
                          <a:effectLst/>
                        </a:rPr>
                        <a:t>Coimbatore</a:t>
                      </a:r>
                      <a:endParaRPr lang="en-US" sz="900" b="0"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rPr>
                        <a:t>8877665544</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r>
              <a:tr h="244800">
                <a:tc>
                  <a:txBody>
                    <a:bodyPr/>
                    <a:lstStyle/>
                    <a:p>
                      <a:pPr algn="ctr" fontAlgn="ctr"/>
                      <a:r>
                        <a:rPr lang="en-US" sz="900" u="none" strike="noStrike">
                          <a:effectLst/>
                        </a:rPr>
                        <a:t>Sasi</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rPr>
                        <a:t>103</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rPr>
                        <a:t>Madurai</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dirty="0">
                          <a:effectLst/>
                        </a:rPr>
                        <a:t>7766553344</a:t>
                      </a:r>
                      <a:endParaRPr lang="en-US" sz="900" b="0"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r>
              <a:tr h="167934">
                <a:tc>
                  <a:txBody>
                    <a:bodyPr/>
                    <a:lstStyle/>
                    <a:p>
                      <a:pPr algn="ctr" fontAlgn="ctr"/>
                      <a:r>
                        <a:rPr lang="en-US" sz="900" u="none" strike="noStrike">
                          <a:effectLst/>
                        </a:rPr>
                        <a:t>Ravi</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rPr>
                        <a:t>104</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rPr>
                        <a:t>Salem</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dirty="0">
                          <a:effectLst/>
                        </a:rPr>
                        <a:t>8989898989</a:t>
                      </a:r>
                      <a:endParaRPr lang="en-US" sz="900" b="0"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r>
              <a:tr h="282262">
                <a:tc>
                  <a:txBody>
                    <a:bodyPr/>
                    <a:lstStyle/>
                    <a:p>
                      <a:pPr algn="ctr" fontAlgn="ctr"/>
                      <a:r>
                        <a:rPr lang="en-US" sz="900" u="none" strike="noStrike">
                          <a:effectLst/>
                        </a:rPr>
                        <a:t>Sumathi</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rPr>
                        <a:t>105</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dirty="0" err="1">
                          <a:effectLst/>
                        </a:rPr>
                        <a:t>Kanchipuram</a:t>
                      </a:r>
                      <a:endParaRPr lang="en-US" sz="900" b="0"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dirty="0">
                          <a:effectLst/>
                        </a:rPr>
                        <a:t>8989856868</a:t>
                      </a:r>
                      <a:endParaRPr lang="en-US" sz="900" b="0"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75051947"/>
              </p:ext>
            </p:extLst>
          </p:nvPr>
        </p:nvGraphicFramePr>
        <p:xfrm>
          <a:off x="9021536" y="1914799"/>
          <a:ext cx="1458912" cy="814070"/>
        </p:xfrm>
        <a:graphic>
          <a:graphicData uri="http://schemas.openxmlformats.org/drawingml/2006/table">
            <a:tbl>
              <a:tblPr>
                <a:tableStyleId>{69C7853C-536D-4A76-A0AE-DD22124D55A5}</a:tableStyleId>
              </a:tblPr>
              <a:tblGrid>
                <a:gridCol w="406400"/>
                <a:gridCol w="554037"/>
                <a:gridCol w="498475"/>
              </a:tblGrid>
              <a:tr h="177800">
                <a:tc>
                  <a:txBody>
                    <a:bodyPr/>
                    <a:lstStyle/>
                    <a:p>
                      <a:pPr algn="ctr" fontAlgn="ctr"/>
                      <a:r>
                        <a:rPr lang="en-US" sz="900" b="1" u="none" strike="noStrike" dirty="0">
                          <a:effectLst/>
                          <a:latin typeface="Cambria" panose="02040503050406030204" pitchFamily="18" charset="0"/>
                          <a:ea typeface="Cambria" panose="02040503050406030204" pitchFamily="18" charset="0"/>
                        </a:rPr>
                        <a:t>NAME</a:t>
                      </a:r>
                      <a:endParaRPr lang="en-US" sz="900" b="1"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b="1" u="none" strike="noStrike" dirty="0">
                          <a:effectLst/>
                          <a:latin typeface="Cambria" panose="02040503050406030204" pitchFamily="18" charset="0"/>
                          <a:ea typeface="Cambria" panose="02040503050406030204" pitchFamily="18" charset="0"/>
                        </a:rPr>
                        <a:t>ROLL_NO</a:t>
                      </a:r>
                      <a:endParaRPr lang="en-US" sz="900" b="1"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b="1" u="none" strike="noStrike" dirty="0">
                          <a:effectLst/>
                          <a:latin typeface="Cambria" panose="02040503050406030204" pitchFamily="18" charset="0"/>
                          <a:ea typeface="Cambria" panose="02040503050406030204" pitchFamily="18" charset="0"/>
                        </a:rPr>
                        <a:t>SECTION</a:t>
                      </a:r>
                      <a:endParaRPr lang="en-US" sz="900" b="1"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r>
              <a:tr h="177800">
                <a:tc>
                  <a:txBody>
                    <a:bodyPr/>
                    <a:lstStyle/>
                    <a:p>
                      <a:pPr algn="ctr" fontAlgn="ctr"/>
                      <a:r>
                        <a:rPr lang="en-US" sz="900" u="none" strike="noStrike">
                          <a:effectLst/>
                          <a:latin typeface="Cambria" panose="02040503050406030204" pitchFamily="18" charset="0"/>
                          <a:ea typeface="Cambria" panose="02040503050406030204" pitchFamily="18" charset="0"/>
                        </a:rPr>
                        <a:t>Ravi</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latin typeface="Cambria" panose="02040503050406030204" pitchFamily="18" charset="0"/>
                          <a:ea typeface="Cambria" panose="02040503050406030204" pitchFamily="18" charset="0"/>
                        </a:rPr>
                        <a:t>104</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dirty="0">
                          <a:effectLst/>
                          <a:latin typeface="Cambria" panose="02040503050406030204" pitchFamily="18" charset="0"/>
                          <a:ea typeface="Cambria" panose="02040503050406030204" pitchFamily="18" charset="0"/>
                        </a:rPr>
                        <a:t>A</a:t>
                      </a:r>
                      <a:endParaRPr lang="en-US" sz="900" b="0"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r>
              <a:tr h="177800">
                <a:tc>
                  <a:txBody>
                    <a:bodyPr/>
                    <a:lstStyle/>
                    <a:p>
                      <a:pPr algn="ctr" fontAlgn="ctr"/>
                      <a:r>
                        <a:rPr lang="en-US" sz="900" u="none" strike="noStrike">
                          <a:effectLst/>
                          <a:latin typeface="Cambria" panose="02040503050406030204" pitchFamily="18" charset="0"/>
                          <a:ea typeface="Cambria" panose="02040503050406030204" pitchFamily="18" charset="0"/>
                        </a:rPr>
                        <a:t>Sumathi</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dirty="0">
                          <a:effectLst/>
                          <a:latin typeface="Cambria" panose="02040503050406030204" pitchFamily="18" charset="0"/>
                          <a:ea typeface="Cambria" panose="02040503050406030204" pitchFamily="18" charset="0"/>
                        </a:rPr>
                        <a:t>105</a:t>
                      </a:r>
                      <a:endParaRPr lang="en-US" sz="900" b="0"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latin typeface="Cambria" panose="02040503050406030204" pitchFamily="18" charset="0"/>
                          <a:ea typeface="Cambria" panose="02040503050406030204" pitchFamily="18" charset="0"/>
                        </a:rPr>
                        <a:t>B</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r>
              <a:tr h="177800">
                <a:tc>
                  <a:txBody>
                    <a:bodyPr/>
                    <a:lstStyle/>
                    <a:p>
                      <a:pPr algn="ctr" fontAlgn="ctr"/>
                      <a:r>
                        <a:rPr lang="en-US" sz="900" u="none" strike="noStrike">
                          <a:effectLst/>
                          <a:latin typeface="Cambria" panose="02040503050406030204" pitchFamily="18" charset="0"/>
                          <a:ea typeface="Cambria" panose="02040503050406030204" pitchFamily="18" charset="0"/>
                        </a:rPr>
                        <a:t>Raj</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a:effectLst/>
                          <a:latin typeface="Cambria" panose="02040503050406030204" pitchFamily="18" charset="0"/>
                          <a:ea typeface="Cambria" panose="02040503050406030204" pitchFamily="18" charset="0"/>
                        </a:rPr>
                        <a:t>102</a:t>
                      </a:r>
                      <a:endParaRPr lang="en-US" sz="900" b="0" i="0" u="none" strike="noStrike">
                        <a:solidFill>
                          <a:srgbClr val="273239"/>
                        </a:solidFill>
                        <a:effectLst/>
                        <a:latin typeface="Cambria" panose="02040503050406030204" pitchFamily="18" charset="0"/>
                        <a:ea typeface="Cambria" panose="02040503050406030204" pitchFamily="18" charset="0"/>
                      </a:endParaRPr>
                    </a:p>
                  </a:txBody>
                  <a:tcPr marL="6350" marR="6350" marT="6350" marB="0" anchor="ctr"/>
                </a:tc>
                <a:tc>
                  <a:txBody>
                    <a:bodyPr/>
                    <a:lstStyle/>
                    <a:p>
                      <a:pPr algn="ctr" fontAlgn="ctr"/>
                      <a:r>
                        <a:rPr lang="en-US" sz="900" u="none" strike="noStrike" dirty="0">
                          <a:effectLst/>
                          <a:latin typeface="Cambria" panose="02040503050406030204" pitchFamily="18" charset="0"/>
                          <a:ea typeface="Cambria" panose="02040503050406030204" pitchFamily="18" charset="0"/>
                        </a:rPr>
                        <a:t>A</a:t>
                      </a:r>
                      <a:endParaRPr lang="en-US" sz="900" b="0" i="0" u="none" strike="noStrike" dirty="0">
                        <a:solidFill>
                          <a:srgbClr val="273239"/>
                        </a:solidFill>
                        <a:effectLst/>
                        <a:latin typeface="Cambria" panose="02040503050406030204" pitchFamily="18" charset="0"/>
                        <a:ea typeface="Cambria" panose="02040503050406030204" pitchFamily="18" charset="0"/>
                      </a:endParaRPr>
                    </a:p>
                  </a:txBody>
                  <a:tcPr marL="6350" marR="6350" marT="6350" marB="0" anchor="ctr"/>
                </a:tc>
              </a:tr>
            </a:tbl>
          </a:graphicData>
        </a:graphic>
      </p:graphicFrame>
      <p:sp>
        <p:nvSpPr>
          <p:cNvPr id="8" name="Rectangle 7"/>
          <p:cNvSpPr/>
          <p:nvPr/>
        </p:nvSpPr>
        <p:spPr>
          <a:xfrm>
            <a:off x="6512972" y="1767836"/>
            <a:ext cx="2077356" cy="110799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rgbClr val="FF0000"/>
                </a:solidFill>
                <a:latin typeface="Cambria" panose="02040503050406030204" pitchFamily="18" charset="0"/>
                <a:ea typeface="Cambria" panose="02040503050406030204" pitchFamily="18" charset="0"/>
              </a:rPr>
              <a:t>CREATE TABLE STUDENT_SQ</a:t>
            </a:r>
          </a:p>
          <a:p>
            <a:r>
              <a:rPr lang="en-US" sz="1100" b="1" dirty="0">
                <a:solidFill>
                  <a:srgbClr val="FF0000"/>
                </a:solidFill>
                <a:latin typeface="Cambria" panose="02040503050406030204" pitchFamily="18" charset="0"/>
                <a:ea typeface="Cambria" panose="02040503050406030204" pitchFamily="18" charset="0"/>
              </a:rPr>
              <a:t>(</a:t>
            </a:r>
          </a:p>
          <a:p>
            <a:r>
              <a:rPr lang="en-US" sz="1100" b="1" dirty="0">
                <a:solidFill>
                  <a:srgbClr val="FF0000"/>
                </a:solidFill>
                <a:latin typeface="Cambria" panose="02040503050406030204" pitchFamily="18" charset="0"/>
                <a:ea typeface="Cambria" panose="02040503050406030204" pitchFamily="18" charset="0"/>
              </a:rPr>
              <a:t>Name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(20),</a:t>
            </a:r>
          </a:p>
          <a:p>
            <a:r>
              <a:rPr lang="en-US" sz="1100" b="1" dirty="0">
                <a:solidFill>
                  <a:srgbClr val="FF0000"/>
                </a:solidFill>
                <a:latin typeface="Cambria" panose="02040503050406030204" pitchFamily="18" charset="0"/>
                <a:ea typeface="Cambria" panose="02040503050406030204" pitchFamily="18" charset="0"/>
              </a:rPr>
              <a:t>ROLL_NO </a:t>
            </a:r>
            <a:r>
              <a:rPr lang="en-US" sz="1100" b="1" dirty="0" err="1">
                <a:solidFill>
                  <a:srgbClr val="FF0000"/>
                </a:solidFill>
                <a:latin typeface="Cambria" panose="02040503050406030204" pitchFamily="18" charset="0"/>
                <a:ea typeface="Cambria" panose="02040503050406030204" pitchFamily="18" charset="0"/>
              </a:rPr>
              <a:t>int</a:t>
            </a:r>
            <a:r>
              <a:rPr lang="en-US" sz="1100" b="1" dirty="0">
                <a:solidFill>
                  <a:srgbClr val="FF0000"/>
                </a:solidFill>
                <a:latin typeface="Cambria" panose="02040503050406030204" pitchFamily="18" charset="0"/>
                <a:ea typeface="Cambria" panose="02040503050406030204" pitchFamily="18" charset="0"/>
              </a:rPr>
              <a:t>,</a:t>
            </a:r>
          </a:p>
          <a:p>
            <a:r>
              <a:rPr lang="en-US" sz="1100" b="1" dirty="0">
                <a:solidFill>
                  <a:srgbClr val="FF0000"/>
                </a:solidFill>
                <a:latin typeface="Cambria" panose="02040503050406030204" pitchFamily="18" charset="0"/>
                <a:ea typeface="Cambria" panose="02040503050406030204" pitchFamily="18" charset="0"/>
              </a:rPr>
              <a:t>SECTION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(20)</a:t>
            </a:r>
          </a:p>
          <a:p>
            <a:r>
              <a:rPr lang="en-US" sz="1100" b="1" dirty="0">
                <a:solidFill>
                  <a:srgbClr val="FF0000"/>
                </a:solidFill>
                <a:latin typeface="Cambria" panose="02040503050406030204" pitchFamily="18" charset="0"/>
                <a:ea typeface="Cambria" panose="02040503050406030204" pitchFamily="18" charset="0"/>
              </a:rPr>
              <a:t>)</a:t>
            </a:r>
          </a:p>
        </p:txBody>
      </p:sp>
      <p:sp>
        <p:nvSpPr>
          <p:cNvPr id="9" name="TextBox 8"/>
          <p:cNvSpPr txBox="1"/>
          <p:nvPr/>
        </p:nvSpPr>
        <p:spPr>
          <a:xfrm>
            <a:off x="10707332" y="1937113"/>
            <a:ext cx="1316888"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defRPr sz="1100" b="1">
                <a:solidFill>
                  <a:srgbClr val="FF0000"/>
                </a:solidFill>
                <a:latin typeface="Cambria" panose="02040503050406030204" pitchFamily="18" charset="0"/>
                <a:ea typeface="Cambria" panose="020405030504060302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i="1" dirty="0">
                <a:solidFill>
                  <a:schemeClr val="tx1"/>
                </a:solidFill>
              </a:rPr>
              <a:t>Create table and </a:t>
            </a:r>
            <a:r>
              <a:rPr lang="en-US" i="1" dirty="0" smtClean="0">
                <a:solidFill>
                  <a:schemeClr val="tx1"/>
                </a:solidFill>
              </a:rPr>
              <a:t>Insert </a:t>
            </a:r>
            <a:r>
              <a:rPr lang="en-US" i="1" dirty="0">
                <a:solidFill>
                  <a:schemeClr val="tx1"/>
                </a:solidFill>
              </a:rPr>
              <a:t>records through edit query option </a:t>
            </a:r>
          </a:p>
        </p:txBody>
      </p:sp>
      <p:sp>
        <p:nvSpPr>
          <p:cNvPr id="10" name="Rectangle 9"/>
          <p:cNvSpPr/>
          <p:nvPr/>
        </p:nvSpPr>
        <p:spPr>
          <a:xfrm>
            <a:off x="6512971" y="3294121"/>
            <a:ext cx="3628089" cy="9387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rgbClr val="FF0000"/>
                </a:solidFill>
                <a:latin typeface="Cambria" panose="02040503050406030204" pitchFamily="18" charset="0"/>
                <a:ea typeface="Cambria" panose="02040503050406030204" pitchFamily="18" charset="0"/>
              </a:rPr>
              <a:t>Select NAME, LOCATION, PHONE_NUMBER from </a:t>
            </a:r>
            <a:r>
              <a:rPr lang="en-US" sz="1100" b="1" dirty="0" err="1">
                <a:solidFill>
                  <a:srgbClr val="FF0000"/>
                </a:solidFill>
                <a:latin typeface="Cambria" panose="02040503050406030204" pitchFamily="18" charset="0"/>
                <a:ea typeface="Cambria" panose="02040503050406030204" pitchFamily="18" charset="0"/>
              </a:rPr>
              <a:t>Master_Table</a:t>
            </a:r>
            <a:r>
              <a:rPr lang="en-US" sz="1100" b="1" dirty="0">
                <a:solidFill>
                  <a:srgbClr val="FF0000"/>
                </a:solidFill>
                <a:latin typeface="Cambria" panose="02040503050406030204" pitchFamily="18" charset="0"/>
                <a:ea typeface="Cambria" panose="02040503050406030204" pitchFamily="18" charset="0"/>
              </a:rPr>
              <a:t> </a:t>
            </a:r>
          </a:p>
          <a:p>
            <a:r>
              <a:rPr lang="en-US" sz="1100" b="1" dirty="0">
                <a:solidFill>
                  <a:srgbClr val="FF0000"/>
                </a:solidFill>
                <a:latin typeface="Cambria" panose="02040503050406030204" pitchFamily="18" charset="0"/>
                <a:ea typeface="Cambria" panose="02040503050406030204" pitchFamily="18" charset="0"/>
              </a:rPr>
              <a:t>WHERE ROLL_NO IN</a:t>
            </a:r>
          </a:p>
          <a:p>
            <a:r>
              <a:rPr lang="en-US" sz="1100" b="1" dirty="0">
                <a:solidFill>
                  <a:srgbClr val="FF0000"/>
                </a:solidFill>
                <a:latin typeface="Cambria" panose="02040503050406030204" pitchFamily="18" charset="0"/>
                <a:ea typeface="Cambria" panose="02040503050406030204" pitchFamily="18" charset="0"/>
              </a:rPr>
              <a:t>(SELECT ROLL_NO from STUDENT_SQ where SECTION='A')</a:t>
            </a:r>
          </a:p>
        </p:txBody>
      </p:sp>
      <p:sp>
        <p:nvSpPr>
          <p:cNvPr id="11" name="Rectangle 10"/>
          <p:cNvSpPr/>
          <p:nvPr/>
        </p:nvSpPr>
        <p:spPr>
          <a:xfrm>
            <a:off x="6485430" y="4476726"/>
            <a:ext cx="4334312" cy="4308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rgbClr val="FF0000"/>
                </a:solidFill>
                <a:latin typeface="Cambria" panose="02040503050406030204" pitchFamily="18" charset="0"/>
                <a:ea typeface="Cambria" panose="02040503050406030204" pitchFamily="18" charset="0"/>
              </a:rPr>
              <a:t>UPDATE STUDENT_SQ SET SECTION ='C' where ROLL_NO in (</a:t>
            </a:r>
          </a:p>
          <a:p>
            <a:r>
              <a:rPr lang="en-US" sz="1100" b="1" dirty="0">
                <a:solidFill>
                  <a:srgbClr val="FF0000"/>
                </a:solidFill>
                <a:latin typeface="Cambria" panose="02040503050406030204" pitchFamily="18" charset="0"/>
                <a:ea typeface="Cambria" panose="02040503050406030204" pitchFamily="18" charset="0"/>
              </a:rPr>
              <a:t>select ROLL_NO from </a:t>
            </a:r>
            <a:r>
              <a:rPr lang="en-US" sz="1100" b="1" dirty="0" err="1">
                <a:solidFill>
                  <a:srgbClr val="FF0000"/>
                </a:solidFill>
                <a:latin typeface="Cambria" panose="02040503050406030204" pitchFamily="18" charset="0"/>
                <a:ea typeface="Cambria" panose="02040503050406030204" pitchFamily="18" charset="0"/>
              </a:rPr>
              <a:t>Master_Table</a:t>
            </a:r>
            <a:r>
              <a:rPr lang="en-US" sz="1100" b="1" dirty="0">
                <a:solidFill>
                  <a:srgbClr val="FF0000"/>
                </a:solidFill>
                <a:latin typeface="Cambria" panose="02040503050406030204" pitchFamily="18" charset="0"/>
                <a:ea typeface="Cambria" panose="02040503050406030204" pitchFamily="18" charset="0"/>
              </a:rPr>
              <a:t> where NAME in ('Raj', 'Ravi'))</a:t>
            </a:r>
          </a:p>
        </p:txBody>
      </p:sp>
      <p:sp>
        <p:nvSpPr>
          <p:cNvPr id="12" name="Rectangle 11"/>
          <p:cNvSpPr/>
          <p:nvPr/>
        </p:nvSpPr>
        <p:spPr>
          <a:xfrm>
            <a:off x="6485430" y="5185096"/>
            <a:ext cx="4818077" cy="4308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rgbClr val="FF0000"/>
                </a:solidFill>
                <a:latin typeface="Cambria" panose="02040503050406030204" pitchFamily="18" charset="0"/>
                <a:ea typeface="Cambria" panose="02040503050406030204" pitchFamily="18" charset="0"/>
              </a:rPr>
              <a:t>delete from STUDENT_SQ where ROLL_NO in (</a:t>
            </a:r>
          </a:p>
          <a:p>
            <a:r>
              <a:rPr lang="en-US" sz="1100" b="1" dirty="0">
                <a:solidFill>
                  <a:srgbClr val="FF0000"/>
                </a:solidFill>
                <a:latin typeface="Cambria" panose="02040503050406030204" pitchFamily="18" charset="0"/>
                <a:ea typeface="Cambria" panose="02040503050406030204" pitchFamily="18" charset="0"/>
              </a:rPr>
              <a:t>select ROLL_NO from </a:t>
            </a:r>
            <a:r>
              <a:rPr lang="en-US" sz="1100" b="1" dirty="0" err="1">
                <a:solidFill>
                  <a:srgbClr val="FF0000"/>
                </a:solidFill>
                <a:latin typeface="Cambria" panose="02040503050406030204" pitchFamily="18" charset="0"/>
                <a:ea typeface="Cambria" panose="02040503050406030204" pitchFamily="18" charset="0"/>
              </a:rPr>
              <a:t>Master_Table</a:t>
            </a:r>
            <a:r>
              <a:rPr lang="en-US" sz="1100" b="1" dirty="0">
                <a:solidFill>
                  <a:srgbClr val="FF0000"/>
                </a:solidFill>
                <a:latin typeface="Cambria" panose="02040503050406030204" pitchFamily="18" charset="0"/>
                <a:ea typeface="Cambria" panose="02040503050406030204" pitchFamily="18" charset="0"/>
              </a:rPr>
              <a:t> where NAME in ('Ram', '</a:t>
            </a:r>
            <a:r>
              <a:rPr lang="en-US" sz="1100" b="1" dirty="0" err="1">
                <a:solidFill>
                  <a:srgbClr val="FF0000"/>
                </a:solidFill>
                <a:latin typeface="Cambria" panose="02040503050406030204" pitchFamily="18" charset="0"/>
                <a:ea typeface="Cambria" panose="02040503050406030204" pitchFamily="18" charset="0"/>
              </a:rPr>
              <a:t>Sumathi</a:t>
            </a:r>
            <a:r>
              <a:rPr lang="en-US" sz="1100" b="1" dirty="0">
                <a:solidFill>
                  <a:srgbClr val="FF0000"/>
                </a:solidFill>
                <a:latin typeface="Cambria" panose="02040503050406030204" pitchFamily="18" charset="0"/>
                <a:ea typeface="Cambria" panose="02040503050406030204" pitchFamily="18" charset="0"/>
              </a:rPr>
              <a:t>'))</a:t>
            </a:r>
          </a:p>
        </p:txBody>
      </p:sp>
      <p:sp>
        <p:nvSpPr>
          <p:cNvPr id="13" name="TextBox 12"/>
          <p:cNvSpPr txBox="1"/>
          <p:nvPr/>
        </p:nvSpPr>
        <p:spPr>
          <a:xfrm>
            <a:off x="6707148" y="-45229"/>
            <a:ext cx="958404" cy="276999"/>
          </a:xfrm>
          <a:prstGeom prst="rect">
            <a:avLst/>
          </a:prstGeom>
          <a:noFill/>
        </p:spPr>
        <p:txBody>
          <a:bodyPr wrap="none" rtlCol="0">
            <a:spAutoFit/>
          </a:bodyPr>
          <a:lstStyle/>
          <a:p>
            <a:r>
              <a:rPr lang="en-US" sz="1200" b="1" dirty="0" smtClean="0">
                <a:latin typeface="Cambria" panose="02040503050406030204" pitchFamily="18" charset="0"/>
                <a:ea typeface="Cambria" panose="02040503050406030204" pitchFamily="18" charset="0"/>
              </a:rPr>
              <a:t>Example 2:</a:t>
            </a:r>
            <a:endParaRPr lang="en-US" sz="1200" b="1" dirty="0">
              <a:latin typeface="Cambria" panose="02040503050406030204" pitchFamily="18" charset="0"/>
              <a:ea typeface="Cambria" panose="02040503050406030204" pitchFamily="18" charset="0"/>
            </a:endParaRPr>
          </a:p>
        </p:txBody>
      </p:sp>
      <p:sp>
        <p:nvSpPr>
          <p:cNvPr id="14" name="Right Arrow 13"/>
          <p:cNvSpPr/>
          <p:nvPr/>
        </p:nvSpPr>
        <p:spPr>
          <a:xfrm>
            <a:off x="8651187" y="798341"/>
            <a:ext cx="553673" cy="30900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 name="Right Arrow 14"/>
          <p:cNvSpPr/>
          <p:nvPr/>
        </p:nvSpPr>
        <p:spPr>
          <a:xfrm>
            <a:off x="8617632" y="2184668"/>
            <a:ext cx="417312" cy="306862"/>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75759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4925" y="65314"/>
            <a:ext cx="4482196" cy="115416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u="sng" dirty="0" smtClean="0">
                <a:solidFill>
                  <a:srgbClr val="0070C0"/>
                </a:solidFill>
                <a:latin typeface="Cambria" panose="02040503050406030204" pitchFamily="18" charset="0"/>
                <a:ea typeface="Cambria" panose="02040503050406030204" pitchFamily="18" charset="0"/>
              </a:rPr>
              <a:t>Pre Defined(Built in) functions</a:t>
            </a:r>
            <a:r>
              <a:rPr lang="en-US" sz="1400" b="1" dirty="0" smtClean="0">
                <a:latin typeface="Cambria" panose="02040503050406030204" pitchFamily="18" charset="0"/>
                <a:ea typeface="Cambria" panose="02040503050406030204" pitchFamily="18" charset="0"/>
              </a:rPr>
              <a:t>:-</a:t>
            </a:r>
            <a:r>
              <a:rPr lang="en-US" sz="1100" dirty="0" smtClean="0">
                <a:latin typeface="Cambria" panose="02040503050406030204" pitchFamily="18" charset="0"/>
                <a:ea typeface="Cambria" panose="02040503050406030204" pitchFamily="18" charset="0"/>
              </a:rPr>
              <a:t>provides </a:t>
            </a:r>
            <a:r>
              <a:rPr lang="en-US" sz="1100" dirty="0">
                <a:latin typeface="Cambria" panose="02040503050406030204" pitchFamily="18" charset="0"/>
                <a:ea typeface="Cambria" panose="02040503050406030204" pitchFamily="18" charset="0"/>
              </a:rPr>
              <a:t>built-in functions that can be used to perform certain operations</a:t>
            </a:r>
            <a:r>
              <a:rPr lang="en-US" sz="1100" dirty="0" smtClean="0">
                <a:latin typeface="Cambria" panose="02040503050406030204" pitchFamily="18" charset="0"/>
                <a:ea typeface="Cambria" panose="02040503050406030204" pitchFamily="18" charset="0"/>
              </a:rPr>
              <a:t>.</a:t>
            </a:r>
          </a:p>
          <a:p>
            <a:r>
              <a:rPr lang="en-US" sz="1100" dirty="0" smtClean="0"/>
              <a:t>1) </a:t>
            </a:r>
            <a:r>
              <a:rPr lang="en-US" sz="1100" dirty="0" smtClean="0">
                <a:latin typeface="Cambria" panose="02040503050406030204" pitchFamily="18" charset="0"/>
                <a:ea typeface="Cambria" panose="02040503050406030204" pitchFamily="18" charset="0"/>
              </a:rPr>
              <a:t>Mathematical </a:t>
            </a:r>
            <a:r>
              <a:rPr lang="en-US" sz="1100" dirty="0">
                <a:latin typeface="Cambria" panose="02040503050406030204" pitchFamily="18" charset="0"/>
                <a:ea typeface="Cambria" panose="02040503050406030204" pitchFamily="18" charset="0"/>
              </a:rPr>
              <a:t>Functions</a:t>
            </a:r>
          </a:p>
          <a:p>
            <a:r>
              <a:rPr lang="en-US" sz="1100" dirty="0" smtClean="0">
                <a:latin typeface="Cambria" panose="02040503050406030204" pitchFamily="18" charset="0"/>
                <a:ea typeface="Cambria" panose="02040503050406030204" pitchFamily="18" charset="0"/>
              </a:rPr>
              <a:t>2) String </a:t>
            </a:r>
            <a:r>
              <a:rPr lang="en-US" sz="1100" dirty="0">
                <a:latin typeface="Cambria" panose="02040503050406030204" pitchFamily="18" charset="0"/>
                <a:ea typeface="Cambria" panose="02040503050406030204" pitchFamily="18" charset="0"/>
              </a:rPr>
              <a:t>Functions</a:t>
            </a:r>
          </a:p>
          <a:p>
            <a:r>
              <a:rPr lang="en-US" sz="1100" dirty="0" smtClean="0">
                <a:latin typeface="Cambria" panose="02040503050406030204" pitchFamily="18" charset="0"/>
                <a:ea typeface="Cambria" panose="02040503050406030204" pitchFamily="18" charset="0"/>
              </a:rPr>
              <a:t>3) Date </a:t>
            </a:r>
            <a:r>
              <a:rPr lang="en-US" sz="1100" dirty="0">
                <a:latin typeface="Cambria" panose="02040503050406030204" pitchFamily="18" charset="0"/>
                <a:ea typeface="Cambria" panose="02040503050406030204" pitchFamily="18" charset="0"/>
              </a:rPr>
              <a:t>and Time Functions</a:t>
            </a:r>
          </a:p>
          <a:p>
            <a:r>
              <a:rPr lang="en-US" sz="1100" dirty="0" smtClean="0">
                <a:latin typeface="Cambria" panose="02040503050406030204" pitchFamily="18" charset="0"/>
                <a:ea typeface="Cambria" panose="02040503050406030204" pitchFamily="18" charset="0"/>
              </a:rPr>
              <a:t>4) System </a:t>
            </a:r>
            <a:r>
              <a:rPr lang="en-US" sz="1100" dirty="0">
                <a:latin typeface="Cambria" panose="02040503050406030204" pitchFamily="18" charset="0"/>
                <a:ea typeface="Cambria" panose="02040503050406030204" pitchFamily="18" charset="0"/>
              </a:rPr>
              <a:t>Functions</a:t>
            </a:r>
          </a:p>
        </p:txBody>
      </p:sp>
      <p:sp>
        <p:nvSpPr>
          <p:cNvPr id="16" name="Rectangle 15"/>
          <p:cNvSpPr/>
          <p:nvPr/>
        </p:nvSpPr>
        <p:spPr>
          <a:xfrm>
            <a:off x="253089" y="1263295"/>
            <a:ext cx="4482196" cy="550920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i="1" u="sng" dirty="0">
                <a:latin typeface="Cambria" panose="02040503050406030204" pitchFamily="18" charset="0"/>
                <a:ea typeface="Cambria" panose="02040503050406030204" pitchFamily="18" charset="0"/>
              </a:rPr>
              <a:t>1</a:t>
            </a:r>
            <a:r>
              <a:rPr lang="en-US" sz="1200" b="1" i="1" u="sng" dirty="0" smtClean="0">
                <a:solidFill>
                  <a:schemeClr val="dk1"/>
                </a:solidFill>
                <a:latin typeface="Cambria" panose="02040503050406030204" pitchFamily="18" charset="0"/>
                <a:ea typeface="Cambria" panose="02040503050406030204" pitchFamily="18" charset="0"/>
              </a:rPr>
              <a:t>)Mathematical Functions</a:t>
            </a:r>
          </a:p>
          <a:p>
            <a:r>
              <a:rPr lang="en-US" sz="1100" b="1" dirty="0">
                <a:solidFill>
                  <a:schemeClr val="tx1"/>
                </a:solidFill>
                <a:latin typeface="Cambria" panose="02040503050406030204" pitchFamily="18" charset="0"/>
                <a:ea typeface="Cambria" panose="02040503050406030204" pitchFamily="18" charset="0"/>
              </a:rPr>
              <a:t>R</a:t>
            </a:r>
            <a:r>
              <a:rPr lang="en-US" sz="1100" b="1" dirty="0" smtClean="0">
                <a:solidFill>
                  <a:schemeClr val="tx1"/>
                </a:solidFill>
                <a:latin typeface="Cambria" panose="02040503050406030204" pitchFamily="18" charset="0"/>
                <a:ea typeface="Cambria" panose="02040503050406030204" pitchFamily="18" charset="0"/>
              </a:rPr>
              <a:t>eturns </a:t>
            </a:r>
            <a:r>
              <a:rPr lang="en-US" sz="1100" b="1" dirty="0">
                <a:solidFill>
                  <a:schemeClr val="tx1"/>
                </a:solidFill>
                <a:latin typeface="Cambria" panose="02040503050406030204" pitchFamily="18" charset="0"/>
                <a:ea typeface="Cambria" panose="02040503050406030204" pitchFamily="18" charset="0"/>
              </a:rPr>
              <a:t>the absolute (positive) </a:t>
            </a:r>
            <a:r>
              <a:rPr lang="en-US" sz="1100" b="1" dirty="0" smtClean="0">
                <a:solidFill>
                  <a:schemeClr val="tx1"/>
                </a:solidFill>
                <a:latin typeface="Cambria" panose="02040503050406030204" pitchFamily="18" charset="0"/>
                <a:ea typeface="Cambria" panose="02040503050406030204" pitchFamily="18" charset="0"/>
              </a:rPr>
              <a:t>value</a:t>
            </a:r>
            <a:endParaRPr lang="en-US" sz="1100" b="1" dirty="0" smtClean="0">
              <a:solidFill>
                <a:srgbClr val="FF0000"/>
              </a:solidFill>
              <a:latin typeface="Cambria" panose="02040503050406030204" pitchFamily="18" charset="0"/>
              <a:ea typeface="Cambria" panose="02040503050406030204" pitchFamily="18" charset="0"/>
            </a:endParaRP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ABS(10)</a:t>
            </a:r>
          </a:p>
          <a:p>
            <a:r>
              <a:rPr lang="en-US" sz="1100" b="1" dirty="0">
                <a:solidFill>
                  <a:srgbClr val="FF0000"/>
                </a:solidFill>
                <a:latin typeface="Cambria" panose="02040503050406030204" pitchFamily="18" charset="0"/>
                <a:ea typeface="Cambria" panose="02040503050406030204" pitchFamily="18" charset="0"/>
              </a:rPr>
              <a:t>select ABS(-10)</a:t>
            </a:r>
          </a:p>
          <a:p>
            <a:r>
              <a:rPr lang="en-US" sz="1100" b="1" dirty="0">
                <a:solidFill>
                  <a:schemeClr val="tx1"/>
                </a:solidFill>
                <a:latin typeface="Cambria" panose="02040503050406030204" pitchFamily="18" charset="0"/>
                <a:ea typeface="Cambria" panose="02040503050406030204" pitchFamily="18" charset="0"/>
              </a:rPr>
              <a:t>Returns the smallest integer greater than, or equal to, the specified numeric expression</a:t>
            </a:r>
            <a:r>
              <a:rPr lang="en-US" sz="1100" b="1" dirty="0" smtClean="0">
                <a:solidFill>
                  <a:schemeClr val="tx1"/>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CEILING(15.6)</a:t>
            </a:r>
          </a:p>
          <a:p>
            <a:r>
              <a:rPr lang="en-US" sz="1100" b="1" dirty="0">
                <a:solidFill>
                  <a:srgbClr val="FF0000"/>
                </a:solidFill>
                <a:latin typeface="Cambria" panose="02040503050406030204" pitchFamily="18" charset="0"/>
                <a:ea typeface="Cambria" panose="02040503050406030204" pitchFamily="18" charset="0"/>
              </a:rPr>
              <a:t>select CEILING(-15.6)</a:t>
            </a:r>
          </a:p>
          <a:p>
            <a:r>
              <a:rPr lang="en-US" sz="1100" b="1" dirty="0">
                <a:solidFill>
                  <a:schemeClr val="tx1"/>
                </a:solidFill>
                <a:latin typeface="Cambria" panose="02040503050406030204" pitchFamily="18" charset="0"/>
                <a:ea typeface="Cambria" panose="02040503050406030204" pitchFamily="18" charset="0"/>
              </a:rPr>
              <a:t>Returns the largest integer less than or equal to the specified numeric expression.</a:t>
            </a:r>
          </a:p>
          <a:p>
            <a:r>
              <a:rPr lang="en-US" sz="1100" b="1" dirty="0">
                <a:solidFill>
                  <a:srgbClr val="FF0000"/>
                </a:solidFill>
                <a:latin typeface="Cambria" panose="02040503050406030204" pitchFamily="18" charset="0"/>
                <a:ea typeface="Cambria" panose="02040503050406030204" pitchFamily="18" charset="0"/>
              </a:rPr>
              <a:t>select FLOOR(15.6)</a:t>
            </a:r>
          </a:p>
          <a:p>
            <a:r>
              <a:rPr lang="en-US" sz="1100" b="1" dirty="0">
                <a:solidFill>
                  <a:srgbClr val="FF0000"/>
                </a:solidFill>
                <a:latin typeface="Cambria" panose="02040503050406030204" pitchFamily="18" charset="0"/>
                <a:ea typeface="Cambria" panose="02040503050406030204" pitchFamily="18" charset="0"/>
              </a:rPr>
              <a:t>select FLOOR(-15.6)</a:t>
            </a:r>
          </a:p>
          <a:p>
            <a:r>
              <a:rPr lang="en-US" sz="1100" b="1" dirty="0">
                <a:solidFill>
                  <a:schemeClr val="tx1"/>
                </a:solidFill>
                <a:latin typeface="Cambria" panose="02040503050406030204" pitchFamily="18" charset="0"/>
                <a:ea typeface="Cambria" panose="02040503050406030204" pitchFamily="18" charset="0"/>
              </a:rPr>
              <a:t>Returns the natural </a:t>
            </a:r>
            <a:r>
              <a:rPr lang="en-US" sz="1100" b="1" dirty="0" smtClean="0">
                <a:solidFill>
                  <a:schemeClr val="tx1"/>
                </a:solidFill>
                <a:latin typeface="Cambria" panose="02040503050406030204" pitchFamily="18" charset="0"/>
                <a:ea typeface="Cambria" panose="02040503050406030204" pitchFamily="18" charset="0"/>
              </a:rPr>
              <a:t>logarithm and Log 10 value </a:t>
            </a: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LOG(10)</a:t>
            </a: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LOG10(10</a:t>
            </a:r>
            <a:r>
              <a:rPr lang="en-US" sz="1100" b="1" dirty="0" smtClean="0">
                <a:solidFill>
                  <a:srgbClr val="FF0000"/>
                </a:solidFill>
                <a:latin typeface="Cambria" panose="02040503050406030204" pitchFamily="18" charset="0"/>
                <a:ea typeface="Cambria" panose="02040503050406030204" pitchFamily="18" charset="0"/>
              </a:rPr>
              <a:t>)</a:t>
            </a:r>
          </a:p>
          <a:p>
            <a:r>
              <a:rPr lang="en-US" sz="1100" b="1" dirty="0">
                <a:solidFill>
                  <a:schemeClr val="tx1"/>
                </a:solidFill>
                <a:latin typeface="Cambria" panose="02040503050406030204" pitchFamily="18" charset="0"/>
                <a:ea typeface="Cambria" panose="02040503050406030204" pitchFamily="18" charset="0"/>
              </a:rPr>
              <a:t>Returns the constant value of PI</a:t>
            </a:r>
            <a:r>
              <a:rPr lang="en-US" sz="1100" b="1" dirty="0" smtClean="0">
                <a:solidFill>
                  <a:schemeClr val="tx1"/>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PI</a:t>
            </a:r>
            <a:r>
              <a:rPr lang="en-US" sz="1100" b="1" dirty="0" smtClean="0">
                <a:solidFill>
                  <a:srgbClr val="FF0000"/>
                </a:solidFill>
                <a:latin typeface="Cambria" panose="02040503050406030204" pitchFamily="18" charset="0"/>
                <a:ea typeface="Cambria" panose="02040503050406030204" pitchFamily="18" charset="0"/>
              </a:rPr>
              <a:t>()  </a:t>
            </a:r>
          </a:p>
          <a:p>
            <a:r>
              <a:rPr lang="en-US" sz="1100" b="1" dirty="0" smtClean="0">
                <a:solidFill>
                  <a:schemeClr val="tx1"/>
                </a:solidFill>
                <a:latin typeface="Cambria" panose="02040503050406030204" pitchFamily="18" charset="0"/>
                <a:ea typeface="Cambria" panose="02040503050406030204" pitchFamily="18" charset="0"/>
              </a:rPr>
              <a:t>Returns </a:t>
            </a:r>
            <a:r>
              <a:rPr lang="en-US" sz="1100" b="1" dirty="0">
                <a:solidFill>
                  <a:schemeClr val="tx1"/>
                </a:solidFill>
                <a:latin typeface="Cambria" panose="02040503050406030204" pitchFamily="18" charset="0"/>
                <a:ea typeface="Cambria" panose="02040503050406030204" pitchFamily="18" charset="0"/>
              </a:rPr>
              <a:t>the value of the specified expression n to the specified power m.</a:t>
            </a:r>
          </a:p>
          <a:p>
            <a:r>
              <a:rPr lang="en-US" sz="1100" b="1" dirty="0">
                <a:solidFill>
                  <a:srgbClr val="FF0000"/>
                </a:solidFill>
                <a:latin typeface="Cambria" panose="02040503050406030204" pitchFamily="18" charset="0"/>
                <a:ea typeface="Cambria" panose="02040503050406030204" pitchFamily="18" charset="0"/>
              </a:rPr>
              <a:t>Select POWER(10,3)</a:t>
            </a:r>
          </a:p>
          <a:p>
            <a:r>
              <a:rPr lang="en-US" sz="1100" b="1" dirty="0">
                <a:solidFill>
                  <a:schemeClr val="tx1"/>
                </a:solidFill>
                <a:latin typeface="Cambria" panose="02040503050406030204" pitchFamily="18" charset="0"/>
                <a:ea typeface="Cambria" panose="02040503050406030204" pitchFamily="18" charset="0"/>
              </a:rPr>
              <a:t>Returns a random float value from 0 through 1.</a:t>
            </a:r>
          </a:p>
          <a:p>
            <a:r>
              <a:rPr lang="en-US" sz="1100" b="1" dirty="0">
                <a:solidFill>
                  <a:srgbClr val="FF0000"/>
                </a:solidFill>
                <a:latin typeface="Cambria" panose="02040503050406030204" pitchFamily="18" charset="0"/>
                <a:ea typeface="Cambria" panose="02040503050406030204" pitchFamily="18" charset="0"/>
              </a:rPr>
              <a:t>select RAND()</a:t>
            </a:r>
          </a:p>
          <a:p>
            <a:r>
              <a:rPr lang="en-US" sz="1100" b="1" dirty="0">
                <a:solidFill>
                  <a:srgbClr val="FF0000"/>
                </a:solidFill>
                <a:latin typeface="Cambria" panose="02040503050406030204" pitchFamily="18" charset="0"/>
                <a:ea typeface="Cambria" panose="02040503050406030204" pitchFamily="18" charset="0"/>
              </a:rPr>
              <a:t>select RAND(100)</a:t>
            </a:r>
          </a:p>
          <a:p>
            <a:r>
              <a:rPr lang="en-US" sz="1100" b="1" dirty="0" smtClean="0">
                <a:solidFill>
                  <a:schemeClr val="tx1"/>
                </a:solidFill>
                <a:latin typeface="Cambria" panose="02040503050406030204" pitchFamily="18" charset="0"/>
                <a:ea typeface="Cambria" panose="02040503050406030204" pitchFamily="18" charset="0"/>
              </a:rPr>
              <a:t>Return Rounded value </a:t>
            </a:r>
            <a:endParaRPr lang="en-US" sz="1100" b="1" dirty="0">
              <a:solidFill>
                <a:schemeClr val="tx1"/>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ROUND(156.567, 2)</a:t>
            </a:r>
          </a:p>
          <a:p>
            <a:r>
              <a:rPr lang="en-US" sz="1100" b="1" dirty="0">
                <a:solidFill>
                  <a:srgbClr val="FF0000"/>
                </a:solidFill>
                <a:latin typeface="Cambria" panose="02040503050406030204" pitchFamily="18" charset="0"/>
                <a:ea typeface="Cambria" panose="02040503050406030204" pitchFamily="18" charset="0"/>
              </a:rPr>
              <a:t>SELECT ROUND(156.567, 1)</a:t>
            </a:r>
          </a:p>
          <a:p>
            <a:r>
              <a:rPr lang="en-US" sz="1100" b="1" dirty="0">
                <a:solidFill>
                  <a:srgbClr val="FF0000"/>
                </a:solidFill>
                <a:latin typeface="Cambria" panose="02040503050406030204" pitchFamily="18" charset="0"/>
                <a:ea typeface="Cambria" panose="02040503050406030204" pitchFamily="18" charset="0"/>
              </a:rPr>
              <a:t>SELECT ROUND(156.567, 0)</a:t>
            </a:r>
          </a:p>
          <a:p>
            <a:r>
              <a:rPr lang="en-US" sz="1100" b="1" dirty="0">
                <a:solidFill>
                  <a:schemeClr val="tx1"/>
                </a:solidFill>
                <a:latin typeface="Cambria" panose="02040503050406030204" pitchFamily="18" charset="0"/>
                <a:ea typeface="Cambria" panose="02040503050406030204" pitchFamily="18" charset="0"/>
              </a:rPr>
              <a:t>Returns the square root of the specified expression.</a:t>
            </a:r>
          </a:p>
          <a:p>
            <a:r>
              <a:rPr lang="en-US" sz="1100" b="1" dirty="0">
                <a:solidFill>
                  <a:srgbClr val="FF0000"/>
                </a:solidFill>
                <a:latin typeface="Cambria" panose="02040503050406030204" pitchFamily="18" charset="0"/>
                <a:ea typeface="Cambria" panose="02040503050406030204" pitchFamily="18" charset="0"/>
              </a:rPr>
              <a:t>SELECT SQRT(81</a:t>
            </a:r>
            <a:r>
              <a:rPr lang="en-US" sz="1100" b="1" dirty="0" smtClean="0">
                <a:solidFill>
                  <a:srgbClr val="FF0000"/>
                </a:solidFill>
                <a:latin typeface="Cambria" panose="02040503050406030204" pitchFamily="18" charset="0"/>
                <a:ea typeface="Cambria" panose="02040503050406030204" pitchFamily="18" charset="0"/>
              </a:rPr>
              <a:t>)  </a:t>
            </a:r>
            <a:r>
              <a:rPr lang="en-US" sz="1100" b="1" dirty="0">
                <a:solidFill>
                  <a:schemeClr val="tx1"/>
                </a:solidFill>
                <a:latin typeface="Cambria" panose="02040503050406030204" pitchFamily="18" charset="0"/>
                <a:ea typeface="Cambria" panose="02040503050406030204" pitchFamily="18" charset="0"/>
              </a:rPr>
              <a:t>&amp; </a:t>
            </a:r>
            <a:r>
              <a:rPr lang="en-US" sz="1100" b="1" dirty="0" smtClean="0">
                <a:solidFill>
                  <a:srgbClr val="FF0000"/>
                </a:solidFill>
                <a:latin typeface="Cambria" panose="02040503050406030204" pitchFamily="18" charset="0"/>
                <a:ea typeface="Cambria" panose="02040503050406030204" pitchFamily="18" charset="0"/>
              </a:rPr>
              <a:t> </a:t>
            </a:r>
            <a:r>
              <a:rPr lang="en-US" sz="1100" b="1" dirty="0">
                <a:solidFill>
                  <a:srgbClr val="FF0000"/>
                </a:solidFill>
                <a:latin typeface="Cambria" panose="02040503050406030204" pitchFamily="18" charset="0"/>
                <a:ea typeface="Cambria" panose="02040503050406030204" pitchFamily="18" charset="0"/>
              </a:rPr>
              <a:t>SELECT SQRT(30</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smtClean="0">
                <a:solidFill>
                  <a:schemeClr val="tx1"/>
                </a:solidFill>
                <a:latin typeface="Cambria" panose="02040503050406030204" pitchFamily="18" charset="0"/>
                <a:ea typeface="Cambria" panose="02040503050406030204" pitchFamily="18" charset="0"/>
              </a:rPr>
              <a:t>Returns </a:t>
            </a:r>
            <a:r>
              <a:rPr lang="en-US" sz="1100" b="1" dirty="0">
                <a:solidFill>
                  <a:schemeClr val="tx1"/>
                </a:solidFill>
                <a:latin typeface="Cambria" panose="02040503050406030204" pitchFamily="18" charset="0"/>
                <a:ea typeface="Cambria" panose="02040503050406030204" pitchFamily="18" charset="0"/>
              </a:rPr>
              <a:t>the </a:t>
            </a:r>
            <a:r>
              <a:rPr lang="en-US" sz="1100" b="1" dirty="0" smtClean="0">
                <a:solidFill>
                  <a:schemeClr val="tx1"/>
                </a:solidFill>
                <a:latin typeface="Cambria" panose="02040503050406030204" pitchFamily="18" charset="0"/>
                <a:ea typeface="Cambria" panose="02040503050406030204" pitchFamily="18" charset="0"/>
              </a:rPr>
              <a:t>square o</a:t>
            </a:r>
            <a:r>
              <a:rPr lang="en-US" sz="1100" b="1" dirty="0">
                <a:solidFill>
                  <a:schemeClr val="tx1"/>
                </a:solidFill>
                <a:latin typeface="Cambria" panose="02040503050406030204" pitchFamily="18" charset="0"/>
                <a:ea typeface="Cambria" panose="02040503050406030204" pitchFamily="18" charset="0"/>
              </a:rPr>
              <a:t>f </a:t>
            </a:r>
            <a:r>
              <a:rPr lang="en-US" sz="1100" b="1" dirty="0" smtClean="0">
                <a:solidFill>
                  <a:schemeClr val="tx1"/>
                </a:solidFill>
                <a:latin typeface="Cambria" panose="02040503050406030204" pitchFamily="18" charset="0"/>
                <a:ea typeface="Cambria" panose="02040503050406030204" pitchFamily="18" charset="0"/>
              </a:rPr>
              <a:t>the </a:t>
            </a:r>
            <a:r>
              <a:rPr lang="en-US" sz="1100" b="1" dirty="0">
                <a:solidFill>
                  <a:schemeClr val="tx1"/>
                </a:solidFill>
                <a:latin typeface="Cambria" panose="02040503050406030204" pitchFamily="18" charset="0"/>
                <a:ea typeface="Cambria" panose="02040503050406030204" pitchFamily="18" charset="0"/>
              </a:rPr>
              <a:t>specified expression.</a:t>
            </a:r>
          </a:p>
          <a:p>
            <a:r>
              <a:rPr lang="en-US" sz="1100" b="1" dirty="0">
                <a:solidFill>
                  <a:srgbClr val="FF0000"/>
                </a:solidFill>
                <a:latin typeface="Cambria" panose="02040503050406030204" pitchFamily="18" charset="0"/>
                <a:ea typeface="Cambria" panose="02040503050406030204" pitchFamily="18" charset="0"/>
              </a:rPr>
              <a:t>SELECT SQUARE(35</a:t>
            </a:r>
            <a:r>
              <a:rPr lang="en-US" sz="1100" b="1" dirty="0" smtClean="0">
                <a:solidFill>
                  <a:srgbClr val="FF0000"/>
                </a:solidFill>
                <a:latin typeface="Cambria" panose="02040503050406030204" pitchFamily="18" charset="0"/>
                <a:ea typeface="Cambria" panose="02040503050406030204" pitchFamily="18" charset="0"/>
              </a:rPr>
              <a:t>) </a:t>
            </a:r>
            <a:r>
              <a:rPr lang="en-US" sz="1100" b="1" dirty="0">
                <a:solidFill>
                  <a:schemeClr val="tx1"/>
                </a:solidFill>
                <a:latin typeface="Cambria" panose="02040503050406030204" pitchFamily="18" charset="0"/>
                <a:ea typeface="Cambria" panose="02040503050406030204" pitchFamily="18" charset="0"/>
              </a:rPr>
              <a:t>&amp;</a:t>
            </a:r>
            <a:r>
              <a:rPr lang="en-US" sz="1100" b="1" dirty="0" smtClean="0">
                <a:solidFill>
                  <a:srgbClr val="FF0000"/>
                </a:solidFill>
                <a:latin typeface="Cambria" panose="02040503050406030204" pitchFamily="18" charset="0"/>
                <a:ea typeface="Cambria" panose="02040503050406030204" pitchFamily="18" charset="0"/>
              </a:rPr>
              <a:t> </a:t>
            </a:r>
            <a:r>
              <a:rPr lang="en-US" sz="1100" b="1" dirty="0">
                <a:solidFill>
                  <a:srgbClr val="FF0000"/>
                </a:solidFill>
                <a:latin typeface="Cambria" panose="02040503050406030204" pitchFamily="18" charset="0"/>
                <a:ea typeface="Cambria" panose="02040503050406030204" pitchFamily="18" charset="0"/>
              </a:rPr>
              <a:t>SELECT SQUARE(8</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p:txBody>
      </p:sp>
      <p:sp>
        <p:nvSpPr>
          <p:cNvPr id="2" name="Rectangle 1"/>
          <p:cNvSpPr/>
          <p:nvPr/>
        </p:nvSpPr>
        <p:spPr>
          <a:xfrm>
            <a:off x="4803321" y="65314"/>
            <a:ext cx="4299857" cy="669414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i="1" u="sng" dirty="0">
                <a:latin typeface="Cambria" panose="02040503050406030204" pitchFamily="18" charset="0"/>
                <a:ea typeface="Cambria" panose="02040503050406030204" pitchFamily="18" charset="0"/>
              </a:rPr>
              <a:t>2) String Functions</a:t>
            </a:r>
          </a:p>
          <a:p>
            <a:r>
              <a:rPr lang="en-US" sz="1100" b="1" dirty="0">
                <a:solidFill>
                  <a:schemeClr val="tx1"/>
                </a:solidFill>
                <a:latin typeface="Cambria" panose="02040503050406030204" pitchFamily="18" charset="0"/>
                <a:ea typeface="Cambria" panose="02040503050406030204" pitchFamily="18" charset="0"/>
              </a:rPr>
              <a:t>Returns the ASCII code value of the leftmost character of the expression</a:t>
            </a: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ASCII('A')</a:t>
            </a:r>
          </a:p>
          <a:p>
            <a:r>
              <a:rPr lang="en-US" sz="1100" b="1" dirty="0">
                <a:solidFill>
                  <a:srgbClr val="FF0000"/>
                </a:solidFill>
                <a:latin typeface="Cambria" panose="02040503050406030204" pitchFamily="18" charset="0"/>
                <a:ea typeface="Cambria" panose="02040503050406030204" pitchFamily="18" charset="0"/>
              </a:rPr>
              <a:t>select ASCII('BCD')</a:t>
            </a:r>
          </a:p>
          <a:p>
            <a:r>
              <a:rPr lang="en-US" sz="1100" b="1" dirty="0">
                <a:solidFill>
                  <a:schemeClr val="tx1"/>
                </a:solidFill>
                <a:latin typeface="Cambria" panose="02040503050406030204" pitchFamily="18" charset="0"/>
                <a:ea typeface="Cambria" panose="02040503050406030204" pitchFamily="18" charset="0"/>
              </a:rPr>
              <a:t>Converts the given ASCII code to a character</a:t>
            </a:r>
          </a:p>
          <a:p>
            <a:r>
              <a:rPr lang="en-US" sz="1100" b="1" dirty="0">
                <a:solidFill>
                  <a:srgbClr val="FF0000"/>
                </a:solidFill>
                <a:latin typeface="Cambria" panose="02040503050406030204" pitchFamily="18" charset="0"/>
                <a:ea typeface="Cambria" panose="02040503050406030204" pitchFamily="18" charset="0"/>
              </a:rPr>
              <a:t>select CHAR(97)</a:t>
            </a:r>
          </a:p>
          <a:p>
            <a:r>
              <a:rPr lang="en-US" sz="1100" b="1" dirty="0">
                <a:solidFill>
                  <a:schemeClr val="tx1"/>
                </a:solidFill>
                <a:latin typeface="Cambria" panose="02040503050406030204" pitchFamily="18" charset="0"/>
                <a:ea typeface="Cambria" panose="02040503050406030204" pitchFamily="18" charset="0"/>
              </a:rPr>
              <a:t>Returns the Unicode character with the specified integer code ranging between 0 to 65, 535, as defined by the Unicode standard.</a:t>
            </a:r>
          </a:p>
          <a:p>
            <a:r>
              <a:rPr lang="en-US" sz="1100" b="1" dirty="0">
                <a:solidFill>
                  <a:srgbClr val="FF0000"/>
                </a:solidFill>
                <a:latin typeface="Cambria" panose="02040503050406030204" pitchFamily="18" charset="0"/>
                <a:ea typeface="Cambria" panose="02040503050406030204" pitchFamily="18" charset="0"/>
              </a:rPr>
              <a:t>select NCHAR(300)</a:t>
            </a:r>
          </a:p>
          <a:p>
            <a:r>
              <a:rPr lang="en-US" sz="1100" b="1" dirty="0">
                <a:solidFill>
                  <a:schemeClr val="tx1"/>
                </a:solidFill>
                <a:latin typeface="Cambria" panose="02040503050406030204" pitchFamily="18" charset="0"/>
                <a:ea typeface="Cambria" panose="02040503050406030204" pitchFamily="18" charset="0"/>
              </a:rPr>
              <a:t>Returns the starting position of the search </a:t>
            </a:r>
            <a:r>
              <a:rPr lang="en-US" sz="1100" b="1" dirty="0" err="1">
                <a:solidFill>
                  <a:schemeClr val="tx1"/>
                </a:solidFill>
                <a:latin typeface="Cambria" panose="02040503050406030204" pitchFamily="18" charset="0"/>
                <a:ea typeface="Cambria" panose="02040503050406030204" pitchFamily="18" charset="0"/>
              </a:rPr>
              <a:t>exp</a:t>
            </a:r>
            <a:r>
              <a:rPr lang="en-US" sz="1100" b="1" dirty="0">
                <a:solidFill>
                  <a:schemeClr val="tx1"/>
                </a:solidFill>
                <a:latin typeface="Cambria" panose="02040503050406030204" pitchFamily="18" charset="0"/>
                <a:ea typeface="Cambria" panose="02040503050406030204" pitchFamily="18" charset="0"/>
              </a:rPr>
              <a:t> in the string </a:t>
            </a:r>
            <a:r>
              <a:rPr lang="en-US" sz="1100" b="1" dirty="0" err="1">
                <a:solidFill>
                  <a:schemeClr val="tx1"/>
                </a:solidFill>
                <a:latin typeface="Cambria" panose="02040503050406030204" pitchFamily="18" charset="0"/>
                <a:ea typeface="Cambria" panose="02040503050406030204" pitchFamily="18" charset="0"/>
              </a:rPr>
              <a:t>exp</a:t>
            </a:r>
            <a:r>
              <a:rPr lang="en-US" sz="1100" b="1" dirty="0">
                <a:solidFill>
                  <a:schemeClr val="tx1"/>
                </a:solidFill>
                <a:latin typeface="Cambria" panose="02040503050406030204" pitchFamily="18" charset="0"/>
                <a:ea typeface="Cambria" panose="02040503050406030204" pitchFamily="18" charset="0"/>
              </a:rPr>
              <a:t> which can also be a column name.</a:t>
            </a:r>
          </a:p>
          <a:p>
            <a:r>
              <a:rPr lang="en-US" sz="1100" b="1" dirty="0">
                <a:solidFill>
                  <a:srgbClr val="FF0000"/>
                </a:solidFill>
                <a:latin typeface="Cambria" panose="02040503050406030204" pitchFamily="18" charset="0"/>
                <a:ea typeface="Cambria" panose="02040503050406030204" pitchFamily="18" charset="0"/>
              </a:rPr>
              <a:t>select CHARINDEX('O','HELLO WORLD</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CHARINDEX('O','HELLO WORLD',6</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chemeClr val="dk1"/>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*,CHARINDEX('</a:t>
            </a:r>
            <a:r>
              <a:rPr lang="en-US" sz="1100" b="1" dirty="0" err="1">
                <a:solidFill>
                  <a:srgbClr val="FF0000"/>
                </a:solidFill>
                <a:latin typeface="Cambria" panose="02040503050406030204" pitchFamily="18" charset="0"/>
                <a:ea typeface="Cambria" panose="02040503050406030204" pitchFamily="18" charset="0"/>
              </a:rPr>
              <a:t>o',Position</a:t>
            </a:r>
            <a:r>
              <a:rPr lang="en-US" sz="1100" b="1" dirty="0">
                <a:solidFill>
                  <a:srgbClr val="FF0000"/>
                </a:solidFill>
                <a:latin typeface="Cambria" panose="02040503050406030204" pitchFamily="18" charset="0"/>
                <a:ea typeface="Cambria" panose="02040503050406030204" pitchFamily="18" charset="0"/>
              </a:rPr>
              <a:t>) as 'CHARINDEX' from Employee  </a:t>
            </a:r>
          </a:p>
          <a:p>
            <a:r>
              <a:rPr lang="en-US" sz="1100" b="1" dirty="0" smtClean="0">
                <a:solidFill>
                  <a:schemeClr val="dk1"/>
                </a:solidFill>
                <a:latin typeface="Cambria" panose="02040503050406030204" pitchFamily="18" charset="0"/>
                <a:ea typeface="Cambria" panose="02040503050406030204" pitchFamily="18" charset="0"/>
              </a:rPr>
              <a:t>Return Left and Right part of value </a:t>
            </a:r>
            <a:endParaRPr lang="en-US" sz="1100" b="1" dirty="0">
              <a:solidFill>
                <a:schemeClr val="dk1"/>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LEFT('Accountant',4</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RIGHT('Accountant',5</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chemeClr val="dk1"/>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 from Employee where LEFT([Name],1) ='A</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 from Employee where RIGHT([Name],3) ='</a:t>
            </a:r>
            <a:r>
              <a:rPr lang="en-US" sz="1100" b="1" dirty="0" err="1">
                <a:solidFill>
                  <a:srgbClr val="FF0000"/>
                </a:solidFill>
                <a:latin typeface="Cambria" panose="02040503050406030204" pitchFamily="18" charset="0"/>
                <a:ea typeface="Cambria" panose="02040503050406030204" pitchFamily="18" charset="0"/>
              </a:rPr>
              <a:t>wal</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 from EMP where Right(LEFT(JOB,5),3)='nag'</a:t>
            </a:r>
          </a:p>
          <a:p>
            <a:endParaRPr lang="en-US" sz="1100" b="1" u="sng" dirty="0">
              <a:solidFill>
                <a:schemeClr val="dk1"/>
              </a:solidFill>
              <a:latin typeface="Cambria" panose="02040503050406030204" pitchFamily="18" charset="0"/>
              <a:ea typeface="Cambria" panose="02040503050406030204" pitchFamily="18" charset="0"/>
            </a:endParaRPr>
          </a:p>
          <a:p>
            <a:r>
              <a:rPr lang="en-US" sz="1100" b="1" dirty="0">
                <a:latin typeface="Cambria" panose="02040503050406030204" pitchFamily="18" charset="0"/>
                <a:ea typeface="Cambria" panose="02040503050406030204" pitchFamily="18" charset="0"/>
              </a:rPr>
              <a:t>Returns a part of a string from string s starting from start position, where length is the no of chars to be picked.</a:t>
            </a:r>
          </a:p>
          <a:p>
            <a:r>
              <a:rPr lang="en-US" sz="1100" b="1" dirty="0">
                <a:solidFill>
                  <a:srgbClr val="FF0000"/>
                </a:solidFill>
                <a:latin typeface="Cambria" panose="02040503050406030204" pitchFamily="18" charset="0"/>
                <a:ea typeface="Cambria" panose="02040503050406030204" pitchFamily="18" charset="0"/>
              </a:rPr>
              <a:t>select SUBSTRING('HELLO WORLD',3,3</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chemeClr val="dk1"/>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 from EMP where SUBSTRING(JOB,3,3)='nag'</a:t>
            </a:r>
          </a:p>
          <a:p>
            <a:r>
              <a:rPr lang="en-US" sz="1100" b="1" dirty="0">
                <a:solidFill>
                  <a:srgbClr val="FF0000"/>
                </a:solidFill>
                <a:latin typeface="Cambria" panose="02040503050406030204" pitchFamily="18" charset="0"/>
                <a:ea typeface="Cambria" panose="02040503050406030204" pitchFamily="18" charset="0"/>
              </a:rPr>
              <a:t>select SUBSTRING(LoginID,1,CHARINDEX('\',</a:t>
            </a:r>
            <a:r>
              <a:rPr lang="en-US" sz="1100" b="1" dirty="0" err="1">
                <a:solidFill>
                  <a:srgbClr val="FF0000"/>
                </a:solidFill>
                <a:latin typeface="Cambria" panose="02040503050406030204" pitchFamily="18" charset="0"/>
                <a:ea typeface="Cambria" panose="02040503050406030204" pitchFamily="18" charset="0"/>
              </a:rPr>
              <a:t>LoginID</a:t>
            </a:r>
            <a:r>
              <a:rPr lang="en-US" sz="1100" b="1" dirty="0">
                <a:solidFill>
                  <a:srgbClr val="FF0000"/>
                </a:solidFill>
                <a:latin typeface="Cambria" panose="02040503050406030204" pitchFamily="18" charset="0"/>
                <a:ea typeface="Cambria" panose="02040503050406030204" pitchFamily="18" charset="0"/>
              </a:rPr>
              <a:t>)-1) as A,* from </a:t>
            </a:r>
            <a:r>
              <a:rPr lang="en-US" sz="1100" b="1" dirty="0" err="1">
                <a:solidFill>
                  <a:srgbClr val="FF0000"/>
                </a:solidFill>
                <a:latin typeface="Cambria" panose="02040503050406030204" pitchFamily="18" charset="0"/>
                <a:ea typeface="Cambria" panose="02040503050406030204" pitchFamily="18" charset="0"/>
              </a:rPr>
              <a:t>HumanResources.Employee</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smtClean="0">
                <a:solidFill>
                  <a:schemeClr val="dk1"/>
                </a:solidFill>
                <a:latin typeface="Cambria" panose="02040503050406030204" pitchFamily="18" charset="0"/>
                <a:ea typeface="Cambria" panose="02040503050406030204" pitchFamily="18" charset="0"/>
              </a:rPr>
              <a:t>Return Length of character of specified string expression.</a:t>
            </a:r>
            <a:endParaRPr lang="en-US" sz="1100" b="1" dirty="0">
              <a:solidFill>
                <a:schemeClr val="dk1"/>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LEN('HELLO')</a:t>
            </a:r>
          </a:p>
          <a:p>
            <a:r>
              <a:rPr lang="en-US" sz="1100" b="1" dirty="0">
                <a:solidFill>
                  <a:srgbClr val="FF0000"/>
                </a:solidFill>
                <a:latin typeface="Cambria" panose="02040503050406030204" pitchFamily="18" charset="0"/>
                <a:ea typeface="Cambria" panose="02040503050406030204" pitchFamily="18" charset="0"/>
              </a:rPr>
              <a:t>SELECT LEN ('   HELLO</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 from EMP where LEN(ENAME)=</a:t>
            </a:r>
            <a:r>
              <a:rPr lang="en-US" sz="1100" b="1" dirty="0" smtClean="0">
                <a:solidFill>
                  <a:srgbClr val="FF0000"/>
                </a:solidFill>
                <a:latin typeface="Cambria" panose="02040503050406030204" pitchFamily="18" charset="0"/>
                <a:ea typeface="Cambria" panose="02040503050406030204" pitchFamily="18" charset="0"/>
              </a:rPr>
              <a:t>5</a:t>
            </a:r>
          </a:p>
          <a:p>
            <a:r>
              <a:rPr lang="en-US" sz="1100" b="1" dirty="0" smtClean="0">
                <a:latin typeface="Cambria" panose="02040503050406030204" pitchFamily="18" charset="0"/>
                <a:ea typeface="Cambria" panose="02040503050406030204" pitchFamily="18" charset="0"/>
              </a:rPr>
              <a:t>UPPER and Lower conversation</a:t>
            </a:r>
            <a:endParaRPr lang="en-US" sz="1100" b="1" dirty="0">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Lower('TANAJI')</a:t>
            </a:r>
          </a:p>
          <a:p>
            <a:r>
              <a:rPr lang="en-US" sz="1100" b="1" dirty="0">
                <a:solidFill>
                  <a:srgbClr val="FF0000"/>
                </a:solidFill>
                <a:latin typeface="Cambria" panose="02040503050406030204" pitchFamily="18" charset="0"/>
                <a:ea typeface="Cambria" panose="02040503050406030204" pitchFamily="18" charset="0"/>
              </a:rPr>
              <a:t>select UPPER('</a:t>
            </a:r>
            <a:r>
              <a:rPr lang="en-US" sz="1100" b="1" dirty="0" err="1">
                <a:solidFill>
                  <a:srgbClr val="FF0000"/>
                </a:solidFill>
                <a:latin typeface="Cambria" panose="02040503050406030204" pitchFamily="18" charset="0"/>
                <a:ea typeface="Cambria" panose="02040503050406030204" pitchFamily="18" charset="0"/>
              </a:rPr>
              <a:t>tanaji</a:t>
            </a:r>
            <a:r>
              <a:rPr lang="en-US" sz="1100" b="1" dirty="0" smtClean="0">
                <a:solidFill>
                  <a:srgbClr val="FF0000"/>
                </a:solidFill>
                <a:latin typeface="Cambria" panose="02040503050406030204" pitchFamily="18" charset="0"/>
                <a:ea typeface="Cambria" panose="02040503050406030204" pitchFamily="18" charset="0"/>
              </a:rPr>
              <a:t>')</a:t>
            </a:r>
            <a:endParaRPr lang="en-US" sz="1100" dirty="0"/>
          </a:p>
          <a:p>
            <a:r>
              <a:rPr lang="en-US" sz="1100" b="1" dirty="0">
                <a:solidFill>
                  <a:srgbClr val="FF0000"/>
                </a:solidFill>
                <a:latin typeface="Cambria" panose="02040503050406030204" pitchFamily="18" charset="0"/>
                <a:ea typeface="Cambria" panose="02040503050406030204" pitchFamily="18" charset="0"/>
              </a:rPr>
              <a:t>select *,UPPER(Name) as </a:t>
            </a:r>
            <a:r>
              <a:rPr lang="en-US" sz="1100" b="1" dirty="0" err="1">
                <a:solidFill>
                  <a:srgbClr val="FF0000"/>
                </a:solidFill>
                <a:latin typeface="Cambria" panose="02040503050406030204" pitchFamily="18" charset="0"/>
                <a:ea typeface="Cambria" panose="02040503050406030204" pitchFamily="18" charset="0"/>
              </a:rPr>
              <a:t>New_Name</a:t>
            </a:r>
            <a:r>
              <a:rPr lang="en-US" sz="1100" b="1" dirty="0">
                <a:solidFill>
                  <a:srgbClr val="FF0000"/>
                </a:solidFill>
                <a:latin typeface="Cambria" panose="02040503050406030204" pitchFamily="18" charset="0"/>
                <a:ea typeface="Cambria" panose="02040503050406030204" pitchFamily="18" charset="0"/>
              </a:rPr>
              <a:t> from </a:t>
            </a:r>
            <a:r>
              <a:rPr lang="en-US" sz="1100" b="1" dirty="0" err="1">
                <a:solidFill>
                  <a:srgbClr val="FF0000"/>
                </a:solidFill>
                <a:latin typeface="Cambria" panose="02040503050406030204" pitchFamily="18" charset="0"/>
                <a:ea typeface="Cambria" panose="02040503050406030204" pitchFamily="18" charset="0"/>
              </a:rPr>
              <a:t>HumanResources.Department</a:t>
            </a:r>
            <a:endParaRPr lang="en-US" sz="1100" b="1" dirty="0">
              <a:solidFill>
                <a:srgbClr val="FF0000"/>
              </a:solidFill>
              <a:latin typeface="Cambria" panose="02040503050406030204" pitchFamily="18" charset="0"/>
              <a:ea typeface="Cambria" panose="02040503050406030204" pitchFamily="18" charset="0"/>
            </a:endParaRPr>
          </a:p>
        </p:txBody>
      </p:sp>
      <p:sp>
        <p:nvSpPr>
          <p:cNvPr id="4" name="Rectangle 3"/>
          <p:cNvSpPr/>
          <p:nvPr/>
        </p:nvSpPr>
        <p:spPr>
          <a:xfrm>
            <a:off x="9171214" y="65314"/>
            <a:ext cx="2928731" cy="50013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smtClean="0">
                <a:solidFill>
                  <a:schemeClr val="tx1"/>
                </a:solidFill>
                <a:latin typeface="Cambria" panose="02040503050406030204" pitchFamily="18" charset="0"/>
                <a:ea typeface="Cambria" panose="02040503050406030204" pitchFamily="18" charset="0"/>
              </a:rPr>
              <a:t>TRIM </a:t>
            </a:r>
            <a:r>
              <a:rPr lang="en-US" sz="1100" b="1" dirty="0">
                <a:solidFill>
                  <a:schemeClr val="tx1"/>
                </a:solidFill>
                <a:latin typeface="Cambria" panose="02040503050406030204" pitchFamily="18" charset="0"/>
                <a:ea typeface="Cambria" panose="02040503050406030204" pitchFamily="18" charset="0"/>
              </a:rPr>
              <a:t>function</a:t>
            </a: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LTRIM('      </a:t>
            </a:r>
            <a:r>
              <a:rPr lang="en-US" sz="1100" b="1" dirty="0" err="1">
                <a:solidFill>
                  <a:srgbClr val="FF0000"/>
                </a:solidFill>
                <a:latin typeface="Cambria" panose="02040503050406030204" pitchFamily="18" charset="0"/>
                <a:ea typeface="Cambria" panose="02040503050406030204" pitchFamily="18" charset="0"/>
              </a:rPr>
              <a:t>tanaji</a:t>
            </a:r>
            <a:r>
              <a:rPr lang="en-US" sz="1100" b="1" dirty="0">
                <a:solidFill>
                  <a:srgbClr val="FF0000"/>
                </a:solidFill>
                <a:latin typeface="Cambria" panose="02040503050406030204" pitchFamily="18" charset="0"/>
                <a:ea typeface="Cambria" panose="02040503050406030204" pitchFamily="18" charset="0"/>
              </a:rPr>
              <a:t>    ')</a:t>
            </a:r>
          </a:p>
          <a:p>
            <a:r>
              <a:rPr lang="en-US" sz="1100" b="1" dirty="0">
                <a:solidFill>
                  <a:srgbClr val="FF0000"/>
                </a:solidFill>
                <a:latin typeface="Cambria" panose="02040503050406030204" pitchFamily="18" charset="0"/>
                <a:ea typeface="Cambria" panose="02040503050406030204" pitchFamily="18" charset="0"/>
              </a:rPr>
              <a:t>select RTRIM('      </a:t>
            </a:r>
            <a:r>
              <a:rPr lang="en-US" sz="1100" b="1" dirty="0" err="1">
                <a:solidFill>
                  <a:srgbClr val="FF0000"/>
                </a:solidFill>
                <a:latin typeface="Cambria" panose="02040503050406030204" pitchFamily="18" charset="0"/>
                <a:ea typeface="Cambria" panose="02040503050406030204" pitchFamily="18" charset="0"/>
              </a:rPr>
              <a:t>tanaji</a:t>
            </a:r>
            <a:r>
              <a:rPr lang="en-US" sz="1100" b="1" dirty="0">
                <a:solidFill>
                  <a:srgbClr val="FF0000"/>
                </a:solidFill>
                <a:latin typeface="Cambria" panose="02040503050406030204" pitchFamily="18" charset="0"/>
                <a:ea typeface="Cambria" panose="02040503050406030204" pitchFamily="18" charset="0"/>
              </a:rPr>
              <a:t>    ')</a:t>
            </a:r>
          </a:p>
          <a:p>
            <a:r>
              <a:rPr lang="en-US" sz="1100" b="1" dirty="0">
                <a:solidFill>
                  <a:srgbClr val="FF0000"/>
                </a:solidFill>
                <a:latin typeface="Cambria" panose="02040503050406030204" pitchFamily="18" charset="0"/>
                <a:ea typeface="Cambria" panose="02040503050406030204" pitchFamily="18" charset="0"/>
              </a:rPr>
              <a:t>select TRIM('      </a:t>
            </a:r>
            <a:r>
              <a:rPr lang="en-US" sz="1100" b="1" dirty="0" err="1">
                <a:solidFill>
                  <a:srgbClr val="FF0000"/>
                </a:solidFill>
                <a:latin typeface="Cambria" panose="02040503050406030204" pitchFamily="18" charset="0"/>
                <a:ea typeface="Cambria" panose="02040503050406030204" pitchFamily="18" charset="0"/>
              </a:rPr>
              <a:t>tanaji</a:t>
            </a:r>
            <a:r>
              <a:rPr lang="en-US" sz="1100" b="1" dirty="0">
                <a:solidFill>
                  <a:srgbClr val="FF0000"/>
                </a:solidFill>
                <a:latin typeface="Cambria" panose="02040503050406030204" pitchFamily="18" charset="0"/>
                <a:ea typeface="Cambria" panose="02040503050406030204" pitchFamily="18" charset="0"/>
              </a:rPr>
              <a:t>    ')</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*,LTRIM(RTRIM(</a:t>
            </a:r>
            <a:r>
              <a:rPr lang="en-US" sz="1100" b="1" dirty="0" err="1">
                <a:solidFill>
                  <a:srgbClr val="FF0000"/>
                </a:solidFill>
                <a:latin typeface="Cambria" panose="02040503050406030204" pitchFamily="18" charset="0"/>
                <a:ea typeface="Cambria" panose="02040503050406030204" pitchFamily="18" charset="0"/>
              </a:rPr>
              <a:t>CName</a:t>
            </a:r>
            <a:r>
              <a:rPr lang="en-US" sz="1100" b="1" dirty="0">
                <a:solidFill>
                  <a:srgbClr val="FF0000"/>
                </a:solidFill>
                <a:latin typeface="Cambria" panose="02040503050406030204" pitchFamily="18" charset="0"/>
                <a:ea typeface="Cambria" panose="02040503050406030204" pitchFamily="18" charset="0"/>
              </a:rPr>
              <a:t>)) as </a:t>
            </a:r>
            <a:r>
              <a:rPr lang="en-US" sz="1100" b="1" dirty="0" err="1">
                <a:solidFill>
                  <a:srgbClr val="FF0000"/>
                </a:solidFill>
                <a:latin typeface="Cambria" panose="02040503050406030204" pitchFamily="18" charset="0"/>
                <a:ea typeface="Cambria" panose="02040503050406030204" pitchFamily="18" charset="0"/>
              </a:rPr>
              <a:t>CustomerName</a:t>
            </a:r>
            <a:r>
              <a:rPr lang="en-US" sz="1100" b="1" dirty="0">
                <a:solidFill>
                  <a:srgbClr val="FF0000"/>
                </a:solidFill>
                <a:latin typeface="Cambria" panose="02040503050406030204" pitchFamily="18" charset="0"/>
                <a:ea typeface="Cambria" panose="02040503050406030204" pitchFamily="18" charset="0"/>
              </a:rPr>
              <a:t>, TRIM(</a:t>
            </a:r>
            <a:r>
              <a:rPr lang="en-US" sz="1100" b="1" dirty="0" err="1">
                <a:solidFill>
                  <a:srgbClr val="FF0000"/>
                </a:solidFill>
                <a:latin typeface="Cambria" panose="02040503050406030204" pitchFamily="18" charset="0"/>
                <a:ea typeface="Cambria" panose="02040503050406030204" pitchFamily="18" charset="0"/>
              </a:rPr>
              <a:t>Cname</a:t>
            </a:r>
            <a:r>
              <a:rPr lang="en-US" sz="1100" b="1" dirty="0">
                <a:solidFill>
                  <a:srgbClr val="FF0000"/>
                </a:solidFill>
                <a:latin typeface="Cambria" panose="02040503050406030204" pitchFamily="18" charset="0"/>
                <a:ea typeface="Cambria" panose="02040503050406030204" pitchFamily="18" charset="0"/>
              </a:rPr>
              <a:t>) as </a:t>
            </a:r>
            <a:r>
              <a:rPr lang="en-US" sz="1100" b="1" dirty="0" err="1">
                <a:solidFill>
                  <a:srgbClr val="FF0000"/>
                </a:solidFill>
                <a:latin typeface="Cambria" panose="02040503050406030204" pitchFamily="18" charset="0"/>
                <a:ea typeface="Cambria" panose="02040503050406030204" pitchFamily="18" charset="0"/>
              </a:rPr>
              <a:t>CustName</a:t>
            </a:r>
            <a:r>
              <a:rPr lang="en-US" sz="1100" b="1" dirty="0">
                <a:solidFill>
                  <a:srgbClr val="FF0000"/>
                </a:solidFill>
                <a:latin typeface="Cambria" panose="02040503050406030204" pitchFamily="18" charset="0"/>
                <a:ea typeface="Cambria" panose="02040503050406030204" pitchFamily="18" charset="0"/>
              </a:rPr>
              <a:t>  from BANK</a:t>
            </a:r>
          </a:p>
          <a:p>
            <a:r>
              <a:rPr lang="en-US" sz="1100" b="1" dirty="0">
                <a:solidFill>
                  <a:schemeClr val="tx1"/>
                </a:solidFill>
                <a:latin typeface="Cambria" panose="02040503050406030204" pitchFamily="18" charset="0"/>
                <a:ea typeface="Cambria" panose="02040503050406030204" pitchFamily="18" charset="0"/>
              </a:rPr>
              <a:t>Replace function</a:t>
            </a:r>
          </a:p>
          <a:p>
            <a:r>
              <a:rPr lang="en-US" sz="1100" b="1" dirty="0">
                <a:solidFill>
                  <a:srgbClr val="FF0000"/>
                </a:solidFill>
                <a:latin typeface="Cambria" panose="02040503050406030204" pitchFamily="18" charset="0"/>
                <a:ea typeface="Cambria" panose="02040503050406030204" pitchFamily="18" charset="0"/>
              </a:rPr>
              <a:t>select Replace('</a:t>
            </a:r>
            <a:r>
              <a:rPr lang="en-US" sz="1100" b="1" dirty="0" err="1">
                <a:solidFill>
                  <a:srgbClr val="FF0000"/>
                </a:solidFill>
                <a:latin typeface="Cambria" panose="02040503050406030204" pitchFamily="18" charset="0"/>
                <a:ea typeface="Cambria" panose="02040503050406030204" pitchFamily="18" charset="0"/>
              </a:rPr>
              <a:t>Hello','l','o</a:t>
            </a:r>
            <a:r>
              <a:rPr lang="en-US" sz="1100" b="1" dirty="0">
                <a:solidFill>
                  <a:srgbClr val="FF0000"/>
                </a:solidFill>
                <a:latin typeface="Cambria" panose="02040503050406030204" pitchFamily="18" charset="0"/>
                <a:ea typeface="Cambria" panose="02040503050406030204" pitchFamily="18" charset="0"/>
              </a:rPr>
              <a:t>')</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*,REPLACE([Name],'</a:t>
            </a:r>
            <a:r>
              <a:rPr lang="en-US" sz="1100" b="1" dirty="0" err="1">
                <a:solidFill>
                  <a:srgbClr val="FF0000"/>
                </a:solidFill>
                <a:latin typeface="Cambria" panose="02040503050406030204" pitchFamily="18" charset="0"/>
                <a:ea typeface="Cambria" panose="02040503050406030204" pitchFamily="18" charset="0"/>
              </a:rPr>
              <a:t>a','S</a:t>
            </a:r>
            <a:r>
              <a:rPr lang="en-US" sz="1100" b="1" dirty="0">
                <a:solidFill>
                  <a:srgbClr val="FF0000"/>
                </a:solidFill>
                <a:latin typeface="Cambria" panose="02040503050406030204" pitchFamily="18" charset="0"/>
                <a:ea typeface="Cambria" panose="02040503050406030204" pitchFamily="18" charset="0"/>
              </a:rPr>
              <a:t>') as NewName1 from Student</a:t>
            </a:r>
          </a:p>
          <a:p>
            <a:r>
              <a:rPr lang="en-US" sz="1100" b="1" dirty="0">
                <a:solidFill>
                  <a:schemeClr val="tx1"/>
                </a:solidFill>
                <a:latin typeface="Cambria" panose="02040503050406030204" pitchFamily="18" charset="0"/>
                <a:ea typeface="Cambria" panose="02040503050406030204" pitchFamily="18" charset="0"/>
              </a:rPr>
              <a:t>Replicate</a:t>
            </a:r>
          </a:p>
          <a:p>
            <a:r>
              <a:rPr lang="en-US" sz="1100" b="1" dirty="0">
                <a:solidFill>
                  <a:srgbClr val="FF0000"/>
                </a:solidFill>
                <a:latin typeface="Cambria" panose="02040503050406030204" pitchFamily="18" charset="0"/>
                <a:ea typeface="Cambria" panose="02040503050406030204" pitchFamily="18" charset="0"/>
              </a:rPr>
              <a:t>select REPLICATE('HEL',2</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*,REPLICATE([Name],2) as NewName1 from Student </a:t>
            </a:r>
          </a:p>
          <a:p>
            <a:r>
              <a:rPr lang="en-US" sz="1100" b="1" dirty="0">
                <a:solidFill>
                  <a:schemeClr val="tx1"/>
                </a:solidFill>
                <a:latin typeface="Cambria" panose="02040503050406030204" pitchFamily="18" charset="0"/>
                <a:ea typeface="Cambria" panose="02040503050406030204" pitchFamily="18" charset="0"/>
              </a:rPr>
              <a:t>REVERSE Function</a:t>
            </a:r>
          </a:p>
          <a:p>
            <a:r>
              <a:rPr lang="en-US" sz="1100" b="1" dirty="0">
                <a:solidFill>
                  <a:srgbClr val="FF0000"/>
                </a:solidFill>
                <a:latin typeface="Cambria" panose="02040503050406030204" pitchFamily="18" charset="0"/>
                <a:ea typeface="Cambria" panose="02040503050406030204" pitchFamily="18" charset="0"/>
              </a:rPr>
              <a:t>select REVERSE('HELLO')</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*,REVERSE([Name]) as NewName1 from Student  </a:t>
            </a:r>
          </a:p>
          <a:p>
            <a:r>
              <a:rPr lang="en-US" sz="1100" b="1" dirty="0">
                <a:solidFill>
                  <a:schemeClr val="tx1"/>
                </a:solidFill>
                <a:latin typeface="Cambria" panose="02040503050406030204" pitchFamily="18" charset="0"/>
                <a:ea typeface="Cambria" panose="02040503050406030204" pitchFamily="18" charset="0"/>
              </a:rPr>
              <a:t>SPACE function</a:t>
            </a:r>
          </a:p>
          <a:p>
            <a:r>
              <a:rPr lang="en-US" sz="1100" b="1" dirty="0">
                <a:solidFill>
                  <a:srgbClr val="FF0000"/>
                </a:solidFill>
                <a:latin typeface="Cambria" panose="02040503050406030204" pitchFamily="18" charset="0"/>
                <a:ea typeface="Cambria" panose="02040503050406030204" pitchFamily="18" charset="0"/>
              </a:rPr>
              <a:t>select 'HELLO' +SPACE(3)+ 'WORLD</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 ([Name]+space(5)+[Position]) as </a:t>
            </a:r>
            <a:r>
              <a:rPr lang="en-US" sz="1100" b="1" dirty="0" err="1">
                <a:solidFill>
                  <a:srgbClr val="FF0000"/>
                </a:solidFill>
                <a:latin typeface="Cambria" panose="02040503050406030204" pitchFamily="18" charset="0"/>
                <a:ea typeface="Cambria" panose="02040503050406030204" pitchFamily="18" charset="0"/>
              </a:rPr>
              <a:t>Name_Position</a:t>
            </a:r>
            <a:r>
              <a:rPr lang="en-US" sz="1100" b="1" dirty="0">
                <a:solidFill>
                  <a:srgbClr val="FF0000"/>
                </a:solidFill>
                <a:latin typeface="Cambria" panose="02040503050406030204" pitchFamily="18" charset="0"/>
                <a:ea typeface="Cambria" panose="02040503050406030204" pitchFamily="18" charset="0"/>
              </a:rPr>
              <a:t> from Employee</a:t>
            </a:r>
          </a:p>
          <a:p>
            <a:endParaRPr lang="en-US" sz="1100" b="1" dirty="0" smtClean="0">
              <a:solidFill>
                <a:srgbClr val="FF0000"/>
              </a:solidFill>
              <a:latin typeface="Cambria" panose="02040503050406030204" pitchFamily="18" charset="0"/>
              <a:ea typeface="Cambria" panose="02040503050406030204" pitchFamily="18" charset="0"/>
            </a:endParaRPr>
          </a:p>
          <a:p>
            <a:r>
              <a:rPr lang="en-US" sz="1100" b="1" dirty="0">
                <a:solidFill>
                  <a:schemeClr val="tx1"/>
                </a:solidFill>
                <a:latin typeface="Cambria" panose="02040503050406030204" pitchFamily="18" charset="0"/>
                <a:ea typeface="Cambria" panose="02040503050406030204" pitchFamily="18" charset="0"/>
              </a:rPr>
              <a:t>Stuff Function</a:t>
            </a:r>
          </a:p>
          <a:p>
            <a:r>
              <a:rPr lang="en-US" sz="1100" b="1" dirty="0">
                <a:solidFill>
                  <a:srgbClr val="FF0000"/>
                </a:solidFill>
                <a:latin typeface="Cambria" panose="02040503050406030204" pitchFamily="18" charset="0"/>
                <a:ea typeface="Cambria" panose="02040503050406030204" pitchFamily="18" charset="0"/>
              </a:rPr>
              <a:t>select STUFF('ABXXCDXX',3,3,'YY')</a:t>
            </a:r>
          </a:p>
        </p:txBody>
      </p:sp>
    </p:spTree>
    <p:extLst>
      <p:ext uri="{BB962C8B-B14F-4D97-AF65-F5344CB8AC3E}">
        <p14:creationId xmlns:p14="http://schemas.microsoft.com/office/powerpoint/2010/main" val="35197750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8947" y="115812"/>
            <a:ext cx="2687336" cy="34009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i="1" u="sng" dirty="0">
                <a:latin typeface="Cambria" panose="02040503050406030204" pitchFamily="18" charset="0"/>
                <a:ea typeface="Cambria" panose="02040503050406030204" pitchFamily="18" charset="0"/>
              </a:rPr>
              <a:t>3</a:t>
            </a:r>
            <a:r>
              <a:rPr lang="en-US" sz="1200" b="1" i="1" u="sng" dirty="0" smtClean="0">
                <a:latin typeface="Cambria" panose="02040503050406030204" pitchFamily="18" charset="0"/>
                <a:ea typeface="Cambria" panose="02040503050406030204" pitchFamily="18" charset="0"/>
              </a:rPr>
              <a:t>)DATE </a:t>
            </a:r>
            <a:r>
              <a:rPr lang="en-US" sz="1200" b="1" i="1" u="sng" dirty="0">
                <a:latin typeface="Cambria" panose="02040503050406030204" pitchFamily="18" charset="0"/>
                <a:ea typeface="Cambria" panose="02040503050406030204" pitchFamily="18" charset="0"/>
              </a:rPr>
              <a:t>and TIME functions</a:t>
            </a:r>
          </a:p>
          <a:p>
            <a:r>
              <a:rPr lang="en-US" sz="1100" b="1" dirty="0">
                <a:solidFill>
                  <a:schemeClr val="tx1"/>
                </a:solidFill>
                <a:latin typeface="Cambria" panose="02040503050406030204" pitchFamily="18" charset="0"/>
                <a:ea typeface="Cambria" panose="02040503050406030204" pitchFamily="18" charset="0"/>
              </a:rPr>
              <a:t>GETDATE</a:t>
            </a: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GETDATE() as </a:t>
            </a:r>
            <a:r>
              <a:rPr lang="en-US" sz="1100" b="1" dirty="0" err="1">
                <a:solidFill>
                  <a:srgbClr val="FF0000"/>
                </a:solidFill>
                <a:latin typeface="Cambria" panose="02040503050406030204" pitchFamily="18" charset="0"/>
                <a:ea typeface="Cambria" panose="02040503050406030204" pitchFamily="18" charset="0"/>
              </a:rPr>
              <a:t>CurrentDate</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GETDATE()-1 as </a:t>
            </a:r>
            <a:r>
              <a:rPr lang="en-US" sz="1100" b="1" dirty="0" err="1">
                <a:solidFill>
                  <a:srgbClr val="FF0000"/>
                </a:solidFill>
                <a:latin typeface="Cambria" panose="02040503050406030204" pitchFamily="18" charset="0"/>
                <a:ea typeface="Cambria" panose="02040503050406030204" pitchFamily="18" charset="0"/>
              </a:rPr>
              <a:t>PreviousDay</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GETDATE()+1 as </a:t>
            </a:r>
            <a:r>
              <a:rPr lang="en-US" sz="1100" b="1" dirty="0" err="1">
                <a:solidFill>
                  <a:srgbClr val="FF0000"/>
                </a:solidFill>
                <a:latin typeface="Cambria" panose="02040503050406030204" pitchFamily="18" charset="0"/>
                <a:ea typeface="Cambria" panose="02040503050406030204" pitchFamily="18" charset="0"/>
              </a:rPr>
              <a:t>NextDay</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chemeClr val="tx1"/>
                </a:solidFill>
                <a:latin typeface="Cambria" panose="02040503050406030204" pitchFamily="18" charset="0"/>
                <a:ea typeface="Cambria" panose="02040503050406030204" pitchFamily="18" charset="0"/>
              </a:rPr>
              <a:t>DAY</a:t>
            </a:r>
          </a:p>
          <a:p>
            <a:r>
              <a:rPr lang="en-US" sz="1100" b="1" dirty="0">
                <a:solidFill>
                  <a:srgbClr val="FF0000"/>
                </a:solidFill>
                <a:latin typeface="Cambria" panose="02040503050406030204" pitchFamily="18" charset="0"/>
                <a:ea typeface="Cambria" panose="02040503050406030204" pitchFamily="18" charset="0"/>
              </a:rPr>
              <a:t>select DAY(GETDATE())</a:t>
            </a:r>
          </a:p>
          <a:p>
            <a:r>
              <a:rPr lang="en-US" sz="1100" b="1" dirty="0">
                <a:solidFill>
                  <a:srgbClr val="FF0000"/>
                </a:solidFill>
                <a:latin typeface="Cambria" panose="02040503050406030204" pitchFamily="18" charset="0"/>
                <a:ea typeface="Cambria" panose="02040503050406030204" pitchFamily="18" charset="0"/>
              </a:rPr>
              <a:t>select DAY('10/24/78')</a:t>
            </a:r>
          </a:p>
          <a:p>
            <a:r>
              <a:rPr lang="en-US" sz="1100" b="1" dirty="0">
                <a:solidFill>
                  <a:schemeClr val="tx1"/>
                </a:solidFill>
                <a:latin typeface="Cambria" panose="02040503050406030204" pitchFamily="18" charset="0"/>
                <a:ea typeface="Cambria" panose="02040503050406030204" pitchFamily="18" charset="0"/>
              </a:rPr>
              <a:t>MONTH</a:t>
            </a:r>
          </a:p>
          <a:p>
            <a:r>
              <a:rPr lang="en-US" sz="1100" b="1" dirty="0">
                <a:solidFill>
                  <a:srgbClr val="FF0000"/>
                </a:solidFill>
                <a:latin typeface="Cambria" panose="02040503050406030204" pitchFamily="18" charset="0"/>
                <a:ea typeface="Cambria" panose="02040503050406030204" pitchFamily="18" charset="0"/>
              </a:rPr>
              <a:t>select MONTH(GETDATE())</a:t>
            </a:r>
          </a:p>
          <a:p>
            <a:r>
              <a:rPr lang="en-US" sz="1100" b="1" dirty="0">
                <a:solidFill>
                  <a:srgbClr val="FF0000"/>
                </a:solidFill>
                <a:latin typeface="Cambria" panose="02040503050406030204" pitchFamily="18" charset="0"/>
                <a:ea typeface="Cambria" panose="02040503050406030204" pitchFamily="18" charset="0"/>
              </a:rPr>
              <a:t>select MONTH('10/24/78')</a:t>
            </a:r>
          </a:p>
          <a:p>
            <a:r>
              <a:rPr lang="en-US" sz="1100" b="1" dirty="0">
                <a:solidFill>
                  <a:schemeClr val="tx1"/>
                </a:solidFill>
                <a:latin typeface="Cambria" panose="02040503050406030204" pitchFamily="18" charset="0"/>
                <a:ea typeface="Cambria" panose="02040503050406030204" pitchFamily="18" charset="0"/>
              </a:rPr>
              <a:t>YEAR</a:t>
            </a:r>
          </a:p>
          <a:p>
            <a:r>
              <a:rPr lang="en-US" sz="1100" b="1" dirty="0">
                <a:solidFill>
                  <a:srgbClr val="FF0000"/>
                </a:solidFill>
                <a:latin typeface="Cambria" panose="02040503050406030204" pitchFamily="18" charset="0"/>
                <a:ea typeface="Cambria" panose="02040503050406030204" pitchFamily="18" charset="0"/>
              </a:rPr>
              <a:t>select Year(GETDATE())</a:t>
            </a:r>
          </a:p>
          <a:p>
            <a:r>
              <a:rPr lang="en-US" sz="1100" b="1" dirty="0">
                <a:solidFill>
                  <a:srgbClr val="FF0000"/>
                </a:solidFill>
                <a:latin typeface="Cambria" panose="02040503050406030204" pitchFamily="18" charset="0"/>
                <a:ea typeface="Cambria" panose="02040503050406030204" pitchFamily="18" charset="0"/>
              </a:rPr>
              <a:t>select Year('10/24/78')</a:t>
            </a:r>
          </a:p>
          <a:p>
            <a:r>
              <a:rPr lang="en-US" sz="1100" b="1" dirty="0">
                <a:solidFill>
                  <a:schemeClr val="tx1"/>
                </a:solidFill>
                <a:latin typeface="Cambria" panose="02040503050406030204" pitchFamily="18" charset="0"/>
                <a:ea typeface="Cambria" panose="02040503050406030204" pitchFamily="18" charset="0"/>
              </a:rPr>
              <a:t>DATENAME</a:t>
            </a:r>
          </a:p>
          <a:p>
            <a:r>
              <a:rPr lang="en-US" sz="1100" b="1" dirty="0">
                <a:solidFill>
                  <a:srgbClr val="FF0000"/>
                </a:solidFill>
                <a:latin typeface="Cambria" panose="02040503050406030204" pitchFamily="18" charset="0"/>
                <a:ea typeface="Cambria" panose="02040503050406030204" pitchFamily="18" charset="0"/>
              </a:rPr>
              <a:t>select DATENAME (MM,GETDATE())</a:t>
            </a:r>
          </a:p>
          <a:p>
            <a:r>
              <a:rPr lang="en-US" sz="1100" b="1" dirty="0">
                <a:solidFill>
                  <a:srgbClr val="FF0000"/>
                </a:solidFill>
                <a:latin typeface="Cambria" panose="02040503050406030204" pitchFamily="18" charset="0"/>
                <a:ea typeface="Cambria" panose="02040503050406030204" pitchFamily="18" charset="0"/>
              </a:rPr>
              <a:t>select DATENAME (DD,GETDATE())</a:t>
            </a:r>
          </a:p>
          <a:p>
            <a:r>
              <a:rPr lang="en-US" sz="1100" b="1" dirty="0">
                <a:solidFill>
                  <a:srgbClr val="FF0000"/>
                </a:solidFill>
                <a:latin typeface="Cambria" panose="02040503050406030204" pitchFamily="18" charset="0"/>
                <a:ea typeface="Cambria" panose="02040503050406030204" pitchFamily="18" charset="0"/>
              </a:rPr>
              <a:t>select DATENAME(</a:t>
            </a:r>
            <a:r>
              <a:rPr lang="en-US" sz="1100" b="1" dirty="0" err="1">
                <a:solidFill>
                  <a:srgbClr val="FF0000"/>
                </a:solidFill>
                <a:latin typeface="Cambria" panose="02040503050406030204" pitchFamily="18" charset="0"/>
                <a:ea typeface="Cambria" panose="02040503050406030204" pitchFamily="18" charset="0"/>
              </a:rPr>
              <a:t>dw,GETDATE</a:t>
            </a:r>
            <a:r>
              <a:rPr lang="en-US" sz="1100" b="1" dirty="0">
                <a:solidFill>
                  <a:srgbClr val="FF0000"/>
                </a:solidFill>
                <a:latin typeface="Cambria" panose="02040503050406030204" pitchFamily="18" charset="0"/>
                <a:ea typeface="Cambria" panose="02040503050406030204" pitchFamily="18" charset="0"/>
              </a:rPr>
              <a:t>())</a:t>
            </a:r>
          </a:p>
          <a:p>
            <a:endParaRPr lang="en-US" sz="1200" dirty="0">
              <a:latin typeface="Cambria" panose="02040503050406030204" pitchFamily="18" charset="0"/>
              <a:ea typeface="Cambria" panose="02040503050406030204" pitchFamily="18" charset="0"/>
            </a:endParaRPr>
          </a:p>
        </p:txBody>
      </p:sp>
      <p:sp>
        <p:nvSpPr>
          <p:cNvPr id="5" name="Rectangle 4"/>
          <p:cNvSpPr/>
          <p:nvPr/>
        </p:nvSpPr>
        <p:spPr>
          <a:xfrm>
            <a:off x="3094904" y="115812"/>
            <a:ext cx="4318268" cy="669414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tx1"/>
                </a:solidFill>
                <a:latin typeface="Cambria" panose="02040503050406030204" pitchFamily="18" charset="0"/>
                <a:ea typeface="Cambria" panose="02040503050406030204" pitchFamily="18" charset="0"/>
              </a:rPr>
              <a:t>DATENAME</a:t>
            </a:r>
            <a:endParaRPr lang="en-US" sz="1100" b="1" dirty="0" smtClean="0">
              <a:solidFill>
                <a:srgbClr val="FF0000"/>
              </a:solidFill>
              <a:latin typeface="Cambria" panose="02040503050406030204" pitchFamily="18" charset="0"/>
              <a:ea typeface="Cambria" panose="02040503050406030204" pitchFamily="18" charset="0"/>
            </a:endParaRP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DATENAME (YY,GETDATE())'year1',DATENAME (YYYY,GETDATE())'year2',DATENAME (QQ,GETDATE())'Quarter1',</a:t>
            </a:r>
          </a:p>
          <a:p>
            <a:r>
              <a:rPr lang="en-US" sz="1100" b="1" dirty="0">
                <a:solidFill>
                  <a:srgbClr val="FF0000"/>
                </a:solidFill>
                <a:latin typeface="Cambria" panose="02040503050406030204" pitchFamily="18" charset="0"/>
                <a:ea typeface="Cambria" panose="02040503050406030204" pitchFamily="18" charset="0"/>
              </a:rPr>
              <a:t>DATENAME (Q,GETDATE())'Quarter2',DATENAME (MM,GETDATE())'Month1',DATENAME (M,GETDATE())'Month2',</a:t>
            </a:r>
          </a:p>
          <a:p>
            <a:r>
              <a:rPr lang="en-US" sz="1100" b="1" dirty="0">
                <a:solidFill>
                  <a:srgbClr val="FF0000"/>
                </a:solidFill>
                <a:latin typeface="Cambria" panose="02040503050406030204" pitchFamily="18" charset="0"/>
                <a:ea typeface="Cambria" panose="02040503050406030204" pitchFamily="18" charset="0"/>
              </a:rPr>
              <a:t>DATENAME (DY,GETDATE())'dayofyear1',DATENAME (</a:t>
            </a:r>
            <a:r>
              <a:rPr lang="en-US" sz="1100" b="1" dirty="0" err="1">
                <a:solidFill>
                  <a:srgbClr val="FF0000"/>
                </a:solidFill>
                <a:latin typeface="Cambria" panose="02040503050406030204" pitchFamily="18" charset="0"/>
                <a:ea typeface="Cambria" panose="02040503050406030204" pitchFamily="18" charset="0"/>
              </a:rPr>
              <a:t>y,GETDATE</a:t>
            </a:r>
            <a:r>
              <a:rPr lang="en-US" sz="1100" b="1" dirty="0">
                <a:solidFill>
                  <a:srgbClr val="FF0000"/>
                </a:solidFill>
                <a:latin typeface="Cambria" panose="02040503050406030204" pitchFamily="18" charset="0"/>
                <a:ea typeface="Cambria" panose="02040503050406030204" pitchFamily="18" charset="0"/>
              </a:rPr>
              <a:t>())'dayofyear2',DATENAME (DD,GETDATE())'Day1',</a:t>
            </a:r>
          </a:p>
          <a:p>
            <a:r>
              <a:rPr lang="en-US" sz="1100" b="1" dirty="0">
                <a:solidFill>
                  <a:srgbClr val="FF0000"/>
                </a:solidFill>
                <a:latin typeface="Cambria" panose="02040503050406030204" pitchFamily="18" charset="0"/>
                <a:ea typeface="Cambria" panose="02040503050406030204" pitchFamily="18" charset="0"/>
              </a:rPr>
              <a:t>DATENAME (D,GETDATE())'Day2',DATENAME (WK,GETDATE()) 'Week1',DATENAME (WW,GETDATE())'week2',</a:t>
            </a:r>
          </a:p>
          <a:p>
            <a:r>
              <a:rPr lang="en-US" sz="1100" b="1" dirty="0">
                <a:solidFill>
                  <a:srgbClr val="FF0000"/>
                </a:solidFill>
                <a:latin typeface="Cambria" panose="02040503050406030204" pitchFamily="18" charset="0"/>
                <a:ea typeface="Cambria" panose="02040503050406030204" pitchFamily="18" charset="0"/>
              </a:rPr>
              <a:t>DATENAME (DW,GETDATE()) '</a:t>
            </a:r>
            <a:r>
              <a:rPr lang="en-US" sz="1100" b="1" dirty="0" err="1">
                <a:solidFill>
                  <a:srgbClr val="FF0000"/>
                </a:solidFill>
                <a:latin typeface="Cambria" panose="02040503050406030204" pitchFamily="18" charset="0"/>
                <a:ea typeface="Cambria" panose="02040503050406030204" pitchFamily="18" charset="0"/>
              </a:rPr>
              <a:t>weekday',DATENAME</a:t>
            </a:r>
            <a:r>
              <a:rPr lang="en-US" sz="1100" b="1" dirty="0">
                <a:solidFill>
                  <a:srgbClr val="FF0000"/>
                </a:solidFill>
                <a:latin typeface="Cambria" panose="02040503050406030204" pitchFamily="18" charset="0"/>
                <a:ea typeface="Cambria" panose="02040503050406030204" pitchFamily="18" charset="0"/>
              </a:rPr>
              <a:t> (HH,GETDATE())'</a:t>
            </a:r>
            <a:r>
              <a:rPr lang="en-US" sz="1100" b="1" dirty="0" err="1">
                <a:solidFill>
                  <a:srgbClr val="FF0000"/>
                </a:solidFill>
                <a:latin typeface="Cambria" panose="02040503050406030204" pitchFamily="18" charset="0"/>
                <a:ea typeface="Cambria" panose="02040503050406030204" pitchFamily="18" charset="0"/>
              </a:rPr>
              <a:t>Hour',DATENAME</a:t>
            </a:r>
            <a:r>
              <a:rPr lang="en-US" sz="1100" b="1" dirty="0">
                <a:solidFill>
                  <a:srgbClr val="FF0000"/>
                </a:solidFill>
                <a:latin typeface="Cambria" panose="02040503050406030204" pitchFamily="18" charset="0"/>
                <a:ea typeface="Cambria" panose="02040503050406030204" pitchFamily="18" charset="0"/>
              </a:rPr>
              <a:t> (MI,GETDATE())'minute1',DATENAME (N,GETDATE())'minute2',</a:t>
            </a:r>
          </a:p>
          <a:p>
            <a:r>
              <a:rPr lang="en-US" sz="1100" b="1" dirty="0">
                <a:solidFill>
                  <a:srgbClr val="FF0000"/>
                </a:solidFill>
                <a:latin typeface="Cambria" panose="02040503050406030204" pitchFamily="18" charset="0"/>
                <a:ea typeface="Cambria" panose="02040503050406030204" pitchFamily="18" charset="0"/>
              </a:rPr>
              <a:t>DATENAME (SS,GETDATE())'second1',DATENAME (S,GETDATE())'second2',DATENAME (MS,GETDATE())'</a:t>
            </a:r>
            <a:r>
              <a:rPr lang="en-US" sz="1100" b="1" dirty="0" err="1">
                <a:solidFill>
                  <a:srgbClr val="FF0000"/>
                </a:solidFill>
                <a:latin typeface="Cambria" panose="02040503050406030204" pitchFamily="18" charset="0"/>
                <a:ea typeface="Cambria" panose="02040503050406030204" pitchFamily="18" charset="0"/>
              </a:rPr>
              <a:t>Milisecond</a:t>
            </a:r>
            <a:r>
              <a:rPr lang="en-US" sz="1100" b="1" dirty="0" smtClean="0">
                <a:solidFill>
                  <a:srgbClr val="FF0000"/>
                </a:solidFill>
                <a:latin typeface="Cambria" panose="02040503050406030204" pitchFamily="18" charset="0"/>
                <a:ea typeface="Cambria" panose="02040503050406030204" pitchFamily="18" charset="0"/>
              </a:rPr>
              <a:t>‘</a:t>
            </a:r>
          </a:p>
          <a:p>
            <a:endParaRPr lang="en-US" sz="1100" b="1" dirty="0">
              <a:solidFill>
                <a:srgbClr val="FF0000"/>
              </a:solidFill>
              <a:latin typeface="Cambria" panose="02040503050406030204" pitchFamily="18" charset="0"/>
              <a:ea typeface="Cambria" panose="02040503050406030204" pitchFamily="18" charset="0"/>
            </a:endParaRP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smtClean="0">
                <a:solidFill>
                  <a:schemeClr val="tx1"/>
                </a:solidFill>
                <a:latin typeface="Cambria" panose="02040503050406030204" pitchFamily="18" charset="0"/>
                <a:ea typeface="Cambria" panose="02040503050406030204" pitchFamily="18" charset="0"/>
              </a:rPr>
              <a:t>DATEPART:-</a:t>
            </a:r>
            <a:r>
              <a:rPr lang="en-US" sz="1100" dirty="0"/>
              <a:t> </a:t>
            </a:r>
            <a:r>
              <a:rPr lang="en-US" sz="1100" b="1" dirty="0">
                <a:solidFill>
                  <a:schemeClr val="tx1"/>
                </a:solidFill>
                <a:latin typeface="Cambria" panose="02040503050406030204" pitchFamily="18" charset="0"/>
                <a:ea typeface="Cambria" panose="02040503050406030204" pitchFamily="18" charset="0"/>
              </a:rPr>
              <a:t>This is same as DATENAME function but the only difference is weekday (</a:t>
            </a:r>
            <a:r>
              <a:rPr lang="en-US" sz="1100" b="1" dirty="0" err="1">
                <a:solidFill>
                  <a:schemeClr val="tx1"/>
                </a:solidFill>
                <a:latin typeface="Cambria" panose="02040503050406030204" pitchFamily="18" charset="0"/>
                <a:ea typeface="Cambria" panose="02040503050406030204" pitchFamily="18" charset="0"/>
              </a:rPr>
              <a:t>dw</a:t>
            </a:r>
            <a:r>
              <a:rPr lang="en-US" sz="1100" b="1" dirty="0">
                <a:solidFill>
                  <a:schemeClr val="tx1"/>
                </a:solidFill>
                <a:latin typeface="Cambria" panose="02040503050406030204" pitchFamily="18" charset="0"/>
                <a:ea typeface="Cambria" panose="02040503050406030204" pitchFamily="18" charset="0"/>
              </a:rPr>
              <a:t>) of DATEPART function returns a number that corresponds to the day of the week, for example: Sunday = 1, Saturday = 7, where as in the case of DATENAME returns the value in string format that is Sunday, Monday, … Saturday.</a:t>
            </a:r>
          </a:p>
          <a:p>
            <a:r>
              <a:rPr lang="en-US" sz="1100" b="1" dirty="0">
                <a:solidFill>
                  <a:srgbClr val="FF0000"/>
                </a:solidFill>
                <a:latin typeface="Cambria" panose="02040503050406030204" pitchFamily="18" charset="0"/>
                <a:ea typeface="Cambria" panose="02040503050406030204" pitchFamily="18" charset="0"/>
              </a:rPr>
              <a:t>select DATEPART (YY,GETDATE())'year1',DATEPART (YYYY,GETDATE())'year2',DATEPART (QQ,GETDATE())'Quarter1',</a:t>
            </a:r>
          </a:p>
          <a:p>
            <a:r>
              <a:rPr lang="en-US" sz="1100" b="1" dirty="0">
                <a:solidFill>
                  <a:srgbClr val="FF0000"/>
                </a:solidFill>
                <a:latin typeface="Cambria" panose="02040503050406030204" pitchFamily="18" charset="0"/>
                <a:ea typeface="Cambria" panose="02040503050406030204" pitchFamily="18" charset="0"/>
              </a:rPr>
              <a:t>DATEPART (Q,GETDATE())'Quarter2',DATEPART (MM,GETDATE())'Month1',DATEPART (M,GETDATE())'Month2',</a:t>
            </a:r>
          </a:p>
          <a:p>
            <a:r>
              <a:rPr lang="en-US" sz="1100" b="1" dirty="0">
                <a:solidFill>
                  <a:srgbClr val="FF0000"/>
                </a:solidFill>
                <a:latin typeface="Cambria" panose="02040503050406030204" pitchFamily="18" charset="0"/>
                <a:ea typeface="Cambria" panose="02040503050406030204" pitchFamily="18" charset="0"/>
              </a:rPr>
              <a:t>DATEPART (DY,GETDATE())'dayofyear1',DATEPART (</a:t>
            </a:r>
            <a:r>
              <a:rPr lang="en-US" sz="1100" b="1" dirty="0" err="1">
                <a:solidFill>
                  <a:srgbClr val="FF0000"/>
                </a:solidFill>
                <a:latin typeface="Cambria" panose="02040503050406030204" pitchFamily="18" charset="0"/>
                <a:ea typeface="Cambria" panose="02040503050406030204" pitchFamily="18" charset="0"/>
              </a:rPr>
              <a:t>y,GETDATE</a:t>
            </a:r>
            <a:r>
              <a:rPr lang="en-US" sz="1100" b="1" dirty="0">
                <a:solidFill>
                  <a:srgbClr val="FF0000"/>
                </a:solidFill>
                <a:latin typeface="Cambria" panose="02040503050406030204" pitchFamily="18" charset="0"/>
                <a:ea typeface="Cambria" panose="02040503050406030204" pitchFamily="18" charset="0"/>
              </a:rPr>
              <a:t>())'dayofyear2',DATEPART (DD,GETDATE())'Day1',</a:t>
            </a:r>
          </a:p>
          <a:p>
            <a:r>
              <a:rPr lang="en-US" sz="1100" b="1" dirty="0">
                <a:solidFill>
                  <a:srgbClr val="FF0000"/>
                </a:solidFill>
                <a:latin typeface="Cambria" panose="02040503050406030204" pitchFamily="18" charset="0"/>
                <a:ea typeface="Cambria" panose="02040503050406030204" pitchFamily="18" charset="0"/>
              </a:rPr>
              <a:t>DATEPART (D,GETDATE())'Day2',DATEPART (WK,GETDATE()) 'Week1',DATEPART (WW,GETDATE())'week2',</a:t>
            </a:r>
          </a:p>
          <a:p>
            <a:r>
              <a:rPr lang="en-US" sz="1100" b="1" dirty="0">
                <a:solidFill>
                  <a:srgbClr val="FF0000"/>
                </a:solidFill>
                <a:latin typeface="Cambria" panose="02040503050406030204" pitchFamily="18" charset="0"/>
                <a:ea typeface="Cambria" panose="02040503050406030204" pitchFamily="18" charset="0"/>
              </a:rPr>
              <a:t>DATEPART (DW,GETDATE()) '</a:t>
            </a:r>
            <a:r>
              <a:rPr lang="en-US" sz="1100" b="1" dirty="0" err="1">
                <a:solidFill>
                  <a:srgbClr val="FF0000"/>
                </a:solidFill>
                <a:latin typeface="Cambria" panose="02040503050406030204" pitchFamily="18" charset="0"/>
                <a:ea typeface="Cambria" panose="02040503050406030204" pitchFamily="18" charset="0"/>
              </a:rPr>
              <a:t>weekday',DATEPART</a:t>
            </a:r>
            <a:r>
              <a:rPr lang="en-US" sz="1100" b="1" dirty="0">
                <a:solidFill>
                  <a:srgbClr val="FF0000"/>
                </a:solidFill>
                <a:latin typeface="Cambria" panose="02040503050406030204" pitchFamily="18" charset="0"/>
                <a:ea typeface="Cambria" panose="02040503050406030204" pitchFamily="18" charset="0"/>
              </a:rPr>
              <a:t> (HH,GETDATE())'</a:t>
            </a:r>
            <a:r>
              <a:rPr lang="en-US" sz="1100" b="1" dirty="0" err="1">
                <a:solidFill>
                  <a:srgbClr val="FF0000"/>
                </a:solidFill>
                <a:latin typeface="Cambria" panose="02040503050406030204" pitchFamily="18" charset="0"/>
                <a:ea typeface="Cambria" panose="02040503050406030204" pitchFamily="18" charset="0"/>
              </a:rPr>
              <a:t>Hour',DATEPART</a:t>
            </a:r>
            <a:r>
              <a:rPr lang="en-US" sz="1100" b="1" dirty="0">
                <a:solidFill>
                  <a:srgbClr val="FF0000"/>
                </a:solidFill>
                <a:latin typeface="Cambria" panose="02040503050406030204" pitchFamily="18" charset="0"/>
                <a:ea typeface="Cambria" panose="02040503050406030204" pitchFamily="18" charset="0"/>
              </a:rPr>
              <a:t> (MI,GETDATE())'minute1',DATEPART (N,GETDATE())'minute2',</a:t>
            </a:r>
          </a:p>
          <a:p>
            <a:r>
              <a:rPr lang="en-US" sz="1100" b="1" dirty="0">
                <a:solidFill>
                  <a:srgbClr val="FF0000"/>
                </a:solidFill>
                <a:latin typeface="Cambria" panose="02040503050406030204" pitchFamily="18" charset="0"/>
                <a:ea typeface="Cambria" panose="02040503050406030204" pitchFamily="18" charset="0"/>
              </a:rPr>
              <a:t>DATEPART (SS,GETDATE())'second1',DATEPART (S,GETDATE())'second2',DATEPART (MS,GETDATE())'</a:t>
            </a:r>
            <a:r>
              <a:rPr lang="en-US" sz="1100" b="1" dirty="0" err="1">
                <a:solidFill>
                  <a:srgbClr val="FF0000"/>
                </a:solidFill>
                <a:latin typeface="Cambria" panose="02040503050406030204" pitchFamily="18" charset="0"/>
                <a:ea typeface="Cambria" panose="02040503050406030204" pitchFamily="18" charset="0"/>
              </a:rPr>
              <a:t>Milisecond</a:t>
            </a:r>
            <a:r>
              <a:rPr lang="en-US" sz="1100" b="1" dirty="0">
                <a:solidFill>
                  <a:srgbClr val="FF0000"/>
                </a:solidFill>
                <a:latin typeface="Cambria" panose="02040503050406030204" pitchFamily="18" charset="0"/>
                <a:ea typeface="Cambria" panose="02040503050406030204" pitchFamily="18" charset="0"/>
              </a:rPr>
              <a:t>'</a:t>
            </a:r>
          </a:p>
        </p:txBody>
      </p:sp>
      <p:sp>
        <p:nvSpPr>
          <p:cNvPr id="2" name="Rectangle 1"/>
          <p:cNvSpPr/>
          <p:nvPr/>
        </p:nvSpPr>
        <p:spPr>
          <a:xfrm>
            <a:off x="7531793" y="92831"/>
            <a:ext cx="4245428" cy="584775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smtClean="0">
                <a:solidFill>
                  <a:schemeClr val="tx1"/>
                </a:solidFill>
                <a:latin typeface="Cambria" panose="02040503050406030204" pitchFamily="18" charset="0"/>
                <a:ea typeface="Cambria" panose="02040503050406030204" pitchFamily="18" charset="0"/>
              </a:rPr>
              <a:t>DATEADD </a:t>
            </a:r>
            <a:r>
              <a:rPr lang="en-US" sz="1100" dirty="0">
                <a:latin typeface="Cambria" panose="02040503050406030204" pitchFamily="18" charset="0"/>
                <a:ea typeface="Cambria" panose="02040503050406030204" pitchFamily="18" charset="0"/>
              </a:rPr>
              <a:t>Returns a new </a:t>
            </a:r>
            <a:r>
              <a:rPr lang="en-US" sz="1100" dirty="0" err="1">
                <a:latin typeface="Cambria" panose="02040503050406030204" pitchFamily="18" charset="0"/>
                <a:ea typeface="Cambria" panose="02040503050406030204" pitchFamily="18" charset="0"/>
              </a:rPr>
              <a:t>datetime</a:t>
            </a:r>
            <a:r>
              <a:rPr lang="en-US" sz="1100" dirty="0">
                <a:latin typeface="Cambria" panose="02040503050406030204" pitchFamily="18" charset="0"/>
                <a:ea typeface="Cambria" panose="02040503050406030204" pitchFamily="18" charset="0"/>
              </a:rPr>
              <a:t> value based on adding an interval to the specified date, </a:t>
            </a:r>
            <a:r>
              <a:rPr lang="en-US" sz="1100" dirty="0" err="1">
                <a:latin typeface="Cambria" panose="02040503050406030204" pitchFamily="18" charset="0"/>
                <a:ea typeface="Cambria" panose="02040503050406030204" pitchFamily="18" charset="0"/>
              </a:rPr>
              <a:t>datepart</a:t>
            </a:r>
            <a:r>
              <a:rPr lang="en-US" sz="1100" dirty="0">
                <a:latin typeface="Cambria" panose="02040503050406030204" pitchFamily="18" charset="0"/>
                <a:ea typeface="Cambria" panose="02040503050406030204" pitchFamily="18" charset="0"/>
              </a:rPr>
              <a:t> is the value that has to be added and number is the interval.</a:t>
            </a:r>
          </a:p>
          <a:p>
            <a:r>
              <a:rPr lang="en-US" sz="1100" b="1" dirty="0">
                <a:solidFill>
                  <a:srgbClr val="FF0000"/>
                </a:solidFill>
                <a:latin typeface="Cambria" panose="02040503050406030204" pitchFamily="18" charset="0"/>
                <a:ea typeface="Cambria" panose="02040503050406030204" pitchFamily="18" charset="0"/>
              </a:rPr>
              <a:t>SELECT DATEADD(</a:t>
            </a:r>
            <a:r>
              <a:rPr lang="en-US" sz="1100" b="1" dirty="0" err="1">
                <a:solidFill>
                  <a:srgbClr val="FF0000"/>
                </a:solidFill>
                <a:latin typeface="Cambria" panose="02040503050406030204" pitchFamily="18" charset="0"/>
                <a:ea typeface="Cambria" panose="02040503050406030204" pitchFamily="18" charset="0"/>
              </a:rPr>
              <a:t>dd</a:t>
            </a:r>
            <a:r>
              <a:rPr lang="en-US" sz="1100" b="1" dirty="0">
                <a:solidFill>
                  <a:srgbClr val="FF0000"/>
                </a:solidFill>
                <a:latin typeface="Cambria" panose="02040503050406030204" pitchFamily="18" charset="0"/>
                <a:ea typeface="Cambria" panose="02040503050406030204" pitchFamily="18" charset="0"/>
              </a:rPr>
              <a:t>, 30, GETDATE()) --Adds 30 days to GETDATE()</a:t>
            </a:r>
          </a:p>
          <a:p>
            <a:r>
              <a:rPr lang="en-US" sz="1100" b="1" dirty="0">
                <a:solidFill>
                  <a:srgbClr val="FF0000"/>
                </a:solidFill>
                <a:latin typeface="Cambria" panose="02040503050406030204" pitchFamily="18" charset="0"/>
                <a:ea typeface="Cambria" panose="02040503050406030204" pitchFamily="18" charset="0"/>
              </a:rPr>
              <a:t>SELECT DATEADD(mm, 16, GETDATE()) --Adds 16 months to GETDATE</a:t>
            </a:r>
            <a:r>
              <a:rPr lang="en-US" sz="1100" b="1" dirty="0" smtClean="0">
                <a:solidFill>
                  <a:srgbClr val="FF0000"/>
                </a:solidFill>
                <a:latin typeface="Cambria" panose="02040503050406030204" pitchFamily="18" charset="0"/>
                <a:ea typeface="Cambria" panose="02040503050406030204" pitchFamily="18" charset="0"/>
              </a:rPr>
              <a:t>()</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latin typeface="Cambria" panose="02040503050406030204" pitchFamily="18" charset="0"/>
                <a:ea typeface="Cambria" panose="02040503050406030204" pitchFamily="18" charset="0"/>
              </a:rPr>
              <a:t>-- Tomorrows Date</a:t>
            </a:r>
          </a:p>
          <a:p>
            <a:r>
              <a:rPr lang="en-US" sz="1100" b="1" dirty="0">
                <a:solidFill>
                  <a:srgbClr val="FF0000"/>
                </a:solidFill>
                <a:latin typeface="Cambria" panose="02040503050406030204" pitchFamily="18" charset="0"/>
                <a:ea typeface="Cambria" panose="02040503050406030204" pitchFamily="18" charset="0"/>
              </a:rPr>
              <a:t>SELECT DATEADD (DAY, 1, GETDATE()) AS </a:t>
            </a:r>
            <a:r>
              <a:rPr lang="en-US" sz="1100" b="1" dirty="0" err="1">
                <a:solidFill>
                  <a:srgbClr val="FF0000"/>
                </a:solidFill>
                <a:latin typeface="Cambria" panose="02040503050406030204" pitchFamily="18" charset="0"/>
                <a:ea typeface="Cambria" panose="02040503050406030204" pitchFamily="18" charset="0"/>
              </a:rPr>
              <a:t>TomorrowDate</a:t>
            </a:r>
            <a:r>
              <a:rPr lang="en-US" sz="1100" b="1" dirty="0">
                <a:solidFill>
                  <a:srgbClr val="FF0000"/>
                </a:solidFill>
                <a:latin typeface="Cambria" panose="02040503050406030204" pitchFamily="18" charset="0"/>
                <a:ea typeface="Cambria" panose="02040503050406030204" pitchFamily="18" charset="0"/>
              </a:rPr>
              <a:t>;</a:t>
            </a:r>
          </a:p>
          <a:p>
            <a:r>
              <a:rPr lang="en-US" sz="1100" b="1" dirty="0">
                <a:solidFill>
                  <a:srgbClr val="FF0000"/>
                </a:solidFill>
                <a:latin typeface="Cambria" panose="02040503050406030204" pitchFamily="18" charset="0"/>
                <a:ea typeface="Cambria" panose="02040503050406030204" pitchFamily="18" charset="0"/>
              </a:rPr>
              <a:t>SELECT DATEADD (DAY, 1, CAST (GETDATE () AS DATE)) AS </a:t>
            </a:r>
            <a:r>
              <a:rPr lang="en-US" sz="1100" b="1" dirty="0" err="1">
                <a:solidFill>
                  <a:srgbClr val="FF0000"/>
                </a:solidFill>
                <a:latin typeface="Cambria" panose="02040503050406030204" pitchFamily="18" charset="0"/>
                <a:ea typeface="Cambria" panose="02040503050406030204" pitchFamily="18" charset="0"/>
              </a:rPr>
              <a:t>TomorrowDate</a:t>
            </a:r>
            <a:r>
              <a:rPr lang="en-US" sz="1100" b="1" dirty="0">
                <a:solidFill>
                  <a:srgbClr val="FF0000"/>
                </a:solidFill>
                <a:latin typeface="Cambria" panose="02040503050406030204" pitchFamily="18" charset="0"/>
                <a:ea typeface="Cambria" panose="02040503050406030204" pitchFamily="18" charset="0"/>
              </a:rPr>
              <a:t>;</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DECLARE @Today DATE = GETDATE ();</a:t>
            </a:r>
          </a:p>
          <a:p>
            <a:r>
              <a:rPr lang="en-US" sz="1100" b="1" dirty="0">
                <a:solidFill>
                  <a:srgbClr val="FF0000"/>
                </a:solidFill>
                <a:latin typeface="Cambria" panose="02040503050406030204" pitchFamily="18" charset="0"/>
                <a:ea typeface="Cambria" panose="02040503050406030204" pitchFamily="18" charset="0"/>
              </a:rPr>
              <a:t>SELECT DATEADD (WEEK, -1, @Today) AS </a:t>
            </a:r>
            <a:r>
              <a:rPr lang="en-US" sz="1100" b="1" dirty="0" err="1">
                <a:solidFill>
                  <a:srgbClr val="FF0000"/>
                </a:solidFill>
                <a:latin typeface="Cambria" panose="02040503050406030204" pitchFamily="18" charset="0"/>
                <a:ea typeface="Cambria" panose="02040503050406030204" pitchFamily="18" charset="0"/>
              </a:rPr>
              <a:t>OneWeekAgo</a:t>
            </a:r>
            <a:r>
              <a:rPr lang="en-US" sz="1100" b="1" dirty="0">
                <a:solidFill>
                  <a:srgbClr val="FF0000"/>
                </a:solidFill>
                <a:latin typeface="Cambria" panose="02040503050406030204" pitchFamily="18" charset="0"/>
                <a:ea typeface="Cambria" panose="02040503050406030204" pitchFamily="18" charset="0"/>
              </a:rPr>
              <a:t>  </a:t>
            </a:r>
            <a:r>
              <a:rPr lang="en-US" sz="1100" b="1" dirty="0">
                <a:solidFill>
                  <a:schemeClr val="tx1"/>
                </a:solidFill>
                <a:latin typeface="Cambria" panose="02040503050406030204" pitchFamily="18" charset="0"/>
                <a:ea typeface="Cambria" panose="02040503050406030204" pitchFamily="18" charset="0"/>
              </a:rPr>
              <a:t>--One week ago </a:t>
            </a:r>
            <a:r>
              <a:rPr lang="en-US" sz="1100" b="1" dirty="0" smtClean="0">
                <a:solidFill>
                  <a:schemeClr val="tx1"/>
                </a:solidFill>
                <a:latin typeface="Cambria" panose="02040503050406030204" pitchFamily="18" charset="0"/>
                <a:ea typeface="Cambria" panose="02040503050406030204" pitchFamily="18" charset="0"/>
              </a:rPr>
              <a:t>date</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smtClean="0">
                <a:latin typeface="Cambria" panose="02040503050406030204" pitchFamily="18" charset="0"/>
                <a:ea typeface="Cambria" panose="02040503050406030204" pitchFamily="18" charset="0"/>
              </a:rPr>
              <a:t>-- Using Adventure works database </a:t>
            </a:r>
            <a:endParaRPr lang="en-US" sz="1100" b="1" dirty="0">
              <a:latin typeface="Cambria" panose="02040503050406030204" pitchFamily="18" charset="0"/>
              <a:ea typeface="Cambria" panose="02040503050406030204" pitchFamily="18" charset="0"/>
            </a:endParaRPr>
          </a:p>
          <a:p>
            <a:r>
              <a:rPr lang="en-US" sz="1100" b="1" dirty="0" smtClean="0">
                <a:solidFill>
                  <a:srgbClr val="FF0000"/>
                </a:solidFill>
                <a:latin typeface="Cambria" panose="02040503050406030204" pitchFamily="18" charset="0"/>
                <a:ea typeface="Cambria" panose="02040503050406030204" pitchFamily="18" charset="0"/>
              </a:rPr>
              <a:t>SELECT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    TOP (10) </a:t>
            </a:r>
            <a:r>
              <a:rPr lang="en-US" sz="1100" b="1" dirty="0" err="1">
                <a:solidFill>
                  <a:srgbClr val="FF0000"/>
                </a:solidFill>
                <a:latin typeface="Cambria" panose="02040503050406030204" pitchFamily="18" charset="0"/>
                <a:ea typeface="Cambria" panose="02040503050406030204" pitchFamily="18" charset="0"/>
              </a:rPr>
              <a:t>SalesOrderDetailID</a:t>
            </a:r>
            <a:r>
              <a:rPr lang="en-US" sz="1100" b="1" dirty="0">
                <a:solidFill>
                  <a:srgbClr val="FF0000"/>
                </a:solidFill>
                <a:latin typeface="Cambria" panose="02040503050406030204" pitchFamily="18" charset="0"/>
                <a:ea typeface="Cambria" panose="02040503050406030204" pitchFamily="18" charset="0"/>
              </a:rPr>
              <a:t>,</a:t>
            </a:r>
          </a:p>
          <a:p>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ModifiedDate</a:t>
            </a:r>
            <a:r>
              <a:rPr lang="en-US" sz="1100" b="1" dirty="0">
                <a:solidFill>
                  <a:srgbClr val="FF0000"/>
                </a:solidFill>
                <a:latin typeface="Cambria" panose="02040503050406030204" pitchFamily="18" charset="0"/>
                <a:ea typeface="Cambria" panose="02040503050406030204" pitchFamily="18" charset="0"/>
              </a:rPr>
              <a:t>, </a:t>
            </a:r>
          </a:p>
          <a:p>
            <a:r>
              <a:rPr lang="en-US" sz="1100" b="1" dirty="0">
                <a:solidFill>
                  <a:srgbClr val="FF0000"/>
                </a:solidFill>
                <a:latin typeface="Cambria" panose="02040503050406030204" pitchFamily="18" charset="0"/>
                <a:ea typeface="Cambria" panose="02040503050406030204" pitchFamily="18" charset="0"/>
              </a:rPr>
              <a:t>    DATEADD (DAY, </a:t>
            </a:r>
            <a:r>
              <a:rPr lang="en-US" sz="1100" b="1" dirty="0" err="1">
                <a:solidFill>
                  <a:srgbClr val="FF0000"/>
                </a:solidFill>
                <a:latin typeface="Cambria" panose="02040503050406030204" pitchFamily="18" charset="0"/>
                <a:ea typeface="Cambria" panose="02040503050406030204" pitchFamily="18" charset="0"/>
              </a:rPr>
              <a:t>SalesOrderDetailID</a:t>
            </a:r>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ModifiedDate</a:t>
            </a:r>
            <a:r>
              <a:rPr lang="en-US" sz="1100" b="1" dirty="0">
                <a:solidFill>
                  <a:srgbClr val="FF0000"/>
                </a:solidFill>
                <a:latin typeface="Cambria" panose="02040503050406030204" pitchFamily="18" charset="0"/>
                <a:ea typeface="Cambria" panose="02040503050406030204" pitchFamily="18" charset="0"/>
              </a:rPr>
              <a:t>) AS </a:t>
            </a:r>
            <a:r>
              <a:rPr lang="en-US" sz="1100" b="1" dirty="0" err="1">
                <a:solidFill>
                  <a:srgbClr val="FF0000"/>
                </a:solidFill>
                <a:latin typeface="Cambria" panose="02040503050406030204" pitchFamily="18" charset="0"/>
                <a:ea typeface="Cambria" panose="02040503050406030204" pitchFamily="18" charset="0"/>
              </a:rPr>
              <a:t>NewDate</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FROM </a:t>
            </a:r>
            <a:r>
              <a:rPr lang="en-US" sz="1100" b="1" dirty="0" err="1">
                <a:solidFill>
                  <a:srgbClr val="FF0000"/>
                </a:solidFill>
                <a:latin typeface="Cambria" panose="02040503050406030204" pitchFamily="18" charset="0"/>
                <a:ea typeface="Cambria" panose="02040503050406030204" pitchFamily="18" charset="0"/>
              </a:rPr>
              <a:t>Sales.SalesOrderDetail</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ORDER BY </a:t>
            </a:r>
            <a:r>
              <a:rPr lang="en-US" sz="1100" b="1" dirty="0" err="1">
                <a:solidFill>
                  <a:srgbClr val="FF0000"/>
                </a:solidFill>
                <a:latin typeface="Cambria" panose="02040503050406030204" pitchFamily="18" charset="0"/>
                <a:ea typeface="Cambria" panose="02040503050406030204" pitchFamily="18" charset="0"/>
              </a:rPr>
              <a:t>SalesOrderDetailID</a:t>
            </a:r>
            <a:r>
              <a:rPr lang="en-US" sz="1100" b="1" dirty="0">
                <a:solidFill>
                  <a:srgbClr val="FF0000"/>
                </a:solidFill>
                <a:latin typeface="Cambria" panose="02040503050406030204" pitchFamily="18" charset="0"/>
                <a:ea typeface="Cambria" panose="02040503050406030204" pitchFamily="18" charset="0"/>
              </a:rPr>
              <a:t> </a:t>
            </a:r>
            <a:r>
              <a:rPr lang="en-US" sz="1100" b="1" dirty="0" smtClean="0">
                <a:solidFill>
                  <a:srgbClr val="FF0000"/>
                </a:solidFill>
                <a:latin typeface="Cambria" panose="02040503050406030204" pitchFamily="18" charset="0"/>
                <a:ea typeface="Cambria" panose="02040503050406030204" pitchFamily="18" charset="0"/>
              </a:rPr>
              <a:t>ASC</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latin typeface="Cambria" panose="02040503050406030204" pitchFamily="18" charset="0"/>
                <a:ea typeface="Cambria" panose="02040503050406030204" pitchFamily="18" charset="0"/>
              </a:rPr>
              <a:t>-- Count Days starting forgiven Date</a:t>
            </a:r>
          </a:p>
          <a:p>
            <a:r>
              <a:rPr lang="en-US" sz="1100" b="1" dirty="0">
                <a:solidFill>
                  <a:srgbClr val="FF0000"/>
                </a:solidFill>
                <a:latin typeface="Cambria" panose="02040503050406030204" pitchFamily="18" charset="0"/>
                <a:ea typeface="Cambria" panose="02040503050406030204" pitchFamily="18" charset="0"/>
              </a:rPr>
              <a:t>DECLARE @</a:t>
            </a:r>
            <a:r>
              <a:rPr lang="en-US" sz="1100" b="1" dirty="0" err="1">
                <a:solidFill>
                  <a:srgbClr val="FF0000"/>
                </a:solidFill>
                <a:latin typeface="Cambria" panose="02040503050406030204" pitchFamily="18" charset="0"/>
                <a:ea typeface="Cambria" panose="02040503050406030204" pitchFamily="18" charset="0"/>
              </a:rPr>
              <a:t>DaysYTD</a:t>
            </a:r>
            <a:r>
              <a:rPr lang="en-US" sz="1100" b="1" dirty="0">
                <a:solidFill>
                  <a:srgbClr val="FF0000"/>
                </a:solidFill>
                <a:latin typeface="Cambria" panose="02040503050406030204" pitchFamily="18" charset="0"/>
                <a:ea typeface="Cambria" panose="02040503050406030204" pitchFamily="18" charset="0"/>
              </a:rPr>
              <a:t> SMALLINT</a:t>
            </a:r>
          </a:p>
          <a:p>
            <a:r>
              <a:rPr lang="en-US" sz="1100" b="1" dirty="0">
                <a:solidFill>
                  <a:srgbClr val="FF0000"/>
                </a:solidFill>
                <a:latin typeface="Cambria" panose="02040503050406030204" pitchFamily="18" charset="0"/>
                <a:ea typeface="Cambria" panose="02040503050406030204" pitchFamily="18" charset="0"/>
              </a:rPr>
              <a:t>SELECT @</a:t>
            </a:r>
            <a:r>
              <a:rPr lang="en-US" sz="1100" b="1" dirty="0" err="1">
                <a:solidFill>
                  <a:srgbClr val="FF0000"/>
                </a:solidFill>
                <a:latin typeface="Cambria" panose="02040503050406030204" pitchFamily="18" charset="0"/>
                <a:ea typeface="Cambria" panose="02040503050406030204" pitchFamily="18" charset="0"/>
              </a:rPr>
              <a:t>DaysYTD</a:t>
            </a:r>
            <a:r>
              <a:rPr lang="en-US" sz="1100" b="1" dirty="0">
                <a:solidFill>
                  <a:srgbClr val="FF0000"/>
                </a:solidFill>
                <a:latin typeface="Cambria" panose="02040503050406030204" pitchFamily="18" charset="0"/>
                <a:ea typeface="Cambria" panose="02040503050406030204" pitchFamily="18" charset="0"/>
              </a:rPr>
              <a:t> = DATEDIFF (DAY, '1/1/2023', GETDATE()) + 1 </a:t>
            </a:r>
          </a:p>
          <a:p>
            <a:r>
              <a:rPr lang="en-US" sz="1100" b="1" dirty="0">
                <a:solidFill>
                  <a:srgbClr val="FF0000"/>
                </a:solidFill>
                <a:latin typeface="Cambria" panose="02040503050406030204" pitchFamily="18" charset="0"/>
                <a:ea typeface="Cambria" panose="02040503050406030204" pitchFamily="18" charset="0"/>
              </a:rPr>
              <a:t>SELECT @</a:t>
            </a:r>
            <a:r>
              <a:rPr lang="en-US" sz="1100" b="1" dirty="0" err="1">
                <a:solidFill>
                  <a:srgbClr val="FF0000"/>
                </a:solidFill>
                <a:latin typeface="Cambria" panose="02040503050406030204" pitchFamily="18" charset="0"/>
                <a:ea typeface="Cambria" panose="02040503050406030204" pitchFamily="18" charset="0"/>
              </a:rPr>
              <a:t>DaysYTD</a:t>
            </a:r>
            <a:r>
              <a:rPr lang="en-US" sz="1100" b="1" dirty="0">
                <a:solidFill>
                  <a:srgbClr val="FF0000"/>
                </a:solidFill>
                <a:latin typeface="Cambria" panose="02040503050406030204" pitchFamily="18" charset="0"/>
                <a:ea typeface="Cambria" panose="02040503050406030204" pitchFamily="18" charset="0"/>
              </a:rPr>
              <a:t> AS </a:t>
            </a:r>
            <a:r>
              <a:rPr lang="en-US" sz="1100" b="1" dirty="0" err="1" smtClean="0">
                <a:solidFill>
                  <a:srgbClr val="FF0000"/>
                </a:solidFill>
                <a:latin typeface="Cambria" panose="02040503050406030204" pitchFamily="18" charset="0"/>
                <a:ea typeface="Cambria" panose="02040503050406030204" pitchFamily="18" charset="0"/>
              </a:rPr>
              <a:t>DaysYTD</a:t>
            </a:r>
            <a:endParaRPr lang="en-US" sz="1100" b="1" dirty="0" smtClean="0">
              <a:solidFill>
                <a:srgbClr val="FF0000"/>
              </a:solidFill>
              <a:latin typeface="Cambria" panose="02040503050406030204" pitchFamily="18" charset="0"/>
              <a:ea typeface="Cambria" panose="02040503050406030204" pitchFamily="18" charset="0"/>
            </a:endParaRP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latin typeface="Cambria" panose="02040503050406030204" pitchFamily="18" charset="0"/>
                <a:ea typeface="Cambria" panose="02040503050406030204" pitchFamily="18" charset="0"/>
              </a:rPr>
              <a:t>-- </a:t>
            </a:r>
            <a:r>
              <a:rPr lang="en-US" sz="1100" b="1" dirty="0" smtClean="0">
                <a:latin typeface="Cambria" panose="02040503050406030204" pitchFamily="18" charset="0"/>
                <a:ea typeface="Cambria" panose="02040503050406030204" pitchFamily="18" charset="0"/>
              </a:rPr>
              <a:t>Count Day’s of the year starting from1 Jan </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DATEPART (DAYOFYEAR, GETDATE ()) AS </a:t>
            </a:r>
            <a:r>
              <a:rPr lang="en-US" sz="1100" b="1" dirty="0" err="1">
                <a:solidFill>
                  <a:srgbClr val="FF0000"/>
                </a:solidFill>
                <a:latin typeface="Cambria" panose="02040503050406030204" pitchFamily="18" charset="0"/>
                <a:ea typeface="Cambria" panose="02040503050406030204" pitchFamily="18" charset="0"/>
              </a:rPr>
              <a:t>DaysYTD</a:t>
            </a:r>
            <a:endParaRPr lang="en-US" sz="1100" b="1" dirty="0">
              <a:solidFill>
                <a:srgbClr val="FF0000"/>
              </a:solidFill>
              <a:latin typeface="Cambria" panose="02040503050406030204" pitchFamily="18" charset="0"/>
              <a:ea typeface="Cambria" panose="02040503050406030204" pitchFamily="18" charset="0"/>
            </a:endParaRPr>
          </a:p>
        </p:txBody>
      </p:sp>
      <p:sp>
        <p:nvSpPr>
          <p:cNvPr id="3" name="Rectangle 2"/>
          <p:cNvSpPr/>
          <p:nvPr/>
        </p:nvSpPr>
        <p:spPr>
          <a:xfrm>
            <a:off x="288947" y="3589581"/>
            <a:ext cx="2687335" cy="280076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tx1"/>
                </a:solidFill>
                <a:latin typeface="Cambria" panose="02040503050406030204" pitchFamily="18" charset="0"/>
                <a:ea typeface="Cambria" panose="02040503050406030204" pitchFamily="18" charset="0"/>
              </a:rPr>
              <a:t>DATEDIFF:- </a:t>
            </a:r>
            <a:r>
              <a:rPr lang="en-US" sz="1100" dirty="0">
                <a:latin typeface="Cambria" panose="02040503050406030204" pitchFamily="18" charset="0"/>
                <a:ea typeface="Cambria" panose="02040503050406030204" pitchFamily="18" charset="0"/>
              </a:rPr>
              <a:t>Returns the difference between the start and end dates in the give </a:t>
            </a:r>
            <a:r>
              <a:rPr lang="en-US" sz="1100" dirty="0" err="1">
                <a:latin typeface="Cambria" panose="02040503050406030204" pitchFamily="18" charset="0"/>
                <a:ea typeface="Cambria" panose="02040503050406030204" pitchFamily="18" charset="0"/>
              </a:rPr>
              <a:t>datepart</a:t>
            </a:r>
            <a:r>
              <a:rPr lang="en-US" sz="1100" dirty="0">
                <a:latin typeface="Cambria" panose="02040503050406030204" pitchFamily="18" charset="0"/>
                <a:ea typeface="Cambria" panose="02040503050406030204" pitchFamily="18" charset="0"/>
              </a:rPr>
              <a:t> format</a:t>
            </a:r>
            <a:r>
              <a:rPr lang="en-US" sz="1100" dirty="0" smtClean="0">
                <a:latin typeface="Cambria" panose="02040503050406030204" pitchFamily="18" charset="0"/>
                <a:ea typeface="Cambria" panose="02040503050406030204" pitchFamily="18" charset="0"/>
              </a:rPr>
              <a:t>.</a:t>
            </a:r>
            <a:endParaRPr lang="en-US" sz="1100" b="1" dirty="0" smtClean="0">
              <a:solidFill>
                <a:srgbClr val="FF0000"/>
              </a:solidFill>
              <a:latin typeface="Cambria" panose="02040503050406030204" pitchFamily="18" charset="0"/>
              <a:ea typeface="Cambria" panose="02040503050406030204" pitchFamily="18" charset="0"/>
            </a:endParaRP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DATEDIFF(</a:t>
            </a:r>
            <a:r>
              <a:rPr lang="en-US" sz="1100" b="1" dirty="0" err="1">
                <a:solidFill>
                  <a:srgbClr val="FF0000"/>
                </a:solidFill>
                <a:latin typeface="Cambria" panose="02040503050406030204" pitchFamily="18" charset="0"/>
                <a:ea typeface="Cambria" panose="02040503050406030204" pitchFamily="18" charset="0"/>
              </a:rPr>
              <a:t>yy</a:t>
            </a:r>
            <a:r>
              <a:rPr lang="en-US" sz="1100" b="1" dirty="0">
                <a:solidFill>
                  <a:srgbClr val="FF0000"/>
                </a:solidFill>
                <a:latin typeface="Cambria" panose="02040503050406030204" pitchFamily="18" charset="0"/>
                <a:ea typeface="Cambria" panose="02040503050406030204" pitchFamily="18" charset="0"/>
              </a:rPr>
              <a:t>, '10/24/78', GETDATE())</a:t>
            </a:r>
          </a:p>
          <a:p>
            <a:endParaRPr lang="en-US" sz="1100" b="1" dirty="0">
              <a:solidFill>
                <a:srgbClr val="FF0000"/>
              </a:solidFill>
              <a:latin typeface="Cambria" panose="02040503050406030204" pitchFamily="18" charset="0"/>
              <a:ea typeface="Cambria" panose="02040503050406030204" pitchFamily="18" charset="0"/>
            </a:endParaRPr>
          </a:p>
          <a:p>
            <a:r>
              <a:rPr lang="en-US" sz="1100" dirty="0">
                <a:latin typeface="Cambria" panose="02040503050406030204" pitchFamily="18" charset="0"/>
                <a:ea typeface="Cambria" panose="02040503050406030204" pitchFamily="18" charset="0"/>
              </a:rPr>
              <a:t>Suppose we need to </a:t>
            </a:r>
            <a:r>
              <a:rPr lang="en-US" sz="1100" dirty="0" err="1">
                <a:latin typeface="Cambria" panose="02040503050406030204" pitchFamily="18" charset="0"/>
                <a:ea typeface="Cambria" panose="02040503050406030204" pitchFamily="18" charset="0"/>
              </a:rPr>
              <a:t>exatrct</a:t>
            </a:r>
            <a:r>
              <a:rPr lang="en-US" sz="1100" dirty="0">
                <a:latin typeface="Cambria" panose="02040503050406030204" pitchFamily="18" charset="0"/>
                <a:ea typeface="Cambria" panose="02040503050406030204" pitchFamily="18" charset="0"/>
              </a:rPr>
              <a:t> details as per the start and end date </a:t>
            </a:r>
            <a:endParaRPr lang="en-US" sz="1100" dirty="0" smtClean="0">
              <a:latin typeface="Cambria" panose="02040503050406030204" pitchFamily="18" charset="0"/>
              <a:ea typeface="Cambria" panose="02040503050406030204" pitchFamily="18" charset="0"/>
            </a:endParaRPr>
          </a:p>
          <a:p>
            <a:r>
              <a:rPr lang="en-US" sz="1100" b="1" dirty="0">
                <a:solidFill>
                  <a:schemeClr val="tx1"/>
                </a:solidFill>
                <a:latin typeface="Cambria" panose="02040503050406030204" pitchFamily="18" charset="0"/>
                <a:ea typeface="Cambria" panose="02040503050406030204" pitchFamily="18" charset="0"/>
              </a:rPr>
              <a:t>--Start Date</a:t>
            </a:r>
          </a:p>
          <a:p>
            <a:r>
              <a:rPr lang="en-US" sz="1100" b="1" dirty="0">
                <a:solidFill>
                  <a:srgbClr val="FF0000"/>
                </a:solidFill>
                <a:latin typeface="Cambria" panose="02040503050406030204" pitchFamily="18" charset="0"/>
                <a:ea typeface="Cambria" panose="02040503050406030204" pitchFamily="18" charset="0"/>
              </a:rPr>
              <a:t>SELECT DATEADD(</a:t>
            </a:r>
            <a:r>
              <a:rPr lang="en-US" sz="1100" b="1" dirty="0" err="1">
                <a:solidFill>
                  <a:srgbClr val="FF0000"/>
                </a:solidFill>
                <a:latin typeface="Cambria" panose="02040503050406030204" pitchFamily="18" charset="0"/>
                <a:ea typeface="Cambria" panose="02040503050406030204" pitchFamily="18" charset="0"/>
              </a:rPr>
              <a:t>dd,DATEDIFF</a:t>
            </a:r>
            <a:r>
              <a:rPr lang="en-US" sz="1100" b="1" dirty="0">
                <a:solidFill>
                  <a:srgbClr val="FF0000"/>
                </a:solidFill>
                <a:latin typeface="Cambria" panose="02040503050406030204" pitchFamily="18" charset="0"/>
                <a:ea typeface="Cambria" panose="02040503050406030204" pitchFamily="18" charset="0"/>
              </a:rPr>
              <a:t>(dd,0,DATEADD(mm,-3,GETDATE())),0</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chemeClr val="tx1"/>
                </a:solidFill>
                <a:latin typeface="Cambria" panose="02040503050406030204" pitchFamily="18" charset="0"/>
                <a:ea typeface="Cambria" panose="02040503050406030204" pitchFamily="18" charset="0"/>
              </a:rPr>
              <a:t>--end date</a:t>
            </a: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DATEADD(</a:t>
            </a:r>
            <a:r>
              <a:rPr lang="en-US" sz="1100" b="1" dirty="0" err="1">
                <a:solidFill>
                  <a:srgbClr val="FF0000"/>
                </a:solidFill>
                <a:latin typeface="Cambria" panose="02040503050406030204" pitchFamily="18" charset="0"/>
                <a:ea typeface="Cambria" panose="02040503050406030204" pitchFamily="18" charset="0"/>
              </a:rPr>
              <a:t>dd,DATEDIFF</a:t>
            </a:r>
            <a:r>
              <a:rPr lang="en-US" sz="1100" b="1" dirty="0">
                <a:solidFill>
                  <a:srgbClr val="FF0000"/>
                </a:solidFill>
                <a:latin typeface="Cambria" panose="02040503050406030204" pitchFamily="18" charset="0"/>
                <a:ea typeface="Cambria" panose="02040503050406030204" pitchFamily="18" charset="0"/>
              </a:rPr>
              <a:t>(dd,0,GETDATE()),0</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45299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4416" y="287931"/>
            <a:ext cx="8915399" cy="633449"/>
          </a:xfrm>
        </p:spPr>
        <p:txBody>
          <a:bodyPr>
            <a:normAutofit/>
          </a:bodyPr>
          <a:lstStyle/>
          <a:p>
            <a:r>
              <a:rPr lang="en-US" sz="3200" dirty="0" smtClean="0">
                <a:latin typeface="Cambria" panose="02040503050406030204" pitchFamily="18" charset="0"/>
                <a:ea typeface="Cambria" panose="02040503050406030204" pitchFamily="18" charset="0"/>
              </a:rPr>
              <a:t>RDBMS Concepts</a:t>
            </a:r>
            <a:endParaRPr lang="en-US" sz="3200"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a:xfrm>
            <a:off x="1814415" y="1029038"/>
            <a:ext cx="8915399" cy="813722"/>
          </a:xfrm>
        </p:spPr>
        <p:txBody>
          <a:bodyPr>
            <a:normAutofit/>
          </a:bodyPr>
          <a:lstStyle/>
          <a:p>
            <a:pPr marL="285750" indent="-285750">
              <a:buFont typeface="Arial" panose="020B0604020202020204" pitchFamily="34" charset="0"/>
              <a:buChar char="•"/>
            </a:pPr>
            <a:r>
              <a:rPr lang="en-US" sz="1400" dirty="0">
                <a:latin typeface="Cambria" panose="02040503050406030204" pitchFamily="18" charset="0"/>
                <a:ea typeface="Cambria" panose="02040503050406030204" pitchFamily="18" charset="0"/>
              </a:rPr>
              <a:t>RDBMS stands for </a:t>
            </a:r>
            <a:r>
              <a:rPr lang="en-US" sz="1400" b="1" dirty="0">
                <a:latin typeface="Cambria" panose="02040503050406030204" pitchFamily="18" charset="0"/>
                <a:ea typeface="Cambria" panose="02040503050406030204" pitchFamily="18" charset="0"/>
              </a:rPr>
              <a:t>R</a:t>
            </a:r>
            <a:r>
              <a:rPr lang="en-US" sz="1400" dirty="0">
                <a:latin typeface="Cambria" panose="02040503050406030204" pitchFamily="18" charset="0"/>
                <a:ea typeface="Cambria" panose="02040503050406030204" pitchFamily="18" charset="0"/>
              </a:rPr>
              <a:t>elational </a:t>
            </a:r>
            <a:r>
              <a:rPr lang="en-US" sz="1400" b="1" dirty="0">
                <a:latin typeface="Cambria" panose="02040503050406030204" pitchFamily="18" charset="0"/>
                <a:ea typeface="Cambria" panose="02040503050406030204" pitchFamily="18" charset="0"/>
              </a:rPr>
              <a:t>D</a:t>
            </a:r>
            <a:r>
              <a:rPr lang="en-US" sz="1400" dirty="0">
                <a:latin typeface="Cambria" panose="02040503050406030204" pitchFamily="18" charset="0"/>
                <a:ea typeface="Cambria" panose="02040503050406030204" pitchFamily="18" charset="0"/>
              </a:rPr>
              <a:t>atabase </a:t>
            </a:r>
            <a:r>
              <a:rPr lang="en-US" sz="1400" b="1" dirty="0">
                <a:latin typeface="Cambria" panose="02040503050406030204" pitchFamily="18" charset="0"/>
                <a:ea typeface="Cambria" panose="02040503050406030204" pitchFamily="18" charset="0"/>
              </a:rPr>
              <a:t>M</a:t>
            </a:r>
            <a:r>
              <a:rPr lang="en-US" sz="1400" dirty="0">
                <a:latin typeface="Cambria" panose="02040503050406030204" pitchFamily="18" charset="0"/>
                <a:ea typeface="Cambria" panose="02040503050406030204" pitchFamily="18" charset="0"/>
              </a:rPr>
              <a:t>anagement </a:t>
            </a:r>
            <a:r>
              <a:rPr lang="en-US" sz="1400" b="1" dirty="0">
                <a:latin typeface="Cambria" panose="02040503050406030204" pitchFamily="18" charset="0"/>
                <a:ea typeface="Cambria" panose="02040503050406030204" pitchFamily="18" charset="0"/>
              </a:rPr>
              <a:t>S</a:t>
            </a:r>
            <a:r>
              <a:rPr lang="en-US" sz="1400" dirty="0">
                <a:latin typeface="Cambria" panose="02040503050406030204" pitchFamily="18" charset="0"/>
                <a:ea typeface="Cambria" panose="02040503050406030204" pitchFamily="18" charset="0"/>
              </a:rPr>
              <a:t>ystem. RDBMS is the basis for SQL, and for all modern </a:t>
            </a:r>
            <a:r>
              <a:rPr lang="en-US" sz="1400" dirty="0" smtClean="0">
                <a:latin typeface="Cambria" panose="02040503050406030204" pitchFamily="18" charset="0"/>
                <a:ea typeface="Cambria" panose="02040503050406030204" pitchFamily="18" charset="0"/>
              </a:rPr>
              <a:t>database </a:t>
            </a:r>
            <a:r>
              <a:rPr lang="en-US" sz="1400" dirty="0">
                <a:latin typeface="Cambria" panose="02040503050406030204" pitchFamily="18" charset="0"/>
                <a:ea typeface="Cambria" panose="02040503050406030204" pitchFamily="18" charset="0"/>
              </a:rPr>
              <a:t>systems like MS SQL Server, IBM DB2, Oracle, MySQL, and Microsoft Access</a:t>
            </a:r>
            <a:r>
              <a:rPr lang="en-US" sz="1400" dirty="0" smtClean="0">
                <a:latin typeface="Cambria" panose="02040503050406030204" pitchFamily="18" charset="0"/>
                <a:ea typeface="Cambria" panose="02040503050406030204" pitchFamily="18" charset="0"/>
              </a:rPr>
              <a:t>.</a:t>
            </a:r>
          </a:p>
        </p:txBody>
      </p:sp>
      <p:sp>
        <p:nvSpPr>
          <p:cNvPr id="4" name="Rectangle 3"/>
          <p:cNvSpPr/>
          <p:nvPr/>
        </p:nvSpPr>
        <p:spPr>
          <a:xfrm>
            <a:off x="2110779" y="3985667"/>
            <a:ext cx="8322669" cy="2247442"/>
          </a:xfrm>
          <a:prstGeom prst="rect">
            <a:avLst/>
          </a:prstGeom>
        </p:spPr>
        <p:txBody>
          <a:bodyPr vert="horz" lIns="91440" tIns="45720" rIns="91440" bIns="45720" rtlCol="0" anchor="t">
            <a:normAutofit/>
          </a:bodyPr>
          <a:lstStyle/>
          <a:p>
            <a:pPr marL="285750" indent="-285750" defTabSz="457200">
              <a:spcBef>
                <a:spcPts val="1000"/>
              </a:spcBef>
              <a:buClr>
                <a:schemeClr val="accent1"/>
              </a:buClr>
              <a:buFont typeface="Arial" panose="020B0604020202020204" pitchFamily="34" charset="0"/>
              <a:buChar char="•"/>
            </a:pPr>
            <a:endParaRPr lang="en-US" sz="1400" dirty="0">
              <a:solidFill>
                <a:schemeClr val="tx1">
                  <a:lumMod val="65000"/>
                  <a:lumOff val="35000"/>
                </a:schemeClr>
              </a:solidFill>
              <a:latin typeface="Cambria" panose="02040503050406030204" pitchFamily="18" charset="0"/>
              <a:ea typeface="Cambria" panose="02040503050406030204" pitchFamily="18" charset="0"/>
            </a:endParaRPr>
          </a:p>
        </p:txBody>
      </p:sp>
      <p:sp>
        <p:nvSpPr>
          <p:cNvPr id="6" name="Rectangle 5"/>
          <p:cNvSpPr/>
          <p:nvPr/>
        </p:nvSpPr>
        <p:spPr>
          <a:xfrm>
            <a:off x="1814415" y="1777047"/>
            <a:ext cx="1774460" cy="369332"/>
          </a:xfrm>
          <a:prstGeom prst="rect">
            <a:avLst/>
          </a:prstGeom>
        </p:spPr>
        <p:txBody>
          <a:bodyPr wrap="none">
            <a:spAutoFit/>
          </a:bodyPr>
          <a:lstStyle/>
          <a:p>
            <a:r>
              <a:rPr lang="en-US" b="0" i="0" dirty="0" smtClean="0">
                <a:solidFill>
                  <a:srgbClr val="000000"/>
                </a:solidFill>
                <a:effectLst/>
                <a:latin typeface="Cambria" panose="02040503050406030204" pitchFamily="18" charset="0"/>
                <a:ea typeface="Cambria" panose="02040503050406030204" pitchFamily="18" charset="0"/>
              </a:rPr>
              <a:t>What is a Table?</a:t>
            </a:r>
            <a:endParaRPr lang="en-US" b="0" i="0" dirty="0">
              <a:solidFill>
                <a:srgbClr val="000000"/>
              </a:solidFill>
              <a:effectLst/>
              <a:latin typeface="Cambria" panose="02040503050406030204" pitchFamily="18" charset="0"/>
              <a:ea typeface="Cambria" panose="02040503050406030204" pitchFamily="18" charset="0"/>
            </a:endParaRPr>
          </a:p>
        </p:txBody>
      </p:sp>
      <p:sp>
        <p:nvSpPr>
          <p:cNvPr id="7" name="Rectangle 6"/>
          <p:cNvSpPr/>
          <p:nvPr/>
        </p:nvSpPr>
        <p:spPr>
          <a:xfrm>
            <a:off x="1814415" y="2259970"/>
            <a:ext cx="5800933" cy="937588"/>
          </a:xfrm>
          <a:prstGeom prst="rect">
            <a:avLst/>
          </a:prstGeom>
        </p:spPr>
        <p:txBody>
          <a:bodyPr vert="horz" lIns="91440" tIns="45720" rIns="91440" bIns="45720" rtlCol="0" anchor="t">
            <a:normAutofit/>
          </a:bodyPr>
          <a:lstStyle/>
          <a:p>
            <a:pPr marL="285750" indent="-285750" defTabSz="457200">
              <a:spcBef>
                <a:spcPts val="1000"/>
              </a:spcBef>
              <a:buClr>
                <a:schemeClr val="accent1"/>
              </a:buClr>
              <a:buFont typeface="Arial" panose="020B0604020202020204" pitchFamily="34" charset="0"/>
              <a:buChar char="•"/>
            </a:pPr>
            <a:r>
              <a:rPr lang="en-US" sz="1400" dirty="0">
                <a:solidFill>
                  <a:schemeClr val="tx1">
                    <a:lumMod val="65000"/>
                    <a:lumOff val="35000"/>
                  </a:schemeClr>
                </a:solidFill>
                <a:latin typeface="Cambria" panose="02040503050406030204" pitchFamily="18" charset="0"/>
                <a:ea typeface="Cambria" panose="02040503050406030204" pitchFamily="18" charset="0"/>
              </a:rPr>
              <a:t>The data in an RDBMS is stored in database objects known as tables. This table is basically a collection of related data entries and it consists of numerous columns and rows.</a:t>
            </a:r>
          </a:p>
        </p:txBody>
      </p:sp>
      <p:pic>
        <p:nvPicPr>
          <p:cNvPr id="8" name="Picture 7"/>
          <p:cNvPicPr>
            <a:picLocks noChangeAspect="1"/>
          </p:cNvPicPr>
          <p:nvPr/>
        </p:nvPicPr>
        <p:blipFill>
          <a:blip r:embed="rId2"/>
          <a:stretch>
            <a:fillRect/>
          </a:stretch>
        </p:blipFill>
        <p:spPr>
          <a:xfrm>
            <a:off x="8043908" y="2269810"/>
            <a:ext cx="3771900" cy="2581275"/>
          </a:xfrm>
          <a:prstGeom prst="rect">
            <a:avLst/>
          </a:prstGeom>
        </p:spPr>
      </p:pic>
      <p:sp>
        <p:nvSpPr>
          <p:cNvPr id="9" name="Rectangle 8"/>
          <p:cNvSpPr/>
          <p:nvPr/>
        </p:nvSpPr>
        <p:spPr>
          <a:xfrm>
            <a:off x="1814415" y="3162012"/>
            <a:ext cx="2860014" cy="369332"/>
          </a:xfrm>
          <a:prstGeom prst="rect">
            <a:avLst/>
          </a:prstGeom>
        </p:spPr>
        <p:txBody>
          <a:bodyPr wrap="none">
            <a:spAutoFit/>
          </a:bodyPr>
          <a:lstStyle/>
          <a:p>
            <a:r>
              <a:rPr lang="en-US" dirty="0">
                <a:solidFill>
                  <a:srgbClr val="000000"/>
                </a:solidFill>
                <a:latin typeface="Cambria" panose="02040503050406030204" pitchFamily="18" charset="0"/>
                <a:ea typeface="Cambria" panose="02040503050406030204" pitchFamily="18" charset="0"/>
              </a:rPr>
              <a:t>What is a Record or a Row?</a:t>
            </a:r>
          </a:p>
        </p:txBody>
      </p:sp>
      <p:sp>
        <p:nvSpPr>
          <p:cNvPr id="10" name="Rectangle 9"/>
          <p:cNvSpPr/>
          <p:nvPr/>
        </p:nvSpPr>
        <p:spPr>
          <a:xfrm>
            <a:off x="1733628" y="3673122"/>
            <a:ext cx="6096000" cy="523220"/>
          </a:xfrm>
          <a:prstGeom prst="rect">
            <a:avLst/>
          </a:prstGeom>
        </p:spPr>
        <p:txBody>
          <a:bodyPr vert="horz" lIns="91440" tIns="45720" rIns="91440" bIns="45720" rtlCol="0" anchor="t">
            <a:normAutofit/>
          </a:bodyPr>
          <a:lstStyle/>
          <a:p>
            <a:pPr marL="285750" indent="-285750" defTabSz="457200">
              <a:spcBef>
                <a:spcPts val="1000"/>
              </a:spcBef>
              <a:buClr>
                <a:schemeClr val="accent1"/>
              </a:buClr>
              <a:buFont typeface="Arial" panose="020B0604020202020204" pitchFamily="34" charset="0"/>
              <a:buChar char="•"/>
            </a:pPr>
            <a:r>
              <a:rPr lang="en-US" sz="1400" dirty="0">
                <a:solidFill>
                  <a:schemeClr val="tx1">
                    <a:lumMod val="65000"/>
                    <a:lumOff val="35000"/>
                  </a:schemeClr>
                </a:solidFill>
                <a:latin typeface="Cambria" panose="02040503050406030204" pitchFamily="18" charset="0"/>
                <a:ea typeface="Cambria" panose="02040503050406030204" pitchFamily="18" charset="0"/>
              </a:rPr>
              <a:t>A record is also called as a row of data is each individual entry that exists in a table.</a:t>
            </a:r>
          </a:p>
        </p:txBody>
      </p:sp>
      <p:sp>
        <p:nvSpPr>
          <p:cNvPr id="11" name="Rectangle 10"/>
          <p:cNvSpPr/>
          <p:nvPr/>
        </p:nvSpPr>
        <p:spPr>
          <a:xfrm>
            <a:off x="1814415" y="4398142"/>
            <a:ext cx="2005677" cy="369332"/>
          </a:xfrm>
          <a:prstGeom prst="rect">
            <a:avLst/>
          </a:prstGeom>
        </p:spPr>
        <p:txBody>
          <a:bodyPr wrap="none">
            <a:spAutoFit/>
          </a:bodyPr>
          <a:lstStyle/>
          <a:p>
            <a:r>
              <a:rPr lang="en-US" b="0" i="0" dirty="0" smtClean="0">
                <a:solidFill>
                  <a:srgbClr val="000000"/>
                </a:solidFill>
                <a:effectLst/>
                <a:latin typeface="Cambria" panose="02040503050406030204" pitchFamily="18" charset="0"/>
                <a:ea typeface="Cambria" panose="02040503050406030204" pitchFamily="18" charset="0"/>
              </a:rPr>
              <a:t>What is a Column?</a:t>
            </a:r>
            <a:endParaRPr lang="en-US" b="0" i="0" dirty="0">
              <a:solidFill>
                <a:srgbClr val="000000"/>
              </a:solidFill>
              <a:effectLst/>
              <a:latin typeface="Cambria" panose="02040503050406030204" pitchFamily="18" charset="0"/>
              <a:ea typeface="Cambria" panose="02040503050406030204" pitchFamily="18" charset="0"/>
            </a:endParaRPr>
          </a:p>
        </p:txBody>
      </p:sp>
      <p:sp>
        <p:nvSpPr>
          <p:cNvPr id="12" name="Rectangle 11"/>
          <p:cNvSpPr/>
          <p:nvPr/>
        </p:nvSpPr>
        <p:spPr>
          <a:xfrm>
            <a:off x="1666881" y="4936956"/>
            <a:ext cx="6096000" cy="523220"/>
          </a:xfrm>
          <a:prstGeom prst="rect">
            <a:avLst/>
          </a:prstGeom>
        </p:spPr>
        <p:txBody>
          <a:bodyPr vert="horz" lIns="91440" tIns="45720" rIns="91440" bIns="45720" rtlCol="0" anchor="t">
            <a:normAutofit/>
          </a:bodyPr>
          <a:lstStyle/>
          <a:p>
            <a:pPr marL="285750" indent="-285750" defTabSz="457200">
              <a:spcBef>
                <a:spcPts val="1000"/>
              </a:spcBef>
              <a:buClr>
                <a:schemeClr val="accent1"/>
              </a:buClr>
              <a:buFont typeface="Arial" panose="020B0604020202020204" pitchFamily="34" charset="0"/>
              <a:buChar char="•"/>
            </a:pPr>
            <a:r>
              <a:rPr lang="en-US" sz="1400" dirty="0">
                <a:solidFill>
                  <a:schemeClr val="tx1">
                    <a:lumMod val="65000"/>
                    <a:lumOff val="35000"/>
                  </a:schemeClr>
                </a:solidFill>
                <a:latin typeface="Cambria" panose="02040503050406030204" pitchFamily="18" charset="0"/>
                <a:ea typeface="Cambria" panose="02040503050406030204" pitchFamily="18" charset="0"/>
              </a:rPr>
              <a:t>A column is a vertical entity in a table that contains all information associated with a specific field in a table.</a:t>
            </a:r>
          </a:p>
        </p:txBody>
      </p:sp>
    </p:spTree>
    <p:extLst>
      <p:ext uri="{BB962C8B-B14F-4D97-AF65-F5344CB8AC3E}">
        <p14:creationId xmlns:p14="http://schemas.microsoft.com/office/powerpoint/2010/main" val="3380634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0062" y="74991"/>
            <a:ext cx="4318268" cy="552458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i="1" u="sng" dirty="0" smtClean="0">
                <a:latin typeface="Cambria" panose="02040503050406030204" pitchFamily="18" charset="0"/>
                <a:ea typeface="Cambria" panose="02040503050406030204" pitchFamily="18" charset="0"/>
              </a:rPr>
              <a:t>4) Conversion </a:t>
            </a:r>
            <a:r>
              <a:rPr lang="en-US" sz="1200" b="1" i="1" u="sng" dirty="0">
                <a:latin typeface="Cambria" panose="02040503050406030204" pitchFamily="18" charset="0"/>
                <a:ea typeface="Cambria" panose="02040503050406030204" pitchFamily="18" charset="0"/>
              </a:rPr>
              <a:t>Functions</a:t>
            </a:r>
            <a:r>
              <a:rPr lang="en-US" sz="1100" b="1" dirty="0"/>
              <a:t>:</a:t>
            </a:r>
            <a:r>
              <a:rPr lang="en-US" sz="1100" dirty="0"/>
              <a:t> </a:t>
            </a:r>
            <a:r>
              <a:rPr lang="en-US" sz="1100" dirty="0">
                <a:latin typeface="Cambria" panose="02040503050406030204" pitchFamily="18" charset="0"/>
                <a:ea typeface="Cambria" panose="02040503050406030204" pitchFamily="18" charset="0"/>
              </a:rPr>
              <a:t>Explicitly converts an expression of one data type to another. We has two conversion functions CAST and CONVERT, both provide similar </a:t>
            </a:r>
          </a:p>
          <a:p>
            <a:endParaRPr lang="en-US" sz="1100" dirty="0"/>
          </a:p>
          <a:p>
            <a:r>
              <a:rPr lang="en-US" sz="1100" b="1" dirty="0">
                <a:solidFill>
                  <a:srgbClr val="FF0000"/>
                </a:solidFill>
                <a:latin typeface="Cambria" panose="02040503050406030204" pitchFamily="18" charset="0"/>
                <a:ea typeface="Cambria" panose="02040503050406030204" pitchFamily="18" charset="0"/>
              </a:rPr>
              <a:t>select Cast(10.9776 As INT)   </a:t>
            </a:r>
            <a:r>
              <a:rPr lang="en-US" sz="1100" b="1" dirty="0">
                <a:latin typeface="Cambria" panose="02040503050406030204" pitchFamily="18" charset="0"/>
                <a:ea typeface="Cambria" panose="02040503050406030204" pitchFamily="18" charset="0"/>
              </a:rPr>
              <a:t>-- Output-10</a:t>
            </a:r>
          </a:p>
          <a:p>
            <a:r>
              <a:rPr lang="en-US" sz="1100" b="1" dirty="0">
                <a:solidFill>
                  <a:srgbClr val="FF0000"/>
                </a:solidFill>
                <a:latin typeface="Cambria" panose="02040503050406030204" pitchFamily="18" charset="0"/>
                <a:ea typeface="Cambria" panose="02040503050406030204" pitchFamily="18" charset="0"/>
              </a:rPr>
              <a:t>select Cast(10.97762424 As Money) </a:t>
            </a:r>
            <a:r>
              <a:rPr lang="en-US" sz="1100" b="1" dirty="0">
                <a:latin typeface="Cambria" panose="02040503050406030204" pitchFamily="18" charset="0"/>
                <a:ea typeface="Cambria" panose="02040503050406030204" pitchFamily="18" charset="0"/>
              </a:rPr>
              <a:t>-- Output -10.9776</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Convert(INT,10.9776)</a:t>
            </a:r>
          </a:p>
          <a:p>
            <a:r>
              <a:rPr lang="en-US" sz="1100" b="1" dirty="0">
                <a:solidFill>
                  <a:srgbClr val="FF0000"/>
                </a:solidFill>
                <a:latin typeface="Cambria" panose="02040503050406030204" pitchFamily="18" charset="0"/>
                <a:ea typeface="Cambria" panose="02040503050406030204" pitchFamily="18" charset="0"/>
              </a:rPr>
              <a:t>SELECT CONVERT(VARCHAR(50), GETDATE())</a:t>
            </a:r>
          </a:p>
          <a:p>
            <a:endParaRPr lang="en-US" sz="1100" dirty="0" smtClean="0">
              <a:latin typeface="Cambria" panose="02040503050406030204" pitchFamily="18" charset="0"/>
              <a:ea typeface="Cambria" panose="02040503050406030204" pitchFamily="18" charset="0"/>
            </a:endParaRPr>
          </a:p>
          <a:p>
            <a:r>
              <a:rPr lang="en-US" sz="1100" b="1" u="sng" dirty="0" smtClean="0">
                <a:latin typeface="Cambria" panose="02040503050406030204" pitchFamily="18" charset="0"/>
                <a:ea typeface="Cambria" panose="02040503050406030204" pitchFamily="18" charset="0"/>
              </a:rPr>
              <a:t>Date Style</a:t>
            </a:r>
            <a:endParaRPr lang="en-US" sz="1100" b="1" u="sng" dirty="0">
              <a:latin typeface="Cambria" panose="02040503050406030204" pitchFamily="18" charset="0"/>
              <a:ea typeface="Cambria" panose="02040503050406030204" pitchFamily="18" charset="0"/>
            </a:endParaRPr>
          </a:p>
          <a:p>
            <a:r>
              <a:rPr lang="en-US" sz="1100" dirty="0">
                <a:latin typeface="Cambria" panose="02040503050406030204" pitchFamily="18" charset="0"/>
                <a:ea typeface="Cambria" panose="02040503050406030204" pitchFamily="18" charset="0"/>
              </a:rPr>
              <a:t>Style is an optional parameter that can be used to specify a date format used to convert </a:t>
            </a:r>
            <a:r>
              <a:rPr lang="en-US" sz="1100" b="1" dirty="0" err="1">
                <a:latin typeface="Cambria" panose="02040503050406030204" pitchFamily="18" charset="0"/>
                <a:ea typeface="Cambria" panose="02040503050406030204" pitchFamily="18" charset="0"/>
              </a:rPr>
              <a:t>datetime</a:t>
            </a:r>
            <a:r>
              <a:rPr lang="en-US" sz="1100" dirty="0">
                <a:latin typeface="Cambria" panose="02040503050406030204" pitchFamily="18" charset="0"/>
                <a:ea typeface="Cambria" panose="02040503050406030204" pitchFamily="18" charset="0"/>
              </a:rPr>
              <a:t> or </a:t>
            </a:r>
            <a:r>
              <a:rPr lang="en-US" sz="1100" b="1" dirty="0" err="1">
                <a:latin typeface="Cambria" panose="02040503050406030204" pitchFamily="18" charset="0"/>
                <a:ea typeface="Cambria" panose="02040503050406030204" pitchFamily="18" charset="0"/>
              </a:rPr>
              <a:t>smalldatetime</a:t>
            </a:r>
            <a:r>
              <a:rPr lang="en-US" sz="1100" dirty="0">
                <a:latin typeface="Cambria" panose="02040503050406030204" pitchFamily="18" charset="0"/>
                <a:ea typeface="Cambria" panose="02040503050406030204" pitchFamily="18" charset="0"/>
              </a:rPr>
              <a:t> data to character. When style is NULL, the result returned is also NULL. </a:t>
            </a:r>
          </a:p>
          <a:p>
            <a:endParaRPr lang="en-US" sz="1100" dirty="0" smtClean="0"/>
          </a:p>
          <a:p>
            <a:r>
              <a:rPr lang="en-US" sz="1100" b="1" dirty="0">
                <a:solidFill>
                  <a:srgbClr val="FF0000"/>
                </a:solidFill>
                <a:latin typeface="Cambria" panose="02040503050406030204" pitchFamily="18" charset="0"/>
                <a:ea typeface="Cambria" panose="02040503050406030204" pitchFamily="18" charset="0"/>
              </a:rPr>
              <a:t>SELECT CONVERT(VARCHAR(50), GETDATE(), 101)</a:t>
            </a:r>
          </a:p>
          <a:p>
            <a:r>
              <a:rPr lang="en-US" sz="1100" b="1" dirty="0">
                <a:solidFill>
                  <a:srgbClr val="FF0000"/>
                </a:solidFill>
                <a:latin typeface="Cambria" panose="02040503050406030204" pitchFamily="18" charset="0"/>
                <a:ea typeface="Cambria" panose="02040503050406030204" pitchFamily="18" charset="0"/>
              </a:rPr>
              <a:t>SELECT CONVERT(VARCHAR(50), GETDATE(), 102)</a:t>
            </a:r>
          </a:p>
          <a:p>
            <a:endParaRPr lang="en-US" sz="1100" dirty="0"/>
          </a:p>
          <a:p>
            <a:r>
              <a:rPr lang="en-US" sz="1100" dirty="0">
                <a:latin typeface="Cambria" panose="02040503050406030204" pitchFamily="18" charset="0"/>
                <a:ea typeface="Cambria" panose="02040503050406030204" pitchFamily="18" charset="0"/>
              </a:rPr>
              <a:t>Each style will give the output of the date in a different format the default style it uses is 100. The style values can be ranging between 100-114, 120, 121, 126, 127, 130 and 131 or 0 to 8, 10, 11, 12 and 14 in this case century part will not returned</a:t>
            </a:r>
            <a:r>
              <a:rPr lang="en-US" sz="1100" dirty="0" smtClean="0">
                <a:latin typeface="Cambria" panose="02040503050406030204" pitchFamily="18" charset="0"/>
                <a:ea typeface="Cambria" panose="02040503050406030204" pitchFamily="18" charset="0"/>
              </a:rPr>
              <a:t>.</a:t>
            </a:r>
          </a:p>
          <a:p>
            <a:endParaRPr lang="en-US" sz="1100" dirty="0">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CONVERT(VARCHAR(50), GETDATE(), 1)</a:t>
            </a:r>
          </a:p>
          <a:p>
            <a:endParaRPr lang="en-US" sz="1100" dirty="0" smtClean="0"/>
          </a:p>
          <a:p>
            <a:r>
              <a:rPr lang="en-US" sz="1100" b="1" dirty="0" smtClean="0">
                <a:latin typeface="Cambria" panose="02040503050406030204" pitchFamily="18" charset="0"/>
                <a:ea typeface="Cambria" panose="02040503050406030204" pitchFamily="18" charset="0"/>
              </a:rPr>
              <a:t>Example:- </a:t>
            </a:r>
            <a:r>
              <a:rPr lang="en-US" sz="1100" dirty="0">
                <a:latin typeface="Cambria" panose="02040503050406030204" pitchFamily="18" charset="0"/>
                <a:ea typeface="Cambria" panose="02040503050406030204" pitchFamily="18" charset="0"/>
              </a:rPr>
              <a:t>Using Adventure Works DW database</a:t>
            </a:r>
          </a:p>
          <a:p>
            <a:endParaRPr lang="en-US" sz="1100" dirty="0"/>
          </a:p>
          <a:p>
            <a:r>
              <a:rPr lang="en-US" sz="1100" b="1" dirty="0">
                <a:solidFill>
                  <a:srgbClr val="FF0000"/>
                </a:solidFill>
                <a:latin typeface="Cambria" panose="02040503050406030204" pitchFamily="18" charset="0"/>
                <a:ea typeface="Cambria" panose="02040503050406030204" pitchFamily="18" charset="0"/>
              </a:rPr>
              <a:t>select *, Cast(</a:t>
            </a:r>
            <a:r>
              <a:rPr lang="en-US" sz="1100" b="1" dirty="0" err="1">
                <a:solidFill>
                  <a:srgbClr val="FF0000"/>
                </a:solidFill>
                <a:latin typeface="Cambria" panose="02040503050406030204" pitchFamily="18" charset="0"/>
                <a:ea typeface="Cambria" panose="02040503050406030204" pitchFamily="18" charset="0"/>
              </a:rPr>
              <a:t>OrderDate</a:t>
            </a:r>
            <a:r>
              <a:rPr lang="en-US" sz="1100" b="1" dirty="0">
                <a:solidFill>
                  <a:srgbClr val="FF0000"/>
                </a:solidFill>
                <a:latin typeface="Cambria" panose="02040503050406030204" pitchFamily="18" charset="0"/>
                <a:ea typeface="Cambria" panose="02040503050406030204" pitchFamily="18" charset="0"/>
              </a:rPr>
              <a:t> as DATE) as </a:t>
            </a:r>
            <a:r>
              <a:rPr lang="en-US" sz="1100" b="1" dirty="0" err="1">
                <a:solidFill>
                  <a:srgbClr val="FF0000"/>
                </a:solidFill>
                <a:latin typeface="Cambria" panose="02040503050406030204" pitchFamily="18" charset="0"/>
                <a:ea typeface="Cambria" panose="02040503050406030204" pitchFamily="18" charset="0"/>
              </a:rPr>
              <a:t>NewOrderDate</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,Convert(</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(10),DueDate,126) as </a:t>
            </a:r>
            <a:r>
              <a:rPr lang="en-US" sz="1100" b="1" dirty="0" err="1">
                <a:solidFill>
                  <a:srgbClr val="FF0000"/>
                </a:solidFill>
                <a:latin typeface="Cambria" panose="02040503050406030204" pitchFamily="18" charset="0"/>
                <a:ea typeface="Cambria" panose="02040503050406030204" pitchFamily="18" charset="0"/>
              </a:rPr>
              <a:t>NewdueDate</a:t>
            </a:r>
            <a:r>
              <a:rPr lang="en-US" sz="1100" b="1" dirty="0">
                <a:solidFill>
                  <a:srgbClr val="FF0000"/>
                </a:solidFill>
                <a:latin typeface="Cambria" panose="02040503050406030204" pitchFamily="18" charset="0"/>
                <a:ea typeface="Cambria" panose="02040503050406030204" pitchFamily="18" charset="0"/>
              </a:rPr>
              <a:t> </a:t>
            </a:r>
          </a:p>
          <a:p>
            <a:r>
              <a:rPr lang="en-US" sz="1100" b="1" dirty="0">
                <a:solidFill>
                  <a:srgbClr val="FF0000"/>
                </a:solidFill>
                <a:latin typeface="Cambria" panose="02040503050406030204" pitchFamily="18" charset="0"/>
                <a:ea typeface="Cambria" panose="02040503050406030204" pitchFamily="18" charset="0"/>
              </a:rPr>
              <a:t>,Convert(</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(10),DueDate,103) as NewdueDate1 </a:t>
            </a:r>
          </a:p>
          <a:p>
            <a:r>
              <a:rPr lang="en-US" sz="1100" b="1" dirty="0">
                <a:solidFill>
                  <a:srgbClr val="FF0000"/>
                </a:solidFill>
                <a:latin typeface="Cambria" panose="02040503050406030204" pitchFamily="18" charset="0"/>
                <a:ea typeface="Cambria" panose="02040503050406030204" pitchFamily="18" charset="0"/>
              </a:rPr>
              <a:t>,Convert(</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(10),ShipDate,12) as </a:t>
            </a:r>
            <a:r>
              <a:rPr lang="en-US" sz="1100" b="1" dirty="0" err="1">
                <a:solidFill>
                  <a:srgbClr val="FF0000"/>
                </a:solidFill>
                <a:latin typeface="Cambria" panose="02040503050406030204" pitchFamily="18" charset="0"/>
                <a:ea typeface="Cambria" panose="02040503050406030204" pitchFamily="18" charset="0"/>
              </a:rPr>
              <a:t>NewShipDate</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from </a:t>
            </a:r>
            <a:r>
              <a:rPr lang="en-US" sz="1100" b="1" dirty="0" err="1">
                <a:solidFill>
                  <a:srgbClr val="FF0000"/>
                </a:solidFill>
                <a:latin typeface="Cambria" panose="02040503050406030204" pitchFamily="18" charset="0"/>
                <a:ea typeface="Cambria" panose="02040503050406030204" pitchFamily="18" charset="0"/>
              </a:rPr>
              <a:t>FactInternetSales</a:t>
            </a:r>
            <a:endParaRPr lang="en-US" sz="1100" b="1" dirty="0">
              <a:solidFill>
                <a:srgbClr val="FF0000"/>
              </a:solidFill>
              <a:latin typeface="Cambria" panose="02040503050406030204" pitchFamily="18" charset="0"/>
              <a:ea typeface="Cambria" panose="02040503050406030204" pitchFamily="18" charset="0"/>
            </a:endParaRPr>
          </a:p>
        </p:txBody>
      </p:sp>
      <p:sp>
        <p:nvSpPr>
          <p:cNvPr id="8" name="Rectangle 7"/>
          <p:cNvSpPr/>
          <p:nvPr/>
        </p:nvSpPr>
        <p:spPr>
          <a:xfrm>
            <a:off x="4662768" y="74991"/>
            <a:ext cx="4318268" cy="603242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i="1" u="sng" dirty="0">
                <a:latin typeface="Cambria" panose="02040503050406030204" pitchFamily="18" charset="0"/>
                <a:ea typeface="Cambria" panose="02040503050406030204" pitchFamily="18" charset="0"/>
              </a:rPr>
              <a:t>5</a:t>
            </a:r>
            <a:r>
              <a:rPr lang="en-US" sz="1200" b="1" i="1" u="sng" dirty="0" smtClean="0">
                <a:latin typeface="Cambria" panose="02040503050406030204" pitchFamily="18" charset="0"/>
                <a:ea typeface="Cambria" panose="02040503050406030204" pitchFamily="18" charset="0"/>
              </a:rPr>
              <a:t>) System Function</a:t>
            </a:r>
            <a:r>
              <a:rPr lang="en-US" sz="1100" b="1" dirty="0" smtClean="0"/>
              <a:t>:</a:t>
            </a:r>
            <a:r>
              <a:rPr lang="en-US" sz="1100" dirty="0" smtClean="0"/>
              <a:t> </a:t>
            </a:r>
          </a:p>
          <a:p>
            <a:r>
              <a:rPr lang="en-US" sz="1100" b="1" dirty="0">
                <a:latin typeface="Cambria" panose="02040503050406030204" pitchFamily="18" charset="0"/>
                <a:ea typeface="Cambria" panose="02040503050406030204" pitchFamily="18" charset="0"/>
              </a:rPr>
              <a:t>ISNUMERIC</a:t>
            </a:r>
          </a:p>
          <a:p>
            <a:r>
              <a:rPr lang="en-US" sz="1100" b="1" dirty="0">
                <a:solidFill>
                  <a:srgbClr val="FF0000"/>
                </a:solidFill>
                <a:latin typeface="Cambria" panose="02040503050406030204" pitchFamily="18" charset="0"/>
                <a:ea typeface="Cambria" panose="02040503050406030204" pitchFamily="18" charset="0"/>
              </a:rPr>
              <a:t>SELECT ISNUMERIC(100)</a:t>
            </a:r>
          </a:p>
          <a:p>
            <a:r>
              <a:rPr lang="en-US" sz="1100" b="1" dirty="0">
                <a:solidFill>
                  <a:srgbClr val="FF0000"/>
                </a:solidFill>
                <a:latin typeface="Cambria" panose="02040503050406030204" pitchFamily="18" charset="0"/>
                <a:ea typeface="Cambria" panose="02040503050406030204" pitchFamily="18" charset="0"/>
              </a:rPr>
              <a:t>SELECT ISNUMERIC('100')</a:t>
            </a:r>
          </a:p>
          <a:p>
            <a:r>
              <a:rPr lang="en-US" sz="1100" b="1" dirty="0">
                <a:solidFill>
                  <a:srgbClr val="FF0000"/>
                </a:solidFill>
                <a:latin typeface="Cambria" panose="02040503050406030204" pitchFamily="18" charset="0"/>
                <a:ea typeface="Cambria" panose="02040503050406030204" pitchFamily="18" charset="0"/>
              </a:rPr>
              <a:t>SELECT ISNUMERIC('100A')</a:t>
            </a:r>
          </a:p>
          <a:p>
            <a:r>
              <a:rPr lang="en-US" sz="1100" b="1" dirty="0">
                <a:latin typeface="Cambria" panose="02040503050406030204" pitchFamily="18" charset="0"/>
                <a:ea typeface="Cambria" panose="02040503050406030204" pitchFamily="18" charset="0"/>
              </a:rPr>
              <a:t>ISDATE</a:t>
            </a:r>
          </a:p>
          <a:p>
            <a:r>
              <a:rPr lang="en-US" sz="1100" b="1" dirty="0">
                <a:solidFill>
                  <a:srgbClr val="FF0000"/>
                </a:solidFill>
                <a:latin typeface="Cambria" panose="02040503050406030204" pitchFamily="18" charset="0"/>
                <a:ea typeface="Cambria" panose="02040503050406030204" pitchFamily="18" charset="0"/>
              </a:rPr>
              <a:t>SELECT ISDATE('12/21/1998')</a:t>
            </a:r>
          </a:p>
          <a:p>
            <a:r>
              <a:rPr lang="en-US" sz="1100" b="1" dirty="0">
                <a:solidFill>
                  <a:srgbClr val="FF0000"/>
                </a:solidFill>
                <a:latin typeface="Cambria" panose="02040503050406030204" pitchFamily="18" charset="0"/>
                <a:ea typeface="Cambria" panose="02040503050406030204" pitchFamily="18" charset="0"/>
              </a:rPr>
              <a:t>SELECT ISDATE('21/12/1998')</a:t>
            </a:r>
          </a:p>
          <a:p>
            <a:r>
              <a:rPr lang="en-US" sz="1100" b="1" dirty="0">
                <a:latin typeface="Cambria" panose="02040503050406030204" pitchFamily="18" charset="0"/>
                <a:ea typeface="Cambria" panose="02040503050406030204" pitchFamily="18" charset="0"/>
              </a:rPr>
              <a:t>ISNULL</a:t>
            </a:r>
          </a:p>
          <a:p>
            <a:r>
              <a:rPr lang="en-US" sz="1100" b="1" dirty="0">
                <a:solidFill>
                  <a:srgbClr val="FF0000"/>
                </a:solidFill>
                <a:latin typeface="Cambria" panose="02040503050406030204" pitchFamily="18" charset="0"/>
                <a:ea typeface="Cambria" panose="02040503050406030204" pitchFamily="18" charset="0"/>
              </a:rPr>
              <a:t>SELECT ISNULL(100, 200)</a:t>
            </a:r>
          </a:p>
          <a:p>
            <a:r>
              <a:rPr lang="en-US" sz="1100" b="1" dirty="0">
                <a:solidFill>
                  <a:srgbClr val="FF0000"/>
                </a:solidFill>
                <a:latin typeface="Cambria" panose="02040503050406030204" pitchFamily="18" charset="0"/>
                <a:ea typeface="Cambria" panose="02040503050406030204" pitchFamily="18" charset="0"/>
              </a:rPr>
              <a:t>SELECT ISNULL(NULL, 200)</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 from EMP</a:t>
            </a:r>
          </a:p>
          <a:p>
            <a:r>
              <a:rPr lang="en-US" sz="1100" b="1" dirty="0">
                <a:solidFill>
                  <a:srgbClr val="FF0000"/>
                </a:solidFill>
                <a:latin typeface="Cambria" panose="02040503050406030204" pitchFamily="18" charset="0"/>
                <a:ea typeface="Cambria" panose="02040503050406030204" pitchFamily="18" charset="0"/>
              </a:rPr>
              <a:t>SELECT EMPNO, ENAME, SAL, COMM, (SAL + COMM) AS [TOTAL SAL] FROM EMP</a:t>
            </a:r>
          </a:p>
          <a:p>
            <a:r>
              <a:rPr lang="en-US" sz="1100" b="1" dirty="0">
                <a:solidFill>
                  <a:srgbClr val="FF0000"/>
                </a:solidFill>
                <a:latin typeface="Cambria" panose="02040503050406030204" pitchFamily="18" charset="0"/>
                <a:ea typeface="Cambria" panose="02040503050406030204" pitchFamily="18" charset="0"/>
              </a:rPr>
              <a:t>SELECT EMPNO, ENAME, SAL, COMM, (SAL + ISNULL(COMM, 0)) AS [TOTAL SAL] FROM EMP</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smtClean="0">
                <a:latin typeface="Cambria" panose="02040503050406030204" pitchFamily="18" charset="0"/>
                <a:ea typeface="Cambria" panose="02040503050406030204" pitchFamily="18" charset="0"/>
              </a:rPr>
              <a:t>COALESCE</a:t>
            </a:r>
            <a:endParaRPr lang="en-US" sz="1100" b="1" dirty="0">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CREATE TABLE [</a:t>
            </a:r>
            <a:r>
              <a:rPr lang="en-US" sz="1100" b="1" dirty="0" err="1">
                <a:solidFill>
                  <a:srgbClr val="FF0000"/>
                </a:solidFill>
                <a:latin typeface="Cambria" panose="02040503050406030204" pitchFamily="18" charset="0"/>
                <a:ea typeface="Cambria" panose="02040503050406030204" pitchFamily="18" charset="0"/>
              </a:rPr>
              <a:t>dbo</a:t>
            </a:r>
            <a:r>
              <a:rPr lang="en-US" sz="1100" b="1" dirty="0">
                <a:solidFill>
                  <a:srgbClr val="FF0000"/>
                </a:solidFill>
                <a:latin typeface="Cambria" panose="02040503050406030204" pitchFamily="18" charset="0"/>
                <a:ea typeface="Cambria" panose="02040503050406030204" pitchFamily="18" charset="0"/>
              </a:rPr>
              <a:t>].[</a:t>
            </a:r>
            <a:r>
              <a:rPr lang="en-US" sz="1100" b="1" dirty="0" err="1">
                <a:solidFill>
                  <a:srgbClr val="FF0000"/>
                </a:solidFill>
                <a:latin typeface="Cambria" panose="02040503050406030204" pitchFamily="18" charset="0"/>
                <a:ea typeface="Cambria" panose="02040503050406030204" pitchFamily="18" charset="0"/>
              </a:rPr>
              <a:t>Coalease_Fn</a:t>
            </a:r>
            <a:r>
              <a:rPr lang="en-US" sz="1100" b="1" dirty="0">
                <a:solidFill>
                  <a:srgbClr val="FF0000"/>
                </a:solidFill>
                <a:latin typeface="Cambria" panose="02040503050406030204" pitchFamily="18" charset="0"/>
                <a:ea typeface="Cambria" panose="02040503050406030204" pitchFamily="18" charset="0"/>
              </a:rPr>
              <a:t>](</a:t>
            </a:r>
          </a:p>
          <a:p>
            <a:r>
              <a:rPr lang="en-US" sz="1100" b="1" dirty="0">
                <a:solidFill>
                  <a:srgbClr val="FF0000"/>
                </a:solidFill>
                <a:latin typeface="Cambria" panose="02040503050406030204" pitchFamily="18" charset="0"/>
                <a:ea typeface="Cambria" panose="02040503050406030204" pitchFamily="18" charset="0"/>
              </a:rPr>
              <a:t>[ID] [</a:t>
            </a:r>
            <a:r>
              <a:rPr lang="en-US" sz="1100" b="1" dirty="0" err="1">
                <a:solidFill>
                  <a:srgbClr val="FF0000"/>
                </a:solidFill>
                <a:latin typeface="Cambria" panose="02040503050406030204" pitchFamily="18" charset="0"/>
                <a:ea typeface="Cambria" panose="02040503050406030204" pitchFamily="18" charset="0"/>
              </a:rPr>
              <a:t>int</a:t>
            </a:r>
            <a:r>
              <a:rPr lang="en-US" sz="1100" b="1" dirty="0">
                <a:solidFill>
                  <a:srgbClr val="FF0000"/>
                </a:solidFill>
                <a:latin typeface="Cambria" panose="02040503050406030204" pitchFamily="18" charset="0"/>
                <a:ea typeface="Cambria" panose="02040503050406030204" pitchFamily="18" charset="0"/>
              </a:rPr>
              <a:t>] NULL,</a:t>
            </a:r>
          </a:p>
          <a:p>
            <a:r>
              <a:rPr lang="en-US" sz="1100" b="1" dirty="0">
                <a:solidFill>
                  <a:srgbClr val="FF0000"/>
                </a:solidFill>
                <a:latin typeface="Cambria" panose="02040503050406030204" pitchFamily="18" charset="0"/>
                <a:ea typeface="Cambria" panose="02040503050406030204" pitchFamily="18" charset="0"/>
              </a:rPr>
              <a:t>[Name1]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](50) NULL,</a:t>
            </a:r>
          </a:p>
          <a:p>
            <a:r>
              <a:rPr lang="en-US" sz="1100" b="1" dirty="0">
                <a:solidFill>
                  <a:srgbClr val="FF0000"/>
                </a:solidFill>
                <a:latin typeface="Cambria" panose="02040503050406030204" pitchFamily="18" charset="0"/>
                <a:ea typeface="Cambria" panose="02040503050406030204" pitchFamily="18" charset="0"/>
              </a:rPr>
              <a:t>[Name2]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](50) NULL,</a:t>
            </a:r>
          </a:p>
          <a:p>
            <a:r>
              <a:rPr lang="en-US" sz="1100" b="1" dirty="0">
                <a:solidFill>
                  <a:srgbClr val="FF0000"/>
                </a:solidFill>
                <a:latin typeface="Cambria" panose="02040503050406030204" pitchFamily="18" charset="0"/>
                <a:ea typeface="Cambria" panose="02040503050406030204" pitchFamily="18" charset="0"/>
              </a:rPr>
              <a:t>[Name3]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](50) NULL,</a:t>
            </a:r>
          </a:p>
          <a:p>
            <a:r>
              <a:rPr lang="en-US" sz="1100" b="1" dirty="0">
                <a:solidFill>
                  <a:srgbClr val="FF0000"/>
                </a:solidFill>
                <a:latin typeface="Cambria" panose="02040503050406030204" pitchFamily="18" charset="0"/>
                <a:ea typeface="Cambria" panose="02040503050406030204" pitchFamily="18" charset="0"/>
              </a:rPr>
              <a:t>[Name4]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](50) NULL,</a:t>
            </a:r>
          </a:p>
          <a:p>
            <a:r>
              <a:rPr lang="en-US" sz="1100" b="1" dirty="0">
                <a:solidFill>
                  <a:srgbClr val="FF0000"/>
                </a:solidFill>
                <a:latin typeface="Cambria" panose="02040503050406030204" pitchFamily="18" charset="0"/>
                <a:ea typeface="Cambria" panose="02040503050406030204" pitchFamily="18" charset="0"/>
              </a:rPr>
              <a:t>[Name5]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](50) NULL</a:t>
            </a:r>
          </a:p>
          <a:p>
            <a:r>
              <a:rPr lang="en-US" sz="1100" b="1" dirty="0">
                <a:solidFill>
                  <a:srgbClr val="FF0000"/>
                </a:solidFill>
                <a:latin typeface="Cambria" panose="02040503050406030204" pitchFamily="18" charset="0"/>
                <a:ea typeface="Cambria" panose="02040503050406030204" pitchFamily="18" charset="0"/>
              </a:rPr>
              <a:t>) </a:t>
            </a:r>
          </a:p>
          <a:p>
            <a:endParaRPr lang="en-US" sz="1100" b="1" dirty="0">
              <a:solidFill>
                <a:srgbClr val="FF0000"/>
              </a:solidFill>
              <a:latin typeface="Cambria" panose="02040503050406030204" pitchFamily="18" charset="0"/>
              <a:ea typeface="Cambria" panose="02040503050406030204" pitchFamily="18" charset="0"/>
            </a:endParaRPr>
          </a:p>
          <a:p>
            <a:r>
              <a:rPr lang="en-US" sz="1100" b="1" dirty="0">
                <a:latin typeface="Cambria" panose="02040503050406030204" pitchFamily="18" charset="0"/>
                <a:ea typeface="Cambria" panose="02040503050406030204" pitchFamily="18" charset="0"/>
              </a:rPr>
              <a:t>Insert values as per the above table </a:t>
            </a:r>
            <a:endParaRPr lang="en-US" sz="1100" b="1" dirty="0" smtClean="0">
              <a:latin typeface="Cambria" panose="02040503050406030204" pitchFamily="18" charset="0"/>
              <a:ea typeface="Cambria" panose="02040503050406030204" pitchFamily="18" charset="0"/>
            </a:endParaRPr>
          </a:p>
          <a:p>
            <a:r>
              <a:rPr lang="en-US" sz="1100" b="1" dirty="0" smtClean="0">
                <a:latin typeface="Cambria" panose="02040503050406030204" pitchFamily="18" charset="0"/>
                <a:ea typeface="Cambria" panose="02040503050406030204" pitchFamily="18" charset="0"/>
              </a:rPr>
              <a:t>Query for ISNULL and COALEASE function</a:t>
            </a:r>
          </a:p>
          <a:p>
            <a:endParaRPr lang="en-US" sz="1100" b="1" dirty="0">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select * , COALESCE(Name1,Name2,Name3,Name4,Name4) as </a:t>
            </a:r>
            <a:r>
              <a:rPr lang="en-US" sz="1100" b="1" dirty="0" err="1">
                <a:solidFill>
                  <a:srgbClr val="FF0000"/>
                </a:solidFill>
                <a:latin typeface="Cambria" panose="02040503050406030204" pitchFamily="18" charset="0"/>
                <a:ea typeface="Cambria" panose="02040503050406030204" pitchFamily="18" charset="0"/>
              </a:rPr>
              <a:t>COALESCEvalue</a:t>
            </a:r>
            <a:r>
              <a:rPr lang="en-US" sz="1100" b="1" dirty="0">
                <a:solidFill>
                  <a:srgbClr val="FF0000"/>
                </a:solidFill>
                <a:latin typeface="Cambria" panose="02040503050406030204" pitchFamily="18" charset="0"/>
                <a:ea typeface="Cambria" panose="02040503050406030204" pitchFamily="18" charset="0"/>
              </a:rPr>
              <a:t>, </a:t>
            </a:r>
          </a:p>
          <a:p>
            <a:r>
              <a:rPr lang="en-US" sz="1100" b="1" dirty="0">
                <a:solidFill>
                  <a:srgbClr val="FF0000"/>
                </a:solidFill>
                <a:latin typeface="Cambria" panose="02040503050406030204" pitchFamily="18" charset="0"/>
                <a:ea typeface="Cambria" panose="02040503050406030204" pitchFamily="18" charset="0"/>
              </a:rPr>
              <a:t>ISNULL(Name1,Name2) as </a:t>
            </a:r>
            <a:r>
              <a:rPr lang="en-US" sz="1100" b="1" dirty="0" err="1">
                <a:solidFill>
                  <a:srgbClr val="FF0000"/>
                </a:solidFill>
                <a:latin typeface="Cambria" panose="02040503050406030204" pitchFamily="18" charset="0"/>
                <a:ea typeface="Cambria" panose="02040503050406030204" pitchFamily="18" charset="0"/>
              </a:rPr>
              <a:t>ISNULLValue</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 from [</a:t>
            </a:r>
            <a:r>
              <a:rPr lang="en-US" sz="1100" b="1" dirty="0" err="1">
                <a:solidFill>
                  <a:srgbClr val="FF0000"/>
                </a:solidFill>
                <a:latin typeface="Cambria" panose="02040503050406030204" pitchFamily="18" charset="0"/>
                <a:ea typeface="Cambria" panose="02040503050406030204" pitchFamily="18" charset="0"/>
              </a:rPr>
              <a:t>dbo</a:t>
            </a:r>
            <a:r>
              <a:rPr lang="en-US" sz="1100" b="1" dirty="0">
                <a:solidFill>
                  <a:srgbClr val="FF0000"/>
                </a:solidFill>
                <a:latin typeface="Cambria" panose="02040503050406030204" pitchFamily="18" charset="0"/>
                <a:ea typeface="Cambria" panose="02040503050406030204" pitchFamily="18" charset="0"/>
              </a:rPr>
              <a:t>].[</a:t>
            </a:r>
            <a:r>
              <a:rPr lang="en-US" sz="1100" b="1" dirty="0" err="1">
                <a:solidFill>
                  <a:srgbClr val="FF0000"/>
                </a:solidFill>
                <a:latin typeface="Cambria" panose="02040503050406030204" pitchFamily="18" charset="0"/>
                <a:ea typeface="Cambria" panose="02040503050406030204" pitchFamily="18" charset="0"/>
              </a:rPr>
              <a:t>Coalease_Fn</a:t>
            </a:r>
            <a:r>
              <a:rPr lang="en-US" sz="1100" b="1" dirty="0">
                <a:solidFill>
                  <a:srgbClr val="FF0000"/>
                </a:solidFill>
                <a:latin typeface="Cambria" panose="02040503050406030204" pitchFamily="18" charset="0"/>
                <a:ea typeface="Cambria" panose="02040503050406030204" pitchFamily="18" charset="0"/>
              </a:rPr>
              <a:t>]</a:t>
            </a:r>
          </a:p>
        </p:txBody>
      </p:sp>
      <p:graphicFrame>
        <p:nvGraphicFramePr>
          <p:cNvPr id="10" name="Table 9"/>
          <p:cNvGraphicFramePr>
            <a:graphicFrameLocks noGrp="1"/>
          </p:cNvGraphicFramePr>
          <p:nvPr>
            <p:extLst>
              <p:ext uri="{D42A27DB-BD31-4B8C-83A1-F6EECF244321}">
                <p14:modId xmlns:p14="http://schemas.microsoft.com/office/powerpoint/2010/main" val="3854551049"/>
              </p:ext>
            </p:extLst>
          </p:nvPr>
        </p:nvGraphicFramePr>
        <p:xfrm>
          <a:off x="9069083" y="360741"/>
          <a:ext cx="3031668" cy="1289050"/>
        </p:xfrm>
        <a:graphic>
          <a:graphicData uri="http://schemas.openxmlformats.org/drawingml/2006/table">
            <a:tbl>
              <a:tblPr>
                <a:tableStyleId>{69C7853C-536D-4A76-A0AE-DD22124D55A5}</a:tableStyleId>
              </a:tblPr>
              <a:tblGrid>
                <a:gridCol w="505278"/>
                <a:gridCol w="505278"/>
                <a:gridCol w="505278"/>
                <a:gridCol w="505278"/>
                <a:gridCol w="505278"/>
                <a:gridCol w="505278"/>
              </a:tblGrid>
              <a:tr h="184150">
                <a:tc>
                  <a:txBody>
                    <a:bodyPr/>
                    <a:lstStyle/>
                    <a:p>
                      <a:pPr algn="ctr" fontAlgn="b"/>
                      <a:r>
                        <a:rPr lang="en-US" sz="1100" b="1" u="none" strike="noStrike" dirty="0">
                          <a:effectLst/>
                          <a:latin typeface="Calibri" panose="020F0502020204030204" pitchFamily="34" charset="0"/>
                          <a:cs typeface="Calibri" panose="020F0502020204030204" pitchFamily="34" charset="0"/>
                        </a:rPr>
                        <a:t>ID</a:t>
                      </a:r>
                      <a:endParaRPr lang="en-US" sz="1100" b="1"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b="1" u="none" strike="noStrike">
                          <a:effectLst/>
                          <a:latin typeface="Calibri" panose="020F0502020204030204" pitchFamily="34" charset="0"/>
                          <a:cs typeface="Calibri" panose="020F0502020204030204" pitchFamily="34" charset="0"/>
                        </a:rPr>
                        <a:t>Name1</a:t>
                      </a:r>
                      <a:endParaRPr lang="en-US" sz="1100" b="1"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b="1" u="none" strike="noStrike" dirty="0">
                          <a:effectLst/>
                          <a:latin typeface="Calibri" panose="020F0502020204030204" pitchFamily="34" charset="0"/>
                          <a:cs typeface="Calibri" panose="020F0502020204030204" pitchFamily="34" charset="0"/>
                        </a:rPr>
                        <a:t>Name2</a:t>
                      </a:r>
                      <a:endParaRPr lang="en-US" sz="1100" b="1"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b="1" u="none" strike="noStrike" dirty="0">
                          <a:effectLst/>
                          <a:latin typeface="Calibri" panose="020F0502020204030204" pitchFamily="34" charset="0"/>
                          <a:cs typeface="Calibri" panose="020F0502020204030204" pitchFamily="34" charset="0"/>
                        </a:rPr>
                        <a:t>Name3</a:t>
                      </a:r>
                      <a:endParaRPr lang="en-US" sz="1100" b="1"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b="1" u="none" strike="noStrike" dirty="0">
                          <a:effectLst/>
                          <a:latin typeface="Calibri" panose="020F0502020204030204" pitchFamily="34" charset="0"/>
                          <a:cs typeface="Calibri" panose="020F0502020204030204" pitchFamily="34" charset="0"/>
                        </a:rPr>
                        <a:t>Name4</a:t>
                      </a:r>
                      <a:endParaRPr lang="en-US" sz="1100" b="1"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b="1" u="none" strike="noStrike" dirty="0">
                          <a:effectLst/>
                          <a:latin typeface="Calibri" panose="020F0502020204030204" pitchFamily="34" charset="0"/>
                          <a:cs typeface="Calibri" panose="020F0502020204030204" pitchFamily="34" charset="0"/>
                        </a:rPr>
                        <a:t>Name5</a:t>
                      </a:r>
                      <a:endParaRPr lang="en-US" sz="1100" b="1"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r>
              <a:tr h="184150">
                <a:tc>
                  <a:txBody>
                    <a:bodyPr/>
                    <a:lstStyle/>
                    <a:p>
                      <a:pPr algn="ctr" fontAlgn="b"/>
                      <a:r>
                        <a:rPr lang="en-US" sz="1100" u="none" strike="noStrike" dirty="0">
                          <a:effectLst/>
                          <a:latin typeface="Calibri" panose="020F0502020204030204" pitchFamily="34" charset="0"/>
                          <a:cs typeface="Calibri" panose="020F0502020204030204" pitchFamily="34" charset="0"/>
                        </a:rPr>
                        <a:t>1</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A</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NULL</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B</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C</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r>
              <a:tr h="184150">
                <a:tc>
                  <a:txBody>
                    <a:bodyPr/>
                    <a:lstStyle/>
                    <a:p>
                      <a:pPr algn="ctr" fontAlgn="b"/>
                      <a:r>
                        <a:rPr lang="en-US" sz="1100" u="none" strike="noStrike">
                          <a:effectLst/>
                          <a:latin typeface="Calibri" panose="020F0502020204030204" pitchFamily="34" charset="0"/>
                          <a:cs typeface="Calibri" panose="020F0502020204030204" pitchFamily="34" charset="0"/>
                        </a:rPr>
                        <a:t>2</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C</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D</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E</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r>
              <a:tr h="184150">
                <a:tc>
                  <a:txBody>
                    <a:bodyPr/>
                    <a:lstStyle/>
                    <a:p>
                      <a:pPr algn="ctr" fontAlgn="b"/>
                      <a:r>
                        <a:rPr lang="en-US" sz="1100" u="none" strike="noStrike">
                          <a:effectLst/>
                          <a:latin typeface="Calibri" panose="020F0502020204030204" pitchFamily="34" charset="0"/>
                          <a:cs typeface="Calibri" panose="020F0502020204030204" pitchFamily="34" charset="0"/>
                        </a:rPr>
                        <a:t>3</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D</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F</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V</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r>
              <a:tr h="184150">
                <a:tc>
                  <a:txBody>
                    <a:bodyPr/>
                    <a:lstStyle/>
                    <a:p>
                      <a:pPr algn="ctr" fontAlgn="b"/>
                      <a:r>
                        <a:rPr lang="en-US" sz="1100" u="none" strike="noStrike">
                          <a:effectLst/>
                          <a:latin typeface="Calibri" panose="020F0502020204030204" pitchFamily="34" charset="0"/>
                          <a:cs typeface="Calibri" panose="020F0502020204030204" pitchFamily="34" charset="0"/>
                        </a:rPr>
                        <a:t>4</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D</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R</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r>
              <a:tr h="184150">
                <a:tc>
                  <a:txBody>
                    <a:bodyPr/>
                    <a:lstStyle/>
                    <a:p>
                      <a:pPr algn="ctr" fontAlgn="b"/>
                      <a:r>
                        <a:rPr lang="en-US" sz="1100" u="none" strike="noStrike">
                          <a:effectLst/>
                          <a:latin typeface="Calibri" panose="020F0502020204030204" pitchFamily="34" charset="0"/>
                          <a:cs typeface="Calibri" panose="020F0502020204030204" pitchFamily="34" charset="0"/>
                        </a:rPr>
                        <a:t>5</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A</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r>
              <a:tr h="184150">
                <a:tc>
                  <a:txBody>
                    <a:bodyPr/>
                    <a:lstStyle/>
                    <a:p>
                      <a:pPr algn="ctr" fontAlgn="b"/>
                      <a:r>
                        <a:rPr lang="en-US" sz="1100" u="none" strike="noStrike">
                          <a:effectLst/>
                          <a:latin typeface="Calibri" panose="020F0502020204030204" pitchFamily="34" charset="0"/>
                          <a:cs typeface="Calibri" panose="020F0502020204030204" pitchFamily="34" charset="0"/>
                        </a:rPr>
                        <a:t>6</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A</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NULL</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a:effectLst/>
                          <a:latin typeface="Calibri" panose="020F0502020204030204" pitchFamily="34" charset="0"/>
                          <a:cs typeface="Calibri" panose="020F0502020204030204" pitchFamily="34" charset="0"/>
                        </a:rPr>
                        <a:t>NULL</a:t>
                      </a:r>
                      <a:endParaRPr lang="en-US" sz="1100" b="0" i="0" u="none" strike="noStrike">
                        <a:solidFill>
                          <a:srgbClr val="000000"/>
                        </a:solidFill>
                        <a:effectLst/>
                        <a:latin typeface="Calibri" panose="020F0502020204030204" pitchFamily="34" charset="0"/>
                        <a:cs typeface="Calibri" panose="020F0502020204030204" pitchFamily="34" charset="0"/>
                      </a:endParaRPr>
                    </a:p>
                  </a:txBody>
                  <a:tcPr marL="6350" marR="6350" marT="6350" marB="0" anchor="b"/>
                </a:tc>
                <a:tc>
                  <a:txBody>
                    <a:bodyPr/>
                    <a:lstStyle/>
                    <a:p>
                      <a:pPr algn="ctr" fontAlgn="b"/>
                      <a:r>
                        <a:rPr lang="en-US" sz="1100" u="none" strike="noStrike" dirty="0">
                          <a:effectLst/>
                          <a:latin typeface="Calibri" panose="020F0502020204030204" pitchFamily="34" charset="0"/>
                          <a:cs typeface="Calibri" panose="020F0502020204030204" pitchFamily="34" charset="0"/>
                        </a:rPr>
                        <a:t>V</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6350" marR="6350" marT="6350" marB="0" anchor="b"/>
                </a:tc>
              </a:tr>
            </a:tbl>
          </a:graphicData>
        </a:graphic>
      </p:graphicFrame>
      <p:sp>
        <p:nvSpPr>
          <p:cNvPr id="11" name="Rectangle 10"/>
          <p:cNvSpPr/>
          <p:nvPr/>
        </p:nvSpPr>
        <p:spPr>
          <a:xfrm>
            <a:off x="9066659" y="1768609"/>
            <a:ext cx="3049840" cy="48320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dirty="0" smtClean="0">
                <a:latin typeface="Cambria" panose="02040503050406030204" pitchFamily="18" charset="0"/>
                <a:ea typeface="Cambria" panose="02040503050406030204" pitchFamily="18" charset="0"/>
              </a:rPr>
              <a:t>Returns </a:t>
            </a:r>
            <a:r>
              <a:rPr lang="en-US" sz="1100" dirty="0">
                <a:latin typeface="Cambria" panose="02040503050406030204" pitchFamily="18" charset="0"/>
                <a:ea typeface="Cambria" panose="02040503050406030204" pitchFamily="18" charset="0"/>
              </a:rPr>
              <a:t>the number of bytes used to represent any expression</a:t>
            </a:r>
          </a:p>
          <a:p>
            <a:r>
              <a:rPr lang="en-US" sz="1100" b="1" dirty="0" smtClean="0">
                <a:solidFill>
                  <a:srgbClr val="FF0000"/>
                </a:solidFill>
                <a:latin typeface="Cambria" panose="02040503050406030204" pitchFamily="18" charset="0"/>
                <a:ea typeface="Cambria" panose="02040503050406030204" pitchFamily="18" charset="0"/>
              </a:rPr>
              <a:t>select </a:t>
            </a:r>
            <a:r>
              <a:rPr lang="en-US" sz="1100" b="1" dirty="0">
                <a:solidFill>
                  <a:srgbClr val="FF0000"/>
                </a:solidFill>
                <a:latin typeface="Cambria" panose="02040503050406030204" pitchFamily="18" charset="0"/>
                <a:ea typeface="Cambria" panose="02040503050406030204" pitchFamily="18" charset="0"/>
              </a:rPr>
              <a:t>DATALENGTH(1000)</a:t>
            </a:r>
          </a:p>
          <a:p>
            <a:r>
              <a:rPr lang="en-US" sz="1100" b="1" dirty="0">
                <a:solidFill>
                  <a:srgbClr val="FF0000"/>
                </a:solidFill>
                <a:latin typeface="Cambria" panose="02040503050406030204" pitchFamily="18" charset="0"/>
                <a:ea typeface="Cambria" panose="02040503050406030204" pitchFamily="18" charset="0"/>
              </a:rPr>
              <a:t>select DATALENGTH('</a:t>
            </a:r>
            <a:r>
              <a:rPr lang="en-US" sz="1100" b="1" dirty="0" err="1">
                <a:solidFill>
                  <a:srgbClr val="FF0000"/>
                </a:solidFill>
                <a:latin typeface="Cambria" panose="02040503050406030204" pitchFamily="18" charset="0"/>
                <a:ea typeface="Cambria" panose="02040503050406030204" pitchFamily="18" charset="0"/>
              </a:rPr>
              <a:t>Tanaji</a:t>
            </a:r>
            <a:r>
              <a:rPr lang="en-US" sz="1100" b="1" dirty="0">
                <a:solidFill>
                  <a:srgbClr val="FF0000"/>
                </a:solidFill>
                <a:latin typeface="Cambria" panose="02040503050406030204" pitchFamily="18" charset="0"/>
                <a:ea typeface="Cambria" panose="02040503050406030204" pitchFamily="18" charset="0"/>
              </a:rPr>
              <a:t>')</a:t>
            </a:r>
          </a:p>
          <a:p>
            <a:endParaRPr lang="en-US" sz="1100" dirty="0" smtClean="0">
              <a:latin typeface="Cambria" panose="02040503050406030204" pitchFamily="18" charset="0"/>
              <a:ea typeface="Cambria" panose="02040503050406030204" pitchFamily="18" charset="0"/>
            </a:endParaRPr>
          </a:p>
          <a:p>
            <a:r>
              <a:rPr lang="en-US" sz="1100" dirty="0" smtClean="0">
                <a:latin typeface="Cambria" panose="02040503050406030204" pitchFamily="18" charset="0"/>
                <a:ea typeface="Cambria" panose="02040503050406030204" pitchFamily="18" charset="0"/>
              </a:rPr>
              <a:t>Returns </a:t>
            </a:r>
            <a:r>
              <a:rPr lang="en-US" sz="1100" dirty="0">
                <a:latin typeface="Cambria" panose="02040503050406030204" pitchFamily="18" charset="0"/>
                <a:ea typeface="Cambria" panose="02040503050406030204" pitchFamily="18" charset="0"/>
              </a:rPr>
              <a:t>the name of the workstation.</a:t>
            </a:r>
          </a:p>
          <a:p>
            <a:r>
              <a:rPr lang="en-US" sz="1100" b="1" dirty="0">
                <a:solidFill>
                  <a:srgbClr val="FF0000"/>
                </a:solidFill>
                <a:latin typeface="Cambria" panose="02040503050406030204" pitchFamily="18" charset="0"/>
                <a:ea typeface="Cambria" panose="02040503050406030204" pitchFamily="18" charset="0"/>
              </a:rPr>
              <a:t>select HOST_NAME()</a:t>
            </a:r>
          </a:p>
          <a:p>
            <a:endParaRPr lang="en-US" sz="1100" dirty="0" smtClean="0">
              <a:latin typeface="Cambria" panose="02040503050406030204" pitchFamily="18" charset="0"/>
              <a:ea typeface="Cambria" panose="02040503050406030204" pitchFamily="18" charset="0"/>
            </a:endParaRPr>
          </a:p>
          <a:p>
            <a:r>
              <a:rPr lang="en-US" sz="1100" dirty="0" smtClean="0">
                <a:latin typeface="Cambria" panose="02040503050406030204" pitchFamily="18" charset="0"/>
                <a:ea typeface="Cambria" panose="02040503050406030204" pitchFamily="18" charset="0"/>
              </a:rPr>
              <a:t>Returns </a:t>
            </a:r>
            <a:r>
              <a:rPr lang="en-US" sz="1100" dirty="0">
                <a:latin typeface="Cambria" panose="02040503050406030204" pitchFamily="18" charset="0"/>
                <a:ea typeface="Cambria" panose="02040503050406030204" pitchFamily="18" charset="0"/>
              </a:rPr>
              <a:t>the last identity value generated for a specified table by the identity function.</a:t>
            </a:r>
          </a:p>
          <a:p>
            <a:r>
              <a:rPr lang="en-US" sz="1100" b="1" dirty="0">
                <a:solidFill>
                  <a:srgbClr val="FF0000"/>
                </a:solidFill>
                <a:latin typeface="Cambria" panose="02040503050406030204" pitchFamily="18" charset="0"/>
                <a:ea typeface="Cambria" panose="02040503050406030204" pitchFamily="18" charset="0"/>
              </a:rPr>
              <a:t>select IDENT_CURRENT('BANK</a:t>
            </a:r>
            <a:r>
              <a:rPr lang="en-US" sz="1100" b="1" dirty="0" smtClean="0">
                <a:solidFill>
                  <a:srgbClr val="FF0000"/>
                </a:solidFill>
                <a:latin typeface="Cambria" panose="02040503050406030204" pitchFamily="18" charset="0"/>
                <a:ea typeface="Cambria" panose="02040503050406030204" pitchFamily="18" charset="0"/>
              </a:rPr>
              <a:t>')</a:t>
            </a:r>
            <a:endParaRPr lang="en-US" sz="1100" dirty="0" smtClean="0">
              <a:latin typeface="Cambria" panose="02040503050406030204" pitchFamily="18" charset="0"/>
              <a:ea typeface="Cambria" panose="02040503050406030204" pitchFamily="18" charset="0"/>
            </a:endParaRPr>
          </a:p>
          <a:p>
            <a:r>
              <a:rPr lang="en-US" sz="1100" dirty="0" smtClean="0">
                <a:latin typeface="Cambria" panose="02040503050406030204" pitchFamily="18" charset="0"/>
                <a:ea typeface="Cambria" panose="02040503050406030204" pitchFamily="18" charset="0"/>
              </a:rPr>
              <a:t>Returns </a:t>
            </a:r>
            <a:r>
              <a:rPr lang="en-US" sz="1100" dirty="0">
                <a:latin typeface="Cambria" panose="02040503050406030204" pitchFamily="18" charset="0"/>
                <a:ea typeface="Cambria" panose="02040503050406030204" pitchFamily="18" charset="0"/>
              </a:rPr>
              <a:t>the seed value that was specified when the identity function in a table was created.</a:t>
            </a:r>
          </a:p>
          <a:p>
            <a:r>
              <a:rPr lang="en-US" sz="1100" b="1" dirty="0">
                <a:solidFill>
                  <a:srgbClr val="FF0000"/>
                </a:solidFill>
                <a:latin typeface="Cambria" panose="02040503050406030204" pitchFamily="18" charset="0"/>
                <a:ea typeface="Cambria" panose="02040503050406030204" pitchFamily="18" charset="0"/>
              </a:rPr>
              <a:t>select IDENT_SEED('BANK</a:t>
            </a:r>
            <a:r>
              <a:rPr lang="en-US" sz="1100" b="1" dirty="0" smtClean="0">
                <a:solidFill>
                  <a:srgbClr val="FF0000"/>
                </a:solidFill>
                <a:latin typeface="Cambria" panose="02040503050406030204" pitchFamily="18" charset="0"/>
                <a:ea typeface="Cambria" panose="02040503050406030204" pitchFamily="18" charset="0"/>
              </a:rPr>
              <a:t>')</a:t>
            </a:r>
            <a:endParaRPr lang="en-US" sz="1100" dirty="0" smtClean="0">
              <a:latin typeface="Cambria" panose="02040503050406030204" pitchFamily="18" charset="0"/>
              <a:ea typeface="Cambria" panose="02040503050406030204" pitchFamily="18" charset="0"/>
            </a:endParaRPr>
          </a:p>
          <a:p>
            <a:r>
              <a:rPr lang="en-US" sz="1100" dirty="0" smtClean="0">
                <a:latin typeface="Cambria" panose="02040503050406030204" pitchFamily="18" charset="0"/>
                <a:ea typeface="Cambria" panose="02040503050406030204" pitchFamily="18" charset="0"/>
              </a:rPr>
              <a:t>Returns </a:t>
            </a:r>
            <a:r>
              <a:rPr lang="en-US" sz="1100" dirty="0">
                <a:latin typeface="Cambria" panose="02040503050406030204" pitchFamily="18" charset="0"/>
                <a:ea typeface="Cambria" panose="02040503050406030204" pitchFamily="18" charset="0"/>
              </a:rPr>
              <a:t>the increment value that was specified when the identity function in a table was created.</a:t>
            </a:r>
          </a:p>
          <a:p>
            <a:r>
              <a:rPr lang="en-US" sz="1100" b="1" dirty="0">
                <a:solidFill>
                  <a:srgbClr val="FF0000"/>
                </a:solidFill>
                <a:latin typeface="Cambria" panose="02040503050406030204" pitchFamily="18" charset="0"/>
                <a:ea typeface="Cambria" panose="02040503050406030204" pitchFamily="18" charset="0"/>
              </a:rPr>
              <a:t>select IDENT_INCR('BANK')</a:t>
            </a:r>
          </a:p>
          <a:p>
            <a:endParaRPr lang="en-US" sz="1100" dirty="0" smtClean="0">
              <a:latin typeface="Cambria" panose="02040503050406030204" pitchFamily="18" charset="0"/>
              <a:ea typeface="Cambria" panose="02040503050406030204" pitchFamily="18" charset="0"/>
            </a:endParaRPr>
          </a:p>
          <a:p>
            <a:r>
              <a:rPr lang="en-US" sz="1100" dirty="0" smtClean="0">
                <a:latin typeface="Cambria" panose="02040503050406030204" pitchFamily="18" charset="0"/>
                <a:ea typeface="Cambria" panose="02040503050406030204" pitchFamily="18" charset="0"/>
              </a:rPr>
              <a:t>Creates </a:t>
            </a:r>
            <a:r>
              <a:rPr lang="en-US" sz="1100" dirty="0">
                <a:latin typeface="Cambria" panose="02040503050406030204" pitchFamily="18" charset="0"/>
                <a:ea typeface="Cambria" panose="02040503050406030204" pitchFamily="18" charset="0"/>
              </a:rPr>
              <a:t>a unique value of type </a:t>
            </a:r>
            <a:r>
              <a:rPr lang="en-US" sz="1100" dirty="0" err="1">
                <a:latin typeface="Cambria" panose="02040503050406030204" pitchFamily="18" charset="0"/>
                <a:ea typeface="Cambria" panose="02040503050406030204" pitchFamily="18" charset="0"/>
              </a:rPr>
              <a:t>uniqueidentifier</a:t>
            </a:r>
            <a:r>
              <a:rPr lang="en-US" sz="1100" dirty="0">
                <a:latin typeface="Cambria" panose="02040503050406030204" pitchFamily="18" charset="0"/>
                <a:ea typeface="Cambria" panose="02040503050406030204" pitchFamily="18" charset="0"/>
              </a:rPr>
              <a:t>.</a:t>
            </a:r>
          </a:p>
          <a:p>
            <a:r>
              <a:rPr lang="en-US" sz="1100" b="1" dirty="0">
                <a:solidFill>
                  <a:srgbClr val="FF0000"/>
                </a:solidFill>
                <a:latin typeface="Cambria" panose="02040503050406030204" pitchFamily="18" charset="0"/>
                <a:ea typeface="Cambria" panose="02040503050406030204" pitchFamily="18" charset="0"/>
              </a:rPr>
              <a:t>select NEWID()</a:t>
            </a:r>
          </a:p>
          <a:p>
            <a:endParaRPr lang="en-US" sz="1100" dirty="0" smtClean="0">
              <a:latin typeface="Cambria" panose="02040503050406030204" pitchFamily="18" charset="0"/>
              <a:ea typeface="Cambria" panose="02040503050406030204" pitchFamily="18" charset="0"/>
            </a:endParaRPr>
          </a:p>
          <a:p>
            <a:r>
              <a:rPr lang="en-US" sz="1100" dirty="0" smtClean="0">
                <a:latin typeface="Cambria" panose="02040503050406030204" pitchFamily="18" charset="0"/>
                <a:ea typeface="Cambria" panose="02040503050406030204" pitchFamily="18" charset="0"/>
              </a:rPr>
              <a:t>Returns </a:t>
            </a:r>
            <a:r>
              <a:rPr lang="en-US" sz="1100" dirty="0">
                <a:latin typeface="Cambria" panose="02040503050406030204" pitchFamily="18" charset="0"/>
                <a:ea typeface="Cambria" panose="02040503050406030204" pitchFamily="18" charset="0"/>
              </a:rPr>
              <a:t>the first expression if the two expressions are not equivalent. If the expressions are equivalent, returns a null value.</a:t>
            </a:r>
          </a:p>
          <a:p>
            <a:r>
              <a:rPr lang="en-US" sz="1100" b="1" dirty="0">
                <a:solidFill>
                  <a:srgbClr val="FF0000"/>
                </a:solidFill>
                <a:latin typeface="Cambria" panose="02040503050406030204" pitchFamily="18" charset="0"/>
                <a:ea typeface="Cambria" panose="02040503050406030204" pitchFamily="18" charset="0"/>
              </a:rPr>
              <a:t>select NULLIF(100,200)</a:t>
            </a:r>
          </a:p>
          <a:p>
            <a:r>
              <a:rPr lang="en-US" sz="1100" b="1" dirty="0">
                <a:solidFill>
                  <a:srgbClr val="FF0000"/>
                </a:solidFill>
                <a:latin typeface="Cambria" panose="02040503050406030204" pitchFamily="18" charset="0"/>
                <a:ea typeface="Cambria" panose="02040503050406030204" pitchFamily="18" charset="0"/>
              </a:rPr>
              <a:t>select NULLIF(100,100)</a:t>
            </a:r>
          </a:p>
        </p:txBody>
      </p:sp>
    </p:spTree>
    <p:extLst>
      <p:ext uri="{BB962C8B-B14F-4D97-AF65-F5344CB8AC3E}">
        <p14:creationId xmlns:p14="http://schemas.microsoft.com/office/powerpoint/2010/main" val="673604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1703" y="82092"/>
            <a:ext cx="3795947" cy="67403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u="sng" dirty="0" smtClean="0">
                <a:solidFill>
                  <a:srgbClr val="0070C0"/>
                </a:solidFill>
                <a:latin typeface="Cambria" panose="02040503050406030204" pitchFamily="18" charset="0"/>
                <a:ea typeface="Cambria" panose="02040503050406030204" pitchFamily="18" charset="0"/>
              </a:rPr>
              <a:t>Aggregate functions </a:t>
            </a:r>
            <a:r>
              <a:rPr lang="en-US" sz="1400" b="1" dirty="0" smtClean="0">
                <a:latin typeface="Cambria" panose="02040503050406030204" pitchFamily="18" charset="0"/>
                <a:ea typeface="Cambria" panose="02040503050406030204" pitchFamily="18" charset="0"/>
              </a:rPr>
              <a:t>:- </a:t>
            </a:r>
            <a:r>
              <a:rPr lang="en-US" sz="1100" dirty="0">
                <a:latin typeface="Cambria" panose="02040503050406030204" pitchFamily="18" charset="0"/>
                <a:ea typeface="Cambria" panose="02040503050406030204" pitchFamily="18" charset="0"/>
              </a:rPr>
              <a:t>It is used to summarize data, by combining multiple values to form a single result.</a:t>
            </a:r>
          </a:p>
          <a:p>
            <a:r>
              <a:rPr lang="en-US" sz="1100" dirty="0">
                <a:latin typeface="Cambria" panose="02040503050406030204" pitchFamily="18" charset="0"/>
                <a:ea typeface="Cambria" panose="02040503050406030204" pitchFamily="18" charset="0"/>
              </a:rPr>
              <a:t>SQL Aggregate functions are mostly used with the GROUP BY clause of the SELECT statement</a:t>
            </a:r>
            <a:r>
              <a:rPr lang="en-US" sz="1100" dirty="0" smtClean="0">
                <a:latin typeface="Cambria" panose="02040503050406030204" pitchFamily="18" charset="0"/>
                <a:ea typeface="Cambria" panose="02040503050406030204" pitchFamily="18" charset="0"/>
              </a:rPr>
              <a:t>.</a:t>
            </a:r>
            <a:endParaRPr lang="en-US" sz="1100" dirty="0"/>
          </a:p>
          <a:p>
            <a:pPr fontAlgn="base"/>
            <a:r>
              <a:rPr lang="en-US" sz="1100" dirty="0" smtClean="0">
                <a:latin typeface="Cambria" panose="02040503050406030204" pitchFamily="18" charset="0"/>
                <a:ea typeface="Cambria" panose="02040503050406030204" pitchFamily="18" charset="0"/>
              </a:rPr>
              <a:t>1) Count</a:t>
            </a:r>
            <a:r>
              <a:rPr lang="en-US" sz="1100" dirty="0">
                <a:latin typeface="Cambria" panose="02040503050406030204" pitchFamily="18" charset="0"/>
                <a:ea typeface="Cambria" panose="02040503050406030204" pitchFamily="18" charset="0"/>
              </a:rPr>
              <a:t>()</a:t>
            </a:r>
          </a:p>
          <a:p>
            <a:pPr fontAlgn="base"/>
            <a:r>
              <a:rPr lang="en-US" sz="1100" dirty="0" smtClean="0">
                <a:latin typeface="Cambria" panose="02040503050406030204" pitchFamily="18" charset="0"/>
                <a:ea typeface="Cambria" panose="02040503050406030204" pitchFamily="18" charset="0"/>
              </a:rPr>
              <a:t>2) Sum</a:t>
            </a:r>
            <a:r>
              <a:rPr lang="en-US" sz="1100" dirty="0">
                <a:latin typeface="Cambria" panose="02040503050406030204" pitchFamily="18" charset="0"/>
                <a:ea typeface="Cambria" panose="02040503050406030204" pitchFamily="18" charset="0"/>
              </a:rPr>
              <a:t>()</a:t>
            </a:r>
          </a:p>
          <a:p>
            <a:pPr fontAlgn="base"/>
            <a:r>
              <a:rPr lang="en-US" sz="1100" dirty="0" smtClean="0">
                <a:latin typeface="Cambria" panose="02040503050406030204" pitchFamily="18" charset="0"/>
                <a:ea typeface="Cambria" panose="02040503050406030204" pitchFamily="18" charset="0"/>
              </a:rPr>
              <a:t>3) </a:t>
            </a:r>
            <a:r>
              <a:rPr lang="en-US" sz="1100" dirty="0" err="1" smtClean="0">
                <a:latin typeface="Cambria" panose="02040503050406030204" pitchFamily="18" charset="0"/>
                <a:ea typeface="Cambria" panose="02040503050406030204" pitchFamily="18" charset="0"/>
              </a:rPr>
              <a:t>Avg</a:t>
            </a:r>
            <a:r>
              <a:rPr lang="en-US" sz="1100" dirty="0">
                <a:latin typeface="Cambria" panose="02040503050406030204" pitchFamily="18" charset="0"/>
                <a:ea typeface="Cambria" panose="02040503050406030204" pitchFamily="18" charset="0"/>
              </a:rPr>
              <a:t>()</a:t>
            </a:r>
          </a:p>
          <a:p>
            <a:pPr fontAlgn="base"/>
            <a:r>
              <a:rPr lang="en-US" sz="1100" dirty="0" smtClean="0">
                <a:latin typeface="Cambria" panose="02040503050406030204" pitchFamily="18" charset="0"/>
                <a:ea typeface="Cambria" panose="02040503050406030204" pitchFamily="18" charset="0"/>
              </a:rPr>
              <a:t>4) Min</a:t>
            </a:r>
            <a:r>
              <a:rPr lang="en-US" sz="1100" dirty="0">
                <a:latin typeface="Cambria" panose="02040503050406030204" pitchFamily="18" charset="0"/>
                <a:ea typeface="Cambria" panose="02040503050406030204" pitchFamily="18" charset="0"/>
              </a:rPr>
              <a:t>()</a:t>
            </a:r>
          </a:p>
          <a:p>
            <a:pPr fontAlgn="base"/>
            <a:r>
              <a:rPr lang="en-US" sz="1100" dirty="0" smtClean="0">
                <a:latin typeface="Cambria" panose="02040503050406030204" pitchFamily="18" charset="0"/>
                <a:ea typeface="Cambria" panose="02040503050406030204" pitchFamily="18" charset="0"/>
              </a:rPr>
              <a:t>5) Max</a:t>
            </a:r>
            <a:r>
              <a:rPr lang="en-US" sz="1100" dirty="0">
                <a:latin typeface="Cambria" panose="02040503050406030204" pitchFamily="18" charset="0"/>
                <a:ea typeface="Cambria" panose="02040503050406030204" pitchFamily="18" charset="0"/>
              </a:rPr>
              <a:t>()</a:t>
            </a:r>
          </a:p>
          <a:p>
            <a:endParaRPr lang="en-US" sz="1100" dirty="0" smtClean="0">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select Count(*) from </a:t>
            </a:r>
            <a:r>
              <a:rPr lang="en-US" sz="1100" b="1" dirty="0" smtClean="0">
                <a:solidFill>
                  <a:srgbClr val="FF0000"/>
                </a:solidFill>
                <a:latin typeface="Cambria" panose="02040503050406030204" pitchFamily="18" charset="0"/>
                <a:ea typeface="Cambria" panose="02040503050406030204" pitchFamily="18" charset="0"/>
              </a:rPr>
              <a:t>EMP</a:t>
            </a:r>
          </a:p>
          <a:p>
            <a:pPr fontAlgn="base"/>
            <a:r>
              <a:rPr lang="en-US" sz="1100" b="1" dirty="0">
                <a:latin typeface="Cambria" panose="02040503050406030204" pitchFamily="18" charset="0"/>
                <a:ea typeface="Cambria" panose="02040503050406030204" pitchFamily="18" charset="0"/>
              </a:rPr>
              <a:t>--Using Where clause</a:t>
            </a:r>
          </a:p>
          <a:p>
            <a:pPr fontAlgn="base"/>
            <a:r>
              <a:rPr lang="en-US" sz="1100" b="1" dirty="0">
                <a:solidFill>
                  <a:srgbClr val="FF0000"/>
                </a:solidFill>
                <a:latin typeface="Cambria" panose="02040503050406030204" pitchFamily="18" charset="0"/>
                <a:ea typeface="Cambria" panose="02040503050406030204" pitchFamily="18" charset="0"/>
              </a:rPr>
              <a:t>select Count(*) from EMP where Job='Manager'</a:t>
            </a:r>
          </a:p>
          <a:p>
            <a:pPr fontAlgn="base"/>
            <a:r>
              <a:rPr lang="en-US" sz="1100" b="1" dirty="0">
                <a:solidFill>
                  <a:srgbClr val="FF0000"/>
                </a:solidFill>
                <a:latin typeface="Cambria" panose="02040503050406030204" pitchFamily="18" charset="0"/>
                <a:ea typeface="Cambria" panose="02040503050406030204" pitchFamily="18" charset="0"/>
              </a:rPr>
              <a:t>select </a:t>
            </a:r>
            <a:r>
              <a:rPr lang="en-US" sz="1100" b="1" dirty="0" smtClean="0">
                <a:solidFill>
                  <a:srgbClr val="FF0000"/>
                </a:solidFill>
                <a:latin typeface="Cambria" panose="02040503050406030204" pitchFamily="18" charset="0"/>
                <a:ea typeface="Cambria" panose="02040503050406030204" pitchFamily="18" charset="0"/>
              </a:rPr>
              <a:t>SUM(</a:t>
            </a:r>
            <a:r>
              <a:rPr lang="en-US" sz="1100" b="1" dirty="0">
                <a:solidFill>
                  <a:srgbClr val="FF0000"/>
                </a:solidFill>
                <a:latin typeface="Cambria" panose="02040503050406030204" pitchFamily="18" charset="0"/>
                <a:ea typeface="Cambria" panose="02040503050406030204" pitchFamily="18" charset="0"/>
              </a:rPr>
              <a:t>S</a:t>
            </a:r>
            <a:r>
              <a:rPr lang="en-US" sz="1100" b="1" dirty="0" smtClean="0">
                <a:solidFill>
                  <a:srgbClr val="FF0000"/>
                </a:solidFill>
                <a:latin typeface="Cambria" panose="02040503050406030204" pitchFamily="18" charset="0"/>
                <a:ea typeface="Cambria" panose="02040503050406030204" pitchFamily="18" charset="0"/>
              </a:rPr>
              <a:t>al</a:t>
            </a:r>
            <a:r>
              <a:rPr lang="en-US" sz="1100" b="1" dirty="0">
                <a:solidFill>
                  <a:srgbClr val="FF0000"/>
                </a:solidFill>
                <a:latin typeface="Cambria" panose="02040503050406030204" pitchFamily="18" charset="0"/>
                <a:ea typeface="Cambria" panose="02040503050406030204" pitchFamily="18" charset="0"/>
              </a:rPr>
              <a:t>) from EMP</a:t>
            </a:r>
          </a:p>
          <a:p>
            <a:pPr fontAlgn="base"/>
            <a:r>
              <a:rPr lang="en-US" sz="1100" b="1" dirty="0">
                <a:solidFill>
                  <a:srgbClr val="FF0000"/>
                </a:solidFill>
                <a:latin typeface="Cambria" panose="02040503050406030204" pitchFamily="18" charset="0"/>
                <a:ea typeface="Cambria" panose="02040503050406030204" pitchFamily="18" charset="0"/>
              </a:rPr>
              <a:t>select AVG(Sal) from EMP</a:t>
            </a:r>
          </a:p>
          <a:p>
            <a:pPr fontAlgn="base"/>
            <a:r>
              <a:rPr lang="en-US" sz="1100" b="1" dirty="0">
                <a:solidFill>
                  <a:srgbClr val="FF0000"/>
                </a:solidFill>
                <a:latin typeface="Cambria" panose="02040503050406030204" pitchFamily="18" charset="0"/>
                <a:ea typeface="Cambria" panose="02040503050406030204" pitchFamily="18" charset="0"/>
              </a:rPr>
              <a:t>select MIN(Sal) from EMP</a:t>
            </a:r>
          </a:p>
          <a:p>
            <a:pPr fontAlgn="base"/>
            <a:r>
              <a:rPr lang="en-US" sz="1100" b="1" dirty="0">
                <a:solidFill>
                  <a:srgbClr val="FF0000"/>
                </a:solidFill>
                <a:latin typeface="Cambria" panose="02040503050406030204" pitchFamily="18" charset="0"/>
                <a:ea typeface="Cambria" panose="02040503050406030204" pitchFamily="18" charset="0"/>
              </a:rPr>
              <a:t>select MAX(Sal) from EMP</a:t>
            </a:r>
          </a:p>
          <a:p>
            <a:pPr fontAlgn="base"/>
            <a:endParaRPr lang="en-US" sz="1100" dirty="0">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select *from Employee</a:t>
            </a:r>
          </a:p>
          <a:p>
            <a:pPr fontAlgn="base"/>
            <a:r>
              <a:rPr lang="en-US" sz="1100" b="1" dirty="0" smtClean="0">
                <a:latin typeface="Cambria" panose="02040503050406030204" pitchFamily="18" charset="0"/>
                <a:ea typeface="Cambria" panose="02040503050406030204" pitchFamily="18" charset="0"/>
              </a:rPr>
              <a:t>--Using </a:t>
            </a:r>
            <a:r>
              <a:rPr lang="en-US" sz="1100" b="1" dirty="0">
                <a:latin typeface="Cambria" panose="02040503050406030204" pitchFamily="18" charset="0"/>
                <a:ea typeface="Cambria" panose="02040503050406030204" pitchFamily="18" charset="0"/>
              </a:rPr>
              <a:t>Group by clause</a:t>
            </a:r>
          </a:p>
          <a:p>
            <a:pPr fontAlgn="base"/>
            <a:r>
              <a:rPr lang="en-US" sz="1100" b="1" dirty="0">
                <a:solidFill>
                  <a:srgbClr val="FF0000"/>
                </a:solidFill>
                <a:latin typeface="Cambria" panose="02040503050406030204" pitchFamily="18" charset="0"/>
                <a:ea typeface="Cambria" panose="02040503050406030204" pitchFamily="18" charset="0"/>
              </a:rPr>
              <a:t>select </a:t>
            </a:r>
            <a:r>
              <a:rPr lang="en-US" sz="1100" b="1" dirty="0" err="1">
                <a:solidFill>
                  <a:srgbClr val="FF0000"/>
                </a:solidFill>
                <a:latin typeface="Cambria" panose="02040503050406030204" pitchFamily="18" charset="0"/>
                <a:ea typeface="Cambria" panose="02040503050406030204" pitchFamily="18" charset="0"/>
              </a:rPr>
              <a:t>Gender,Count</a:t>
            </a:r>
            <a:r>
              <a:rPr lang="en-US" sz="1100" b="1" dirty="0">
                <a:solidFill>
                  <a:srgbClr val="FF0000"/>
                </a:solidFill>
                <a:latin typeface="Cambria" panose="02040503050406030204" pitchFamily="18" charset="0"/>
                <a:ea typeface="Cambria" panose="02040503050406030204" pitchFamily="18" charset="0"/>
              </a:rPr>
              <a:t>(1) as </a:t>
            </a:r>
            <a:r>
              <a:rPr lang="en-US" sz="1100" b="1" dirty="0" err="1">
                <a:solidFill>
                  <a:srgbClr val="FF0000"/>
                </a:solidFill>
                <a:latin typeface="Cambria" panose="02040503050406030204" pitchFamily="18" charset="0"/>
                <a:ea typeface="Cambria" panose="02040503050406030204" pitchFamily="18" charset="0"/>
              </a:rPr>
              <a:t>Gender_Count</a:t>
            </a:r>
            <a:r>
              <a:rPr lang="en-US" sz="1100" b="1" dirty="0">
                <a:solidFill>
                  <a:srgbClr val="FF0000"/>
                </a:solidFill>
                <a:latin typeface="Cambria" panose="02040503050406030204" pitchFamily="18" charset="0"/>
                <a:ea typeface="Cambria" panose="02040503050406030204" pitchFamily="18" charset="0"/>
              </a:rPr>
              <a:t> from Employee</a:t>
            </a:r>
          </a:p>
          <a:p>
            <a:pPr fontAlgn="base"/>
            <a:r>
              <a:rPr lang="en-US" sz="1100" b="1" dirty="0">
                <a:solidFill>
                  <a:srgbClr val="FF0000"/>
                </a:solidFill>
                <a:latin typeface="Cambria" panose="02040503050406030204" pitchFamily="18" charset="0"/>
                <a:ea typeface="Cambria" panose="02040503050406030204" pitchFamily="18" charset="0"/>
              </a:rPr>
              <a:t>Group by Gender</a:t>
            </a:r>
          </a:p>
          <a:p>
            <a:pPr fontAlgn="base"/>
            <a:endParaRPr lang="en-US" sz="1100" b="1" dirty="0">
              <a:solidFill>
                <a:srgbClr val="FF0000"/>
              </a:solidFill>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select </a:t>
            </a:r>
            <a:r>
              <a:rPr lang="en-US" sz="1100" b="1" dirty="0" err="1">
                <a:solidFill>
                  <a:srgbClr val="FF0000"/>
                </a:solidFill>
                <a:latin typeface="Cambria" panose="02040503050406030204" pitchFamily="18" charset="0"/>
                <a:ea typeface="Cambria" panose="02040503050406030204" pitchFamily="18" charset="0"/>
              </a:rPr>
              <a:t>Position,SUM</a:t>
            </a:r>
            <a:r>
              <a:rPr lang="en-US" sz="1100" b="1" dirty="0">
                <a:solidFill>
                  <a:srgbClr val="FF0000"/>
                </a:solidFill>
                <a:latin typeface="Cambria" panose="02040503050406030204" pitchFamily="18" charset="0"/>
                <a:ea typeface="Cambria" panose="02040503050406030204" pitchFamily="18" charset="0"/>
              </a:rPr>
              <a:t>(Salary) as </a:t>
            </a:r>
            <a:r>
              <a:rPr lang="en-US" sz="1100" b="1" dirty="0" err="1">
                <a:solidFill>
                  <a:srgbClr val="FF0000"/>
                </a:solidFill>
                <a:latin typeface="Cambria" panose="02040503050406030204" pitchFamily="18" charset="0"/>
                <a:ea typeface="Cambria" panose="02040503050406030204" pitchFamily="18" charset="0"/>
              </a:rPr>
              <a:t>Total_Salary</a:t>
            </a:r>
            <a:r>
              <a:rPr lang="en-US" sz="1100" b="1" dirty="0">
                <a:solidFill>
                  <a:srgbClr val="FF0000"/>
                </a:solidFill>
                <a:latin typeface="Cambria" panose="02040503050406030204" pitchFamily="18" charset="0"/>
                <a:ea typeface="Cambria" panose="02040503050406030204" pitchFamily="18" charset="0"/>
              </a:rPr>
              <a:t> from Employee</a:t>
            </a:r>
          </a:p>
          <a:p>
            <a:pPr fontAlgn="base"/>
            <a:r>
              <a:rPr lang="en-US" sz="1100" b="1" dirty="0">
                <a:solidFill>
                  <a:srgbClr val="FF0000"/>
                </a:solidFill>
                <a:latin typeface="Cambria" panose="02040503050406030204" pitchFamily="18" charset="0"/>
                <a:ea typeface="Cambria" panose="02040503050406030204" pitchFamily="18" charset="0"/>
              </a:rPr>
              <a:t>Group by Position</a:t>
            </a:r>
          </a:p>
          <a:p>
            <a:pPr fontAlgn="base"/>
            <a:endParaRPr lang="en-US" sz="1100" dirty="0">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select </a:t>
            </a:r>
            <a:r>
              <a:rPr lang="en-US" sz="1100" b="1" dirty="0" err="1">
                <a:solidFill>
                  <a:srgbClr val="FF0000"/>
                </a:solidFill>
                <a:latin typeface="Cambria" panose="02040503050406030204" pitchFamily="18" charset="0"/>
                <a:ea typeface="Cambria" panose="02040503050406030204" pitchFamily="18" charset="0"/>
              </a:rPr>
              <a:t>Position,Avg</a:t>
            </a:r>
            <a:r>
              <a:rPr lang="en-US" sz="1100" b="1" dirty="0">
                <a:solidFill>
                  <a:srgbClr val="FF0000"/>
                </a:solidFill>
                <a:latin typeface="Cambria" panose="02040503050406030204" pitchFamily="18" charset="0"/>
                <a:ea typeface="Cambria" panose="02040503050406030204" pitchFamily="18" charset="0"/>
              </a:rPr>
              <a:t>(Salary) as </a:t>
            </a:r>
            <a:r>
              <a:rPr lang="en-US" sz="1100" b="1" dirty="0" err="1">
                <a:solidFill>
                  <a:srgbClr val="FF0000"/>
                </a:solidFill>
                <a:latin typeface="Cambria" panose="02040503050406030204" pitchFamily="18" charset="0"/>
                <a:ea typeface="Cambria" panose="02040503050406030204" pitchFamily="18" charset="0"/>
              </a:rPr>
              <a:t>Total_Salary</a:t>
            </a:r>
            <a:r>
              <a:rPr lang="en-US" sz="1100" b="1" dirty="0">
                <a:solidFill>
                  <a:srgbClr val="FF0000"/>
                </a:solidFill>
                <a:latin typeface="Cambria" panose="02040503050406030204" pitchFamily="18" charset="0"/>
                <a:ea typeface="Cambria" panose="02040503050406030204" pitchFamily="18" charset="0"/>
              </a:rPr>
              <a:t> from Employee</a:t>
            </a:r>
          </a:p>
          <a:p>
            <a:pPr fontAlgn="base"/>
            <a:r>
              <a:rPr lang="en-US" sz="1100" b="1" dirty="0">
                <a:solidFill>
                  <a:srgbClr val="FF0000"/>
                </a:solidFill>
                <a:latin typeface="Cambria" panose="02040503050406030204" pitchFamily="18" charset="0"/>
                <a:ea typeface="Cambria" panose="02040503050406030204" pitchFamily="18" charset="0"/>
              </a:rPr>
              <a:t>Group by Position</a:t>
            </a:r>
          </a:p>
          <a:p>
            <a:pPr fontAlgn="base"/>
            <a:endParaRPr lang="en-US" sz="1100" b="1" dirty="0">
              <a:solidFill>
                <a:srgbClr val="FF0000"/>
              </a:solidFill>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select </a:t>
            </a:r>
            <a:r>
              <a:rPr lang="en-US" sz="1100" b="1" dirty="0" err="1">
                <a:solidFill>
                  <a:srgbClr val="FF0000"/>
                </a:solidFill>
                <a:latin typeface="Cambria" panose="02040503050406030204" pitchFamily="18" charset="0"/>
                <a:ea typeface="Cambria" panose="02040503050406030204" pitchFamily="18" charset="0"/>
              </a:rPr>
              <a:t>Position,Min</a:t>
            </a:r>
            <a:r>
              <a:rPr lang="en-US" sz="1100" b="1" dirty="0">
                <a:solidFill>
                  <a:srgbClr val="FF0000"/>
                </a:solidFill>
                <a:latin typeface="Cambria" panose="02040503050406030204" pitchFamily="18" charset="0"/>
                <a:ea typeface="Cambria" panose="02040503050406030204" pitchFamily="18" charset="0"/>
              </a:rPr>
              <a:t>(Salary) as </a:t>
            </a:r>
            <a:r>
              <a:rPr lang="en-US" sz="1100" b="1" dirty="0" err="1">
                <a:solidFill>
                  <a:srgbClr val="FF0000"/>
                </a:solidFill>
                <a:latin typeface="Cambria" panose="02040503050406030204" pitchFamily="18" charset="0"/>
                <a:ea typeface="Cambria" panose="02040503050406030204" pitchFamily="18" charset="0"/>
              </a:rPr>
              <a:t>Total_Salary</a:t>
            </a:r>
            <a:r>
              <a:rPr lang="en-US" sz="1100" b="1" dirty="0">
                <a:solidFill>
                  <a:srgbClr val="FF0000"/>
                </a:solidFill>
                <a:latin typeface="Cambria" panose="02040503050406030204" pitchFamily="18" charset="0"/>
                <a:ea typeface="Cambria" panose="02040503050406030204" pitchFamily="18" charset="0"/>
              </a:rPr>
              <a:t> from Employee</a:t>
            </a:r>
          </a:p>
          <a:p>
            <a:pPr fontAlgn="base"/>
            <a:r>
              <a:rPr lang="en-US" sz="1100" b="1" dirty="0">
                <a:solidFill>
                  <a:srgbClr val="FF0000"/>
                </a:solidFill>
                <a:latin typeface="Cambria" panose="02040503050406030204" pitchFamily="18" charset="0"/>
                <a:ea typeface="Cambria" panose="02040503050406030204" pitchFamily="18" charset="0"/>
              </a:rPr>
              <a:t>Group by Position</a:t>
            </a:r>
          </a:p>
          <a:p>
            <a:pPr fontAlgn="base"/>
            <a:endParaRPr lang="en-US" sz="1100" dirty="0">
              <a:latin typeface="Cambria" panose="02040503050406030204" pitchFamily="18" charset="0"/>
              <a:ea typeface="Cambria" panose="02040503050406030204" pitchFamily="18" charset="0"/>
            </a:endParaRPr>
          </a:p>
          <a:p>
            <a:pPr fontAlgn="base"/>
            <a:r>
              <a:rPr lang="en-US" sz="1100" b="1" dirty="0">
                <a:latin typeface="Cambria" panose="02040503050406030204" pitchFamily="18" charset="0"/>
                <a:ea typeface="Cambria" panose="02040503050406030204" pitchFamily="18" charset="0"/>
              </a:rPr>
              <a:t>-- </a:t>
            </a:r>
            <a:r>
              <a:rPr lang="en-US" sz="1100" b="1" dirty="0" smtClean="0">
                <a:latin typeface="Cambria" panose="02040503050406030204" pitchFamily="18" charset="0"/>
                <a:ea typeface="Cambria" panose="02040503050406030204" pitchFamily="18" charset="0"/>
              </a:rPr>
              <a:t>U</a:t>
            </a:r>
            <a:r>
              <a:rPr lang="en-US" sz="1100" b="1" dirty="0">
                <a:latin typeface="Cambria" panose="02040503050406030204" pitchFamily="18" charset="0"/>
                <a:ea typeface="Cambria" panose="02040503050406030204" pitchFamily="18" charset="0"/>
              </a:rPr>
              <a:t>s</a:t>
            </a:r>
            <a:r>
              <a:rPr lang="en-US" sz="1100" b="1" dirty="0" smtClean="0">
                <a:latin typeface="Cambria" panose="02040503050406030204" pitchFamily="18" charset="0"/>
                <a:ea typeface="Cambria" panose="02040503050406030204" pitchFamily="18" charset="0"/>
              </a:rPr>
              <a:t>ing </a:t>
            </a:r>
            <a:r>
              <a:rPr lang="en-US" sz="1100" b="1" dirty="0">
                <a:latin typeface="Cambria" panose="02040503050406030204" pitchFamily="18" charset="0"/>
                <a:ea typeface="Cambria" panose="02040503050406030204" pitchFamily="18" charset="0"/>
              </a:rPr>
              <a:t>Adventure works database</a:t>
            </a:r>
          </a:p>
          <a:p>
            <a:pPr fontAlgn="base"/>
            <a:r>
              <a:rPr lang="en-US" sz="1100" b="1" dirty="0">
                <a:solidFill>
                  <a:srgbClr val="FF0000"/>
                </a:solidFill>
                <a:latin typeface="Cambria" panose="02040503050406030204" pitchFamily="18" charset="0"/>
                <a:ea typeface="Cambria" panose="02040503050406030204" pitchFamily="18" charset="0"/>
              </a:rPr>
              <a:t>select </a:t>
            </a:r>
            <a:r>
              <a:rPr lang="en-US" sz="1100" b="1" dirty="0" err="1">
                <a:solidFill>
                  <a:srgbClr val="FF0000"/>
                </a:solidFill>
                <a:latin typeface="Cambria" panose="02040503050406030204" pitchFamily="18" charset="0"/>
                <a:ea typeface="Cambria" panose="02040503050406030204" pitchFamily="18" charset="0"/>
              </a:rPr>
              <a:t>JobTitle,MaritalStatus,Count</a:t>
            </a:r>
            <a:r>
              <a:rPr lang="en-US" sz="1100" b="1" dirty="0">
                <a:solidFill>
                  <a:srgbClr val="FF0000"/>
                </a:solidFill>
                <a:latin typeface="Cambria" panose="02040503050406030204" pitchFamily="18" charset="0"/>
                <a:ea typeface="Cambria" panose="02040503050406030204" pitchFamily="18" charset="0"/>
              </a:rPr>
              <a:t>(1) as '</a:t>
            </a:r>
            <a:r>
              <a:rPr lang="en-US" sz="1100" b="1" dirty="0" err="1">
                <a:solidFill>
                  <a:srgbClr val="FF0000"/>
                </a:solidFill>
                <a:latin typeface="Cambria" panose="02040503050406030204" pitchFamily="18" charset="0"/>
                <a:ea typeface="Cambria" panose="02040503050406030204" pitchFamily="18" charset="0"/>
              </a:rPr>
              <a:t>EmployeeCount</a:t>
            </a:r>
            <a:r>
              <a:rPr lang="en-US" sz="1100" b="1" dirty="0">
                <a:solidFill>
                  <a:srgbClr val="FF0000"/>
                </a:solidFill>
                <a:latin typeface="Cambria" panose="02040503050406030204" pitchFamily="18" charset="0"/>
                <a:ea typeface="Cambria" panose="02040503050406030204" pitchFamily="18" charset="0"/>
              </a:rPr>
              <a:t>' from [</a:t>
            </a:r>
            <a:r>
              <a:rPr lang="en-US" sz="1100" b="1" dirty="0" err="1">
                <a:solidFill>
                  <a:srgbClr val="FF0000"/>
                </a:solidFill>
                <a:latin typeface="Cambria" panose="02040503050406030204" pitchFamily="18" charset="0"/>
                <a:ea typeface="Cambria" panose="02040503050406030204" pitchFamily="18" charset="0"/>
              </a:rPr>
              <a:t>HumanResources</a:t>
            </a:r>
            <a:r>
              <a:rPr lang="en-US" sz="1100" b="1" dirty="0">
                <a:solidFill>
                  <a:srgbClr val="FF0000"/>
                </a:solidFill>
                <a:latin typeface="Cambria" panose="02040503050406030204" pitchFamily="18" charset="0"/>
                <a:ea typeface="Cambria" panose="02040503050406030204" pitchFamily="18" charset="0"/>
              </a:rPr>
              <a:t>].[Employee]</a:t>
            </a:r>
          </a:p>
          <a:p>
            <a:pPr fontAlgn="base"/>
            <a:r>
              <a:rPr lang="en-US" sz="1100" b="1" dirty="0">
                <a:solidFill>
                  <a:srgbClr val="FF0000"/>
                </a:solidFill>
                <a:latin typeface="Cambria" panose="02040503050406030204" pitchFamily="18" charset="0"/>
                <a:ea typeface="Cambria" panose="02040503050406030204" pitchFamily="18" charset="0"/>
              </a:rPr>
              <a:t>Group by </a:t>
            </a:r>
            <a:r>
              <a:rPr lang="en-US" sz="1100" b="1" dirty="0" err="1">
                <a:solidFill>
                  <a:srgbClr val="FF0000"/>
                </a:solidFill>
                <a:latin typeface="Cambria" panose="02040503050406030204" pitchFamily="18" charset="0"/>
                <a:ea typeface="Cambria" panose="02040503050406030204" pitchFamily="18" charset="0"/>
              </a:rPr>
              <a:t>JobTitle,MaritalStatus</a:t>
            </a:r>
            <a:endParaRPr lang="en-US" sz="1100" b="1" dirty="0">
              <a:solidFill>
                <a:srgbClr val="FF0000"/>
              </a:solidFill>
              <a:latin typeface="Cambria" panose="02040503050406030204" pitchFamily="18" charset="0"/>
              <a:ea typeface="Cambria" panose="02040503050406030204" pitchFamily="18" charset="0"/>
            </a:endParaRPr>
          </a:p>
        </p:txBody>
      </p:sp>
      <p:sp>
        <p:nvSpPr>
          <p:cNvPr id="9" name="Rectangle 8"/>
          <p:cNvSpPr/>
          <p:nvPr/>
        </p:nvSpPr>
        <p:spPr>
          <a:xfrm>
            <a:off x="4123415" y="82092"/>
            <a:ext cx="4253143" cy="65710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u="sng" dirty="0" smtClean="0">
                <a:solidFill>
                  <a:srgbClr val="0070C0"/>
                </a:solidFill>
                <a:latin typeface="Cambria" panose="02040503050406030204" pitchFamily="18" charset="0"/>
                <a:ea typeface="Cambria" panose="02040503050406030204" pitchFamily="18" charset="0"/>
              </a:rPr>
              <a:t>Roll UP and CUBE</a:t>
            </a:r>
            <a:r>
              <a:rPr lang="en-US" sz="1400" b="1" dirty="0" smtClean="0">
                <a:latin typeface="Cambria" panose="02040503050406030204" pitchFamily="18" charset="0"/>
                <a:ea typeface="Cambria" panose="02040503050406030204" pitchFamily="18" charset="0"/>
              </a:rPr>
              <a:t>:-</a:t>
            </a:r>
          </a:p>
          <a:p>
            <a:r>
              <a:rPr lang="en-US" sz="1100" dirty="0">
                <a:latin typeface="Cambria" panose="02040503050406030204" pitchFamily="18" charset="0"/>
                <a:ea typeface="Cambria" panose="02040503050406030204" pitchFamily="18" charset="0"/>
              </a:rPr>
              <a:t>ROLLUP and CUBE are simple extensions to the SELECT statement's GROUP BY clause. ROLLUP creates subtotals at any level of aggregation needed, from the most detailed up to a grand total</a:t>
            </a:r>
            <a:r>
              <a:rPr lang="en-US" sz="1100" dirty="0" smtClean="0">
                <a:latin typeface="Cambria" panose="02040503050406030204" pitchFamily="18" charset="0"/>
                <a:ea typeface="Cambria" panose="02040503050406030204" pitchFamily="18" charset="0"/>
              </a:rPr>
              <a:t>.</a:t>
            </a:r>
          </a:p>
          <a:p>
            <a:endParaRPr lang="en-US" sz="1100" dirty="0">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CREATE TABLE [</a:t>
            </a:r>
            <a:r>
              <a:rPr lang="en-US" sz="1100" b="1" dirty="0" err="1">
                <a:solidFill>
                  <a:srgbClr val="FF0000"/>
                </a:solidFill>
                <a:latin typeface="Cambria" panose="02040503050406030204" pitchFamily="18" charset="0"/>
                <a:ea typeface="Cambria" panose="02040503050406030204" pitchFamily="18" charset="0"/>
              </a:rPr>
              <a:t>dbo</a:t>
            </a:r>
            <a:r>
              <a:rPr lang="en-US" sz="1100" b="1" dirty="0">
                <a:solidFill>
                  <a:srgbClr val="FF0000"/>
                </a:solidFill>
                <a:latin typeface="Cambria" panose="02040503050406030204" pitchFamily="18" charset="0"/>
                <a:ea typeface="Cambria" panose="02040503050406030204" pitchFamily="18" charset="0"/>
              </a:rPr>
              <a:t>].[</a:t>
            </a:r>
            <a:r>
              <a:rPr lang="en-US" sz="1100" b="1" dirty="0" err="1">
                <a:solidFill>
                  <a:srgbClr val="FF0000"/>
                </a:solidFill>
                <a:latin typeface="Cambria" panose="02040503050406030204" pitchFamily="18" charset="0"/>
                <a:ea typeface="Cambria" panose="02040503050406030204" pitchFamily="18" charset="0"/>
              </a:rPr>
              <a:t>Employee_RQ</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[ID] [</a:t>
            </a:r>
            <a:r>
              <a:rPr lang="en-US" sz="1100" b="1" dirty="0" err="1">
                <a:solidFill>
                  <a:srgbClr val="FF0000"/>
                </a:solidFill>
                <a:latin typeface="Cambria" panose="02040503050406030204" pitchFamily="18" charset="0"/>
                <a:ea typeface="Cambria" panose="02040503050406030204" pitchFamily="18" charset="0"/>
              </a:rPr>
              <a:t>int</a:t>
            </a:r>
            <a:r>
              <a:rPr lang="en-US" sz="1100" b="1" dirty="0">
                <a:solidFill>
                  <a:srgbClr val="FF0000"/>
                </a:solidFill>
                <a:latin typeface="Cambria" panose="02040503050406030204" pitchFamily="18" charset="0"/>
                <a:ea typeface="Cambria" panose="02040503050406030204" pitchFamily="18" charset="0"/>
              </a:rPr>
              <a:t>] NOT NULL,</a:t>
            </a:r>
          </a:p>
          <a:p>
            <a:pPr fontAlgn="base"/>
            <a:r>
              <a:rPr lang="en-US" sz="1100" b="1" dirty="0">
                <a:solidFill>
                  <a:srgbClr val="FF0000"/>
                </a:solidFill>
                <a:latin typeface="Cambria" panose="02040503050406030204" pitchFamily="18" charset="0"/>
                <a:ea typeface="Cambria" panose="02040503050406030204" pitchFamily="18" charset="0"/>
              </a:rPr>
              <a:t>[name]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](50) NOT NULL,</a:t>
            </a:r>
          </a:p>
          <a:p>
            <a:pPr fontAlgn="base"/>
            <a:r>
              <a:rPr lang="en-US" sz="1100" b="1" dirty="0">
                <a:solidFill>
                  <a:srgbClr val="FF0000"/>
                </a:solidFill>
                <a:latin typeface="Cambria" panose="02040503050406030204" pitchFamily="18" charset="0"/>
                <a:ea typeface="Cambria" panose="02040503050406030204" pitchFamily="18" charset="0"/>
              </a:rPr>
              <a:t>[Gender]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](50) NOT NULL,</a:t>
            </a:r>
          </a:p>
          <a:p>
            <a:pPr fontAlgn="base"/>
            <a:r>
              <a:rPr lang="en-US" sz="1100" b="1" dirty="0">
                <a:solidFill>
                  <a:srgbClr val="FF0000"/>
                </a:solidFill>
                <a:latin typeface="Cambria" panose="02040503050406030204" pitchFamily="18" charset="0"/>
                <a:ea typeface="Cambria" panose="02040503050406030204" pitchFamily="18" charset="0"/>
              </a:rPr>
              <a:t>[Salary] [</a:t>
            </a:r>
            <a:r>
              <a:rPr lang="en-US" sz="1100" b="1" dirty="0" err="1">
                <a:solidFill>
                  <a:srgbClr val="FF0000"/>
                </a:solidFill>
                <a:latin typeface="Cambria" panose="02040503050406030204" pitchFamily="18" charset="0"/>
                <a:ea typeface="Cambria" panose="02040503050406030204" pitchFamily="18" charset="0"/>
              </a:rPr>
              <a:t>int</a:t>
            </a:r>
            <a:r>
              <a:rPr lang="en-US" sz="1100" b="1" dirty="0">
                <a:solidFill>
                  <a:srgbClr val="FF0000"/>
                </a:solidFill>
                <a:latin typeface="Cambria" panose="02040503050406030204" pitchFamily="18" charset="0"/>
                <a:ea typeface="Cambria" panose="02040503050406030204" pitchFamily="18" charset="0"/>
              </a:rPr>
              <a:t>] NOT NULL,</a:t>
            </a:r>
          </a:p>
          <a:p>
            <a:pPr fontAlgn="base"/>
            <a:r>
              <a:rPr lang="en-US" sz="1100" b="1" dirty="0">
                <a:solidFill>
                  <a:srgbClr val="FF0000"/>
                </a:solidFill>
                <a:latin typeface="Cambria" panose="02040503050406030204" pitchFamily="18" charset="0"/>
                <a:ea typeface="Cambria" panose="02040503050406030204" pitchFamily="18" charset="0"/>
              </a:rPr>
              <a:t>[department] [</a:t>
            </a:r>
            <a:r>
              <a:rPr lang="en-US" sz="1100" b="1" dirty="0" err="1">
                <a:solidFill>
                  <a:srgbClr val="FF0000"/>
                </a:solidFill>
                <a:latin typeface="Cambria" panose="02040503050406030204" pitchFamily="18" charset="0"/>
                <a:ea typeface="Cambria" panose="02040503050406030204" pitchFamily="18" charset="0"/>
              </a:rPr>
              <a:t>varchar</a:t>
            </a:r>
            <a:r>
              <a:rPr lang="en-US" sz="1100" b="1" dirty="0">
                <a:solidFill>
                  <a:srgbClr val="FF0000"/>
                </a:solidFill>
                <a:latin typeface="Cambria" panose="02040503050406030204" pitchFamily="18" charset="0"/>
                <a:ea typeface="Cambria" panose="02040503050406030204" pitchFamily="18" charset="0"/>
              </a:rPr>
              <a:t>](50) NOT NULL,</a:t>
            </a:r>
          </a:p>
          <a:p>
            <a:pPr fontAlgn="base"/>
            <a:r>
              <a:rPr lang="en-US" sz="1100" b="1" dirty="0" smtClean="0">
                <a:solidFill>
                  <a:srgbClr val="FF0000"/>
                </a:solidFill>
                <a:latin typeface="Cambria" panose="02040503050406030204" pitchFamily="18" charset="0"/>
                <a:ea typeface="Cambria" panose="02040503050406030204" pitchFamily="18" charset="0"/>
              </a:rPr>
              <a:t>)</a:t>
            </a:r>
          </a:p>
          <a:p>
            <a:pPr fontAlgn="base"/>
            <a:endParaRPr lang="en-US" sz="1100" b="1" dirty="0">
              <a:solidFill>
                <a:srgbClr val="FF0000"/>
              </a:solidFill>
              <a:latin typeface="Cambria" panose="02040503050406030204" pitchFamily="18" charset="0"/>
              <a:ea typeface="Cambria" panose="02040503050406030204" pitchFamily="18" charset="0"/>
            </a:endParaRPr>
          </a:p>
          <a:p>
            <a:pPr fontAlgn="base"/>
            <a:r>
              <a:rPr lang="en-US" sz="1100" b="1" dirty="0">
                <a:latin typeface="Cambria" panose="02040503050406030204" pitchFamily="18" charset="0"/>
                <a:ea typeface="Cambria" panose="02040503050406030204" pitchFamily="18" charset="0"/>
              </a:rPr>
              <a:t>Insert values as per this </a:t>
            </a:r>
            <a:r>
              <a:rPr lang="en-US" sz="1100" b="1" dirty="0" smtClean="0">
                <a:latin typeface="Cambria" panose="02040503050406030204" pitchFamily="18" charset="0"/>
                <a:ea typeface="Cambria" panose="02040503050406030204" pitchFamily="18" charset="0"/>
              </a:rPr>
              <a:t>table</a:t>
            </a:r>
          </a:p>
          <a:p>
            <a:pPr fontAlgn="base"/>
            <a:r>
              <a:rPr lang="en-US" sz="1100" b="1" dirty="0" smtClean="0">
                <a:latin typeface="Cambria" panose="02040503050406030204" pitchFamily="18" charset="0"/>
                <a:ea typeface="Cambria" panose="02040503050406030204" pitchFamily="18" charset="0"/>
              </a:rPr>
              <a:t>Simple Group by clause</a:t>
            </a:r>
            <a:endParaRPr lang="en-US" sz="1100" b="1" dirty="0">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SELECT department, sum(salary) as </a:t>
            </a:r>
            <a:r>
              <a:rPr lang="en-US" sz="1100" b="1" dirty="0" err="1">
                <a:solidFill>
                  <a:srgbClr val="FF0000"/>
                </a:solidFill>
                <a:latin typeface="Cambria" panose="02040503050406030204" pitchFamily="18" charset="0"/>
                <a:ea typeface="Cambria" panose="02040503050406030204" pitchFamily="18" charset="0"/>
              </a:rPr>
              <a:t>Salary_Sum</a:t>
            </a:r>
            <a:endParaRPr lang="en-US" sz="1100" b="1" dirty="0">
              <a:solidFill>
                <a:srgbClr val="FF0000"/>
              </a:solidFill>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  FROM employee</a:t>
            </a:r>
          </a:p>
          <a:p>
            <a:pPr fontAlgn="base"/>
            <a:r>
              <a:rPr lang="en-US" sz="1100" b="1" dirty="0">
                <a:solidFill>
                  <a:srgbClr val="FF0000"/>
                </a:solidFill>
                <a:latin typeface="Cambria" panose="02040503050406030204" pitchFamily="18" charset="0"/>
                <a:ea typeface="Cambria" panose="02040503050406030204" pitchFamily="18" charset="0"/>
              </a:rPr>
              <a:t>  GROUP BY department</a:t>
            </a:r>
          </a:p>
          <a:p>
            <a:pPr lvl="0"/>
            <a:r>
              <a:rPr lang="en-US" sz="1100" b="1" dirty="0">
                <a:latin typeface="Cambria" panose="02040503050406030204" pitchFamily="18" charset="0"/>
                <a:ea typeface="Cambria" panose="02040503050406030204" pitchFamily="18" charset="0"/>
              </a:rPr>
              <a:t> Rollup operator:-</a:t>
            </a:r>
          </a:p>
          <a:p>
            <a:r>
              <a:rPr lang="en-US" sz="1100" b="1" dirty="0">
                <a:solidFill>
                  <a:srgbClr val="FF0000"/>
                </a:solidFill>
                <a:latin typeface="Cambria" panose="02040503050406030204" pitchFamily="18" charset="0"/>
                <a:ea typeface="Cambria" panose="02040503050406030204" pitchFamily="18" charset="0"/>
              </a:rPr>
              <a:t>SELECT coalesce (department, 'All Departments') AS Department,</a:t>
            </a:r>
          </a:p>
          <a:p>
            <a:r>
              <a:rPr lang="en-US" sz="1100" b="1" dirty="0">
                <a:solidFill>
                  <a:srgbClr val="FF0000"/>
                </a:solidFill>
                <a:latin typeface="Cambria" panose="02040503050406030204" pitchFamily="18" charset="0"/>
                <a:ea typeface="Cambria" panose="02040503050406030204" pitchFamily="18" charset="0"/>
              </a:rPr>
              <a:t>  sum(salary) as </a:t>
            </a:r>
            <a:r>
              <a:rPr lang="en-US" sz="1100" b="1" dirty="0" err="1">
                <a:solidFill>
                  <a:srgbClr val="FF0000"/>
                </a:solidFill>
                <a:latin typeface="Cambria" panose="02040503050406030204" pitchFamily="18" charset="0"/>
                <a:ea typeface="Cambria" panose="02040503050406030204" pitchFamily="18" charset="0"/>
              </a:rPr>
              <a:t>Salary_Sum</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  FROM employee</a:t>
            </a:r>
          </a:p>
          <a:p>
            <a:r>
              <a:rPr lang="en-US" sz="1100" b="1" dirty="0">
                <a:solidFill>
                  <a:srgbClr val="FF0000"/>
                </a:solidFill>
                <a:latin typeface="Cambria" panose="02040503050406030204" pitchFamily="18" charset="0"/>
                <a:ea typeface="Cambria" panose="02040503050406030204" pitchFamily="18" charset="0"/>
              </a:rPr>
              <a:t>  GROUP BY ROLLUP (department)</a:t>
            </a:r>
          </a:p>
          <a:p>
            <a:pPr fontAlgn="base"/>
            <a:endParaRPr lang="en-US" sz="1100" b="1" dirty="0" smtClean="0">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 SELECT</a:t>
            </a:r>
          </a:p>
          <a:p>
            <a:r>
              <a:rPr lang="en-US" sz="1100" b="1" dirty="0">
                <a:solidFill>
                  <a:srgbClr val="FF0000"/>
                </a:solidFill>
                <a:latin typeface="Cambria" panose="02040503050406030204" pitchFamily="18" charset="0"/>
                <a:ea typeface="Cambria" panose="02040503050406030204" pitchFamily="18" charset="0"/>
              </a:rPr>
              <a:t>  coalesce (department, 'All Departments') AS Department,</a:t>
            </a:r>
          </a:p>
          <a:p>
            <a:r>
              <a:rPr lang="en-US" sz="1100" b="1" dirty="0">
                <a:solidFill>
                  <a:srgbClr val="FF0000"/>
                </a:solidFill>
                <a:latin typeface="Cambria" panose="02040503050406030204" pitchFamily="18" charset="0"/>
                <a:ea typeface="Cambria" panose="02040503050406030204" pitchFamily="18" charset="0"/>
              </a:rPr>
              <a:t>  coalesce (</a:t>
            </a:r>
            <a:r>
              <a:rPr lang="en-US" sz="1100" b="1" dirty="0" err="1">
                <a:solidFill>
                  <a:srgbClr val="FF0000"/>
                </a:solidFill>
                <a:latin typeface="Cambria" panose="02040503050406030204" pitchFamily="18" charset="0"/>
                <a:ea typeface="Cambria" panose="02040503050406030204" pitchFamily="18" charset="0"/>
              </a:rPr>
              <a:t>gender,'All</a:t>
            </a:r>
            <a:r>
              <a:rPr lang="en-US" sz="1100" b="1" dirty="0">
                <a:solidFill>
                  <a:srgbClr val="FF0000"/>
                </a:solidFill>
                <a:latin typeface="Cambria" panose="02040503050406030204" pitchFamily="18" charset="0"/>
                <a:ea typeface="Cambria" panose="02040503050406030204" pitchFamily="18" charset="0"/>
              </a:rPr>
              <a:t> Genders') AS Gender,</a:t>
            </a:r>
          </a:p>
          <a:p>
            <a:r>
              <a:rPr lang="en-US" sz="1100" b="1" dirty="0">
                <a:solidFill>
                  <a:srgbClr val="FF0000"/>
                </a:solidFill>
                <a:latin typeface="Cambria" panose="02040503050406030204" pitchFamily="18" charset="0"/>
                <a:ea typeface="Cambria" panose="02040503050406030204" pitchFamily="18" charset="0"/>
              </a:rPr>
              <a:t>  sum(salary) as </a:t>
            </a:r>
            <a:r>
              <a:rPr lang="en-US" sz="1100" b="1" dirty="0" err="1">
                <a:solidFill>
                  <a:srgbClr val="FF0000"/>
                </a:solidFill>
                <a:latin typeface="Cambria" panose="02040503050406030204" pitchFamily="18" charset="0"/>
                <a:ea typeface="Cambria" panose="02040503050406030204" pitchFamily="18" charset="0"/>
              </a:rPr>
              <a:t>Salary_Sum</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  FROM employee</a:t>
            </a:r>
          </a:p>
          <a:p>
            <a:r>
              <a:rPr lang="en-US" sz="1100" b="1" dirty="0">
                <a:solidFill>
                  <a:srgbClr val="FF0000"/>
                </a:solidFill>
                <a:latin typeface="Cambria" panose="02040503050406030204" pitchFamily="18" charset="0"/>
                <a:ea typeface="Cambria" panose="02040503050406030204" pitchFamily="18" charset="0"/>
              </a:rPr>
              <a:t>  GROUP BY ROLLUP (department, gender</a:t>
            </a:r>
            <a:r>
              <a:rPr lang="en-US" sz="1100" b="1" dirty="0" smtClean="0">
                <a:solidFill>
                  <a:srgbClr val="FF0000"/>
                </a:solidFill>
                <a:latin typeface="Cambria" panose="02040503050406030204" pitchFamily="18" charset="0"/>
                <a:ea typeface="Cambria" panose="02040503050406030204" pitchFamily="18" charset="0"/>
              </a:rPr>
              <a:t>)</a:t>
            </a:r>
          </a:p>
          <a:p>
            <a:pPr lvl="0"/>
            <a:r>
              <a:rPr lang="en-US" sz="1100" b="1" dirty="0">
                <a:latin typeface="Cambria" panose="02040503050406030204" pitchFamily="18" charset="0"/>
                <a:ea typeface="Cambria" panose="02040503050406030204" pitchFamily="18" charset="0"/>
              </a:rPr>
              <a:t> CUBE operator:-</a:t>
            </a:r>
          </a:p>
          <a:p>
            <a:r>
              <a:rPr lang="en-US" sz="1100" b="1" dirty="0" smtClean="0">
                <a:solidFill>
                  <a:srgbClr val="FF0000"/>
                </a:solidFill>
                <a:latin typeface="Cambria" panose="02040503050406030204" pitchFamily="18" charset="0"/>
                <a:ea typeface="Cambria" panose="02040503050406030204" pitchFamily="18" charset="0"/>
              </a:rPr>
              <a:t>SELECT</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  coalesce (department, 'All Departments') AS Department,</a:t>
            </a:r>
          </a:p>
          <a:p>
            <a:r>
              <a:rPr lang="en-US" sz="1100" b="1" dirty="0">
                <a:solidFill>
                  <a:srgbClr val="FF0000"/>
                </a:solidFill>
                <a:latin typeface="Cambria" panose="02040503050406030204" pitchFamily="18" charset="0"/>
                <a:ea typeface="Cambria" panose="02040503050406030204" pitchFamily="18" charset="0"/>
              </a:rPr>
              <a:t>  coalesce (</a:t>
            </a:r>
            <a:r>
              <a:rPr lang="en-US" sz="1100" b="1" dirty="0" err="1">
                <a:solidFill>
                  <a:srgbClr val="FF0000"/>
                </a:solidFill>
                <a:latin typeface="Cambria" panose="02040503050406030204" pitchFamily="18" charset="0"/>
                <a:ea typeface="Cambria" panose="02040503050406030204" pitchFamily="18" charset="0"/>
              </a:rPr>
              <a:t>gender,'All</a:t>
            </a:r>
            <a:r>
              <a:rPr lang="en-US" sz="1100" b="1" dirty="0">
                <a:solidFill>
                  <a:srgbClr val="FF0000"/>
                </a:solidFill>
                <a:latin typeface="Cambria" panose="02040503050406030204" pitchFamily="18" charset="0"/>
                <a:ea typeface="Cambria" panose="02040503050406030204" pitchFamily="18" charset="0"/>
              </a:rPr>
              <a:t> Genders') AS Gender,</a:t>
            </a:r>
          </a:p>
          <a:p>
            <a:r>
              <a:rPr lang="en-US" sz="1100" b="1" dirty="0">
                <a:solidFill>
                  <a:srgbClr val="FF0000"/>
                </a:solidFill>
                <a:latin typeface="Cambria" panose="02040503050406030204" pitchFamily="18" charset="0"/>
                <a:ea typeface="Cambria" panose="02040503050406030204" pitchFamily="18" charset="0"/>
              </a:rPr>
              <a:t>  sum(salary) as </a:t>
            </a:r>
            <a:r>
              <a:rPr lang="en-US" sz="1100" b="1" dirty="0" err="1">
                <a:solidFill>
                  <a:srgbClr val="FF0000"/>
                </a:solidFill>
                <a:latin typeface="Cambria" panose="02040503050406030204" pitchFamily="18" charset="0"/>
                <a:ea typeface="Cambria" panose="02040503050406030204" pitchFamily="18" charset="0"/>
              </a:rPr>
              <a:t>Salary_Sum</a:t>
            </a:r>
            <a:endParaRPr lang="en-US" sz="1100" b="1" dirty="0">
              <a:solidFill>
                <a:srgbClr val="FF0000"/>
              </a:solidFill>
              <a:latin typeface="Cambria" panose="02040503050406030204" pitchFamily="18" charset="0"/>
              <a:ea typeface="Cambria" panose="02040503050406030204" pitchFamily="18" charset="0"/>
            </a:endParaRPr>
          </a:p>
          <a:p>
            <a:r>
              <a:rPr lang="en-US" sz="1100" b="1" dirty="0">
                <a:solidFill>
                  <a:srgbClr val="FF0000"/>
                </a:solidFill>
                <a:latin typeface="Cambria" panose="02040503050406030204" pitchFamily="18" charset="0"/>
                <a:ea typeface="Cambria" panose="02040503050406030204" pitchFamily="18" charset="0"/>
              </a:rPr>
              <a:t>  FROM employee</a:t>
            </a:r>
          </a:p>
          <a:p>
            <a:r>
              <a:rPr lang="en-US" sz="1100" b="1" dirty="0">
                <a:solidFill>
                  <a:srgbClr val="FF0000"/>
                </a:solidFill>
                <a:latin typeface="Cambria" panose="02040503050406030204" pitchFamily="18" charset="0"/>
                <a:ea typeface="Cambria" panose="02040503050406030204" pitchFamily="18" charset="0"/>
              </a:rPr>
              <a:t>  GROUP BY CUBE (department, </a:t>
            </a:r>
            <a:r>
              <a:rPr lang="en-US" sz="1100" b="1" dirty="0" smtClean="0">
                <a:solidFill>
                  <a:srgbClr val="FF0000"/>
                </a:solidFill>
                <a:latin typeface="Cambria" panose="02040503050406030204" pitchFamily="18" charset="0"/>
                <a:ea typeface="Cambria" panose="02040503050406030204" pitchFamily="18" charset="0"/>
              </a:rPr>
              <a:t>gender</a:t>
            </a:r>
            <a:r>
              <a:rPr lang="en-US" sz="1100" b="1" dirty="0">
                <a:solidFill>
                  <a:srgbClr val="FF0000"/>
                </a:solidFill>
                <a:latin typeface="Cambria" panose="02040503050406030204" pitchFamily="18" charset="0"/>
                <a:ea typeface="Cambria" panose="02040503050406030204" pitchFamily="18"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2014211396"/>
              </p:ext>
            </p:extLst>
          </p:nvPr>
        </p:nvGraphicFramePr>
        <p:xfrm>
          <a:off x="8817429" y="16778"/>
          <a:ext cx="3118757" cy="2946400"/>
        </p:xfrm>
        <a:graphic>
          <a:graphicData uri="http://schemas.openxmlformats.org/drawingml/2006/table">
            <a:tbl>
              <a:tblPr>
                <a:tableStyleId>{69C7853C-536D-4A76-A0AE-DD22124D55A5}</a:tableStyleId>
              </a:tblPr>
              <a:tblGrid>
                <a:gridCol w="609600"/>
                <a:gridCol w="609600"/>
                <a:gridCol w="609600"/>
                <a:gridCol w="440871"/>
                <a:gridCol w="849086"/>
              </a:tblGrid>
              <a:tr h="184150">
                <a:tc>
                  <a:txBody>
                    <a:bodyPr/>
                    <a:lstStyle/>
                    <a:p>
                      <a:pPr algn="ctr" fontAlgn="b"/>
                      <a:r>
                        <a:rPr lang="en-US" sz="1100" b="1" u="none" strike="noStrike" dirty="0">
                          <a:effectLst/>
                        </a:rPr>
                        <a:t>ID</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1" u="none" strike="noStrike" dirty="0">
                          <a:effectLst/>
                        </a:rPr>
                        <a:t>name</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1" u="none" strike="noStrike" dirty="0">
                          <a:effectLst/>
                        </a:rPr>
                        <a:t>Gender</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1" u="none" strike="noStrike" dirty="0">
                          <a:effectLst/>
                        </a:rPr>
                        <a:t>Salary</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b="1" u="none" strike="noStrike" dirty="0">
                          <a:effectLst/>
                        </a:rPr>
                        <a:t>department</a:t>
                      </a:r>
                      <a:endParaRPr lang="en-US" sz="1100" b="1" i="0" u="none" strike="noStrike" dirty="0">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David</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5000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Sales</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Jim</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HR</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Kate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7500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IT</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Will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6500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Marketing</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Shane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5500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Finance</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Shed</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8000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Sales</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Vik</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7200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HR</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Vince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6600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IT</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Jane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5400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Marketing</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Laura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6300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Finance</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Mac</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5700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Sales</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Pat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7000</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HR</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Julie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7100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IT</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Elice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6800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Marketing</a:t>
                      </a:r>
                      <a:endParaRPr lang="en-US" sz="1100" b="0" i="0" u="none" strike="noStrike">
                        <a:solidFill>
                          <a:srgbClr val="000000"/>
                        </a:solidFill>
                        <a:effectLst/>
                        <a:latin typeface="Calibri" panose="020F0502020204030204" pitchFamily="34" charset="0"/>
                      </a:endParaRPr>
                    </a:p>
                  </a:txBody>
                  <a:tcPr marL="6350" marR="6350" marT="6350" marB="0" anchor="b"/>
                </a:tc>
              </a:tr>
              <a:tr h="184150">
                <a:tc>
                  <a:txBody>
                    <a:bodyPr/>
                    <a:lstStyle/>
                    <a:p>
                      <a:pPr algn="ct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a:effectLst/>
                        </a:rPr>
                        <a:t>Wayne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Male</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5000</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100" u="none" strike="noStrike" dirty="0">
                          <a:effectLst/>
                        </a:rPr>
                        <a:t>Finance</a:t>
                      </a:r>
                      <a:endParaRPr lang="en-US" sz="1100" b="0" i="0" u="none" strike="noStrike" dirty="0">
                        <a:solidFill>
                          <a:srgbClr val="000000"/>
                        </a:solidFill>
                        <a:effectLst/>
                        <a:latin typeface="Calibri" panose="020F0502020204030204" pitchFamily="34" charset="0"/>
                      </a:endParaRPr>
                    </a:p>
                  </a:txBody>
                  <a:tcPr marL="6350" marR="6350" marT="6350" marB="0" anchor="b"/>
                </a:tc>
              </a:tr>
            </a:tbl>
          </a:graphicData>
        </a:graphic>
      </p:graphicFrame>
      <p:pic>
        <p:nvPicPr>
          <p:cNvPr id="12" name="Picture 11"/>
          <p:cNvPicPr/>
          <p:nvPr/>
        </p:nvPicPr>
        <p:blipFill>
          <a:blip r:embed="rId3"/>
          <a:stretch>
            <a:fillRect/>
          </a:stretch>
        </p:blipFill>
        <p:spPr>
          <a:xfrm>
            <a:off x="8441871" y="3367607"/>
            <a:ext cx="1665515" cy="2266270"/>
          </a:xfrm>
          <a:prstGeom prst="rect">
            <a:avLst/>
          </a:prstGeom>
        </p:spPr>
      </p:pic>
      <p:pic>
        <p:nvPicPr>
          <p:cNvPr id="13" name="Picture 12"/>
          <p:cNvPicPr/>
          <p:nvPr/>
        </p:nvPicPr>
        <p:blipFill>
          <a:blip r:embed="rId4"/>
          <a:stretch>
            <a:fillRect/>
          </a:stretch>
        </p:blipFill>
        <p:spPr>
          <a:xfrm>
            <a:off x="10148207" y="3584121"/>
            <a:ext cx="2027465" cy="3238278"/>
          </a:xfrm>
          <a:prstGeom prst="rect">
            <a:avLst/>
          </a:prstGeom>
        </p:spPr>
      </p:pic>
      <p:sp>
        <p:nvSpPr>
          <p:cNvPr id="3" name="Rectangle 2"/>
          <p:cNvSpPr/>
          <p:nvPr/>
        </p:nvSpPr>
        <p:spPr>
          <a:xfrm>
            <a:off x="8614219" y="2886857"/>
            <a:ext cx="1221809" cy="369332"/>
          </a:xfrm>
          <a:prstGeom prst="rect">
            <a:avLst/>
          </a:prstGeom>
        </p:spPr>
        <p:txBody>
          <a:bodyPr wrap="none">
            <a:spAutoFit/>
          </a:bodyPr>
          <a:lstStyle/>
          <a:p>
            <a:pPr lvl="0"/>
            <a:r>
              <a:rPr lang="en-US" dirty="0">
                <a:latin typeface="Cambria" panose="02040503050406030204" pitchFamily="18" charset="0"/>
                <a:ea typeface="Cambria" panose="02040503050406030204" pitchFamily="18" charset="0"/>
              </a:rPr>
              <a:t> </a:t>
            </a:r>
            <a:r>
              <a:rPr lang="en-US" sz="1100" b="1" dirty="0">
                <a:solidFill>
                  <a:schemeClr val="dk1"/>
                </a:solidFill>
                <a:latin typeface="Cambria" panose="02040503050406030204" pitchFamily="18" charset="0"/>
                <a:ea typeface="Cambria" panose="02040503050406030204" pitchFamily="18" charset="0"/>
              </a:rPr>
              <a:t>Rollup output:-</a:t>
            </a:r>
          </a:p>
        </p:txBody>
      </p:sp>
      <p:sp>
        <p:nvSpPr>
          <p:cNvPr id="4" name="Rectangle 3"/>
          <p:cNvSpPr/>
          <p:nvPr/>
        </p:nvSpPr>
        <p:spPr>
          <a:xfrm>
            <a:off x="10613551" y="3182941"/>
            <a:ext cx="1141659" cy="369332"/>
          </a:xfrm>
          <a:prstGeom prst="rect">
            <a:avLst/>
          </a:prstGeom>
        </p:spPr>
        <p:txBody>
          <a:bodyPr wrap="none">
            <a:spAutoFit/>
          </a:bodyPr>
          <a:lstStyle/>
          <a:p>
            <a:pPr lvl="0"/>
            <a:r>
              <a:rPr lang="en-US" b="1" dirty="0">
                <a:latin typeface="Cambria" panose="02040503050406030204" pitchFamily="18" charset="0"/>
                <a:ea typeface="Cambria" panose="02040503050406030204" pitchFamily="18" charset="0"/>
              </a:rPr>
              <a:t> </a:t>
            </a:r>
            <a:r>
              <a:rPr lang="en-US" sz="1100" b="1" dirty="0">
                <a:solidFill>
                  <a:schemeClr val="dk1"/>
                </a:solidFill>
                <a:latin typeface="Cambria" panose="02040503050406030204" pitchFamily="18" charset="0"/>
                <a:ea typeface="Cambria" panose="02040503050406030204" pitchFamily="18" charset="0"/>
              </a:rPr>
              <a:t>CUBE output:-</a:t>
            </a:r>
          </a:p>
        </p:txBody>
      </p:sp>
    </p:spTree>
    <p:extLst>
      <p:ext uri="{BB962C8B-B14F-4D97-AF65-F5344CB8AC3E}">
        <p14:creationId xmlns:p14="http://schemas.microsoft.com/office/powerpoint/2010/main" val="4303815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0556" y="13084"/>
            <a:ext cx="5172939" cy="98488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u="sng" dirty="0" smtClean="0">
                <a:solidFill>
                  <a:srgbClr val="0070C0"/>
                </a:solidFill>
                <a:latin typeface="Cambria" panose="02040503050406030204" pitchFamily="18" charset="0"/>
                <a:ea typeface="Cambria" panose="02040503050406030204" pitchFamily="18" charset="0"/>
              </a:rPr>
              <a:t>Joins in SQL server</a:t>
            </a:r>
            <a:r>
              <a:rPr lang="en-US" sz="1400" b="1" dirty="0" smtClean="0">
                <a:latin typeface="Cambria" panose="02040503050406030204" pitchFamily="18" charset="0"/>
                <a:ea typeface="Cambria" panose="02040503050406030204" pitchFamily="18" charset="0"/>
              </a:rPr>
              <a:t>:- </a:t>
            </a:r>
            <a:r>
              <a:rPr lang="en-US" sz="1100" dirty="0" smtClean="0">
                <a:latin typeface="Cambria" panose="02040503050406030204" pitchFamily="18" charset="0"/>
                <a:ea typeface="Cambria" panose="02040503050406030204" pitchFamily="18" charset="0"/>
              </a:rPr>
              <a:t>A </a:t>
            </a:r>
            <a:r>
              <a:rPr lang="en-US" sz="1100" dirty="0">
                <a:latin typeface="Cambria" panose="02040503050406030204" pitchFamily="18" charset="0"/>
                <a:ea typeface="Cambria" panose="02040503050406030204" pitchFamily="18" charset="0"/>
              </a:rPr>
              <a:t>JOIN clause is used to combine rows from two or more tables, based on a related column between them</a:t>
            </a:r>
            <a:r>
              <a:rPr lang="en-US" sz="1100" dirty="0" smtClean="0">
                <a:latin typeface="Cambria" panose="02040503050406030204" pitchFamily="18" charset="0"/>
                <a:ea typeface="Cambria" panose="02040503050406030204" pitchFamily="18" charset="0"/>
              </a:rPr>
              <a:t>.</a:t>
            </a:r>
          </a:p>
          <a:p>
            <a:r>
              <a:rPr lang="en-US" sz="1100" b="1" u="sng" dirty="0" smtClean="0">
                <a:latin typeface="Cambria" panose="02040503050406030204" pitchFamily="18" charset="0"/>
                <a:ea typeface="Cambria" panose="02040503050406030204" pitchFamily="18" charset="0"/>
              </a:rPr>
              <a:t>Join types</a:t>
            </a:r>
          </a:p>
          <a:p>
            <a:r>
              <a:rPr lang="en-US" sz="1100" dirty="0" smtClean="0">
                <a:latin typeface="Cambria" panose="02040503050406030204" pitchFamily="18" charset="0"/>
                <a:ea typeface="Cambria" panose="02040503050406030204" pitchFamily="18" charset="0"/>
              </a:rPr>
              <a:t>1)Inner join ,2)Left outer join, 3)Right outer join, 4)Full outer Join, 5)Cross Join</a:t>
            </a:r>
          </a:p>
          <a:p>
            <a:endParaRPr lang="en-US" sz="1100" b="1" u="sng" dirty="0">
              <a:latin typeface="Cambria" panose="02040503050406030204" pitchFamily="18" charset="0"/>
              <a:ea typeface="Cambria" panose="02040503050406030204" pitchFamily="18" charset="0"/>
            </a:endParaRPr>
          </a:p>
        </p:txBody>
      </p:sp>
      <p:sp>
        <p:nvSpPr>
          <p:cNvPr id="11" name="Rectangle 10"/>
          <p:cNvSpPr/>
          <p:nvPr/>
        </p:nvSpPr>
        <p:spPr>
          <a:xfrm>
            <a:off x="80556" y="1506655"/>
            <a:ext cx="2300335" cy="24622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100" b="1" dirty="0" smtClean="0">
                <a:solidFill>
                  <a:srgbClr val="FF0000"/>
                </a:solidFill>
                <a:latin typeface="Cambria" panose="02040503050406030204" pitchFamily="18" charset="0"/>
                <a:ea typeface="Cambria" panose="02040503050406030204" pitchFamily="18" charset="0"/>
              </a:rPr>
              <a:t>CREATE </a:t>
            </a:r>
            <a:r>
              <a:rPr lang="en-US" sz="1100" b="1" dirty="0">
                <a:solidFill>
                  <a:srgbClr val="FF0000"/>
                </a:solidFill>
                <a:latin typeface="Cambria" panose="02040503050406030204" pitchFamily="18" charset="0"/>
                <a:ea typeface="Cambria" panose="02040503050406030204" pitchFamily="18" charset="0"/>
              </a:rPr>
              <a:t>TABLE </a:t>
            </a:r>
            <a:r>
              <a:rPr lang="en-US" sz="1100" b="1" dirty="0" err="1">
                <a:solidFill>
                  <a:srgbClr val="FF0000"/>
                </a:solidFill>
                <a:latin typeface="Cambria" panose="02040503050406030204" pitchFamily="18" charset="0"/>
                <a:ea typeface="Cambria" panose="02040503050406030204" pitchFamily="18" charset="0"/>
              </a:rPr>
              <a:t>hr.candidates</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    id INT PRIMARY KEY IDENTITY,</a:t>
            </a:r>
          </a:p>
          <a:p>
            <a:pPr fontAlgn="base"/>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fullname</a:t>
            </a:r>
            <a:r>
              <a:rPr lang="en-US" sz="1100" b="1" dirty="0">
                <a:solidFill>
                  <a:srgbClr val="FF0000"/>
                </a:solidFill>
                <a:latin typeface="Cambria" panose="02040503050406030204" pitchFamily="18" charset="0"/>
                <a:ea typeface="Cambria" panose="02040503050406030204" pitchFamily="18" charset="0"/>
              </a:rPr>
              <a:t> VARCHAR(100) NOT NULL</a:t>
            </a:r>
          </a:p>
          <a:p>
            <a:pPr fontAlgn="base"/>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INSERT INTO </a:t>
            </a:r>
          </a:p>
          <a:p>
            <a:pPr fontAlgn="base"/>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hr.candidates</a:t>
            </a:r>
            <a:r>
              <a:rPr lang="en-US" sz="1100" b="1" dirty="0">
                <a:solidFill>
                  <a:srgbClr val="FF0000"/>
                </a:solidFill>
                <a:latin typeface="Cambria" panose="02040503050406030204" pitchFamily="18" charset="0"/>
                <a:ea typeface="Cambria" panose="02040503050406030204" pitchFamily="18" charset="0"/>
              </a:rPr>
              <a:t>(</a:t>
            </a:r>
            <a:r>
              <a:rPr lang="en-US" sz="1100" b="1" dirty="0" err="1">
                <a:solidFill>
                  <a:srgbClr val="FF0000"/>
                </a:solidFill>
                <a:latin typeface="Cambria" panose="02040503050406030204" pitchFamily="18" charset="0"/>
                <a:ea typeface="Cambria" panose="02040503050406030204" pitchFamily="18" charset="0"/>
              </a:rPr>
              <a:t>fullname</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VALUES</a:t>
            </a:r>
          </a:p>
          <a:p>
            <a:pPr fontAlgn="base"/>
            <a:r>
              <a:rPr lang="en-US" sz="1100" b="1" dirty="0">
                <a:solidFill>
                  <a:srgbClr val="FF0000"/>
                </a:solidFill>
                <a:latin typeface="Cambria" panose="02040503050406030204" pitchFamily="18" charset="0"/>
                <a:ea typeface="Cambria" panose="02040503050406030204" pitchFamily="18" charset="0"/>
              </a:rPr>
              <a:t>    ('John Doe'),</a:t>
            </a:r>
          </a:p>
          <a:p>
            <a:pPr fontAlgn="base"/>
            <a:r>
              <a:rPr lang="en-US" sz="1100" b="1" dirty="0">
                <a:solidFill>
                  <a:srgbClr val="FF0000"/>
                </a:solidFill>
                <a:latin typeface="Cambria" panose="02040503050406030204" pitchFamily="18" charset="0"/>
                <a:ea typeface="Cambria" panose="02040503050406030204" pitchFamily="18" charset="0"/>
              </a:rPr>
              <a:t>    ('Lily Bush'),</a:t>
            </a:r>
          </a:p>
          <a:p>
            <a:pPr fontAlgn="base"/>
            <a:r>
              <a:rPr lang="en-US" sz="1100" b="1" dirty="0">
                <a:solidFill>
                  <a:srgbClr val="FF0000"/>
                </a:solidFill>
                <a:latin typeface="Cambria" panose="02040503050406030204" pitchFamily="18" charset="0"/>
                <a:ea typeface="Cambria" panose="02040503050406030204" pitchFamily="18" charset="0"/>
              </a:rPr>
              <a:t>    ('Peter Drucker'),</a:t>
            </a:r>
          </a:p>
          <a:p>
            <a:pPr fontAlgn="base"/>
            <a:r>
              <a:rPr lang="en-US" sz="1100" b="1" dirty="0">
                <a:solidFill>
                  <a:srgbClr val="FF0000"/>
                </a:solidFill>
                <a:latin typeface="Cambria" panose="02040503050406030204" pitchFamily="18" charset="0"/>
                <a:ea typeface="Cambria" panose="02040503050406030204" pitchFamily="18" charset="0"/>
              </a:rPr>
              <a:t>    ('Jane Doe');</a:t>
            </a:r>
          </a:p>
          <a:p>
            <a:pPr fontAlgn="base"/>
            <a:endParaRPr lang="en-US" sz="1100" b="1" dirty="0">
              <a:solidFill>
                <a:srgbClr val="FF0000"/>
              </a:solidFill>
              <a:latin typeface="Cambria" panose="02040503050406030204" pitchFamily="18" charset="0"/>
              <a:ea typeface="Cambria" panose="02040503050406030204" pitchFamily="18" charset="0"/>
            </a:endParaRPr>
          </a:p>
        </p:txBody>
      </p:sp>
      <p:sp>
        <p:nvSpPr>
          <p:cNvPr id="15" name="Rectangle 14"/>
          <p:cNvSpPr/>
          <p:nvPr/>
        </p:nvSpPr>
        <p:spPr>
          <a:xfrm>
            <a:off x="2470030" y="1525501"/>
            <a:ext cx="2524665" cy="24622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100" b="1" dirty="0">
                <a:solidFill>
                  <a:srgbClr val="FF0000"/>
                </a:solidFill>
                <a:latin typeface="Cambria" panose="02040503050406030204" pitchFamily="18" charset="0"/>
                <a:ea typeface="Cambria" panose="02040503050406030204" pitchFamily="18" charset="0"/>
              </a:rPr>
              <a:t>CREATE TABLE </a:t>
            </a:r>
            <a:r>
              <a:rPr lang="en-US" sz="1100" b="1" dirty="0" err="1">
                <a:solidFill>
                  <a:srgbClr val="FF0000"/>
                </a:solidFill>
                <a:latin typeface="Cambria" panose="02040503050406030204" pitchFamily="18" charset="0"/>
                <a:ea typeface="Cambria" panose="02040503050406030204" pitchFamily="18" charset="0"/>
              </a:rPr>
              <a:t>hr.employees</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    id INT PRIMARY KEY IDENTITY,</a:t>
            </a:r>
          </a:p>
          <a:p>
            <a:pPr fontAlgn="base"/>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fullname</a:t>
            </a:r>
            <a:r>
              <a:rPr lang="en-US" sz="1100" b="1" dirty="0">
                <a:solidFill>
                  <a:srgbClr val="FF0000"/>
                </a:solidFill>
                <a:latin typeface="Cambria" panose="02040503050406030204" pitchFamily="18" charset="0"/>
                <a:ea typeface="Cambria" panose="02040503050406030204" pitchFamily="18" charset="0"/>
              </a:rPr>
              <a:t> VARCHAR(100) NOT NULL</a:t>
            </a:r>
          </a:p>
          <a:p>
            <a:pPr fontAlgn="base"/>
            <a:r>
              <a:rPr lang="en-US" sz="1100" b="1" dirty="0">
                <a:solidFill>
                  <a:srgbClr val="FF0000"/>
                </a:solidFill>
                <a:latin typeface="Cambria" panose="02040503050406030204" pitchFamily="18" charset="0"/>
                <a:ea typeface="Cambria" panose="02040503050406030204" pitchFamily="18" charset="0"/>
              </a:rPr>
              <a:t>);</a:t>
            </a:r>
          </a:p>
          <a:p>
            <a:pPr fontAlgn="base"/>
            <a:endParaRPr lang="en-US" sz="1100" b="1" dirty="0">
              <a:solidFill>
                <a:srgbClr val="FF0000"/>
              </a:solidFill>
              <a:latin typeface="Cambria" panose="02040503050406030204" pitchFamily="18" charset="0"/>
              <a:ea typeface="Cambria" panose="02040503050406030204" pitchFamily="18" charset="0"/>
            </a:endParaRPr>
          </a:p>
          <a:p>
            <a:pPr fontAlgn="base"/>
            <a:endParaRPr lang="en-US" sz="1100" b="1" dirty="0">
              <a:solidFill>
                <a:srgbClr val="FF0000"/>
              </a:solidFill>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INSERT INTO </a:t>
            </a:r>
          </a:p>
          <a:p>
            <a:pPr fontAlgn="base"/>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hr.employees</a:t>
            </a:r>
            <a:r>
              <a:rPr lang="en-US" sz="1100" b="1" dirty="0">
                <a:solidFill>
                  <a:srgbClr val="FF0000"/>
                </a:solidFill>
                <a:latin typeface="Cambria" panose="02040503050406030204" pitchFamily="18" charset="0"/>
                <a:ea typeface="Cambria" panose="02040503050406030204" pitchFamily="18" charset="0"/>
              </a:rPr>
              <a:t>(</a:t>
            </a:r>
            <a:r>
              <a:rPr lang="en-US" sz="1100" b="1" dirty="0" err="1">
                <a:solidFill>
                  <a:srgbClr val="FF0000"/>
                </a:solidFill>
                <a:latin typeface="Cambria" panose="02040503050406030204" pitchFamily="18" charset="0"/>
                <a:ea typeface="Cambria" panose="02040503050406030204" pitchFamily="18" charset="0"/>
              </a:rPr>
              <a:t>fullname</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VALUES</a:t>
            </a:r>
          </a:p>
          <a:p>
            <a:pPr fontAlgn="base"/>
            <a:r>
              <a:rPr lang="en-US" sz="1100" b="1" dirty="0">
                <a:solidFill>
                  <a:srgbClr val="FF0000"/>
                </a:solidFill>
                <a:latin typeface="Cambria" panose="02040503050406030204" pitchFamily="18" charset="0"/>
                <a:ea typeface="Cambria" panose="02040503050406030204" pitchFamily="18" charset="0"/>
              </a:rPr>
              <a:t>    ('John Doe'),</a:t>
            </a:r>
          </a:p>
          <a:p>
            <a:pPr fontAlgn="base"/>
            <a:r>
              <a:rPr lang="en-US" sz="1100" b="1" dirty="0">
                <a:solidFill>
                  <a:srgbClr val="FF0000"/>
                </a:solidFill>
                <a:latin typeface="Cambria" panose="02040503050406030204" pitchFamily="18" charset="0"/>
                <a:ea typeface="Cambria" panose="02040503050406030204" pitchFamily="18" charset="0"/>
              </a:rPr>
              <a:t>    ('Jane Doe'),</a:t>
            </a:r>
          </a:p>
          <a:p>
            <a:pPr fontAlgn="base"/>
            <a:r>
              <a:rPr lang="en-US" sz="1100" b="1" dirty="0">
                <a:solidFill>
                  <a:srgbClr val="FF0000"/>
                </a:solidFill>
                <a:latin typeface="Cambria" panose="02040503050406030204" pitchFamily="18" charset="0"/>
                <a:ea typeface="Cambria" panose="02040503050406030204" pitchFamily="18" charset="0"/>
              </a:rPr>
              <a:t>    ('Michael Scott'),</a:t>
            </a:r>
          </a:p>
          <a:p>
            <a:pPr fontAlgn="base"/>
            <a:r>
              <a:rPr lang="en-US" sz="1100" b="1" dirty="0">
                <a:solidFill>
                  <a:srgbClr val="FF0000"/>
                </a:solidFill>
                <a:latin typeface="Cambria" panose="02040503050406030204" pitchFamily="18" charset="0"/>
                <a:ea typeface="Cambria" panose="02040503050406030204" pitchFamily="18" charset="0"/>
              </a:rPr>
              <a:t>    ('Jack Sparrow');</a:t>
            </a:r>
          </a:p>
        </p:txBody>
      </p:sp>
      <p:sp>
        <p:nvSpPr>
          <p:cNvPr id="16" name="Rectangle 15"/>
          <p:cNvSpPr/>
          <p:nvPr/>
        </p:nvSpPr>
        <p:spPr>
          <a:xfrm>
            <a:off x="80556" y="1036868"/>
            <a:ext cx="3257909" cy="4308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100" b="1" dirty="0">
                <a:solidFill>
                  <a:srgbClr val="FF0000"/>
                </a:solidFill>
                <a:latin typeface="Cambria" panose="02040503050406030204" pitchFamily="18" charset="0"/>
                <a:ea typeface="Cambria" panose="02040503050406030204" pitchFamily="18" charset="0"/>
              </a:rPr>
              <a:t>CREATE SCHEMA </a:t>
            </a:r>
            <a:r>
              <a:rPr lang="en-US" sz="1100" b="1" dirty="0" err="1">
                <a:solidFill>
                  <a:srgbClr val="FF0000"/>
                </a:solidFill>
                <a:latin typeface="Cambria" panose="02040503050406030204" pitchFamily="18" charset="0"/>
                <a:ea typeface="Cambria" panose="02040503050406030204" pitchFamily="18" charset="0"/>
              </a:rPr>
              <a:t>hr</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GO</a:t>
            </a:r>
          </a:p>
        </p:txBody>
      </p:sp>
      <p:pic>
        <p:nvPicPr>
          <p:cNvPr id="102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2524" y="4140468"/>
            <a:ext cx="2031012" cy="121606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0891" y="5642305"/>
            <a:ext cx="2794485" cy="47207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5"/>
          <p:cNvSpPr>
            <a:spLocks noChangeArrowheads="1"/>
          </p:cNvSpPr>
          <p:nvPr/>
        </p:nvSpPr>
        <p:spPr bwMode="auto">
          <a:xfrm>
            <a:off x="80556" y="4110286"/>
            <a:ext cx="2239950" cy="9387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latin typeface="Cambria" panose="02040503050406030204" pitchFamily="18" charset="0"/>
                <a:ea typeface="Cambria" panose="02040503050406030204" pitchFamily="18" charset="0"/>
              </a:rPr>
              <a:t>Inner Join:-</a:t>
            </a:r>
          </a:p>
          <a:p>
            <a:r>
              <a:rPr lang="en-US" sz="1100" dirty="0">
                <a:latin typeface="Cambria" panose="02040503050406030204" pitchFamily="18" charset="0"/>
                <a:ea typeface="Cambria" panose="02040503050406030204" pitchFamily="18" charset="0"/>
                <a:hlinkClick r:id="rId5"/>
              </a:rPr>
              <a:t>Inner join</a:t>
            </a:r>
            <a:r>
              <a:rPr lang="en-US" sz="1100" dirty="0">
                <a:latin typeface="Cambria" panose="02040503050406030204" pitchFamily="18" charset="0"/>
                <a:ea typeface="Cambria" panose="02040503050406030204" pitchFamily="18" charset="0"/>
              </a:rPr>
              <a:t> produces a data set that includes rows from the left table, matching rows from the right table</a:t>
            </a:r>
            <a:r>
              <a:rPr lang="en-US" sz="1100" dirty="0" smtClean="0">
                <a:latin typeface="Cambria" panose="02040503050406030204" pitchFamily="18" charset="0"/>
                <a:ea typeface="Cambria" panose="02040503050406030204" pitchFamily="18" charset="0"/>
              </a:rPr>
              <a:t>.</a:t>
            </a:r>
            <a:endParaRPr lang="en-US" sz="1100" dirty="0">
              <a:latin typeface="Cambria" panose="02040503050406030204" pitchFamily="18" charset="0"/>
              <a:ea typeface="Cambria" panose="02040503050406030204" pitchFamily="18" charset="0"/>
            </a:endParaRPr>
          </a:p>
        </p:txBody>
      </p:sp>
      <p:sp>
        <p:nvSpPr>
          <p:cNvPr id="18" name="Rectangle 6"/>
          <p:cNvSpPr>
            <a:spLocks noChangeArrowheads="1"/>
          </p:cNvSpPr>
          <p:nvPr/>
        </p:nvSpPr>
        <p:spPr bwMode="auto">
          <a:xfrm>
            <a:off x="146649" y="5114017"/>
            <a:ext cx="2199641" cy="161582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100" b="1" dirty="0">
                <a:solidFill>
                  <a:srgbClr val="FF0000"/>
                </a:solidFill>
                <a:latin typeface="Cambria" panose="02040503050406030204" pitchFamily="18" charset="0"/>
                <a:ea typeface="Cambria" panose="02040503050406030204" pitchFamily="18" charset="0"/>
              </a:rPr>
              <a:t>SELECT  </a:t>
            </a:r>
          </a:p>
          <a:p>
            <a:pPr fontAlgn="base"/>
            <a:r>
              <a:rPr lang="en-US" sz="1100" b="1" dirty="0">
                <a:solidFill>
                  <a:srgbClr val="FF0000"/>
                </a:solidFill>
                <a:latin typeface="Cambria" panose="02040503050406030204" pitchFamily="18" charset="0"/>
                <a:ea typeface="Cambria" panose="02040503050406030204" pitchFamily="18" charset="0"/>
              </a:rPr>
              <a:t>    c.id </a:t>
            </a:r>
            <a:r>
              <a:rPr lang="en-US" sz="1100" b="1" dirty="0" err="1">
                <a:solidFill>
                  <a:srgbClr val="FF0000"/>
                </a:solidFill>
                <a:latin typeface="Cambria" panose="02040503050406030204" pitchFamily="18" charset="0"/>
                <a:ea typeface="Cambria" panose="02040503050406030204" pitchFamily="18" charset="0"/>
              </a:rPr>
              <a:t>candidate_id</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c.fullname</a:t>
            </a:r>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candidate_name</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    e.id </a:t>
            </a:r>
            <a:r>
              <a:rPr lang="en-US" sz="1100" b="1" dirty="0" err="1">
                <a:solidFill>
                  <a:srgbClr val="FF0000"/>
                </a:solidFill>
                <a:latin typeface="Cambria" panose="02040503050406030204" pitchFamily="18" charset="0"/>
                <a:ea typeface="Cambria" panose="02040503050406030204" pitchFamily="18" charset="0"/>
              </a:rPr>
              <a:t>employee_id</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e.fullname</a:t>
            </a:r>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employee_name</a:t>
            </a:r>
            <a:endParaRPr lang="en-US" sz="1100" b="1" dirty="0">
              <a:solidFill>
                <a:srgbClr val="FF0000"/>
              </a:solidFill>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FROM </a:t>
            </a:r>
          </a:p>
          <a:p>
            <a:pPr fontAlgn="base"/>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hr.candidates</a:t>
            </a:r>
            <a:r>
              <a:rPr lang="en-US" sz="1100" b="1" dirty="0">
                <a:solidFill>
                  <a:srgbClr val="FF0000"/>
                </a:solidFill>
                <a:latin typeface="Cambria" panose="02040503050406030204" pitchFamily="18" charset="0"/>
                <a:ea typeface="Cambria" panose="02040503050406030204" pitchFamily="18" charset="0"/>
              </a:rPr>
              <a:t> c</a:t>
            </a:r>
          </a:p>
          <a:p>
            <a:pPr fontAlgn="base"/>
            <a:r>
              <a:rPr lang="en-US" sz="1100" b="1" dirty="0">
                <a:solidFill>
                  <a:srgbClr val="FF0000"/>
                </a:solidFill>
                <a:latin typeface="Cambria" panose="02040503050406030204" pitchFamily="18" charset="0"/>
                <a:ea typeface="Cambria" panose="02040503050406030204" pitchFamily="18" charset="0"/>
              </a:rPr>
              <a:t>    INNER JOIN </a:t>
            </a:r>
            <a:r>
              <a:rPr lang="en-US" sz="1100" b="1" dirty="0" err="1">
                <a:solidFill>
                  <a:srgbClr val="FF0000"/>
                </a:solidFill>
                <a:latin typeface="Cambria" panose="02040503050406030204" pitchFamily="18" charset="0"/>
                <a:ea typeface="Cambria" panose="02040503050406030204" pitchFamily="18" charset="0"/>
              </a:rPr>
              <a:t>hr.employees</a:t>
            </a:r>
            <a:r>
              <a:rPr lang="en-US" sz="1100" b="1" dirty="0">
                <a:solidFill>
                  <a:srgbClr val="FF0000"/>
                </a:solidFill>
                <a:latin typeface="Cambria" panose="02040503050406030204" pitchFamily="18" charset="0"/>
                <a:ea typeface="Cambria" panose="02040503050406030204" pitchFamily="18" charset="0"/>
              </a:rPr>
              <a:t> e </a:t>
            </a:r>
          </a:p>
          <a:p>
            <a:pPr fontAlgn="base"/>
            <a:r>
              <a:rPr lang="en-US" sz="1100" b="1" dirty="0">
                <a:solidFill>
                  <a:srgbClr val="FF0000"/>
                </a:solidFill>
                <a:latin typeface="Cambria" panose="02040503050406030204" pitchFamily="18" charset="0"/>
                <a:ea typeface="Cambria" panose="02040503050406030204" pitchFamily="18" charset="0"/>
              </a:rPr>
              <a:t>        ON </a:t>
            </a:r>
            <a:r>
              <a:rPr lang="en-US" sz="1100" b="1" dirty="0" err="1">
                <a:solidFill>
                  <a:srgbClr val="FF0000"/>
                </a:solidFill>
                <a:latin typeface="Cambria" panose="02040503050406030204" pitchFamily="18" charset="0"/>
                <a:ea typeface="Cambria" panose="02040503050406030204" pitchFamily="18" charset="0"/>
              </a:rPr>
              <a:t>e.fullname</a:t>
            </a:r>
            <a:r>
              <a:rPr lang="en-US" sz="1100" b="1" dirty="0">
                <a:solidFill>
                  <a:srgbClr val="FF0000"/>
                </a:solidFill>
                <a:latin typeface="Cambria" panose="02040503050406030204" pitchFamily="18" charset="0"/>
                <a:ea typeface="Cambria" panose="02040503050406030204" pitchFamily="18" charset="0"/>
              </a:rPr>
              <a:t> = </a:t>
            </a:r>
            <a:r>
              <a:rPr lang="en-US" sz="1100" b="1" dirty="0" err="1">
                <a:solidFill>
                  <a:srgbClr val="FF0000"/>
                </a:solidFill>
                <a:latin typeface="Cambria" panose="02040503050406030204" pitchFamily="18" charset="0"/>
                <a:ea typeface="Cambria" panose="02040503050406030204" pitchFamily="18" charset="0"/>
              </a:rPr>
              <a:t>c.fullname</a:t>
            </a:r>
            <a:r>
              <a:rPr lang="en-US" sz="1100" b="1" dirty="0" smtClean="0">
                <a:solidFill>
                  <a:srgbClr val="FF0000"/>
                </a:solidFill>
                <a:latin typeface="Cambria" panose="02040503050406030204" pitchFamily="18" charset="0"/>
                <a:ea typeface="Cambria" panose="02040503050406030204" pitchFamily="18" charset="0"/>
              </a:rPr>
              <a:t>;</a:t>
            </a:r>
            <a:endParaRPr lang="en-US" sz="1100" b="1" dirty="0">
              <a:solidFill>
                <a:srgbClr val="FF0000"/>
              </a:solidFill>
              <a:latin typeface="Cambria" panose="02040503050406030204" pitchFamily="18" charset="0"/>
              <a:ea typeface="Cambria" panose="02040503050406030204" pitchFamily="18" charset="0"/>
            </a:endParaRPr>
          </a:p>
        </p:txBody>
      </p:sp>
      <p:sp>
        <p:nvSpPr>
          <p:cNvPr id="19" name="Rectangle 7"/>
          <p:cNvSpPr>
            <a:spLocks noChangeArrowheads="1"/>
          </p:cNvSpPr>
          <p:nvPr/>
        </p:nvSpPr>
        <p:spPr bwMode="auto">
          <a:xfrm>
            <a:off x="146649" y="67251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21"/>
          <p:cNvSpPr/>
          <p:nvPr/>
        </p:nvSpPr>
        <p:spPr>
          <a:xfrm>
            <a:off x="5426008" y="34544"/>
            <a:ext cx="5296625" cy="4308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dk1"/>
                </a:solidFill>
                <a:latin typeface="Cambria" panose="02040503050406030204" pitchFamily="18" charset="0"/>
                <a:ea typeface="Cambria" panose="02040503050406030204" pitchFamily="18" charset="0"/>
              </a:rPr>
              <a:t>Left Join or Left outer join:-</a:t>
            </a:r>
          </a:p>
          <a:p>
            <a:r>
              <a:rPr lang="en-US" sz="1100" dirty="0">
                <a:solidFill>
                  <a:schemeClr val="dk1"/>
                </a:solidFill>
                <a:latin typeface="Cambria" panose="02040503050406030204" pitchFamily="18" charset="0"/>
                <a:ea typeface="Cambria" panose="02040503050406030204" pitchFamily="18" charset="0"/>
                <a:hlinkClick r:id="rId6"/>
              </a:rPr>
              <a:t>Left join</a:t>
            </a:r>
            <a:r>
              <a:rPr lang="en-US" sz="1100" dirty="0">
                <a:solidFill>
                  <a:schemeClr val="dk1"/>
                </a:solidFill>
                <a:latin typeface="Cambria" panose="02040503050406030204" pitchFamily="18" charset="0"/>
                <a:ea typeface="Cambria" panose="02040503050406030204" pitchFamily="18" charset="0"/>
              </a:rPr>
              <a:t> selects data starting from the left table and matching rows in the right table. </a:t>
            </a:r>
          </a:p>
        </p:txBody>
      </p:sp>
      <p:pic>
        <p:nvPicPr>
          <p:cNvPr id="27" name="Picture 26"/>
          <p:cNvPicPr/>
          <p:nvPr/>
        </p:nvPicPr>
        <p:blipFill>
          <a:blip r:embed="rId7"/>
          <a:stretch>
            <a:fillRect/>
          </a:stretch>
        </p:blipFill>
        <p:spPr>
          <a:xfrm>
            <a:off x="10722633" y="31678"/>
            <a:ext cx="1453216" cy="906512"/>
          </a:xfrm>
          <a:prstGeom prst="rect">
            <a:avLst/>
          </a:prstGeom>
        </p:spPr>
      </p:pic>
      <p:sp>
        <p:nvSpPr>
          <p:cNvPr id="23" name="Rectangle 22"/>
          <p:cNvSpPr/>
          <p:nvPr/>
        </p:nvSpPr>
        <p:spPr>
          <a:xfrm>
            <a:off x="5453340" y="461439"/>
            <a:ext cx="2541917" cy="161582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100" b="1" dirty="0">
                <a:solidFill>
                  <a:srgbClr val="FF0000"/>
                </a:solidFill>
                <a:latin typeface="Cambria" panose="02040503050406030204" pitchFamily="18" charset="0"/>
                <a:ea typeface="Cambria" panose="02040503050406030204" pitchFamily="18" charset="0"/>
              </a:rPr>
              <a:t>SELECT  </a:t>
            </a:r>
          </a:p>
          <a:p>
            <a:pPr fontAlgn="base"/>
            <a:r>
              <a:rPr lang="en-US" sz="1100" b="1" dirty="0">
                <a:solidFill>
                  <a:srgbClr val="FF0000"/>
                </a:solidFill>
                <a:latin typeface="Cambria" panose="02040503050406030204" pitchFamily="18" charset="0"/>
                <a:ea typeface="Cambria" panose="02040503050406030204" pitchFamily="18" charset="0"/>
              </a:rPr>
              <a:t>    c.id </a:t>
            </a:r>
            <a:r>
              <a:rPr lang="en-US" sz="1100" b="1" dirty="0" err="1">
                <a:solidFill>
                  <a:srgbClr val="FF0000"/>
                </a:solidFill>
                <a:latin typeface="Cambria" panose="02040503050406030204" pitchFamily="18" charset="0"/>
                <a:ea typeface="Cambria" panose="02040503050406030204" pitchFamily="18" charset="0"/>
              </a:rPr>
              <a:t>candidate_id</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c.fullname</a:t>
            </a:r>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candidate_name</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    e.id </a:t>
            </a:r>
            <a:r>
              <a:rPr lang="en-US" sz="1100" b="1" dirty="0" err="1">
                <a:solidFill>
                  <a:srgbClr val="FF0000"/>
                </a:solidFill>
                <a:latin typeface="Cambria" panose="02040503050406030204" pitchFamily="18" charset="0"/>
                <a:ea typeface="Cambria" panose="02040503050406030204" pitchFamily="18" charset="0"/>
              </a:rPr>
              <a:t>employee_id</a:t>
            </a:r>
            <a:r>
              <a:rPr lang="en-US" sz="1100" b="1" dirty="0">
                <a:solidFill>
                  <a:srgbClr val="FF0000"/>
                </a:solidFill>
                <a:latin typeface="Cambria" panose="02040503050406030204" pitchFamily="18" charset="0"/>
                <a:ea typeface="Cambria" panose="02040503050406030204" pitchFamily="18" charset="0"/>
              </a:rPr>
              <a:t>,</a:t>
            </a:r>
          </a:p>
          <a:p>
            <a:pPr fontAlgn="base"/>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e.fullname</a:t>
            </a:r>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employee_name</a:t>
            </a:r>
            <a:endParaRPr lang="en-US" sz="1100" b="1" dirty="0">
              <a:solidFill>
                <a:srgbClr val="FF0000"/>
              </a:solidFill>
              <a:latin typeface="Cambria" panose="02040503050406030204" pitchFamily="18" charset="0"/>
              <a:ea typeface="Cambria" panose="02040503050406030204" pitchFamily="18" charset="0"/>
            </a:endParaRPr>
          </a:p>
          <a:p>
            <a:pPr fontAlgn="base"/>
            <a:r>
              <a:rPr lang="en-US" sz="1100" b="1" dirty="0">
                <a:solidFill>
                  <a:srgbClr val="FF0000"/>
                </a:solidFill>
                <a:latin typeface="Cambria" panose="02040503050406030204" pitchFamily="18" charset="0"/>
                <a:ea typeface="Cambria" panose="02040503050406030204" pitchFamily="18" charset="0"/>
              </a:rPr>
              <a:t>FROM </a:t>
            </a:r>
          </a:p>
          <a:p>
            <a:pPr fontAlgn="base"/>
            <a:r>
              <a:rPr lang="en-US" sz="1100" b="1" dirty="0">
                <a:solidFill>
                  <a:srgbClr val="FF0000"/>
                </a:solidFill>
                <a:latin typeface="Cambria" panose="02040503050406030204" pitchFamily="18" charset="0"/>
                <a:ea typeface="Cambria" panose="02040503050406030204" pitchFamily="18" charset="0"/>
              </a:rPr>
              <a:t>    </a:t>
            </a:r>
            <a:r>
              <a:rPr lang="en-US" sz="1100" b="1" dirty="0" err="1">
                <a:solidFill>
                  <a:srgbClr val="FF0000"/>
                </a:solidFill>
                <a:latin typeface="Cambria" panose="02040503050406030204" pitchFamily="18" charset="0"/>
                <a:ea typeface="Cambria" panose="02040503050406030204" pitchFamily="18" charset="0"/>
              </a:rPr>
              <a:t>hr.candidates</a:t>
            </a:r>
            <a:r>
              <a:rPr lang="en-US" sz="1100" b="1" dirty="0">
                <a:solidFill>
                  <a:srgbClr val="FF0000"/>
                </a:solidFill>
                <a:latin typeface="Cambria" panose="02040503050406030204" pitchFamily="18" charset="0"/>
                <a:ea typeface="Cambria" panose="02040503050406030204" pitchFamily="18" charset="0"/>
              </a:rPr>
              <a:t> c</a:t>
            </a:r>
          </a:p>
          <a:p>
            <a:pPr fontAlgn="base"/>
            <a:r>
              <a:rPr lang="en-US" sz="1100" b="1" dirty="0">
                <a:solidFill>
                  <a:srgbClr val="FF0000"/>
                </a:solidFill>
                <a:latin typeface="Cambria" panose="02040503050406030204" pitchFamily="18" charset="0"/>
                <a:ea typeface="Cambria" panose="02040503050406030204" pitchFamily="18" charset="0"/>
              </a:rPr>
              <a:t>    LEFT JOIN </a:t>
            </a:r>
            <a:r>
              <a:rPr lang="en-US" sz="1100" b="1" dirty="0" err="1">
                <a:solidFill>
                  <a:srgbClr val="FF0000"/>
                </a:solidFill>
                <a:latin typeface="Cambria" panose="02040503050406030204" pitchFamily="18" charset="0"/>
                <a:ea typeface="Cambria" panose="02040503050406030204" pitchFamily="18" charset="0"/>
              </a:rPr>
              <a:t>hr.employees</a:t>
            </a:r>
            <a:r>
              <a:rPr lang="en-US" sz="1100" b="1" dirty="0">
                <a:solidFill>
                  <a:srgbClr val="FF0000"/>
                </a:solidFill>
                <a:latin typeface="Cambria" panose="02040503050406030204" pitchFamily="18" charset="0"/>
                <a:ea typeface="Cambria" panose="02040503050406030204" pitchFamily="18" charset="0"/>
              </a:rPr>
              <a:t> e </a:t>
            </a:r>
          </a:p>
          <a:p>
            <a:pPr fontAlgn="base"/>
            <a:r>
              <a:rPr lang="en-US" sz="1100" b="1" dirty="0">
                <a:solidFill>
                  <a:srgbClr val="FF0000"/>
                </a:solidFill>
                <a:latin typeface="Cambria" panose="02040503050406030204" pitchFamily="18" charset="0"/>
                <a:ea typeface="Cambria" panose="02040503050406030204" pitchFamily="18" charset="0"/>
              </a:rPr>
              <a:t>        ON </a:t>
            </a:r>
            <a:r>
              <a:rPr lang="en-US" sz="1100" b="1" dirty="0" err="1">
                <a:solidFill>
                  <a:srgbClr val="FF0000"/>
                </a:solidFill>
                <a:latin typeface="Cambria" panose="02040503050406030204" pitchFamily="18" charset="0"/>
                <a:ea typeface="Cambria" panose="02040503050406030204" pitchFamily="18" charset="0"/>
              </a:rPr>
              <a:t>e.fullname</a:t>
            </a:r>
            <a:r>
              <a:rPr lang="en-US" sz="1100" b="1" dirty="0">
                <a:solidFill>
                  <a:srgbClr val="FF0000"/>
                </a:solidFill>
                <a:latin typeface="Cambria" panose="02040503050406030204" pitchFamily="18" charset="0"/>
                <a:ea typeface="Cambria" panose="02040503050406030204" pitchFamily="18" charset="0"/>
              </a:rPr>
              <a:t> = </a:t>
            </a:r>
            <a:r>
              <a:rPr lang="en-US" sz="1100" b="1" dirty="0" err="1">
                <a:solidFill>
                  <a:srgbClr val="FF0000"/>
                </a:solidFill>
                <a:latin typeface="Cambria" panose="02040503050406030204" pitchFamily="18" charset="0"/>
                <a:ea typeface="Cambria" panose="02040503050406030204" pitchFamily="18" charset="0"/>
              </a:rPr>
              <a:t>c.fullname</a:t>
            </a:r>
            <a:r>
              <a:rPr lang="en-US" sz="1100" b="1" dirty="0">
                <a:solidFill>
                  <a:srgbClr val="FF0000"/>
                </a:solidFill>
                <a:latin typeface="Cambria" panose="02040503050406030204" pitchFamily="18" charset="0"/>
                <a:ea typeface="Cambria" panose="02040503050406030204" pitchFamily="18" charset="0"/>
              </a:rPr>
              <a:t>;</a:t>
            </a:r>
          </a:p>
        </p:txBody>
      </p:sp>
      <p:pic>
        <p:nvPicPr>
          <p:cNvPr id="29" name="Picture 28"/>
          <p:cNvPicPr/>
          <p:nvPr/>
        </p:nvPicPr>
        <p:blipFill>
          <a:blip r:embed="rId8"/>
          <a:stretch>
            <a:fillRect/>
          </a:stretch>
        </p:blipFill>
        <p:spPr>
          <a:xfrm>
            <a:off x="8074320" y="1094527"/>
            <a:ext cx="3238500" cy="923925"/>
          </a:xfrm>
          <a:prstGeom prst="rect">
            <a:avLst/>
          </a:prstGeom>
        </p:spPr>
      </p:pic>
      <p:cxnSp>
        <p:nvCxnSpPr>
          <p:cNvPr id="25" name="Straight Connector 24"/>
          <p:cNvCxnSpPr/>
          <p:nvPr/>
        </p:nvCxnSpPr>
        <p:spPr>
          <a:xfrm>
            <a:off x="5322499" y="13084"/>
            <a:ext cx="43801" cy="6844916"/>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512239" y="2235334"/>
            <a:ext cx="1127232" cy="2616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dk1"/>
                </a:solidFill>
                <a:latin typeface="Cambria" panose="02040503050406030204" pitchFamily="18" charset="0"/>
                <a:ea typeface="Cambria" panose="02040503050406030204" pitchFamily="18" charset="0"/>
              </a:rPr>
              <a:t>Anti-Left join:-</a:t>
            </a:r>
          </a:p>
        </p:txBody>
      </p:sp>
      <p:pic>
        <p:nvPicPr>
          <p:cNvPr id="33" name="Picture 32"/>
          <p:cNvPicPr/>
          <p:nvPr/>
        </p:nvPicPr>
        <p:blipFill>
          <a:blip r:embed="rId9"/>
          <a:stretch>
            <a:fillRect/>
          </a:stretch>
        </p:blipFill>
        <p:spPr>
          <a:xfrm>
            <a:off x="8238241" y="2342855"/>
            <a:ext cx="2007870" cy="1221740"/>
          </a:xfrm>
          <a:prstGeom prst="rect">
            <a:avLst/>
          </a:prstGeom>
        </p:spPr>
      </p:pic>
      <p:sp>
        <p:nvSpPr>
          <p:cNvPr id="28" name="Rectangle 27"/>
          <p:cNvSpPr/>
          <p:nvPr/>
        </p:nvSpPr>
        <p:spPr>
          <a:xfrm>
            <a:off x="5435304" y="2586510"/>
            <a:ext cx="2464279" cy="163121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rgbClr val="FF0000"/>
                </a:solidFill>
                <a:latin typeface="Cambria" panose="02040503050406030204" pitchFamily="18" charset="0"/>
                <a:ea typeface="Cambria" panose="02040503050406030204" pitchFamily="18" charset="0"/>
              </a:rPr>
              <a:t>SELECT  </a:t>
            </a:r>
          </a:p>
          <a:p>
            <a:pPr fontAlgn="base"/>
            <a:r>
              <a:rPr lang="en-US" sz="1000" b="1" dirty="0">
                <a:solidFill>
                  <a:srgbClr val="FF0000"/>
                </a:solidFill>
                <a:latin typeface="Cambria" panose="02040503050406030204" pitchFamily="18" charset="0"/>
                <a:ea typeface="Cambria" panose="02040503050406030204" pitchFamily="18" charset="0"/>
              </a:rPr>
              <a:t>    c.id </a:t>
            </a:r>
            <a:r>
              <a:rPr lang="en-US" sz="1000" b="1" dirty="0" err="1">
                <a:solidFill>
                  <a:srgbClr val="FF0000"/>
                </a:solidFill>
                <a:latin typeface="Cambria" panose="02040503050406030204" pitchFamily="18" charset="0"/>
                <a:ea typeface="Cambria" panose="02040503050406030204" pitchFamily="18" charset="0"/>
              </a:rPr>
              <a:t>candidate_id</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c.fullname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candidate_name</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e.id </a:t>
            </a:r>
            <a:r>
              <a:rPr lang="en-US" sz="1000" b="1" dirty="0" err="1">
                <a:solidFill>
                  <a:srgbClr val="FF0000"/>
                </a:solidFill>
                <a:latin typeface="Cambria" panose="02040503050406030204" pitchFamily="18" charset="0"/>
                <a:ea typeface="Cambria" panose="02040503050406030204" pitchFamily="18" charset="0"/>
              </a:rPr>
              <a:t>employee_id</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e.fullname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employee_name</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FROM </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hr.candidates</a:t>
            </a:r>
            <a:r>
              <a:rPr lang="en-US" sz="1000" b="1" dirty="0">
                <a:solidFill>
                  <a:srgbClr val="FF0000"/>
                </a:solidFill>
                <a:latin typeface="Cambria" panose="02040503050406030204" pitchFamily="18" charset="0"/>
                <a:ea typeface="Cambria" panose="02040503050406030204" pitchFamily="18" charset="0"/>
              </a:rPr>
              <a:t> c</a:t>
            </a:r>
          </a:p>
          <a:p>
            <a:pPr fontAlgn="base"/>
            <a:r>
              <a:rPr lang="en-US" sz="1000" b="1" dirty="0">
                <a:solidFill>
                  <a:srgbClr val="FF0000"/>
                </a:solidFill>
                <a:latin typeface="Cambria" panose="02040503050406030204" pitchFamily="18" charset="0"/>
                <a:ea typeface="Cambria" panose="02040503050406030204" pitchFamily="18" charset="0"/>
              </a:rPr>
              <a:t>    LEFT JOIN </a:t>
            </a:r>
            <a:r>
              <a:rPr lang="en-US" sz="1000" b="1" dirty="0" err="1">
                <a:solidFill>
                  <a:srgbClr val="FF0000"/>
                </a:solidFill>
                <a:latin typeface="Cambria" panose="02040503050406030204" pitchFamily="18" charset="0"/>
                <a:ea typeface="Cambria" panose="02040503050406030204" pitchFamily="18" charset="0"/>
              </a:rPr>
              <a:t>hr.employees</a:t>
            </a:r>
            <a:r>
              <a:rPr lang="en-US" sz="1000" b="1" dirty="0">
                <a:solidFill>
                  <a:srgbClr val="FF0000"/>
                </a:solidFill>
                <a:latin typeface="Cambria" panose="02040503050406030204" pitchFamily="18" charset="0"/>
                <a:ea typeface="Cambria" panose="02040503050406030204" pitchFamily="18" charset="0"/>
              </a:rPr>
              <a:t> e </a:t>
            </a:r>
          </a:p>
          <a:p>
            <a:pPr fontAlgn="base"/>
            <a:r>
              <a:rPr lang="en-US" sz="1000" b="1" dirty="0">
                <a:solidFill>
                  <a:srgbClr val="FF0000"/>
                </a:solidFill>
                <a:latin typeface="Cambria" panose="02040503050406030204" pitchFamily="18" charset="0"/>
                <a:ea typeface="Cambria" panose="02040503050406030204" pitchFamily="18" charset="0"/>
              </a:rPr>
              <a:t>        ON </a:t>
            </a:r>
            <a:r>
              <a:rPr lang="en-US" sz="1000" b="1" dirty="0" err="1">
                <a:solidFill>
                  <a:srgbClr val="FF0000"/>
                </a:solidFill>
                <a:latin typeface="Cambria" panose="02040503050406030204" pitchFamily="18" charset="0"/>
                <a:ea typeface="Cambria" panose="02040503050406030204" pitchFamily="18" charset="0"/>
              </a:rPr>
              <a:t>e.fullname</a:t>
            </a:r>
            <a:r>
              <a:rPr lang="en-US" sz="1000" b="1" dirty="0">
                <a:solidFill>
                  <a:srgbClr val="FF0000"/>
                </a:solidFill>
                <a:latin typeface="Cambria" panose="02040503050406030204" pitchFamily="18" charset="0"/>
                <a:ea typeface="Cambria" panose="02040503050406030204" pitchFamily="18" charset="0"/>
              </a:rPr>
              <a:t> = </a:t>
            </a:r>
            <a:r>
              <a:rPr lang="en-US" sz="1000" b="1" dirty="0" err="1">
                <a:solidFill>
                  <a:srgbClr val="FF0000"/>
                </a:solidFill>
                <a:latin typeface="Cambria" panose="02040503050406030204" pitchFamily="18" charset="0"/>
                <a:ea typeface="Cambria" panose="02040503050406030204" pitchFamily="18" charset="0"/>
              </a:rPr>
              <a:t>c.fullname</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Where e.id is null;</a:t>
            </a:r>
          </a:p>
        </p:txBody>
      </p:sp>
      <p:pic>
        <p:nvPicPr>
          <p:cNvPr id="35" name="Picture 34"/>
          <p:cNvPicPr/>
          <p:nvPr/>
        </p:nvPicPr>
        <p:blipFill>
          <a:blip r:embed="rId10"/>
          <a:stretch>
            <a:fillRect/>
          </a:stretch>
        </p:blipFill>
        <p:spPr>
          <a:xfrm>
            <a:off x="8056275" y="3638186"/>
            <a:ext cx="3343275" cy="619125"/>
          </a:xfrm>
          <a:prstGeom prst="rect">
            <a:avLst/>
          </a:prstGeom>
        </p:spPr>
      </p:pic>
      <p:sp>
        <p:nvSpPr>
          <p:cNvPr id="30" name="Rectangle 29"/>
          <p:cNvSpPr/>
          <p:nvPr/>
        </p:nvSpPr>
        <p:spPr>
          <a:xfrm>
            <a:off x="5435304" y="4436921"/>
            <a:ext cx="6625135"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dk1"/>
                </a:solidFill>
                <a:latin typeface="Cambria" panose="02040503050406030204" pitchFamily="18" charset="0"/>
                <a:ea typeface="Cambria" panose="02040503050406030204" pitchFamily="18" charset="0"/>
              </a:rPr>
              <a:t>Right Join or Right outer join:-</a:t>
            </a:r>
          </a:p>
          <a:p>
            <a:r>
              <a:rPr lang="en-US" sz="1100" dirty="0">
                <a:solidFill>
                  <a:schemeClr val="dk1"/>
                </a:solidFill>
                <a:latin typeface="Cambria" panose="02040503050406030204" pitchFamily="18" charset="0"/>
                <a:ea typeface="Cambria" panose="02040503050406030204" pitchFamily="18" charset="0"/>
              </a:rPr>
              <a:t>Its revers version of Left join. </a:t>
            </a:r>
          </a:p>
          <a:p>
            <a:r>
              <a:rPr lang="en-US" sz="1100" dirty="0">
                <a:solidFill>
                  <a:schemeClr val="dk1"/>
                </a:solidFill>
                <a:latin typeface="Cambria" panose="02040503050406030204" pitchFamily="18" charset="0"/>
                <a:ea typeface="Cambria" panose="02040503050406030204" pitchFamily="18" charset="0"/>
              </a:rPr>
              <a:t>The right join returns a result set that contains all rows from the right table and the matching rows in the left table.</a:t>
            </a:r>
          </a:p>
        </p:txBody>
      </p:sp>
      <p:pic>
        <p:nvPicPr>
          <p:cNvPr id="37" name="Picture 36"/>
          <p:cNvPicPr/>
          <p:nvPr/>
        </p:nvPicPr>
        <p:blipFill>
          <a:blip r:embed="rId11"/>
          <a:stretch>
            <a:fillRect/>
          </a:stretch>
        </p:blipFill>
        <p:spPr>
          <a:xfrm>
            <a:off x="7927039" y="5587678"/>
            <a:ext cx="1511052" cy="967125"/>
          </a:xfrm>
          <a:prstGeom prst="rect">
            <a:avLst/>
          </a:prstGeom>
        </p:spPr>
      </p:pic>
      <p:sp>
        <p:nvSpPr>
          <p:cNvPr id="31" name="Rectangle 30"/>
          <p:cNvSpPr/>
          <p:nvPr/>
        </p:nvSpPr>
        <p:spPr>
          <a:xfrm>
            <a:off x="5453340" y="5279194"/>
            <a:ext cx="2447451"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rgbClr val="FF0000"/>
                </a:solidFill>
                <a:latin typeface="Cambria" panose="02040503050406030204" pitchFamily="18" charset="0"/>
                <a:ea typeface="Cambria" panose="02040503050406030204" pitchFamily="18" charset="0"/>
              </a:rPr>
              <a:t>SELECT  </a:t>
            </a:r>
          </a:p>
          <a:p>
            <a:pPr fontAlgn="base"/>
            <a:r>
              <a:rPr lang="en-US" sz="1000" b="1" dirty="0">
                <a:solidFill>
                  <a:srgbClr val="FF0000"/>
                </a:solidFill>
                <a:latin typeface="Cambria" panose="02040503050406030204" pitchFamily="18" charset="0"/>
                <a:ea typeface="Cambria" panose="02040503050406030204" pitchFamily="18" charset="0"/>
              </a:rPr>
              <a:t>    c.id </a:t>
            </a:r>
            <a:r>
              <a:rPr lang="en-US" sz="1000" b="1" dirty="0" err="1">
                <a:solidFill>
                  <a:srgbClr val="FF0000"/>
                </a:solidFill>
                <a:latin typeface="Cambria" panose="02040503050406030204" pitchFamily="18" charset="0"/>
                <a:ea typeface="Cambria" panose="02040503050406030204" pitchFamily="18" charset="0"/>
              </a:rPr>
              <a:t>candidate_id</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c.fullname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candidate_name</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e.id </a:t>
            </a:r>
            <a:r>
              <a:rPr lang="en-US" sz="1000" b="1" dirty="0" err="1">
                <a:solidFill>
                  <a:srgbClr val="FF0000"/>
                </a:solidFill>
                <a:latin typeface="Cambria" panose="02040503050406030204" pitchFamily="18" charset="0"/>
                <a:ea typeface="Cambria" panose="02040503050406030204" pitchFamily="18" charset="0"/>
              </a:rPr>
              <a:t>employee_id</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e.fullname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employee_name</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FROM </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hr.candidates</a:t>
            </a:r>
            <a:r>
              <a:rPr lang="en-US" sz="1000" b="1" dirty="0">
                <a:solidFill>
                  <a:srgbClr val="FF0000"/>
                </a:solidFill>
                <a:latin typeface="Cambria" panose="02040503050406030204" pitchFamily="18" charset="0"/>
                <a:ea typeface="Cambria" panose="02040503050406030204" pitchFamily="18" charset="0"/>
              </a:rPr>
              <a:t> c</a:t>
            </a:r>
          </a:p>
          <a:p>
            <a:pPr fontAlgn="base"/>
            <a:r>
              <a:rPr lang="en-US" sz="1000" b="1" dirty="0">
                <a:solidFill>
                  <a:srgbClr val="FF0000"/>
                </a:solidFill>
                <a:latin typeface="Cambria" panose="02040503050406030204" pitchFamily="18" charset="0"/>
                <a:ea typeface="Cambria" panose="02040503050406030204" pitchFamily="18" charset="0"/>
              </a:rPr>
              <a:t>    RIGHT JOIN </a:t>
            </a:r>
            <a:r>
              <a:rPr lang="en-US" sz="1000" b="1" dirty="0" err="1">
                <a:solidFill>
                  <a:srgbClr val="FF0000"/>
                </a:solidFill>
                <a:latin typeface="Cambria" panose="02040503050406030204" pitchFamily="18" charset="0"/>
                <a:ea typeface="Cambria" panose="02040503050406030204" pitchFamily="18" charset="0"/>
              </a:rPr>
              <a:t>hr.employees</a:t>
            </a:r>
            <a:r>
              <a:rPr lang="en-US" sz="1000" b="1" dirty="0">
                <a:solidFill>
                  <a:srgbClr val="FF0000"/>
                </a:solidFill>
                <a:latin typeface="Cambria" panose="02040503050406030204" pitchFamily="18" charset="0"/>
                <a:ea typeface="Cambria" panose="02040503050406030204" pitchFamily="18" charset="0"/>
              </a:rPr>
              <a:t> e </a:t>
            </a:r>
          </a:p>
          <a:p>
            <a:pPr fontAlgn="base"/>
            <a:r>
              <a:rPr lang="en-US" sz="1000" b="1" dirty="0">
                <a:solidFill>
                  <a:srgbClr val="FF0000"/>
                </a:solidFill>
                <a:latin typeface="Cambria" panose="02040503050406030204" pitchFamily="18" charset="0"/>
                <a:ea typeface="Cambria" panose="02040503050406030204" pitchFamily="18" charset="0"/>
              </a:rPr>
              <a:t>        ON </a:t>
            </a:r>
            <a:r>
              <a:rPr lang="en-US" sz="1000" b="1" dirty="0" err="1">
                <a:solidFill>
                  <a:srgbClr val="FF0000"/>
                </a:solidFill>
                <a:latin typeface="Cambria" panose="02040503050406030204" pitchFamily="18" charset="0"/>
                <a:ea typeface="Cambria" panose="02040503050406030204" pitchFamily="18" charset="0"/>
              </a:rPr>
              <a:t>e.fullname</a:t>
            </a:r>
            <a:r>
              <a:rPr lang="en-US" sz="1000" b="1" dirty="0">
                <a:solidFill>
                  <a:srgbClr val="FF0000"/>
                </a:solidFill>
                <a:latin typeface="Cambria" panose="02040503050406030204" pitchFamily="18" charset="0"/>
                <a:ea typeface="Cambria" panose="02040503050406030204" pitchFamily="18" charset="0"/>
              </a:rPr>
              <a:t> = </a:t>
            </a:r>
            <a:r>
              <a:rPr lang="en-US" sz="1000" b="1" dirty="0" err="1">
                <a:solidFill>
                  <a:srgbClr val="FF0000"/>
                </a:solidFill>
                <a:latin typeface="Cambria" panose="02040503050406030204" pitchFamily="18" charset="0"/>
                <a:ea typeface="Cambria" panose="02040503050406030204" pitchFamily="18" charset="0"/>
              </a:rPr>
              <a:t>c.fullname</a:t>
            </a:r>
            <a:r>
              <a:rPr lang="en-US" sz="1000" b="1" dirty="0">
                <a:solidFill>
                  <a:srgbClr val="FF0000"/>
                </a:solidFill>
                <a:latin typeface="Cambria" panose="02040503050406030204" pitchFamily="18" charset="0"/>
                <a:ea typeface="Cambria" panose="02040503050406030204" pitchFamily="18" charset="0"/>
              </a:rPr>
              <a:t>;</a:t>
            </a:r>
          </a:p>
        </p:txBody>
      </p:sp>
      <p:pic>
        <p:nvPicPr>
          <p:cNvPr id="40" name="Picture 39"/>
          <p:cNvPicPr/>
          <p:nvPr/>
        </p:nvPicPr>
        <p:blipFill>
          <a:blip r:embed="rId12"/>
          <a:stretch>
            <a:fillRect/>
          </a:stretch>
        </p:blipFill>
        <p:spPr>
          <a:xfrm>
            <a:off x="9574529" y="5405694"/>
            <a:ext cx="2560739" cy="923925"/>
          </a:xfrm>
          <a:prstGeom prst="rect">
            <a:avLst/>
          </a:prstGeom>
        </p:spPr>
      </p:pic>
      <p:cxnSp>
        <p:nvCxnSpPr>
          <p:cNvPr id="36" name="Straight Connector 35"/>
          <p:cNvCxnSpPr/>
          <p:nvPr/>
        </p:nvCxnSpPr>
        <p:spPr>
          <a:xfrm>
            <a:off x="5393632" y="2184533"/>
            <a:ext cx="6798368" cy="98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377481" y="4354256"/>
            <a:ext cx="6798368" cy="9833"/>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3720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7"/>
          <p:cNvSpPr>
            <a:spLocks noChangeArrowheads="1"/>
          </p:cNvSpPr>
          <p:nvPr/>
        </p:nvSpPr>
        <p:spPr bwMode="auto">
          <a:xfrm>
            <a:off x="146649" y="67251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25" name="Straight Connector 24"/>
          <p:cNvCxnSpPr/>
          <p:nvPr/>
        </p:nvCxnSpPr>
        <p:spPr>
          <a:xfrm>
            <a:off x="5400720" y="50568"/>
            <a:ext cx="43801" cy="6844916"/>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8942" y="50568"/>
            <a:ext cx="1225015" cy="2616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dk1"/>
                </a:solidFill>
                <a:latin typeface="Cambria" panose="02040503050406030204" pitchFamily="18" charset="0"/>
                <a:ea typeface="Cambria" panose="02040503050406030204" pitchFamily="18" charset="0"/>
              </a:rPr>
              <a:t>Anti-Right join:-</a:t>
            </a:r>
          </a:p>
        </p:txBody>
      </p:sp>
      <p:pic>
        <p:nvPicPr>
          <p:cNvPr id="32" name="Picture 31"/>
          <p:cNvPicPr/>
          <p:nvPr/>
        </p:nvPicPr>
        <p:blipFill>
          <a:blip r:embed="rId3"/>
          <a:stretch>
            <a:fillRect/>
          </a:stretch>
        </p:blipFill>
        <p:spPr>
          <a:xfrm>
            <a:off x="2663848" y="117784"/>
            <a:ext cx="1774825" cy="1035050"/>
          </a:xfrm>
          <a:prstGeom prst="rect">
            <a:avLst/>
          </a:prstGeom>
        </p:spPr>
      </p:pic>
      <p:sp>
        <p:nvSpPr>
          <p:cNvPr id="3" name="Rectangle 2"/>
          <p:cNvSpPr/>
          <p:nvPr/>
        </p:nvSpPr>
        <p:spPr>
          <a:xfrm>
            <a:off x="50021" y="415769"/>
            <a:ext cx="2182483" cy="163121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rgbClr val="FF0000"/>
                </a:solidFill>
                <a:latin typeface="Cambria" panose="02040503050406030204" pitchFamily="18" charset="0"/>
                <a:ea typeface="Cambria" panose="02040503050406030204" pitchFamily="18" charset="0"/>
              </a:rPr>
              <a:t>SELECT  </a:t>
            </a:r>
          </a:p>
          <a:p>
            <a:pPr fontAlgn="base"/>
            <a:r>
              <a:rPr lang="en-US" sz="1000" b="1" dirty="0">
                <a:solidFill>
                  <a:srgbClr val="FF0000"/>
                </a:solidFill>
                <a:latin typeface="Cambria" panose="02040503050406030204" pitchFamily="18" charset="0"/>
                <a:ea typeface="Cambria" panose="02040503050406030204" pitchFamily="18" charset="0"/>
              </a:rPr>
              <a:t>    c.id </a:t>
            </a:r>
            <a:r>
              <a:rPr lang="en-US" sz="1000" b="1" dirty="0" err="1">
                <a:solidFill>
                  <a:srgbClr val="FF0000"/>
                </a:solidFill>
                <a:latin typeface="Cambria" panose="02040503050406030204" pitchFamily="18" charset="0"/>
                <a:ea typeface="Cambria" panose="02040503050406030204" pitchFamily="18" charset="0"/>
              </a:rPr>
              <a:t>candidate_id</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c.fullname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candidate_name</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e.id </a:t>
            </a:r>
            <a:r>
              <a:rPr lang="en-US" sz="1000" b="1" dirty="0" err="1">
                <a:solidFill>
                  <a:srgbClr val="FF0000"/>
                </a:solidFill>
                <a:latin typeface="Cambria" panose="02040503050406030204" pitchFamily="18" charset="0"/>
                <a:ea typeface="Cambria" panose="02040503050406030204" pitchFamily="18" charset="0"/>
              </a:rPr>
              <a:t>employee_id</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e.fullname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employee_name</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FROM </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hr.candidates</a:t>
            </a:r>
            <a:r>
              <a:rPr lang="en-US" sz="1000" b="1" dirty="0">
                <a:solidFill>
                  <a:srgbClr val="FF0000"/>
                </a:solidFill>
                <a:latin typeface="Cambria" panose="02040503050406030204" pitchFamily="18" charset="0"/>
                <a:ea typeface="Cambria" panose="02040503050406030204" pitchFamily="18" charset="0"/>
              </a:rPr>
              <a:t> c</a:t>
            </a:r>
          </a:p>
          <a:p>
            <a:pPr fontAlgn="base"/>
            <a:r>
              <a:rPr lang="en-US" sz="1000" b="1" dirty="0">
                <a:solidFill>
                  <a:srgbClr val="FF0000"/>
                </a:solidFill>
                <a:latin typeface="Cambria" panose="02040503050406030204" pitchFamily="18" charset="0"/>
                <a:ea typeface="Cambria" panose="02040503050406030204" pitchFamily="18" charset="0"/>
              </a:rPr>
              <a:t>    RIGHT JOIN </a:t>
            </a:r>
            <a:r>
              <a:rPr lang="en-US" sz="1000" b="1" dirty="0" err="1">
                <a:solidFill>
                  <a:srgbClr val="FF0000"/>
                </a:solidFill>
                <a:latin typeface="Cambria" panose="02040503050406030204" pitchFamily="18" charset="0"/>
                <a:ea typeface="Cambria" panose="02040503050406030204" pitchFamily="18" charset="0"/>
              </a:rPr>
              <a:t>hr.employees</a:t>
            </a:r>
            <a:r>
              <a:rPr lang="en-US" sz="1000" b="1" dirty="0">
                <a:solidFill>
                  <a:srgbClr val="FF0000"/>
                </a:solidFill>
                <a:latin typeface="Cambria" panose="02040503050406030204" pitchFamily="18" charset="0"/>
                <a:ea typeface="Cambria" panose="02040503050406030204" pitchFamily="18" charset="0"/>
              </a:rPr>
              <a:t> e </a:t>
            </a:r>
          </a:p>
          <a:p>
            <a:pPr fontAlgn="base"/>
            <a:r>
              <a:rPr lang="en-US" sz="1000" b="1" dirty="0">
                <a:solidFill>
                  <a:srgbClr val="FF0000"/>
                </a:solidFill>
                <a:latin typeface="Cambria" panose="02040503050406030204" pitchFamily="18" charset="0"/>
                <a:ea typeface="Cambria" panose="02040503050406030204" pitchFamily="18" charset="0"/>
              </a:rPr>
              <a:t>        ON </a:t>
            </a:r>
            <a:r>
              <a:rPr lang="en-US" sz="1000" b="1" dirty="0" err="1">
                <a:solidFill>
                  <a:srgbClr val="FF0000"/>
                </a:solidFill>
                <a:latin typeface="Cambria" panose="02040503050406030204" pitchFamily="18" charset="0"/>
                <a:ea typeface="Cambria" panose="02040503050406030204" pitchFamily="18" charset="0"/>
              </a:rPr>
              <a:t>e.fullname</a:t>
            </a:r>
            <a:r>
              <a:rPr lang="en-US" sz="1000" b="1" dirty="0">
                <a:solidFill>
                  <a:srgbClr val="FF0000"/>
                </a:solidFill>
                <a:latin typeface="Cambria" panose="02040503050406030204" pitchFamily="18" charset="0"/>
                <a:ea typeface="Cambria" panose="02040503050406030204" pitchFamily="18" charset="0"/>
              </a:rPr>
              <a:t> = </a:t>
            </a:r>
            <a:r>
              <a:rPr lang="en-US" sz="1000" b="1" dirty="0" err="1">
                <a:solidFill>
                  <a:srgbClr val="FF0000"/>
                </a:solidFill>
                <a:latin typeface="Cambria" panose="02040503050406030204" pitchFamily="18" charset="0"/>
                <a:ea typeface="Cambria" panose="02040503050406030204" pitchFamily="18" charset="0"/>
              </a:rPr>
              <a:t>c.fullname</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Where c.id IS NULL;</a:t>
            </a:r>
          </a:p>
        </p:txBody>
      </p:sp>
      <p:pic>
        <p:nvPicPr>
          <p:cNvPr id="34" name="Picture 33"/>
          <p:cNvPicPr/>
          <p:nvPr/>
        </p:nvPicPr>
        <p:blipFill>
          <a:blip r:embed="rId4"/>
          <a:stretch>
            <a:fillRect/>
          </a:stretch>
        </p:blipFill>
        <p:spPr>
          <a:xfrm>
            <a:off x="2273797" y="1350605"/>
            <a:ext cx="2848856" cy="571500"/>
          </a:xfrm>
          <a:prstGeom prst="rect">
            <a:avLst/>
          </a:prstGeom>
        </p:spPr>
      </p:pic>
      <p:sp>
        <p:nvSpPr>
          <p:cNvPr id="4" name="Rectangle 3"/>
          <p:cNvSpPr/>
          <p:nvPr/>
        </p:nvSpPr>
        <p:spPr>
          <a:xfrm>
            <a:off x="29910" y="2150576"/>
            <a:ext cx="5179301"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dk1"/>
                </a:solidFill>
                <a:latin typeface="Cambria" panose="02040503050406030204" pitchFamily="18" charset="0"/>
                <a:ea typeface="Cambria" panose="02040503050406030204" pitchFamily="18" charset="0"/>
              </a:rPr>
              <a:t>FULL join and FULL Outer join:-</a:t>
            </a:r>
          </a:p>
          <a:p>
            <a:r>
              <a:rPr lang="en-US" sz="1100" b="1" dirty="0">
                <a:solidFill>
                  <a:schemeClr val="dk1"/>
                </a:solidFill>
                <a:latin typeface="Cambria" panose="02040503050406030204" pitchFamily="18" charset="0"/>
                <a:ea typeface="Cambria" panose="02040503050406030204" pitchFamily="18" charset="0"/>
              </a:rPr>
              <a:t>The </a:t>
            </a:r>
            <a:r>
              <a:rPr lang="en-US" sz="1100" b="1" dirty="0">
                <a:solidFill>
                  <a:schemeClr val="dk1"/>
                </a:solidFill>
                <a:latin typeface="Cambria" panose="02040503050406030204" pitchFamily="18" charset="0"/>
                <a:ea typeface="Cambria" panose="02040503050406030204" pitchFamily="18" charset="0"/>
                <a:hlinkClick r:id="rId5"/>
              </a:rPr>
              <a:t>full outer join</a:t>
            </a:r>
            <a:r>
              <a:rPr lang="en-US" sz="1100" b="1" dirty="0">
                <a:solidFill>
                  <a:schemeClr val="dk1"/>
                </a:solidFill>
                <a:latin typeface="Cambria" panose="02040503050406030204" pitchFamily="18" charset="0"/>
                <a:ea typeface="Cambria" panose="02040503050406030204" pitchFamily="18" charset="0"/>
              </a:rPr>
              <a:t> or </a:t>
            </a:r>
            <a:r>
              <a:rPr lang="en-US" sz="1100" b="1" dirty="0">
                <a:solidFill>
                  <a:schemeClr val="dk1"/>
                </a:solidFill>
                <a:latin typeface="Cambria" panose="02040503050406030204" pitchFamily="18" charset="0"/>
                <a:ea typeface="Cambria" panose="02040503050406030204" pitchFamily="18" charset="0"/>
                <a:hlinkClick r:id="rId5"/>
              </a:rPr>
              <a:t>full join</a:t>
            </a:r>
            <a:r>
              <a:rPr lang="en-US" sz="1100" b="1" dirty="0">
                <a:solidFill>
                  <a:schemeClr val="dk1"/>
                </a:solidFill>
                <a:latin typeface="Cambria" panose="02040503050406030204" pitchFamily="18" charset="0"/>
                <a:ea typeface="Cambria" panose="02040503050406030204" pitchFamily="18" charset="0"/>
              </a:rPr>
              <a:t> returns a result set that contains all rows from both left and right tables, with the matching rows from both sides where available. In case there is no match, the missing side will have </a:t>
            </a:r>
            <a:r>
              <a:rPr lang="en-US" sz="1100" b="1" dirty="0">
                <a:solidFill>
                  <a:schemeClr val="dk1"/>
                </a:solidFill>
                <a:latin typeface="Cambria" panose="02040503050406030204" pitchFamily="18" charset="0"/>
                <a:ea typeface="Cambria" panose="02040503050406030204" pitchFamily="18" charset="0"/>
                <a:hlinkClick r:id="rId6"/>
              </a:rPr>
              <a:t>NULL</a:t>
            </a:r>
            <a:r>
              <a:rPr lang="en-US" sz="1100" b="1" dirty="0">
                <a:solidFill>
                  <a:schemeClr val="dk1"/>
                </a:solidFill>
                <a:latin typeface="Cambria" panose="02040503050406030204" pitchFamily="18" charset="0"/>
                <a:ea typeface="Cambria" panose="02040503050406030204" pitchFamily="18" charset="0"/>
              </a:rPr>
              <a:t> values.</a:t>
            </a:r>
          </a:p>
        </p:txBody>
      </p:sp>
      <p:pic>
        <p:nvPicPr>
          <p:cNvPr id="36" name="Picture 35"/>
          <p:cNvPicPr/>
          <p:nvPr/>
        </p:nvPicPr>
        <p:blipFill>
          <a:blip r:embed="rId7"/>
          <a:stretch>
            <a:fillRect/>
          </a:stretch>
        </p:blipFill>
        <p:spPr>
          <a:xfrm>
            <a:off x="3912509" y="2895918"/>
            <a:ext cx="1353346" cy="793722"/>
          </a:xfrm>
          <a:prstGeom prst="rect">
            <a:avLst/>
          </a:prstGeom>
        </p:spPr>
      </p:pic>
      <p:sp>
        <p:nvSpPr>
          <p:cNvPr id="5" name="Rectangle 4"/>
          <p:cNvSpPr/>
          <p:nvPr/>
        </p:nvSpPr>
        <p:spPr>
          <a:xfrm>
            <a:off x="93446" y="2972503"/>
            <a:ext cx="2180351"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rgbClr val="FF0000"/>
                </a:solidFill>
                <a:latin typeface="Cambria" panose="02040503050406030204" pitchFamily="18" charset="0"/>
                <a:ea typeface="Cambria" panose="02040503050406030204" pitchFamily="18" charset="0"/>
              </a:rPr>
              <a:t>SELECT  </a:t>
            </a:r>
          </a:p>
          <a:p>
            <a:pPr fontAlgn="base"/>
            <a:r>
              <a:rPr lang="en-US" sz="1000" b="1" dirty="0">
                <a:solidFill>
                  <a:srgbClr val="FF0000"/>
                </a:solidFill>
                <a:latin typeface="Cambria" panose="02040503050406030204" pitchFamily="18" charset="0"/>
                <a:ea typeface="Cambria" panose="02040503050406030204" pitchFamily="18" charset="0"/>
              </a:rPr>
              <a:t>    c.id </a:t>
            </a:r>
            <a:r>
              <a:rPr lang="en-US" sz="1000" b="1" dirty="0" err="1">
                <a:solidFill>
                  <a:srgbClr val="FF0000"/>
                </a:solidFill>
                <a:latin typeface="Cambria" panose="02040503050406030204" pitchFamily="18" charset="0"/>
                <a:ea typeface="Cambria" panose="02040503050406030204" pitchFamily="18" charset="0"/>
              </a:rPr>
              <a:t>candidate_id</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c.fullname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candidate_name</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e.id </a:t>
            </a:r>
            <a:r>
              <a:rPr lang="en-US" sz="1000" b="1" dirty="0" err="1">
                <a:solidFill>
                  <a:srgbClr val="FF0000"/>
                </a:solidFill>
                <a:latin typeface="Cambria" panose="02040503050406030204" pitchFamily="18" charset="0"/>
                <a:ea typeface="Cambria" panose="02040503050406030204" pitchFamily="18" charset="0"/>
              </a:rPr>
              <a:t>employee_id</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e.fullname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employee_name</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FROM </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hr.candidates</a:t>
            </a:r>
            <a:r>
              <a:rPr lang="en-US" sz="1000" b="1" dirty="0">
                <a:solidFill>
                  <a:srgbClr val="FF0000"/>
                </a:solidFill>
                <a:latin typeface="Cambria" panose="02040503050406030204" pitchFamily="18" charset="0"/>
                <a:ea typeface="Cambria" panose="02040503050406030204" pitchFamily="18" charset="0"/>
              </a:rPr>
              <a:t> c</a:t>
            </a:r>
          </a:p>
          <a:p>
            <a:pPr fontAlgn="base"/>
            <a:r>
              <a:rPr lang="en-US" sz="1000" b="1" dirty="0">
                <a:solidFill>
                  <a:srgbClr val="FF0000"/>
                </a:solidFill>
                <a:latin typeface="Cambria" panose="02040503050406030204" pitchFamily="18" charset="0"/>
                <a:ea typeface="Cambria" panose="02040503050406030204" pitchFamily="18" charset="0"/>
              </a:rPr>
              <a:t>    FULL JOIN </a:t>
            </a:r>
            <a:r>
              <a:rPr lang="en-US" sz="1000" b="1" dirty="0" err="1">
                <a:solidFill>
                  <a:srgbClr val="FF0000"/>
                </a:solidFill>
                <a:latin typeface="Cambria" panose="02040503050406030204" pitchFamily="18" charset="0"/>
                <a:ea typeface="Cambria" panose="02040503050406030204" pitchFamily="18" charset="0"/>
              </a:rPr>
              <a:t>hr.employees</a:t>
            </a:r>
            <a:r>
              <a:rPr lang="en-US" sz="1000" b="1" dirty="0">
                <a:solidFill>
                  <a:srgbClr val="FF0000"/>
                </a:solidFill>
                <a:latin typeface="Cambria" panose="02040503050406030204" pitchFamily="18" charset="0"/>
                <a:ea typeface="Cambria" panose="02040503050406030204" pitchFamily="18" charset="0"/>
              </a:rPr>
              <a:t> e </a:t>
            </a:r>
          </a:p>
          <a:p>
            <a:pPr fontAlgn="base"/>
            <a:r>
              <a:rPr lang="en-US" sz="1000" b="1" dirty="0">
                <a:solidFill>
                  <a:srgbClr val="FF0000"/>
                </a:solidFill>
                <a:latin typeface="Cambria" panose="02040503050406030204" pitchFamily="18" charset="0"/>
                <a:ea typeface="Cambria" panose="02040503050406030204" pitchFamily="18" charset="0"/>
              </a:rPr>
              <a:t>        ON </a:t>
            </a:r>
            <a:r>
              <a:rPr lang="en-US" sz="1000" b="1" dirty="0" err="1">
                <a:solidFill>
                  <a:srgbClr val="FF0000"/>
                </a:solidFill>
                <a:latin typeface="Cambria" panose="02040503050406030204" pitchFamily="18" charset="0"/>
                <a:ea typeface="Cambria" panose="02040503050406030204" pitchFamily="18" charset="0"/>
              </a:rPr>
              <a:t>e.fullname</a:t>
            </a:r>
            <a:r>
              <a:rPr lang="en-US" sz="1000" b="1" dirty="0">
                <a:solidFill>
                  <a:srgbClr val="FF0000"/>
                </a:solidFill>
                <a:latin typeface="Cambria" panose="02040503050406030204" pitchFamily="18" charset="0"/>
                <a:ea typeface="Cambria" panose="02040503050406030204" pitchFamily="18" charset="0"/>
              </a:rPr>
              <a:t> = </a:t>
            </a:r>
            <a:r>
              <a:rPr lang="en-US" sz="1000" b="1" dirty="0" err="1">
                <a:solidFill>
                  <a:srgbClr val="FF0000"/>
                </a:solidFill>
                <a:latin typeface="Cambria" panose="02040503050406030204" pitchFamily="18" charset="0"/>
                <a:ea typeface="Cambria" panose="02040503050406030204" pitchFamily="18" charset="0"/>
              </a:rPr>
              <a:t>c.fullname</a:t>
            </a:r>
            <a:r>
              <a:rPr lang="en-US" sz="1000" b="1" dirty="0">
                <a:solidFill>
                  <a:srgbClr val="FF0000"/>
                </a:solidFill>
                <a:latin typeface="Cambria" panose="02040503050406030204" pitchFamily="18" charset="0"/>
                <a:ea typeface="Cambria" panose="02040503050406030204" pitchFamily="18" charset="0"/>
              </a:rPr>
              <a:t>;</a:t>
            </a:r>
          </a:p>
        </p:txBody>
      </p:sp>
      <p:pic>
        <p:nvPicPr>
          <p:cNvPr id="38" name="Picture 37"/>
          <p:cNvPicPr/>
          <p:nvPr/>
        </p:nvPicPr>
        <p:blipFill>
          <a:blip r:embed="rId8"/>
          <a:stretch>
            <a:fillRect/>
          </a:stretch>
        </p:blipFill>
        <p:spPr>
          <a:xfrm>
            <a:off x="2365360" y="3620266"/>
            <a:ext cx="2665730" cy="1014730"/>
          </a:xfrm>
          <a:prstGeom prst="rect">
            <a:avLst/>
          </a:prstGeom>
        </p:spPr>
      </p:pic>
      <p:sp>
        <p:nvSpPr>
          <p:cNvPr id="7" name="Rectangle 6"/>
          <p:cNvSpPr/>
          <p:nvPr/>
        </p:nvSpPr>
        <p:spPr>
          <a:xfrm>
            <a:off x="93446" y="4742579"/>
            <a:ext cx="1641796" cy="2616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dk1"/>
                </a:solidFill>
                <a:latin typeface="Cambria" panose="02040503050406030204" pitchFamily="18" charset="0"/>
                <a:ea typeface="Cambria" panose="02040503050406030204" pitchFamily="18" charset="0"/>
              </a:rPr>
              <a:t>Anti- FULL Outer join:-</a:t>
            </a:r>
          </a:p>
        </p:txBody>
      </p:sp>
      <p:pic>
        <p:nvPicPr>
          <p:cNvPr id="39" name="Picture 38"/>
          <p:cNvPicPr/>
          <p:nvPr/>
        </p:nvPicPr>
        <p:blipFill>
          <a:blip r:embed="rId9"/>
          <a:stretch>
            <a:fillRect/>
          </a:stretch>
        </p:blipFill>
        <p:spPr>
          <a:xfrm>
            <a:off x="2737348" y="4898390"/>
            <a:ext cx="1353346" cy="828859"/>
          </a:xfrm>
          <a:prstGeom prst="rect">
            <a:avLst/>
          </a:prstGeom>
        </p:spPr>
      </p:pic>
      <p:sp>
        <p:nvSpPr>
          <p:cNvPr id="8" name="Rectangle 7"/>
          <p:cNvSpPr/>
          <p:nvPr/>
        </p:nvSpPr>
        <p:spPr>
          <a:xfrm>
            <a:off x="50021" y="5039095"/>
            <a:ext cx="2157028" cy="178510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rgbClr val="FF0000"/>
                </a:solidFill>
                <a:latin typeface="Cambria" panose="02040503050406030204" pitchFamily="18" charset="0"/>
                <a:ea typeface="Cambria" panose="02040503050406030204" pitchFamily="18" charset="0"/>
              </a:rPr>
              <a:t>SELECT  </a:t>
            </a:r>
          </a:p>
          <a:p>
            <a:pPr fontAlgn="base"/>
            <a:r>
              <a:rPr lang="en-US" sz="1000" b="1" dirty="0">
                <a:solidFill>
                  <a:srgbClr val="FF0000"/>
                </a:solidFill>
                <a:latin typeface="Cambria" panose="02040503050406030204" pitchFamily="18" charset="0"/>
                <a:ea typeface="Cambria" panose="02040503050406030204" pitchFamily="18" charset="0"/>
              </a:rPr>
              <a:t>    c.id </a:t>
            </a:r>
            <a:r>
              <a:rPr lang="en-US" sz="1000" b="1" dirty="0" err="1">
                <a:solidFill>
                  <a:srgbClr val="FF0000"/>
                </a:solidFill>
                <a:latin typeface="Cambria" panose="02040503050406030204" pitchFamily="18" charset="0"/>
                <a:ea typeface="Cambria" panose="02040503050406030204" pitchFamily="18" charset="0"/>
              </a:rPr>
              <a:t>candidate_id</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c.fullname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candidate_name</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e.id </a:t>
            </a:r>
            <a:r>
              <a:rPr lang="en-US" sz="1000" b="1" dirty="0" err="1">
                <a:solidFill>
                  <a:srgbClr val="FF0000"/>
                </a:solidFill>
                <a:latin typeface="Cambria" panose="02040503050406030204" pitchFamily="18" charset="0"/>
                <a:ea typeface="Cambria" panose="02040503050406030204" pitchFamily="18" charset="0"/>
              </a:rPr>
              <a:t>employee_id</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e.fullname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employee_name</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FROM </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hr.candidates</a:t>
            </a:r>
            <a:r>
              <a:rPr lang="en-US" sz="1000" b="1" dirty="0">
                <a:solidFill>
                  <a:srgbClr val="FF0000"/>
                </a:solidFill>
                <a:latin typeface="Cambria" panose="02040503050406030204" pitchFamily="18" charset="0"/>
                <a:ea typeface="Cambria" panose="02040503050406030204" pitchFamily="18" charset="0"/>
              </a:rPr>
              <a:t> c</a:t>
            </a:r>
          </a:p>
          <a:p>
            <a:pPr fontAlgn="base"/>
            <a:r>
              <a:rPr lang="en-US" sz="1000" b="1" dirty="0">
                <a:solidFill>
                  <a:srgbClr val="FF0000"/>
                </a:solidFill>
                <a:latin typeface="Cambria" panose="02040503050406030204" pitchFamily="18" charset="0"/>
                <a:ea typeface="Cambria" panose="02040503050406030204" pitchFamily="18" charset="0"/>
              </a:rPr>
              <a:t>    FULL JOIN </a:t>
            </a:r>
            <a:r>
              <a:rPr lang="en-US" sz="1000" b="1" dirty="0" err="1">
                <a:solidFill>
                  <a:srgbClr val="FF0000"/>
                </a:solidFill>
                <a:latin typeface="Cambria" panose="02040503050406030204" pitchFamily="18" charset="0"/>
                <a:ea typeface="Cambria" panose="02040503050406030204" pitchFamily="18" charset="0"/>
              </a:rPr>
              <a:t>hr.employees</a:t>
            </a:r>
            <a:r>
              <a:rPr lang="en-US" sz="1000" b="1" dirty="0">
                <a:solidFill>
                  <a:srgbClr val="FF0000"/>
                </a:solidFill>
                <a:latin typeface="Cambria" panose="02040503050406030204" pitchFamily="18" charset="0"/>
                <a:ea typeface="Cambria" panose="02040503050406030204" pitchFamily="18" charset="0"/>
              </a:rPr>
              <a:t> e </a:t>
            </a:r>
          </a:p>
          <a:p>
            <a:pPr fontAlgn="base"/>
            <a:r>
              <a:rPr lang="en-US" sz="1000" b="1" dirty="0">
                <a:solidFill>
                  <a:srgbClr val="FF0000"/>
                </a:solidFill>
                <a:latin typeface="Cambria" panose="02040503050406030204" pitchFamily="18" charset="0"/>
                <a:ea typeface="Cambria" panose="02040503050406030204" pitchFamily="18" charset="0"/>
              </a:rPr>
              <a:t>        ON </a:t>
            </a:r>
            <a:r>
              <a:rPr lang="en-US" sz="1000" b="1" dirty="0" err="1">
                <a:solidFill>
                  <a:srgbClr val="FF0000"/>
                </a:solidFill>
                <a:latin typeface="Cambria" panose="02040503050406030204" pitchFamily="18" charset="0"/>
                <a:ea typeface="Cambria" panose="02040503050406030204" pitchFamily="18" charset="0"/>
              </a:rPr>
              <a:t>e.fullname</a:t>
            </a:r>
            <a:r>
              <a:rPr lang="en-US" sz="1000" b="1" dirty="0">
                <a:solidFill>
                  <a:srgbClr val="FF0000"/>
                </a:solidFill>
                <a:latin typeface="Cambria" panose="02040503050406030204" pitchFamily="18" charset="0"/>
                <a:ea typeface="Cambria" panose="02040503050406030204" pitchFamily="18" charset="0"/>
              </a:rPr>
              <a:t> = </a:t>
            </a:r>
            <a:r>
              <a:rPr lang="en-US" sz="1000" b="1" dirty="0" err="1">
                <a:solidFill>
                  <a:srgbClr val="FF0000"/>
                </a:solidFill>
                <a:latin typeface="Cambria" panose="02040503050406030204" pitchFamily="18" charset="0"/>
                <a:ea typeface="Cambria" panose="02040503050406030204" pitchFamily="18" charset="0"/>
              </a:rPr>
              <a:t>c.fullname</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WHERE</a:t>
            </a:r>
          </a:p>
          <a:p>
            <a:pPr fontAlgn="base"/>
            <a:r>
              <a:rPr lang="en-US" sz="1000" b="1" dirty="0">
                <a:solidFill>
                  <a:srgbClr val="FF0000"/>
                </a:solidFill>
                <a:latin typeface="Cambria" panose="02040503050406030204" pitchFamily="18" charset="0"/>
                <a:ea typeface="Cambria" panose="02040503050406030204" pitchFamily="18" charset="0"/>
              </a:rPr>
              <a:t>    c.id IS NULL </a:t>
            </a:r>
            <a:r>
              <a:rPr lang="en-US" sz="1000" b="1" dirty="0" smtClean="0">
                <a:solidFill>
                  <a:srgbClr val="FF0000"/>
                </a:solidFill>
                <a:latin typeface="Cambria" panose="02040503050406030204" pitchFamily="18" charset="0"/>
                <a:ea typeface="Cambria" panose="02040503050406030204" pitchFamily="18" charset="0"/>
              </a:rPr>
              <a:t>OR </a:t>
            </a:r>
            <a:r>
              <a:rPr lang="en-US" sz="1000" b="1" dirty="0">
                <a:solidFill>
                  <a:srgbClr val="FF0000"/>
                </a:solidFill>
                <a:latin typeface="Cambria" panose="02040503050406030204" pitchFamily="18" charset="0"/>
                <a:ea typeface="Cambria" panose="02040503050406030204" pitchFamily="18" charset="0"/>
              </a:rPr>
              <a:t>e.id IS NULL;</a:t>
            </a:r>
          </a:p>
        </p:txBody>
      </p:sp>
      <p:pic>
        <p:nvPicPr>
          <p:cNvPr id="41" name="Picture 40"/>
          <p:cNvPicPr/>
          <p:nvPr/>
        </p:nvPicPr>
        <p:blipFill>
          <a:blip r:embed="rId10"/>
          <a:stretch>
            <a:fillRect/>
          </a:stretch>
        </p:blipFill>
        <p:spPr>
          <a:xfrm>
            <a:off x="2273797" y="5772661"/>
            <a:ext cx="3048702" cy="952500"/>
          </a:xfrm>
          <a:prstGeom prst="rect">
            <a:avLst/>
          </a:prstGeom>
        </p:spPr>
      </p:pic>
      <p:cxnSp>
        <p:nvCxnSpPr>
          <p:cNvPr id="42" name="Straight Connector 41"/>
          <p:cNvCxnSpPr/>
          <p:nvPr/>
        </p:nvCxnSpPr>
        <p:spPr>
          <a:xfrm>
            <a:off x="25314" y="2088836"/>
            <a:ext cx="5340986" cy="6149"/>
          </a:xfrm>
          <a:prstGeom prst="line">
            <a:avLst/>
          </a:prstGeom>
        </p:spPr>
        <p:style>
          <a:lnRef idx="3">
            <a:schemeClr val="accent4"/>
          </a:lnRef>
          <a:fillRef idx="0">
            <a:schemeClr val="accent4"/>
          </a:fillRef>
          <a:effectRef idx="2">
            <a:schemeClr val="accent4"/>
          </a:effectRef>
          <a:fontRef idx="minor">
            <a:schemeClr val="tx1"/>
          </a:fontRef>
        </p:style>
      </p:cxnSp>
      <p:cxnSp>
        <p:nvCxnSpPr>
          <p:cNvPr id="43" name="Straight Connector 42"/>
          <p:cNvCxnSpPr/>
          <p:nvPr/>
        </p:nvCxnSpPr>
        <p:spPr>
          <a:xfrm>
            <a:off x="62890" y="4640758"/>
            <a:ext cx="5340986" cy="6149"/>
          </a:xfrm>
          <a:prstGeom prst="line">
            <a:avLst/>
          </a:prstGeom>
        </p:spPr>
        <p:style>
          <a:lnRef idx="3">
            <a:schemeClr val="accent3"/>
          </a:lnRef>
          <a:fillRef idx="0">
            <a:schemeClr val="accent3"/>
          </a:fillRef>
          <a:effectRef idx="2">
            <a:schemeClr val="accent3"/>
          </a:effectRef>
          <a:fontRef idx="minor">
            <a:schemeClr val="tx1"/>
          </a:fontRef>
        </p:style>
      </p:cxnSp>
      <p:sp>
        <p:nvSpPr>
          <p:cNvPr id="12" name="Rectangle 11"/>
          <p:cNvSpPr/>
          <p:nvPr/>
        </p:nvSpPr>
        <p:spPr>
          <a:xfrm>
            <a:off x="5479588" y="117784"/>
            <a:ext cx="6096000" cy="4308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a:solidFill>
                  <a:schemeClr val="dk1"/>
                </a:solidFill>
                <a:latin typeface="Cambria" panose="02040503050406030204" pitchFamily="18" charset="0"/>
                <a:ea typeface="Cambria" panose="02040503050406030204" pitchFamily="18" charset="0"/>
              </a:rPr>
              <a:t>CROSS JOIN:-</a:t>
            </a:r>
          </a:p>
          <a:p>
            <a:r>
              <a:rPr lang="en-US" sz="1100" dirty="0">
                <a:solidFill>
                  <a:schemeClr val="dk1"/>
                </a:solidFill>
                <a:latin typeface="Cambria" panose="02040503050406030204" pitchFamily="18" charset="0"/>
                <a:ea typeface="Cambria" panose="02040503050406030204" pitchFamily="18" charset="0"/>
              </a:rPr>
              <a:t>Left table multiply by right side table and if value are not present NULL is appear in this value</a:t>
            </a:r>
          </a:p>
        </p:txBody>
      </p:sp>
      <p:cxnSp>
        <p:nvCxnSpPr>
          <p:cNvPr id="44" name="Straight Connector 43"/>
          <p:cNvCxnSpPr/>
          <p:nvPr/>
        </p:nvCxnSpPr>
        <p:spPr>
          <a:xfrm>
            <a:off x="5366300" y="628100"/>
            <a:ext cx="6825700" cy="1631"/>
          </a:xfrm>
          <a:prstGeom prst="line">
            <a:avLst/>
          </a:prstGeom>
        </p:spPr>
        <p:style>
          <a:lnRef idx="3">
            <a:schemeClr val="accent4"/>
          </a:lnRef>
          <a:fillRef idx="0">
            <a:schemeClr val="accent4"/>
          </a:fillRef>
          <a:effectRef idx="2">
            <a:schemeClr val="accent4"/>
          </a:effectRef>
          <a:fontRef idx="minor">
            <a:schemeClr val="tx1"/>
          </a:fontRef>
        </p:style>
      </p:cxnSp>
      <p:sp>
        <p:nvSpPr>
          <p:cNvPr id="45" name="Rectangle 44"/>
          <p:cNvSpPr/>
          <p:nvPr/>
        </p:nvSpPr>
        <p:spPr>
          <a:xfrm>
            <a:off x="8199306" y="726412"/>
            <a:ext cx="3908966" cy="60862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950" b="1" u="sng" dirty="0" smtClean="0">
                <a:solidFill>
                  <a:schemeClr val="tx1"/>
                </a:solidFill>
                <a:latin typeface="Cambria" panose="02040503050406030204" pitchFamily="18" charset="0"/>
                <a:ea typeface="Cambria" panose="02040503050406030204" pitchFamily="18" charset="0"/>
              </a:rPr>
              <a:t>Inner Join</a:t>
            </a:r>
          </a:p>
          <a:p>
            <a:pPr fontAlgn="base"/>
            <a:r>
              <a:rPr lang="en-US" sz="950" b="1" dirty="0" smtClean="0">
                <a:solidFill>
                  <a:srgbClr val="FF0000"/>
                </a:solidFill>
                <a:latin typeface="Cambria" panose="02040503050406030204" pitchFamily="18" charset="0"/>
                <a:ea typeface="Cambria" panose="02040503050406030204" pitchFamily="18" charset="0"/>
              </a:rPr>
              <a:t>SELECT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A.first_name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A.last_name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B.course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B.amount_paid</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dirty="0">
                <a:solidFill>
                  <a:srgbClr val="FF0000"/>
                </a:solidFill>
                <a:latin typeface="Cambria" panose="02040503050406030204" pitchFamily="18" charset="0"/>
                <a:ea typeface="Cambria" panose="02040503050406030204" pitchFamily="18" charset="0"/>
              </a:rPr>
              <a:t>FROM </a:t>
            </a:r>
            <a:r>
              <a:rPr lang="en-US" sz="950" b="1" dirty="0" err="1">
                <a:solidFill>
                  <a:srgbClr val="FF0000"/>
                </a:solidFill>
                <a:latin typeface="Cambria" panose="02040503050406030204" pitchFamily="18" charset="0"/>
                <a:ea typeface="Cambria" panose="02040503050406030204" pitchFamily="18" charset="0"/>
              </a:rPr>
              <a:t>Student_Details</a:t>
            </a:r>
            <a:r>
              <a:rPr lang="en-US" sz="950" b="1" dirty="0">
                <a:solidFill>
                  <a:srgbClr val="FF0000"/>
                </a:solidFill>
                <a:latin typeface="Cambria" panose="02040503050406030204" pitchFamily="18" charset="0"/>
                <a:ea typeface="Cambria" panose="02040503050406030204" pitchFamily="18" charset="0"/>
              </a:rPr>
              <a:t>  as A</a:t>
            </a:r>
          </a:p>
          <a:p>
            <a:pPr fontAlgn="base"/>
            <a:r>
              <a:rPr lang="en-US" sz="950" b="1" dirty="0">
                <a:solidFill>
                  <a:srgbClr val="FF0000"/>
                </a:solidFill>
                <a:latin typeface="Cambria" panose="02040503050406030204" pitchFamily="18" charset="0"/>
                <a:ea typeface="Cambria" panose="02040503050406030204" pitchFamily="18" charset="0"/>
              </a:rPr>
              <a:t>INNER JOIN </a:t>
            </a:r>
            <a:r>
              <a:rPr lang="en-US" sz="950" b="1" dirty="0" err="1">
                <a:solidFill>
                  <a:srgbClr val="FF0000"/>
                </a:solidFill>
                <a:latin typeface="Cambria" panose="02040503050406030204" pitchFamily="18" charset="0"/>
                <a:ea typeface="Cambria" panose="02040503050406030204" pitchFamily="18" charset="0"/>
              </a:rPr>
              <a:t>Fee_Details</a:t>
            </a:r>
            <a:r>
              <a:rPr lang="en-US" sz="950" b="1" dirty="0">
                <a:solidFill>
                  <a:srgbClr val="FF0000"/>
                </a:solidFill>
                <a:latin typeface="Cambria" panose="02040503050406030204" pitchFamily="18" charset="0"/>
                <a:ea typeface="Cambria" panose="02040503050406030204" pitchFamily="18" charset="0"/>
              </a:rPr>
              <a:t>  as B ON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 </a:t>
            </a:r>
            <a:r>
              <a:rPr lang="en-US" sz="950" b="1" dirty="0" err="1">
                <a:solidFill>
                  <a:srgbClr val="FF0000"/>
                </a:solidFill>
                <a:latin typeface="Cambria" panose="02040503050406030204" pitchFamily="18" charset="0"/>
                <a:ea typeface="Cambria" panose="02040503050406030204" pitchFamily="18" charset="0"/>
              </a:rPr>
              <a:t>B.admission_no</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u="sng" dirty="0" smtClean="0">
                <a:solidFill>
                  <a:schemeClr val="tx1"/>
                </a:solidFill>
                <a:latin typeface="Cambria" panose="02040503050406030204" pitchFamily="18" charset="0"/>
                <a:ea typeface="Cambria" panose="02040503050406030204" pitchFamily="18" charset="0"/>
              </a:rPr>
              <a:t>Left Join</a:t>
            </a:r>
            <a:endParaRPr lang="en-US" sz="950" b="1" dirty="0">
              <a:solidFill>
                <a:srgbClr val="FF0000"/>
              </a:solidFill>
              <a:latin typeface="Cambria" panose="02040503050406030204" pitchFamily="18" charset="0"/>
              <a:ea typeface="Cambria" panose="02040503050406030204" pitchFamily="18" charset="0"/>
            </a:endParaRPr>
          </a:p>
          <a:p>
            <a:pPr fontAlgn="base"/>
            <a:r>
              <a:rPr lang="en-US" sz="950" b="1" dirty="0">
                <a:solidFill>
                  <a:srgbClr val="FF0000"/>
                </a:solidFill>
                <a:latin typeface="Cambria" panose="02040503050406030204" pitchFamily="18" charset="0"/>
                <a:ea typeface="Cambria" panose="02040503050406030204" pitchFamily="18" charset="0"/>
              </a:rPr>
              <a:t>SELECT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A.first_name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A.last_name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B.course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B.amount_paid</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dirty="0">
                <a:solidFill>
                  <a:srgbClr val="FF0000"/>
                </a:solidFill>
                <a:latin typeface="Cambria" panose="02040503050406030204" pitchFamily="18" charset="0"/>
                <a:ea typeface="Cambria" panose="02040503050406030204" pitchFamily="18" charset="0"/>
              </a:rPr>
              <a:t>FROM </a:t>
            </a:r>
            <a:r>
              <a:rPr lang="en-US" sz="950" b="1" dirty="0" err="1">
                <a:solidFill>
                  <a:srgbClr val="FF0000"/>
                </a:solidFill>
                <a:latin typeface="Cambria" panose="02040503050406030204" pitchFamily="18" charset="0"/>
                <a:ea typeface="Cambria" panose="02040503050406030204" pitchFamily="18" charset="0"/>
              </a:rPr>
              <a:t>Student_Details</a:t>
            </a:r>
            <a:r>
              <a:rPr lang="en-US" sz="950" b="1" dirty="0">
                <a:solidFill>
                  <a:srgbClr val="FF0000"/>
                </a:solidFill>
                <a:latin typeface="Cambria" panose="02040503050406030204" pitchFamily="18" charset="0"/>
                <a:ea typeface="Cambria" panose="02040503050406030204" pitchFamily="18" charset="0"/>
              </a:rPr>
              <a:t>  as A</a:t>
            </a:r>
          </a:p>
          <a:p>
            <a:pPr fontAlgn="base"/>
            <a:r>
              <a:rPr lang="en-US" sz="950" b="1" dirty="0">
                <a:solidFill>
                  <a:srgbClr val="FF0000"/>
                </a:solidFill>
                <a:latin typeface="Cambria" panose="02040503050406030204" pitchFamily="18" charset="0"/>
                <a:ea typeface="Cambria" panose="02040503050406030204" pitchFamily="18" charset="0"/>
              </a:rPr>
              <a:t>Left JOIN </a:t>
            </a:r>
            <a:r>
              <a:rPr lang="en-US" sz="950" b="1" dirty="0" err="1">
                <a:solidFill>
                  <a:srgbClr val="FF0000"/>
                </a:solidFill>
                <a:latin typeface="Cambria" panose="02040503050406030204" pitchFamily="18" charset="0"/>
                <a:ea typeface="Cambria" panose="02040503050406030204" pitchFamily="18" charset="0"/>
              </a:rPr>
              <a:t>Fee_Details</a:t>
            </a:r>
            <a:r>
              <a:rPr lang="en-US" sz="950" b="1" dirty="0">
                <a:solidFill>
                  <a:srgbClr val="FF0000"/>
                </a:solidFill>
                <a:latin typeface="Cambria" panose="02040503050406030204" pitchFamily="18" charset="0"/>
                <a:ea typeface="Cambria" panose="02040503050406030204" pitchFamily="18" charset="0"/>
              </a:rPr>
              <a:t>  as B ON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 </a:t>
            </a:r>
            <a:r>
              <a:rPr lang="en-US" sz="950" b="1" dirty="0" err="1">
                <a:solidFill>
                  <a:srgbClr val="FF0000"/>
                </a:solidFill>
                <a:latin typeface="Cambria" panose="02040503050406030204" pitchFamily="18" charset="0"/>
                <a:ea typeface="Cambria" panose="02040503050406030204" pitchFamily="18" charset="0"/>
              </a:rPr>
              <a:t>B.admission_no</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u="sng" dirty="0" smtClean="0">
                <a:solidFill>
                  <a:schemeClr val="tx1"/>
                </a:solidFill>
                <a:latin typeface="Cambria" panose="02040503050406030204" pitchFamily="18" charset="0"/>
                <a:ea typeface="Cambria" panose="02040503050406030204" pitchFamily="18" charset="0"/>
              </a:rPr>
              <a:t>Right Join</a:t>
            </a:r>
            <a:endParaRPr lang="en-US" sz="950" b="1" dirty="0">
              <a:solidFill>
                <a:srgbClr val="FF0000"/>
              </a:solidFill>
              <a:latin typeface="Cambria" panose="02040503050406030204" pitchFamily="18" charset="0"/>
              <a:ea typeface="Cambria" panose="02040503050406030204" pitchFamily="18" charset="0"/>
            </a:endParaRPr>
          </a:p>
          <a:p>
            <a:pPr fontAlgn="base"/>
            <a:r>
              <a:rPr lang="en-US" sz="950" b="1" dirty="0">
                <a:solidFill>
                  <a:srgbClr val="FF0000"/>
                </a:solidFill>
                <a:latin typeface="Cambria" panose="02040503050406030204" pitchFamily="18" charset="0"/>
                <a:ea typeface="Cambria" panose="02040503050406030204" pitchFamily="18" charset="0"/>
              </a:rPr>
              <a:t>SELECT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A.first_name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A.last_name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B.course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B.amount_paid</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dirty="0">
                <a:solidFill>
                  <a:srgbClr val="FF0000"/>
                </a:solidFill>
                <a:latin typeface="Cambria" panose="02040503050406030204" pitchFamily="18" charset="0"/>
                <a:ea typeface="Cambria" panose="02040503050406030204" pitchFamily="18" charset="0"/>
              </a:rPr>
              <a:t>FROM </a:t>
            </a:r>
            <a:r>
              <a:rPr lang="en-US" sz="950" b="1" dirty="0" err="1">
                <a:solidFill>
                  <a:srgbClr val="FF0000"/>
                </a:solidFill>
                <a:latin typeface="Cambria" panose="02040503050406030204" pitchFamily="18" charset="0"/>
                <a:ea typeface="Cambria" panose="02040503050406030204" pitchFamily="18" charset="0"/>
              </a:rPr>
              <a:t>Student_Details</a:t>
            </a:r>
            <a:r>
              <a:rPr lang="en-US" sz="950" b="1" dirty="0">
                <a:solidFill>
                  <a:srgbClr val="FF0000"/>
                </a:solidFill>
                <a:latin typeface="Cambria" panose="02040503050406030204" pitchFamily="18" charset="0"/>
                <a:ea typeface="Cambria" panose="02040503050406030204" pitchFamily="18" charset="0"/>
              </a:rPr>
              <a:t>  as A</a:t>
            </a:r>
          </a:p>
          <a:p>
            <a:pPr fontAlgn="base"/>
            <a:r>
              <a:rPr lang="en-US" sz="950" b="1" dirty="0">
                <a:solidFill>
                  <a:srgbClr val="FF0000"/>
                </a:solidFill>
                <a:latin typeface="Cambria" panose="02040503050406030204" pitchFamily="18" charset="0"/>
                <a:ea typeface="Cambria" panose="02040503050406030204" pitchFamily="18" charset="0"/>
              </a:rPr>
              <a:t>Right JOIN </a:t>
            </a:r>
            <a:r>
              <a:rPr lang="en-US" sz="950" b="1" dirty="0" err="1">
                <a:solidFill>
                  <a:srgbClr val="FF0000"/>
                </a:solidFill>
                <a:latin typeface="Cambria" panose="02040503050406030204" pitchFamily="18" charset="0"/>
                <a:ea typeface="Cambria" panose="02040503050406030204" pitchFamily="18" charset="0"/>
              </a:rPr>
              <a:t>Fee_Details</a:t>
            </a:r>
            <a:r>
              <a:rPr lang="en-US" sz="950" b="1" dirty="0">
                <a:solidFill>
                  <a:srgbClr val="FF0000"/>
                </a:solidFill>
                <a:latin typeface="Cambria" panose="02040503050406030204" pitchFamily="18" charset="0"/>
                <a:ea typeface="Cambria" panose="02040503050406030204" pitchFamily="18" charset="0"/>
              </a:rPr>
              <a:t>  as B ON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 </a:t>
            </a:r>
            <a:r>
              <a:rPr lang="en-US" sz="950" b="1" dirty="0" err="1">
                <a:solidFill>
                  <a:srgbClr val="FF0000"/>
                </a:solidFill>
                <a:latin typeface="Cambria" panose="02040503050406030204" pitchFamily="18" charset="0"/>
                <a:ea typeface="Cambria" panose="02040503050406030204" pitchFamily="18" charset="0"/>
              </a:rPr>
              <a:t>B.admission_no</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u="sng" dirty="0" smtClean="0">
                <a:solidFill>
                  <a:schemeClr val="tx1"/>
                </a:solidFill>
                <a:latin typeface="Cambria" panose="02040503050406030204" pitchFamily="18" charset="0"/>
                <a:ea typeface="Cambria" panose="02040503050406030204" pitchFamily="18" charset="0"/>
              </a:rPr>
              <a:t>Full Join</a:t>
            </a:r>
            <a:endParaRPr lang="en-US" sz="950" b="1" u="sng" dirty="0">
              <a:solidFill>
                <a:schemeClr val="tx1"/>
              </a:solidFill>
              <a:latin typeface="Cambria" panose="02040503050406030204" pitchFamily="18" charset="0"/>
              <a:ea typeface="Cambria" panose="02040503050406030204" pitchFamily="18" charset="0"/>
            </a:endParaRPr>
          </a:p>
          <a:p>
            <a:pPr fontAlgn="base"/>
            <a:r>
              <a:rPr lang="en-US" sz="950" b="1" dirty="0" smtClean="0">
                <a:solidFill>
                  <a:srgbClr val="FF0000"/>
                </a:solidFill>
                <a:latin typeface="Cambria" panose="02040503050406030204" pitchFamily="18" charset="0"/>
                <a:ea typeface="Cambria" panose="02040503050406030204" pitchFamily="18" charset="0"/>
              </a:rPr>
              <a:t>SELECT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A.first_name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A.last_name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B.course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B.amount_paid</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dirty="0">
                <a:solidFill>
                  <a:srgbClr val="FF0000"/>
                </a:solidFill>
                <a:latin typeface="Cambria" panose="02040503050406030204" pitchFamily="18" charset="0"/>
                <a:ea typeface="Cambria" panose="02040503050406030204" pitchFamily="18" charset="0"/>
              </a:rPr>
              <a:t>FROM </a:t>
            </a:r>
            <a:r>
              <a:rPr lang="en-US" sz="950" b="1" dirty="0" err="1">
                <a:solidFill>
                  <a:srgbClr val="FF0000"/>
                </a:solidFill>
                <a:latin typeface="Cambria" panose="02040503050406030204" pitchFamily="18" charset="0"/>
                <a:ea typeface="Cambria" panose="02040503050406030204" pitchFamily="18" charset="0"/>
              </a:rPr>
              <a:t>Student_Details</a:t>
            </a:r>
            <a:r>
              <a:rPr lang="en-US" sz="950" b="1" dirty="0">
                <a:solidFill>
                  <a:srgbClr val="FF0000"/>
                </a:solidFill>
                <a:latin typeface="Cambria" panose="02040503050406030204" pitchFamily="18" charset="0"/>
                <a:ea typeface="Cambria" panose="02040503050406030204" pitchFamily="18" charset="0"/>
              </a:rPr>
              <a:t>  as A</a:t>
            </a:r>
          </a:p>
          <a:p>
            <a:pPr fontAlgn="base"/>
            <a:r>
              <a:rPr lang="en-US" sz="950" b="1" dirty="0">
                <a:solidFill>
                  <a:srgbClr val="FF0000"/>
                </a:solidFill>
                <a:latin typeface="Cambria" panose="02040503050406030204" pitchFamily="18" charset="0"/>
                <a:ea typeface="Cambria" panose="02040503050406030204" pitchFamily="18" charset="0"/>
              </a:rPr>
              <a:t>Full JOIN </a:t>
            </a:r>
            <a:r>
              <a:rPr lang="en-US" sz="950" b="1" dirty="0" err="1">
                <a:solidFill>
                  <a:srgbClr val="FF0000"/>
                </a:solidFill>
                <a:latin typeface="Cambria" panose="02040503050406030204" pitchFamily="18" charset="0"/>
                <a:ea typeface="Cambria" panose="02040503050406030204" pitchFamily="18" charset="0"/>
              </a:rPr>
              <a:t>Fee_Details</a:t>
            </a:r>
            <a:r>
              <a:rPr lang="en-US" sz="950" b="1" dirty="0">
                <a:solidFill>
                  <a:srgbClr val="FF0000"/>
                </a:solidFill>
                <a:latin typeface="Cambria" panose="02040503050406030204" pitchFamily="18" charset="0"/>
                <a:ea typeface="Cambria" panose="02040503050406030204" pitchFamily="18" charset="0"/>
              </a:rPr>
              <a:t>  as B ON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 </a:t>
            </a:r>
            <a:r>
              <a:rPr lang="en-US" sz="950" b="1" dirty="0" err="1">
                <a:solidFill>
                  <a:srgbClr val="FF0000"/>
                </a:solidFill>
                <a:latin typeface="Cambria" panose="02040503050406030204" pitchFamily="18" charset="0"/>
                <a:ea typeface="Cambria" panose="02040503050406030204" pitchFamily="18" charset="0"/>
              </a:rPr>
              <a:t>B.admission_no</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dirty="0" smtClean="0">
                <a:solidFill>
                  <a:schemeClr val="tx1"/>
                </a:solidFill>
                <a:latin typeface="Cambria" panose="02040503050406030204" pitchFamily="18" charset="0"/>
                <a:ea typeface="Cambria" panose="02040503050406030204" pitchFamily="18" charset="0"/>
              </a:rPr>
              <a:t>Left Anti</a:t>
            </a:r>
            <a:endParaRPr lang="en-US" sz="950" b="1" dirty="0">
              <a:solidFill>
                <a:schemeClr val="tx1"/>
              </a:solidFill>
              <a:latin typeface="Cambria" panose="02040503050406030204" pitchFamily="18" charset="0"/>
              <a:ea typeface="Cambria" panose="02040503050406030204" pitchFamily="18" charset="0"/>
            </a:endParaRPr>
          </a:p>
          <a:p>
            <a:pPr fontAlgn="base"/>
            <a:r>
              <a:rPr lang="en-US" sz="950" b="1" dirty="0">
                <a:solidFill>
                  <a:srgbClr val="FF0000"/>
                </a:solidFill>
                <a:latin typeface="Cambria" panose="02040503050406030204" pitchFamily="18" charset="0"/>
                <a:ea typeface="Cambria" panose="02040503050406030204" pitchFamily="18" charset="0"/>
              </a:rPr>
              <a:t>SELECT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A.first_name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A.last_name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B.course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B.amount_paid</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dirty="0">
                <a:solidFill>
                  <a:srgbClr val="FF0000"/>
                </a:solidFill>
                <a:latin typeface="Cambria" panose="02040503050406030204" pitchFamily="18" charset="0"/>
                <a:ea typeface="Cambria" panose="02040503050406030204" pitchFamily="18" charset="0"/>
              </a:rPr>
              <a:t>FROM </a:t>
            </a:r>
            <a:r>
              <a:rPr lang="en-US" sz="950" b="1" dirty="0" err="1">
                <a:solidFill>
                  <a:srgbClr val="FF0000"/>
                </a:solidFill>
                <a:latin typeface="Cambria" panose="02040503050406030204" pitchFamily="18" charset="0"/>
                <a:ea typeface="Cambria" panose="02040503050406030204" pitchFamily="18" charset="0"/>
              </a:rPr>
              <a:t>Student_Details</a:t>
            </a:r>
            <a:r>
              <a:rPr lang="en-US" sz="950" b="1" dirty="0">
                <a:solidFill>
                  <a:srgbClr val="FF0000"/>
                </a:solidFill>
                <a:latin typeface="Cambria" panose="02040503050406030204" pitchFamily="18" charset="0"/>
                <a:ea typeface="Cambria" panose="02040503050406030204" pitchFamily="18" charset="0"/>
              </a:rPr>
              <a:t>  as A</a:t>
            </a:r>
          </a:p>
          <a:p>
            <a:pPr fontAlgn="base"/>
            <a:r>
              <a:rPr lang="en-US" sz="950" b="1" dirty="0">
                <a:solidFill>
                  <a:srgbClr val="FF0000"/>
                </a:solidFill>
                <a:latin typeface="Cambria" panose="02040503050406030204" pitchFamily="18" charset="0"/>
                <a:ea typeface="Cambria" panose="02040503050406030204" pitchFamily="18" charset="0"/>
              </a:rPr>
              <a:t>Left JOIN </a:t>
            </a:r>
            <a:r>
              <a:rPr lang="en-US" sz="950" b="1" dirty="0" err="1">
                <a:solidFill>
                  <a:srgbClr val="FF0000"/>
                </a:solidFill>
                <a:latin typeface="Cambria" panose="02040503050406030204" pitchFamily="18" charset="0"/>
                <a:ea typeface="Cambria" panose="02040503050406030204" pitchFamily="18" charset="0"/>
              </a:rPr>
              <a:t>Fee_Details</a:t>
            </a:r>
            <a:r>
              <a:rPr lang="en-US" sz="950" b="1" dirty="0">
                <a:solidFill>
                  <a:srgbClr val="FF0000"/>
                </a:solidFill>
                <a:latin typeface="Cambria" panose="02040503050406030204" pitchFamily="18" charset="0"/>
                <a:ea typeface="Cambria" panose="02040503050406030204" pitchFamily="18" charset="0"/>
              </a:rPr>
              <a:t>  as B ON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 </a:t>
            </a:r>
            <a:r>
              <a:rPr lang="en-US" sz="950" b="1" dirty="0" err="1">
                <a:solidFill>
                  <a:srgbClr val="FF0000"/>
                </a:solidFill>
                <a:latin typeface="Cambria" panose="02040503050406030204" pitchFamily="18" charset="0"/>
                <a:ea typeface="Cambria" panose="02040503050406030204" pitchFamily="18" charset="0"/>
              </a:rPr>
              <a:t>B.admission_no</a:t>
            </a:r>
            <a:endParaRPr lang="en-US" sz="950" b="1" dirty="0">
              <a:solidFill>
                <a:srgbClr val="FF0000"/>
              </a:solidFill>
              <a:latin typeface="Cambria" panose="02040503050406030204" pitchFamily="18" charset="0"/>
              <a:ea typeface="Cambria" panose="02040503050406030204" pitchFamily="18" charset="0"/>
            </a:endParaRPr>
          </a:p>
          <a:p>
            <a:pPr fontAlgn="base"/>
            <a:r>
              <a:rPr lang="en-US" sz="950" b="1" dirty="0">
                <a:solidFill>
                  <a:srgbClr val="FF0000"/>
                </a:solidFill>
                <a:latin typeface="Cambria" panose="02040503050406030204" pitchFamily="18" charset="0"/>
                <a:ea typeface="Cambria" panose="02040503050406030204" pitchFamily="18" charset="0"/>
              </a:rPr>
              <a:t>Where </a:t>
            </a:r>
            <a:r>
              <a:rPr lang="en-US" sz="950" b="1" dirty="0" err="1">
                <a:solidFill>
                  <a:srgbClr val="FF0000"/>
                </a:solidFill>
                <a:latin typeface="Cambria" panose="02040503050406030204" pitchFamily="18" charset="0"/>
                <a:ea typeface="Cambria" panose="02040503050406030204" pitchFamily="18" charset="0"/>
              </a:rPr>
              <a:t>B.admission_no</a:t>
            </a:r>
            <a:r>
              <a:rPr lang="en-US" sz="950" b="1" dirty="0">
                <a:solidFill>
                  <a:srgbClr val="FF0000"/>
                </a:solidFill>
                <a:latin typeface="Cambria" panose="02040503050406030204" pitchFamily="18" charset="0"/>
                <a:ea typeface="Cambria" panose="02040503050406030204" pitchFamily="18" charset="0"/>
              </a:rPr>
              <a:t> is null </a:t>
            </a:r>
          </a:p>
          <a:p>
            <a:pPr fontAlgn="base"/>
            <a:r>
              <a:rPr lang="en-US" sz="950" b="1" dirty="0" smtClean="0">
                <a:solidFill>
                  <a:schemeClr val="tx1"/>
                </a:solidFill>
                <a:latin typeface="Cambria" panose="02040503050406030204" pitchFamily="18" charset="0"/>
                <a:ea typeface="Cambria" panose="02040503050406030204" pitchFamily="18" charset="0"/>
              </a:rPr>
              <a:t>Right Anti </a:t>
            </a:r>
            <a:endParaRPr lang="en-US" sz="950" b="1" dirty="0">
              <a:solidFill>
                <a:schemeClr val="tx1"/>
              </a:solidFill>
              <a:latin typeface="Cambria" panose="02040503050406030204" pitchFamily="18" charset="0"/>
              <a:ea typeface="Cambria" panose="02040503050406030204" pitchFamily="18" charset="0"/>
            </a:endParaRPr>
          </a:p>
          <a:p>
            <a:pPr fontAlgn="base"/>
            <a:r>
              <a:rPr lang="en-US" sz="950" b="1" dirty="0">
                <a:solidFill>
                  <a:srgbClr val="FF0000"/>
                </a:solidFill>
                <a:latin typeface="Cambria" panose="02040503050406030204" pitchFamily="18" charset="0"/>
                <a:ea typeface="Cambria" panose="02040503050406030204" pitchFamily="18" charset="0"/>
              </a:rPr>
              <a:t>SELECT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A.first_name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A.last_name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B.course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B.amount_paid</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dirty="0">
                <a:solidFill>
                  <a:srgbClr val="FF0000"/>
                </a:solidFill>
                <a:latin typeface="Cambria" panose="02040503050406030204" pitchFamily="18" charset="0"/>
                <a:ea typeface="Cambria" panose="02040503050406030204" pitchFamily="18" charset="0"/>
              </a:rPr>
              <a:t>FROM </a:t>
            </a:r>
            <a:r>
              <a:rPr lang="en-US" sz="950" b="1" dirty="0" err="1">
                <a:solidFill>
                  <a:srgbClr val="FF0000"/>
                </a:solidFill>
                <a:latin typeface="Cambria" panose="02040503050406030204" pitchFamily="18" charset="0"/>
                <a:ea typeface="Cambria" panose="02040503050406030204" pitchFamily="18" charset="0"/>
              </a:rPr>
              <a:t>Student_Details</a:t>
            </a:r>
            <a:r>
              <a:rPr lang="en-US" sz="950" b="1" dirty="0">
                <a:solidFill>
                  <a:srgbClr val="FF0000"/>
                </a:solidFill>
                <a:latin typeface="Cambria" panose="02040503050406030204" pitchFamily="18" charset="0"/>
                <a:ea typeface="Cambria" panose="02040503050406030204" pitchFamily="18" charset="0"/>
              </a:rPr>
              <a:t>  as A</a:t>
            </a:r>
          </a:p>
          <a:p>
            <a:pPr fontAlgn="base"/>
            <a:r>
              <a:rPr lang="en-US" sz="950" b="1" dirty="0">
                <a:solidFill>
                  <a:srgbClr val="FF0000"/>
                </a:solidFill>
                <a:latin typeface="Cambria" panose="02040503050406030204" pitchFamily="18" charset="0"/>
                <a:ea typeface="Cambria" panose="02040503050406030204" pitchFamily="18" charset="0"/>
              </a:rPr>
              <a:t>Right JOIN </a:t>
            </a:r>
            <a:r>
              <a:rPr lang="en-US" sz="950" b="1" dirty="0" err="1">
                <a:solidFill>
                  <a:srgbClr val="FF0000"/>
                </a:solidFill>
                <a:latin typeface="Cambria" panose="02040503050406030204" pitchFamily="18" charset="0"/>
                <a:ea typeface="Cambria" panose="02040503050406030204" pitchFamily="18" charset="0"/>
              </a:rPr>
              <a:t>Fee_Details</a:t>
            </a:r>
            <a:r>
              <a:rPr lang="en-US" sz="950" b="1" dirty="0">
                <a:solidFill>
                  <a:srgbClr val="FF0000"/>
                </a:solidFill>
                <a:latin typeface="Cambria" panose="02040503050406030204" pitchFamily="18" charset="0"/>
                <a:ea typeface="Cambria" panose="02040503050406030204" pitchFamily="18" charset="0"/>
              </a:rPr>
              <a:t>  as B ON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 </a:t>
            </a:r>
            <a:r>
              <a:rPr lang="en-US" sz="950" b="1" dirty="0" err="1">
                <a:solidFill>
                  <a:srgbClr val="FF0000"/>
                </a:solidFill>
                <a:latin typeface="Cambria" panose="02040503050406030204" pitchFamily="18" charset="0"/>
                <a:ea typeface="Cambria" panose="02040503050406030204" pitchFamily="18" charset="0"/>
              </a:rPr>
              <a:t>B.admission_no</a:t>
            </a:r>
            <a:endParaRPr lang="en-US" sz="950" b="1" dirty="0">
              <a:solidFill>
                <a:srgbClr val="FF0000"/>
              </a:solidFill>
              <a:latin typeface="Cambria" panose="02040503050406030204" pitchFamily="18" charset="0"/>
              <a:ea typeface="Cambria" panose="02040503050406030204" pitchFamily="18" charset="0"/>
            </a:endParaRPr>
          </a:p>
          <a:p>
            <a:pPr fontAlgn="base"/>
            <a:r>
              <a:rPr lang="en-US" sz="950" b="1" dirty="0">
                <a:solidFill>
                  <a:srgbClr val="FF0000"/>
                </a:solidFill>
                <a:latin typeface="Cambria" panose="02040503050406030204" pitchFamily="18" charset="0"/>
                <a:ea typeface="Cambria" panose="02040503050406030204" pitchFamily="18" charset="0"/>
              </a:rPr>
              <a:t>Where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is null </a:t>
            </a:r>
          </a:p>
          <a:p>
            <a:pPr fontAlgn="base"/>
            <a:r>
              <a:rPr lang="en-US" sz="950" b="1" dirty="0" smtClean="0">
                <a:solidFill>
                  <a:schemeClr val="tx1"/>
                </a:solidFill>
                <a:latin typeface="Cambria" panose="02040503050406030204" pitchFamily="18" charset="0"/>
                <a:ea typeface="Cambria" panose="02040503050406030204" pitchFamily="18" charset="0"/>
              </a:rPr>
              <a:t>Cross Join</a:t>
            </a:r>
          </a:p>
          <a:p>
            <a:pPr fontAlgn="base"/>
            <a:r>
              <a:rPr lang="en-US" sz="950" b="1" dirty="0">
                <a:solidFill>
                  <a:srgbClr val="FF0000"/>
                </a:solidFill>
                <a:latin typeface="Cambria" panose="02040503050406030204" pitchFamily="18" charset="0"/>
                <a:ea typeface="Cambria" panose="02040503050406030204" pitchFamily="18" charset="0"/>
              </a:rPr>
              <a:t>SELECT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A.first_name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A.last_name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B.course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B.amount_paid</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dirty="0">
                <a:solidFill>
                  <a:srgbClr val="FF0000"/>
                </a:solidFill>
                <a:latin typeface="Cambria" panose="02040503050406030204" pitchFamily="18" charset="0"/>
                <a:ea typeface="Cambria" panose="02040503050406030204" pitchFamily="18" charset="0"/>
              </a:rPr>
              <a:t>FROM </a:t>
            </a:r>
            <a:r>
              <a:rPr lang="en-US" sz="950" b="1" dirty="0" err="1">
                <a:solidFill>
                  <a:srgbClr val="FF0000"/>
                </a:solidFill>
                <a:latin typeface="Cambria" panose="02040503050406030204" pitchFamily="18" charset="0"/>
                <a:ea typeface="Cambria" panose="02040503050406030204" pitchFamily="18" charset="0"/>
              </a:rPr>
              <a:t>Student_Details</a:t>
            </a:r>
            <a:r>
              <a:rPr lang="en-US" sz="950" b="1" dirty="0">
                <a:solidFill>
                  <a:srgbClr val="FF0000"/>
                </a:solidFill>
                <a:latin typeface="Cambria" panose="02040503050406030204" pitchFamily="18" charset="0"/>
                <a:ea typeface="Cambria" panose="02040503050406030204" pitchFamily="18" charset="0"/>
              </a:rPr>
              <a:t>  as A</a:t>
            </a:r>
          </a:p>
          <a:p>
            <a:pPr fontAlgn="base"/>
            <a:r>
              <a:rPr lang="en-US" sz="950" b="1" dirty="0">
                <a:solidFill>
                  <a:srgbClr val="FF0000"/>
                </a:solidFill>
                <a:latin typeface="Cambria" panose="02040503050406030204" pitchFamily="18" charset="0"/>
                <a:ea typeface="Cambria" panose="02040503050406030204" pitchFamily="18" charset="0"/>
              </a:rPr>
              <a:t>Cross JOIN </a:t>
            </a:r>
            <a:r>
              <a:rPr lang="en-US" sz="950" b="1" dirty="0" err="1">
                <a:solidFill>
                  <a:srgbClr val="FF0000"/>
                </a:solidFill>
                <a:latin typeface="Cambria" panose="02040503050406030204" pitchFamily="18" charset="0"/>
                <a:ea typeface="Cambria" panose="02040503050406030204" pitchFamily="18" charset="0"/>
              </a:rPr>
              <a:t>Fee_Details</a:t>
            </a:r>
            <a:r>
              <a:rPr lang="en-US" sz="950" b="1" dirty="0">
                <a:solidFill>
                  <a:srgbClr val="FF0000"/>
                </a:solidFill>
                <a:latin typeface="Cambria" panose="02040503050406030204" pitchFamily="18" charset="0"/>
                <a:ea typeface="Cambria" panose="02040503050406030204" pitchFamily="18" charset="0"/>
              </a:rPr>
              <a:t>  as B --ON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 </a:t>
            </a:r>
            <a:r>
              <a:rPr lang="en-US" sz="950" b="1" dirty="0" err="1">
                <a:solidFill>
                  <a:srgbClr val="FF0000"/>
                </a:solidFill>
                <a:latin typeface="Cambria" panose="02040503050406030204" pitchFamily="18" charset="0"/>
                <a:ea typeface="Cambria" panose="02040503050406030204" pitchFamily="18" charset="0"/>
              </a:rPr>
              <a:t>B.admission_no</a:t>
            </a:r>
            <a:endParaRPr lang="en-US" sz="950" b="1" dirty="0">
              <a:solidFill>
                <a:srgbClr val="FF0000"/>
              </a:solidFill>
              <a:latin typeface="Cambria" panose="02040503050406030204" pitchFamily="18" charset="0"/>
              <a:ea typeface="Cambria" panose="02040503050406030204" pitchFamily="18" charset="0"/>
            </a:endParaRPr>
          </a:p>
          <a:p>
            <a:pPr fontAlgn="base"/>
            <a:r>
              <a:rPr lang="en-US" sz="950" b="1" dirty="0" smtClean="0">
                <a:solidFill>
                  <a:schemeClr val="tx1"/>
                </a:solidFill>
                <a:latin typeface="Cambria" panose="02040503050406030204" pitchFamily="18" charset="0"/>
                <a:ea typeface="Cambria" panose="02040503050406030204" pitchFamily="18" charset="0"/>
              </a:rPr>
              <a:t>Self Join</a:t>
            </a:r>
            <a:endParaRPr lang="en-US" sz="950" b="1" dirty="0">
              <a:solidFill>
                <a:schemeClr val="tx1"/>
              </a:solidFill>
              <a:latin typeface="Cambria" panose="02040503050406030204" pitchFamily="18" charset="0"/>
              <a:ea typeface="Cambria" panose="02040503050406030204" pitchFamily="18" charset="0"/>
            </a:endParaRPr>
          </a:p>
          <a:p>
            <a:pPr fontAlgn="base"/>
            <a:r>
              <a:rPr lang="en-US" sz="950" b="1" dirty="0">
                <a:solidFill>
                  <a:srgbClr val="FF0000"/>
                </a:solidFill>
                <a:latin typeface="Cambria" panose="02040503050406030204" pitchFamily="18" charset="0"/>
                <a:ea typeface="Cambria" panose="02040503050406030204" pitchFamily="18" charset="0"/>
              </a:rPr>
              <a:t>SELECT </a:t>
            </a:r>
            <a:r>
              <a:rPr lang="en-US" sz="950" b="1" dirty="0" err="1">
                <a:solidFill>
                  <a:srgbClr val="FF0000"/>
                </a:solidFill>
                <a:latin typeface="Cambria" panose="02040503050406030204" pitchFamily="18" charset="0"/>
                <a:ea typeface="Cambria" panose="02040503050406030204" pitchFamily="18" charset="0"/>
              </a:rPr>
              <a:t>A.admission_no</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A.first_name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A.last_name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B.course</a:t>
            </a:r>
            <a:r>
              <a:rPr lang="en-US" sz="950" b="1" dirty="0">
                <a:solidFill>
                  <a:srgbClr val="FF0000"/>
                </a:solidFill>
                <a:latin typeface="Cambria" panose="02040503050406030204" pitchFamily="18" charset="0"/>
                <a:ea typeface="Cambria" panose="02040503050406030204" pitchFamily="18" charset="0"/>
              </a:rPr>
              <a:t>, </a:t>
            </a:r>
            <a:r>
              <a:rPr lang="en-US" sz="950" b="1" dirty="0" err="1">
                <a:solidFill>
                  <a:srgbClr val="FF0000"/>
                </a:solidFill>
                <a:latin typeface="Cambria" panose="02040503050406030204" pitchFamily="18" charset="0"/>
                <a:ea typeface="Cambria" panose="02040503050406030204" pitchFamily="18" charset="0"/>
              </a:rPr>
              <a:t>B.amount_paid</a:t>
            </a:r>
            <a:r>
              <a:rPr lang="en-US" sz="950" b="1" dirty="0">
                <a:solidFill>
                  <a:srgbClr val="FF0000"/>
                </a:solidFill>
                <a:latin typeface="Cambria" panose="02040503050406030204" pitchFamily="18" charset="0"/>
                <a:ea typeface="Cambria" panose="02040503050406030204" pitchFamily="18" charset="0"/>
              </a:rPr>
              <a:t>  </a:t>
            </a:r>
          </a:p>
          <a:p>
            <a:pPr fontAlgn="base"/>
            <a:r>
              <a:rPr lang="en-US" sz="950" b="1" dirty="0">
                <a:solidFill>
                  <a:srgbClr val="FF0000"/>
                </a:solidFill>
                <a:latin typeface="Cambria" panose="02040503050406030204" pitchFamily="18" charset="0"/>
                <a:ea typeface="Cambria" panose="02040503050406030204" pitchFamily="18" charset="0"/>
              </a:rPr>
              <a:t>FROM </a:t>
            </a:r>
            <a:r>
              <a:rPr lang="en-US" sz="950" b="1" dirty="0" err="1">
                <a:solidFill>
                  <a:srgbClr val="FF0000"/>
                </a:solidFill>
                <a:latin typeface="Cambria" panose="02040503050406030204" pitchFamily="18" charset="0"/>
                <a:ea typeface="Cambria" panose="02040503050406030204" pitchFamily="18" charset="0"/>
              </a:rPr>
              <a:t>Student_Details</a:t>
            </a:r>
            <a:r>
              <a:rPr lang="en-US" sz="950" b="1" dirty="0">
                <a:solidFill>
                  <a:srgbClr val="FF0000"/>
                </a:solidFill>
                <a:latin typeface="Cambria" panose="02040503050406030204" pitchFamily="18" charset="0"/>
                <a:ea typeface="Cambria" panose="02040503050406030204" pitchFamily="18" charset="0"/>
              </a:rPr>
              <a:t>  as A</a:t>
            </a:r>
          </a:p>
        </p:txBody>
      </p:sp>
      <p:sp>
        <p:nvSpPr>
          <p:cNvPr id="46" name="Rectangle 45"/>
          <p:cNvSpPr/>
          <p:nvPr/>
        </p:nvSpPr>
        <p:spPr>
          <a:xfrm>
            <a:off x="5529532" y="677840"/>
            <a:ext cx="992037" cy="2616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smtClean="0">
                <a:solidFill>
                  <a:schemeClr val="dk1"/>
                </a:solidFill>
                <a:latin typeface="Cambria" panose="02040503050406030204" pitchFamily="18" charset="0"/>
                <a:ea typeface="Cambria" panose="02040503050406030204" pitchFamily="18" charset="0"/>
              </a:rPr>
              <a:t>Example 2:-</a:t>
            </a:r>
            <a:endParaRPr lang="en-US" sz="1100" b="1" dirty="0">
              <a:solidFill>
                <a:schemeClr val="dk1"/>
              </a:solidFill>
              <a:latin typeface="Cambria" panose="02040503050406030204" pitchFamily="18" charset="0"/>
              <a:ea typeface="Cambria" panose="02040503050406030204" pitchFamily="18" charset="0"/>
            </a:endParaRPr>
          </a:p>
        </p:txBody>
      </p:sp>
      <p:sp>
        <p:nvSpPr>
          <p:cNvPr id="47" name="Rectangle 46"/>
          <p:cNvSpPr/>
          <p:nvPr/>
        </p:nvSpPr>
        <p:spPr>
          <a:xfrm>
            <a:off x="5487278" y="967201"/>
            <a:ext cx="2556712" cy="578619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rgbClr val="FF0000"/>
                </a:solidFill>
                <a:latin typeface="Cambria" panose="02040503050406030204" pitchFamily="18" charset="0"/>
                <a:ea typeface="Cambria" panose="02040503050406030204" pitchFamily="18" charset="0"/>
              </a:rPr>
              <a:t>CREATE TABLE </a:t>
            </a:r>
            <a:r>
              <a:rPr lang="en-US" sz="1000" b="1" dirty="0" err="1">
                <a:solidFill>
                  <a:srgbClr val="FF0000"/>
                </a:solidFill>
                <a:latin typeface="Cambria" panose="02040503050406030204" pitchFamily="18" charset="0"/>
                <a:ea typeface="Cambria" panose="02040503050406030204" pitchFamily="18" charset="0"/>
              </a:rPr>
              <a:t>Student_Details</a:t>
            </a:r>
            <a:r>
              <a:rPr lang="en-US" sz="1000" b="1" dirty="0">
                <a:solidFill>
                  <a:srgbClr val="FF0000"/>
                </a:solidFill>
                <a:latin typeface="Cambria" panose="02040503050406030204" pitchFamily="18" charset="0"/>
                <a:ea typeface="Cambria" panose="02040503050406030204" pitchFamily="18" charset="0"/>
              </a:rPr>
              <a:t> (      </a:t>
            </a:r>
          </a:p>
          <a:p>
            <a:pPr fontAlgn="base"/>
            <a:r>
              <a:rPr lang="en-US" sz="1000" b="1" dirty="0">
                <a:solidFill>
                  <a:srgbClr val="FF0000"/>
                </a:solidFill>
                <a:latin typeface="Cambria" panose="02040503050406030204" pitchFamily="18" charset="0"/>
                <a:ea typeface="Cambria" panose="02040503050406030204" pitchFamily="18" charset="0"/>
              </a:rPr>
              <a:t>  id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 PRIMARY KEY IDENTITY,     </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admission_no</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(45) NOT NULL,  </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first_name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(45) NOT NULL,      </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last_name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(45) NOT NULL,  </a:t>
            </a:r>
          </a:p>
          <a:p>
            <a:pPr fontAlgn="base"/>
            <a:r>
              <a:rPr lang="en-US" sz="1000" b="1" dirty="0">
                <a:solidFill>
                  <a:srgbClr val="FF0000"/>
                </a:solidFill>
                <a:latin typeface="Cambria" panose="02040503050406030204" pitchFamily="18" charset="0"/>
                <a:ea typeface="Cambria" panose="02040503050406030204" pitchFamily="18" charset="0"/>
              </a:rPr>
              <a:t>  age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  </a:t>
            </a:r>
          </a:p>
          <a:p>
            <a:pPr fontAlgn="base"/>
            <a:r>
              <a:rPr lang="en-US" sz="1000" b="1" dirty="0">
                <a:solidFill>
                  <a:srgbClr val="FF0000"/>
                </a:solidFill>
                <a:latin typeface="Cambria" panose="02040503050406030204" pitchFamily="18" charset="0"/>
                <a:ea typeface="Cambria" panose="02040503050406030204" pitchFamily="18" charset="0"/>
              </a:rPr>
              <a:t>  city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(25) NOT NULL     </a:t>
            </a:r>
            <a:r>
              <a:rPr lang="en-US" sz="1000" b="1" dirty="0" smtClean="0">
                <a:solidFill>
                  <a:srgbClr val="FF0000"/>
                </a:solidFill>
                <a:latin typeface="Cambria" panose="02040503050406030204" pitchFamily="18" charset="0"/>
                <a:ea typeface="Cambria" panose="02040503050406030204" pitchFamily="18" charset="0"/>
              </a:rPr>
              <a:t>) </a:t>
            </a:r>
          </a:p>
          <a:p>
            <a:pPr fontAlgn="base"/>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CREATE TABLE </a:t>
            </a:r>
            <a:r>
              <a:rPr lang="en-US" sz="1000" b="1" dirty="0" err="1">
                <a:solidFill>
                  <a:srgbClr val="FF0000"/>
                </a:solidFill>
                <a:latin typeface="Cambria" panose="02040503050406030204" pitchFamily="18" charset="0"/>
                <a:ea typeface="Cambria" panose="02040503050406030204" pitchFamily="18" charset="0"/>
              </a:rPr>
              <a:t>Fee_Details</a:t>
            </a:r>
            <a:r>
              <a:rPr lang="en-US" sz="1000" b="1" dirty="0">
                <a:solidFill>
                  <a:srgbClr val="FF0000"/>
                </a:solidFill>
                <a:latin typeface="Cambria" panose="02040503050406030204" pitchFamily="18" charset="0"/>
                <a:ea typeface="Cambria" panose="02040503050406030204" pitchFamily="18" charset="0"/>
              </a:rPr>
              <a:t> (   </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admission_no</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(45) NOT NULL,  </a:t>
            </a:r>
          </a:p>
          <a:p>
            <a:pPr fontAlgn="base"/>
            <a:r>
              <a:rPr lang="en-US" sz="1000" b="1" dirty="0">
                <a:solidFill>
                  <a:srgbClr val="FF0000"/>
                </a:solidFill>
                <a:latin typeface="Cambria" panose="02040503050406030204" pitchFamily="18" charset="0"/>
                <a:ea typeface="Cambria" panose="02040503050406030204" pitchFamily="18" charset="0"/>
              </a:rPr>
              <a:t>  course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(45) NOT NULL,      </a:t>
            </a:r>
          </a:p>
          <a:p>
            <a:pPr fontAlgn="base"/>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amount_paid</a:t>
            </a:r>
            <a:r>
              <a:rPr lang="en-US" sz="1000" b="1" dirty="0">
                <a:solidFill>
                  <a:srgbClr val="FF0000"/>
                </a:solidFill>
                <a:latin typeface="Cambria" panose="02040503050406030204" pitchFamily="18" charset="0"/>
                <a:ea typeface="Cambria" panose="02040503050406030204" pitchFamily="18" charset="0"/>
              </a:rPr>
              <a:t> </a:t>
            </a:r>
            <a:r>
              <a:rPr lang="en-US" sz="1000" b="1" dirty="0" err="1" smtClean="0">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 </a:t>
            </a:r>
            <a:r>
              <a:rPr lang="en-US" sz="1000" b="1" dirty="0" smtClean="0">
                <a:solidFill>
                  <a:srgbClr val="FF0000"/>
                </a:solidFill>
                <a:latin typeface="Cambria" panose="02040503050406030204" pitchFamily="18" charset="0"/>
                <a:ea typeface="Cambria" panose="02040503050406030204" pitchFamily="18" charset="0"/>
              </a:rPr>
              <a:t>      )</a:t>
            </a:r>
          </a:p>
          <a:p>
            <a:pPr fontAlgn="base"/>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Student_Details</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admission_no</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first_name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last_name</a:t>
            </a:r>
            <a:r>
              <a:rPr lang="en-US" sz="1000" b="1" dirty="0">
                <a:solidFill>
                  <a:srgbClr val="FF0000"/>
                </a:solidFill>
                <a:latin typeface="Cambria" panose="02040503050406030204" pitchFamily="18" charset="0"/>
                <a:ea typeface="Cambria" panose="02040503050406030204" pitchFamily="18" charset="0"/>
              </a:rPr>
              <a:t>, age, city)       </a:t>
            </a:r>
          </a:p>
          <a:p>
            <a:pPr fontAlgn="base"/>
            <a:r>
              <a:rPr lang="en-US" sz="1000" b="1" dirty="0">
                <a:solidFill>
                  <a:srgbClr val="FF0000"/>
                </a:solidFill>
                <a:latin typeface="Cambria" panose="02040503050406030204" pitchFamily="18" charset="0"/>
                <a:ea typeface="Cambria" panose="02040503050406030204" pitchFamily="18" charset="0"/>
              </a:rPr>
              <a:t>VALUES (3354,'Luisa', 'Evans', 13, 'Texas'),       </a:t>
            </a:r>
          </a:p>
          <a:p>
            <a:pPr fontAlgn="base"/>
            <a:r>
              <a:rPr lang="en-US" sz="1000" b="1" dirty="0">
                <a:solidFill>
                  <a:srgbClr val="FF0000"/>
                </a:solidFill>
                <a:latin typeface="Cambria" panose="02040503050406030204" pitchFamily="18" charset="0"/>
                <a:ea typeface="Cambria" panose="02040503050406030204" pitchFamily="18" charset="0"/>
              </a:rPr>
              <a:t>(2135, 'Paul', 'Ward', 15, 'Alaska'),       </a:t>
            </a:r>
          </a:p>
          <a:p>
            <a:pPr fontAlgn="base"/>
            <a:r>
              <a:rPr lang="it-IT" sz="1000" b="1" dirty="0">
                <a:solidFill>
                  <a:srgbClr val="FF0000"/>
                </a:solidFill>
                <a:latin typeface="Cambria" panose="02040503050406030204" pitchFamily="18" charset="0"/>
                <a:ea typeface="Cambria" panose="02040503050406030204" pitchFamily="18" charset="0"/>
              </a:rPr>
              <a:t>(4321, 'Peter', 'Bennett', 14, 'California'),    </a:t>
            </a:r>
          </a:p>
          <a:p>
            <a:pPr fontAlgn="base"/>
            <a:r>
              <a:rPr lang="en-US" sz="1000" b="1" dirty="0">
                <a:solidFill>
                  <a:srgbClr val="FF0000"/>
                </a:solidFill>
                <a:latin typeface="Cambria" panose="02040503050406030204" pitchFamily="18" charset="0"/>
                <a:ea typeface="Cambria" panose="02040503050406030204" pitchFamily="18" charset="0"/>
              </a:rPr>
              <a:t>(4213,'Carlos', 'Patterson', 17, 'New York'),       </a:t>
            </a:r>
          </a:p>
          <a:p>
            <a:pPr fontAlgn="base"/>
            <a:r>
              <a:rPr lang="en-US" sz="1000" b="1" dirty="0">
                <a:solidFill>
                  <a:srgbClr val="FF0000"/>
                </a:solidFill>
                <a:latin typeface="Cambria" panose="02040503050406030204" pitchFamily="18" charset="0"/>
                <a:ea typeface="Cambria" panose="02040503050406030204" pitchFamily="18" charset="0"/>
              </a:rPr>
              <a:t>(5112, 'Rose', '</a:t>
            </a:r>
            <a:r>
              <a:rPr lang="en-US" sz="1000" b="1" dirty="0" err="1">
                <a:solidFill>
                  <a:srgbClr val="FF0000"/>
                </a:solidFill>
                <a:latin typeface="Cambria" panose="02040503050406030204" pitchFamily="18" charset="0"/>
                <a:ea typeface="Cambria" panose="02040503050406030204" pitchFamily="18" charset="0"/>
              </a:rPr>
              <a:t>Huges</a:t>
            </a:r>
            <a:r>
              <a:rPr lang="en-US" sz="1000" b="1" dirty="0">
                <a:solidFill>
                  <a:srgbClr val="FF0000"/>
                </a:solidFill>
                <a:latin typeface="Cambria" panose="02040503050406030204" pitchFamily="18" charset="0"/>
                <a:ea typeface="Cambria" panose="02040503050406030204" pitchFamily="18" charset="0"/>
              </a:rPr>
              <a:t>', 16, 'Florida'),  </a:t>
            </a:r>
          </a:p>
          <a:p>
            <a:pPr fontAlgn="base"/>
            <a:r>
              <a:rPr lang="en-US" sz="1000" b="1" dirty="0">
                <a:solidFill>
                  <a:srgbClr val="FF0000"/>
                </a:solidFill>
                <a:latin typeface="Cambria" panose="02040503050406030204" pitchFamily="18" charset="0"/>
                <a:ea typeface="Cambria" panose="02040503050406030204" pitchFamily="18" charset="0"/>
              </a:rPr>
              <a:t>(6113, '</a:t>
            </a:r>
            <a:r>
              <a:rPr lang="en-US" sz="1000" b="1" dirty="0" err="1">
                <a:solidFill>
                  <a:srgbClr val="FF0000"/>
                </a:solidFill>
                <a:latin typeface="Cambria" panose="02040503050406030204" pitchFamily="18" charset="0"/>
                <a:ea typeface="Cambria" panose="02040503050406030204" pitchFamily="18" charset="0"/>
              </a:rPr>
              <a:t>Marielia</a:t>
            </a:r>
            <a:r>
              <a:rPr lang="en-US" sz="1000" b="1" dirty="0">
                <a:solidFill>
                  <a:srgbClr val="FF0000"/>
                </a:solidFill>
                <a:latin typeface="Cambria" panose="02040503050406030204" pitchFamily="18" charset="0"/>
                <a:ea typeface="Cambria" panose="02040503050406030204" pitchFamily="18" charset="0"/>
              </a:rPr>
              <a:t>', 'Simmons', 15, 'Arizona'),    </a:t>
            </a:r>
          </a:p>
          <a:p>
            <a:pPr fontAlgn="base"/>
            <a:r>
              <a:rPr lang="en-US" sz="1000" b="1" dirty="0">
                <a:solidFill>
                  <a:srgbClr val="FF0000"/>
                </a:solidFill>
                <a:latin typeface="Cambria" panose="02040503050406030204" pitchFamily="18" charset="0"/>
                <a:ea typeface="Cambria" panose="02040503050406030204" pitchFamily="18" charset="0"/>
              </a:rPr>
              <a:t>(7555,'Antonio', 'Butler', 14, 'New York'),       </a:t>
            </a:r>
          </a:p>
          <a:p>
            <a:pPr fontAlgn="base"/>
            <a:r>
              <a:rPr lang="en-US" sz="1000" b="1" dirty="0">
                <a:solidFill>
                  <a:srgbClr val="FF0000"/>
                </a:solidFill>
                <a:latin typeface="Cambria" panose="02040503050406030204" pitchFamily="18" charset="0"/>
                <a:ea typeface="Cambria" panose="02040503050406030204" pitchFamily="18" charset="0"/>
              </a:rPr>
              <a:t>(8345, 'Diego', 'Cox', 13, 'California')</a:t>
            </a:r>
          </a:p>
          <a:p>
            <a:pPr fontAlgn="base"/>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Fee_Details</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admission_no</a:t>
            </a:r>
            <a:r>
              <a:rPr lang="en-US" sz="1000" b="1" dirty="0">
                <a:solidFill>
                  <a:srgbClr val="FF0000"/>
                </a:solidFill>
                <a:latin typeface="Cambria" panose="02040503050406030204" pitchFamily="18" charset="0"/>
                <a:ea typeface="Cambria" panose="02040503050406030204" pitchFamily="18" charset="0"/>
              </a:rPr>
              <a:t>, course, </a:t>
            </a:r>
            <a:r>
              <a:rPr lang="en-US" sz="1000" b="1" dirty="0" err="1">
                <a:solidFill>
                  <a:srgbClr val="FF0000"/>
                </a:solidFill>
                <a:latin typeface="Cambria" panose="02040503050406030204" pitchFamily="18" charset="0"/>
                <a:ea typeface="Cambria" panose="02040503050406030204" pitchFamily="18" charset="0"/>
              </a:rPr>
              <a:t>amount_paid</a:t>
            </a:r>
            <a:r>
              <a:rPr lang="en-US" sz="1000" b="1" dirty="0">
                <a:solidFill>
                  <a:srgbClr val="FF0000"/>
                </a:solidFill>
                <a:latin typeface="Cambria" panose="02040503050406030204" pitchFamily="18" charset="0"/>
                <a:ea typeface="Cambria" panose="02040503050406030204" pitchFamily="18" charset="0"/>
              </a:rPr>
              <a:t>)       </a:t>
            </a:r>
          </a:p>
          <a:p>
            <a:pPr fontAlgn="base"/>
            <a:r>
              <a:rPr lang="en-US" sz="1000" b="1" dirty="0">
                <a:solidFill>
                  <a:srgbClr val="FF0000"/>
                </a:solidFill>
                <a:latin typeface="Cambria" panose="02040503050406030204" pitchFamily="18" charset="0"/>
                <a:ea typeface="Cambria" panose="02040503050406030204" pitchFamily="18" charset="0"/>
              </a:rPr>
              <a:t>VALUES (3354,'Java', 20000),       </a:t>
            </a:r>
          </a:p>
          <a:p>
            <a:pPr fontAlgn="base"/>
            <a:r>
              <a:rPr lang="en-US" sz="1000" b="1" dirty="0">
                <a:solidFill>
                  <a:srgbClr val="FF0000"/>
                </a:solidFill>
                <a:latin typeface="Cambria" panose="02040503050406030204" pitchFamily="18" charset="0"/>
                <a:ea typeface="Cambria" panose="02040503050406030204" pitchFamily="18" charset="0"/>
              </a:rPr>
              <a:t>(7555, 'Android', 22000),       </a:t>
            </a:r>
          </a:p>
          <a:p>
            <a:pPr fontAlgn="base"/>
            <a:r>
              <a:rPr lang="en-US" sz="1000" b="1" dirty="0">
                <a:solidFill>
                  <a:srgbClr val="FF0000"/>
                </a:solidFill>
                <a:latin typeface="Cambria" panose="02040503050406030204" pitchFamily="18" charset="0"/>
                <a:ea typeface="Cambria" panose="02040503050406030204" pitchFamily="18" charset="0"/>
              </a:rPr>
              <a:t>(4321, 'Python', 18000),    </a:t>
            </a:r>
          </a:p>
          <a:p>
            <a:pPr fontAlgn="base"/>
            <a:r>
              <a:rPr lang="en-US" sz="1000" b="1" dirty="0">
                <a:solidFill>
                  <a:srgbClr val="FF0000"/>
                </a:solidFill>
                <a:latin typeface="Cambria" panose="02040503050406030204" pitchFamily="18" charset="0"/>
                <a:ea typeface="Cambria" panose="02040503050406030204" pitchFamily="18" charset="0"/>
              </a:rPr>
              <a:t>(8345,'SQL', 15000),       </a:t>
            </a:r>
          </a:p>
          <a:p>
            <a:pPr fontAlgn="base"/>
            <a:r>
              <a:rPr lang="en-US" sz="1000" b="1" dirty="0">
                <a:solidFill>
                  <a:srgbClr val="FF0000"/>
                </a:solidFill>
                <a:latin typeface="Cambria" panose="02040503050406030204" pitchFamily="18" charset="0"/>
                <a:ea typeface="Cambria" panose="02040503050406030204" pitchFamily="18" charset="0"/>
              </a:rPr>
              <a:t>(5112, 'Machine Learning', 30000),</a:t>
            </a:r>
          </a:p>
          <a:p>
            <a:pPr fontAlgn="base"/>
            <a:r>
              <a:rPr lang="en-US" sz="1000" b="1" dirty="0">
                <a:solidFill>
                  <a:srgbClr val="FF0000"/>
                </a:solidFill>
                <a:latin typeface="Cambria" panose="02040503050406030204" pitchFamily="18" charset="0"/>
                <a:ea typeface="Cambria" panose="02040503050406030204" pitchFamily="18" charset="0"/>
              </a:rPr>
              <a:t>(1111, 'AI', 27000)</a:t>
            </a:r>
          </a:p>
        </p:txBody>
      </p:sp>
    </p:spTree>
    <p:extLst>
      <p:ext uri="{BB962C8B-B14F-4D97-AF65-F5344CB8AC3E}">
        <p14:creationId xmlns:p14="http://schemas.microsoft.com/office/powerpoint/2010/main" val="18947986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955" y="4679300"/>
            <a:ext cx="4826478" cy="21082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smtClean="0">
                <a:solidFill>
                  <a:schemeClr val="dk1"/>
                </a:solidFill>
                <a:latin typeface="Cambria" panose="02040503050406030204" pitchFamily="18" charset="0"/>
                <a:ea typeface="Cambria" panose="02040503050406030204" pitchFamily="18" charset="0"/>
              </a:rPr>
              <a:t>Create table and provide the count of inner left right and full join</a:t>
            </a:r>
            <a:endParaRPr lang="en-US" sz="1100" b="1" dirty="0">
              <a:solidFill>
                <a:schemeClr val="dk1"/>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Create table #temp1 (id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a:t>
            </a:r>
          </a:p>
          <a:p>
            <a:pPr fontAlgn="base"/>
            <a:r>
              <a:rPr lang="en-US" sz="1000" b="1" dirty="0">
                <a:solidFill>
                  <a:srgbClr val="FF0000"/>
                </a:solidFill>
                <a:latin typeface="Cambria" panose="02040503050406030204" pitchFamily="18" charset="0"/>
                <a:ea typeface="Cambria" panose="02040503050406030204" pitchFamily="18" charset="0"/>
              </a:rPr>
              <a:t>insert into #temp1 values (1),(1),(1),(1),(null)</a:t>
            </a:r>
          </a:p>
          <a:p>
            <a:pPr fontAlgn="base"/>
            <a:r>
              <a:rPr lang="en-US" sz="1000" b="1" dirty="0">
                <a:solidFill>
                  <a:srgbClr val="FF0000"/>
                </a:solidFill>
                <a:latin typeface="Cambria" panose="02040503050406030204" pitchFamily="18" charset="0"/>
                <a:ea typeface="Cambria" panose="02040503050406030204" pitchFamily="18" charset="0"/>
              </a:rPr>
              <a:t>Create table #temp2 (id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insert into #temp2 values (1),(1),(null)</a:t>
            </a:r>
          </a:p>
          <a:p>
            <a:pPr fontAlgn="base"/>
            <a:r>
              <a:rPr lang="en-US" sz="1000" b="1" dirty="0">
                <a:solidFill>
                  <a:srgbClr val="FF0000"/>
                </a:solidFill>
                <a:latin typeface="Cambria" panose="02040503050406030204" pitchFamily="18" charset="0"/>
                <a:ea typeface="Cambria" panose="02040503050406030204" pitchFamily="18" charset="0"/>
              </a:rPr>
              <a:t> </a:t>
            </a:r>
          </a:p>
          <a:p>
            <a:pPr fontAlgn="base"/>
            <a:r>
              <a:rPr lang="en-US" sz="1000" b="1" dirty="0">
                <a:solidFill>
                  <a:srgbClr val="FF0000"/>
                </a:solidFill>
                <a:latin typeface="Cambria" panose="02040503050406030204" pitchFamily="18" charset="0"/>
                <a:ea typeface="Cambria" panose="02040503050406030204" pitchFamily="18" charset="0"/>
              </a:rPr>
              <a:t>select * from #temp1</a:t>
            </a:r>
          </a:p>
          <a:p>
            <a:pPr fontAlgn="base"/>
            <a:r>
              <a:rPr lang="en-US" sz="1000" b="1" dirty="0">
                <a:solidFill>
                  <a:srgbClr val="FF0000"/>
                </a:solidFill>
                <a:latin typeface="Cambria" panose="02040503050406030204" pitchFamily="18" charset="0"/>
                <a:ea typeface="Cambria" panose="02040503050406030204" pitchFamily="18" charset="0"/>
              </a:rPr>
              <a:t>select * from #temp2</a:t>
            </a:r>
          </a:p>
          <a:p>
            <a:pPr fontAlgn="base"/>
            <a:r>
              <a:rPr lang="en-US" sz="1000" b="1" dirty="0">
                <a:solidFill>
                  <a:srgbClr val="FF0000"/>
                </a:solidFill>
                <a:latin typeface="Cambria" panose="02040503050406030204" pitchFamily="18" charset="0"/>
                <a:ea typeface="Cambria" panose="02040503050406030204" pitchFamily="18" charset="0"/>
              </a:rPr>
              <a:t> </a:t>
            </a:r>
          </a:p>
          <a:p>
            <a:pPr fontAlgn="base"/>
            <a:r>
              <a:rPr lang="en-US" sz="1000" b="1" dirty="0">
                <a:solidFill>
                  <a:srgbClr val="FF0000"/>
                </a:solidFill>
                <a:latin typeface="Cambria" panose="02040503050406030204" pitchFamily="18" charset="0"/>
                <a:ea typeface="Cambria" panose="02040503050406030204" pitchFamily="18" charset="0"/>
              </a:rPr>
              <a:t>select * from </a:t>
            </a:r>
          </a:p>
          <a:p>
            <a:pPr fontAlgn="base"/>
            <a:r>
              <a:rPr lang="en-US" sz="1000" b="1" dirty="0">
                <a:solidFill>
                  <a:srgbClr val="FF0000"/>
                </a:solidFill>
                <a:latin typeface="Cambria" panose="02040503050406030204" pitchFamily="18" charset="0"/>
                <a:ea typeface="Cambria" panose="02040503050406030204" pitchFamily="18" charset="0"/>
              </a:rPr>
              <a:t>#temp1  A</a:t>
            </a:r>
          </a:p>
          <a:p>
            <a:pPr fontAlgn="base"/>
            <a:r>
              <a:rPr lang="en-US" sz="1000" b="1" dirty="0">
                <a:solidFill>
                  <a:srgbClr val="FF0000"/>
                </a:solidFill>
                <a:latin typeface="Cambria" panose="02040503050406030204" pitchFamily="18" charset="0"/>
                <a:ea typeface="Cambria" panose="02040503050406030204" pitchFamily="18" charset="0"/>
              </a:rPr>
              <a:t>Inner join #temp2 B on A.id=B.id</a:t>
            </a:r>
          </a:p>
        </p:txBody>
      </p:sp>
      <p:sp>
        <p:nvSpPr>
          <p:cNvPr id="3" name="Rectangle 2"/>
          <p:cNvSpPr/>
          <p:nvPr/>
        </p:nvSpPr>
        <p:spPr>
          <a:xfrm>
            <a:off x="63262" y="399825"/>
            <a:ext cx="4845170" cy="163121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chemeClr val="tx1"/>
                </a:solidFill>
                <a:latin typeface="Cambria" panose="02040503050406030204" pitchFamily="18" charset="0"/>
                <a:ea typeface="Cambria" panose="02040503050406030204" pitchFamily="18" charset="0"/>
              </a:rPr>
              <a:t>Inner Join: - (Product wise list Price including product category and subcategory</a:t>
            </a:r>
            <a:r>
              <a:rPr lang="en-US" sz="1000" b="1" dirty="0" smtClean="0">
                <a:solidFill>
                  <a:schemeClr val="tx1"/>
                </a:solidFill>
                <a:latin typeface="Cambria" panose="02040503050406030204" pitchFamily="18" charset="0"/>
                <a:ea typeface="Cambria" panose="02040503050406030204" pitchFamily="18" charset="0"/>
              </a:rPr>
              <a:t>)</a:t>
            </a:r>
          </a:p>
          <a:p>
            <a:pPr fontAlgn="base"/>
            <a:endParaRPr lang="en-US" sz="1000" b="1" dirty="0">
              <a:solidFill>
                <a:schemeClr val="tx1"/>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select P.[Name] as 'Product Name',</a:t>
            </a:r>
            <a:r>
              <a:rPr lang="en-US" sz="1000" b="1" dirty="0" err="1">
                <a:solidFill>
                  <a:srgbClr val="FF0000"/>
                </a:solidFill>
                <a:latin typeface="Cambria" panose="02040503050406030204" pitchFamily="18" charset="0"/>
                <a:ea typeface="Cambria" panose="02040503050406030204" pitchFamily="18" charset="0"/>
              </a:rPr>
              <a:t>PC.Name</a:t>
            </a:r>
            <a:r>
              <a:rPr lang="en-US" sz="1000" b="1" dirty="0">
                <a:solidFill>
                  <a:srgbClr val="FF0000"/>
                </a:solidFill>
                <a:latin typeface="Cambria" panose="02040503050406030204" pitchFamily="18" charset="0"/>
                <a:ea typeface="Cambria" panose="02040503050406030204" pitchFamily="18" charset="0"/>
              </a:rPr>
              <a:t> as 'Product Category name'</a:t>
            </a:r>
          </a:p>
          <a:p>
            <a:pPr fontAlgn="base"/>
            <a:r>
              <a:rPr lang="en-US" sz="1000" b="1" dirty="0">
                <a:solidFill>
                  <a:srgbClr val="FF0000"/>
                </a:solidFill>
                <a:latin typeface="Cambria" panose="02040503050406030204" pitchFamily="18" charset="0"/>
                <a:ea typeface="Cambria" panose="02040503050406030204" pitchFamily="18" charset="0"/>
              </a:rPr>
              <a:t>	, </a:t>
            </a:r>
            <a:r>
              <a:rPr lang="en-US" sz="1000" b="1" dirty="0" err="1">
                <a:solidFill>
                  <a:srgbClr val="FF0000"/>
                </a:solidFill>
                <a:latin typeface="Cambria" panose="02040503050406030204" pitchFamily="18" charset="0"/>
                <a:ea typeface="Cambria" panose="02040503050406030204" pitchFamily="18" charset="0"/>
              </a:rPr>
              <a:t>PSC.Name</a:t>
            </a:r>
            <a:r>
              <a:rPr lang="en-US" sz="1000" b="1" dirty="0">
                <a:solidFill>
                  <a:srgbClr val="FF0000"/>
                </a:solidFill>
                <a:latin typeface="Cambria" panose="02040503050406030204" pitchFamily="18" charset="0"/>
                <a:ea typeface="Cambria" panose="02040503050406030204" pitchFamily="18" charset="0"/>
              </a:rPr>
              <a:t>  as 'Product </a:t>
            </a:r>
            <a:r>
              <a:rPr lang="en-US" sz="1000" b="1" dirty="0" err="1">
                <a:solidFill>
                  <a:srgbClr val="FF0000"/>
                </a:solidFill>
                <a:latin typeface="Cambria" panose="02040503050406030204" pitchFamily="18" charset="0"/>
                <a:ea typeface="Cambria" panose="02040503050406030204" pitchFamily="18" charset="0"/>
              </a:rPr>
              <a:t>SubCategory</a:t>
            </a:r>
            <a:r>
              <a:rPr lang="en-US" sz="1000" b="1" dirty="0">
                <a:solidFill>
                  <a:srgbClr val="FF0000"/>
                </a:solidFill>
                <a:latin typeface="Cambria" panose="02040503050406030204" pitchFamily="18" charset="0"/>
                <a:ea typeface="Cambria" panose="02040503050406030204" pitchFamily="18" charset="0"/>
              </a:rPr>
              <a:t> name', </a:t>
            </a:r>
            <a:r>
              <a:rPr lang="en-US" sz="1000" b="1" dirty="0" err="1">
                <a:solidFill>
                  <a:srgbClr val="FF0000"/>
                </a:solidFill>
                <a:latin typeface="Cambria" panose="02040503050406030204" pitchFamily="18" charset="0"/>
                <a:ea typeface="Cambria" panose="02040503050406030204" pitchFamily="18" charset="0"/>
              </a:rPr>
              <a:t>ListPrice</a:t>
            </a:r>
            <a:r>
              <a:rPr lang="en-US" sz="1000" b="1" dirty="0">
                <a:solidFill>
                  <a:srgbClr val="FF0000"/>
                </a:solidFill>
                <a:latin typeface="Cambria" panose="02040503050406030204" pitchFamily="18" charset="0"/>
                <a:ea typeface="Cambria" panose="02040503050406030204" pitchFamily="18" charset="0"/>
              </a:rPr>
              <a:t> from </a:t>
            </a:r>
            <a:r>
              <a:rPr lang="en-US" sz="1000" b="1" dirty="0" err="1">
                <a:solidFill>
                  <a:srgbClr val="FF0000"/>
                </a:solidFill>
                <a:latin typeface="Cambria" panose="02040503050406030204" pitchFamily="18" charset="0"/>
                <a:ea typeface="Cambria" panose="02040503050406030204" pitchFamily="18" charset="0"/>
              </a:rPr>
              <a:t>production.product</a:t>
            </a:r>
            <a:r>
              <a:rPr lang="en-US" sz="1000" b="1" dirty="0">
                <a:solidFill>
                  <a:srgbClr val="FF0000"/>
                </a:solidFill>
                <a:latin typeface="Cambria" panose="02040503050406030204" pitchFamily="18" charset="0"/>
                <a:ea typeface="Cambria" panose="02040503050406030204" pitchFamily="18" charset="0"/>
              </a:rPr>
              <a:t> P</a:t>
            </a:r>
          </a:p>
          <a:p>
            <a:pPr fontAlgn="base"/>
            <a:r>
              <a:rPr lang="en-US" sz="1000" b="1" dirty="0">
                <a:solidFill>
                  <a:srgbClr val="FF0000"/>
                </a:solidFill>
                <a:latin typeface="Cambria" panose="02040503050406030204" pitchFamily="18" charset="0"/>
                <a:ea typeface="Cambria" panose="02040503050406030204" pitchFamily="18" charset="0"/>
              </a:rPr>
              <a:t>	Inner join </a:t>
            </a:r>
            <a:r>
              <a:rPr lang="en-US" sz="1000" b="1" dirty="0" err="1">
                <a:solidFill>
                  <a:srgbClr val="FF0000"/>
                </a:solidFill>
                <a:latin typeface="Cambria" panose="02040503050406030204" pitchFamily="18" charset="0"/>
                <a:ea typeface="Cambria" panose="02040503050406030204" pitchFamily="18" charset="0"/>
              </a:rPr>
              <a:t>production.ProductSubcategory</a:t>
            </a:r>
            <a:r>
              <a:rPr lang="en-US" sz="1000" b="1" dirty="0">
                <a:solidFill>
                  <a:srgbClr val="FF0000"/>
                </a:solidFill>
                <a:latin typeface="Cambria" panose="02040503050406030204" pitchFamily="18" charset="0"/>
                <a:ea typeface="Cambria" panose="02040503050406030204" pitchFamily="18" charset="0"/>
              </a:rPr>
              <a:t> PSC on </a:t>
            </a:r>
            <a:r>
              <a:rPr lang="en-US" sz="1000" b="1" dirty="0" err="1">
                <a:solidFill>
                  <a:srgbClr val="FF0000"/>
                </a:solidFill>
                <a:latin typeface="Cambria" panose="02040503050406030204" pitchFamily="18" charset="0"/>
                <a:ea typeface="Cambria" panose="02040503050406030204" pitchFamily="18" charset="0"/>
              </a:rPr>
              <a:t>PSC.ProductSubcategoryID</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P.ProductSubcategoryID</a:t>
            </a:r>
            <a:r>
              <a:rPr lang="en-US" sz="1000" b="1" dirty="0">
                <a:solidFill>
                  <a:srgbClr val="FF0000"/>
                </a:solidFill>
                <a:latin typeface="Cambria" panose="02040503050406030204" pitchFamily="18" charset="0"/>
                <a:ea typeface="Cambria" panose="02040503050406030204" pitchFamily="18" charset="0"/>
              </a:rPr>
              <a:t> </a:t>
            </a:r>
          </a:p>
          <a:p>
            <a:pPr fontAlgn="base"/>
            <a:r>
              <a:rPr lang="en-US" sz="1000" b="1" dirty="0">
                <a:solidFill>
                  <a:srgbClr val="FF0000"/>
                </a:solidFill>
                <a:latin typeface="Cambria" panose="02040503050406030204" pitchFamily="18" charset="0"/>
                <a:ea typeface="Cambria" panose="02040503050406030204" pitchFamily="18" charset="0"/>
              </a:rPr>
              <a:t>	Inner join </a:t>
            </a:r>
            <a:r>
              <a:rPr lang="en-US" sz="1000" b="1" dirty="0" err="1">
                <a:solidFill>
                  <a:srgbClr val="FF0000"/>
                </a:solidFill>
                <a:latin typeface="Cambria" panose="02040503050406030204" pitchFamily="18" charset="0"/>
                <a:ea typeface="Cambria" panose="02040503050406030204" pitchFamily="18" charset="0"/>
              </a:rPr>
              <a:t>production.ProductCategory</a:t>
            </a:r>
            <a:r>
              <a:rPr lang="en-US" sz="1000" b="1" dirty="0">
                <a:solidFill>
                  <a:srgbClr val="FF0000"/>
                </a:solidFill>
                <a:latin typeface="Cambria" panose="02040503050406030204" pitchFamily="18" charset="0"/>
                <a:ea typeface="Cambria" panose="02040503050406030204" pitchFamily="18" charset="0"/>
              </a:rPr>
              <a:t> PC on </a:t>
            </a:r>
            <a:r>
              <a:rPr lang="en-US" sz="1000" b="1" dirty="0" err="1">
                <a:solidFill>
                  <a:srgbClr val="FF0000"/>
                </a:solidFill>
                <a:latin typeface="Cambria" panose="02040503050406030204" pitchFamily="18" charset="0"/>
                <a:ea typeface="Cambria" panose="02040503050406030204" pitchFamily="18" charset="0"/>
              </a:rPr>
              <a:t>PC.ProductCategoryID</a:t>
            </a:r>
            <a:r>
              <a:rPr lang="en-US" sz="1000" b="1" dirty="0">
                <a:solidFill>
                  <a:srgbClr val="FF0000"/>
                </a:solidFill>
                <a:latin typeface="Cambria" panose="02040503050406030204" pitchFamily="18" charset="0"/>
                <a:ea typeface="Cambria" panose="02040503050406030204" pitchFamily="18" charset="0"/>
              </a:rPr>
              <a:t> = </a:t>
            </a:r>
            <a:r>
              <a:rPr lang="en-US" sz="1000" b="1" dirty="0" err="1">
                <a:solidFill>
                  <a:srgbClr val="FF0000"/>
                </a:solidFill>
                <a:latin typeface="Cambria" panose="02040503050406030204" pitchFamily="18" charset="0"/>
                <a:ea typeface="Cambria" panose="02040503050406030204" pitchFamily="18" charset="0"/>
              </a:rPr>
              <a:t>PSC.ProductCategoryID</a:t>
            </a:r>
            <a:endParaRPr lang="en-US" sz="1000" b="1" dirty="0">
              <a:solidFill>
                <a:srgbClr val="FF0000"/>
              </a:solidFill>
              <a:latin typeface="Cambria" panose="02040503050406030204" pitchFamily="18" charset="0"/>
              <a:ea typeface="Cambria" panose="02040503050406030204" pitchFamily="18" charset="0"/>
            </a:endParaRPr>
          </a:p>
        </p:txBody>
      </p:sp>
      <p:sp>
        <p:nvSpPr>
          <p:cNvPr id="4" name="Rectangle 3"/>
          <p:cNvSpPr/>
          <p:nvPr/>
        </p:nvSpPr>
        <p:spPr>
          <a:xfrm>
            <a:off x="123647" y="86459"/>
            <a:ext cx="1670647" cy="2616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smtClean="0">
                <a:solidFill>
                  <a:schemeClr val="dk1"/>
                </a:solidFill>
                <a:latin typeface="Cambria" panose="02040503050406030204" pitchFamily="18" charset="0"/>
                <a:ea typeface="Cambria" panose="02040503050406030204" pitchFamily="18" charset="0"/>
              </a:rPr>
              <a:t>More </a:t>
            </a:r>
            <a:r>
              <a:rPr lang="en-US" sz="1100" b="1" dirty="0">
                <a:solidFill>
                  <a:schemeClr val="dk1"/>
                </a:solidFill>
                <a:latin typeface="Cambria" panose="02040503050406030204" pitchFamily="18" charset="0"/>
                <a:ea typeface="Cambria" panose="02040503050406030204" pitchFamily="18" charset="0"/>
              </a:rPr>
              <a:t>Examples  </a:t>
            </a:r>
          </a:p>
        </p:txBody>
      </p:sp>
      <p:sp>
        <p:nvSpPr>
          <p:cNvPr id="5" name="Rectangle 4"/>
          <p:cNvSpPr/>
          <p:nvPr/>
        </p:nvSpPr>
        <p:spPr>
          <a:xfrm>
            <a:off x="63262" y="2082797"/>
            <a:ext cx="4845170"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smtClean="0">
                <a:latin typeface="Cambria" panose="02040503050406030204" pitchFamily="18" charset="0"/>
                <a:ea typeface="Cambria" panose="02040503050406030204" pitchFamily="18" charset="0"/>
              </a:rPr>
              <a:t>Find persons Full Address (inner </a:t>
            </a:r>
            <a:r>
              <a:rPr lang="en-US" sz="1000" b="1" dirty="0">
                <a:latin typeface="Cambria" panose="02040503050406030204" pitchFamily="18" charset="0"/>
                <a:ea typeface="Cambria" panose="02040503050406030204" pitchFamily="18" charset="0"/>
              </a:rPr>
              <a:t>join)</a:t>
            </a:r>
          </a:p>
          <a:p>
            <a:pPr fontAlgn="base"/>
            <a:r>
              <a:rPr lang="en-US" sz="1000" b="1" dirty="0">
                <a:solidFill>
                  <a:srgbClr val="FF0000"/>
                </a:solidFill>
                <a:latin typeface="Cambria" panose="02040503050406030204" pitchFamily="18" charset="0"/>
                <a:ea typeface="Cambria" panose="02040503050406030204" pitchFamily="18" charset="0"/>
              </a:rPr>
              <a:t>select </a:t>
            </a:r>
            <a:r>
              <a:rPr lang="en-US" sz="1000" b="1" dirty="0" smtClean="0">
                <a:solidFill>
                  <a:srgbClr val="FF0000"/>
                </a:solidFill>
                <a:latin typeface="Cambria" panose="02040503050406030204" pitchFamily="18" charset="0"/>
                <a:ea typeface="Cambria" panose="02040503050406030204" pitchFamily="18" charset="0"/>
              </a:rPr>
              <a:t>FirstName,MiddleName,LastName,AddressLine1 </a:t>
            </a:r>
            <a:r>
              <a:rPr lang="en-US" sz="1000" b="1" dirty="0">
                <a:solidFill>
                  <a:srgbClr val="FF0000"/>
                </a:solidFill>
                <a:latin typeface="Cambria" panose="02040503050406030204" pitchFamily="18" charset="0"/>
                <a:ea typeface="Cambria" panose="02040503050406030204" pitchFamily="18" charset="0"/>
              </a:rPr>
              <a:t>'Full Address',</a:t>
            </a:r>
            <a:r>
              <a:rPr lang="en-US" sz="1000" b="1" dirty="0" err="1">
                <a:solidFill>
                  <a:srgbClr val="FF0000"/>
                </a:solidFill>
                <a:latin typeface="Cambria" panose="02040503050406030204" pitchFamily="18" charset="0"/>
                <a:ea typeface="Cambria" panose="02040503050406030204" pitchFamily="18" charset="0"/>
              </a:rPr>
              <a:t>City,PostalCode</a:t>
            </a:r>
            <a:r>
              <a:rPr lang="en-US" sz="1000" b="1" dirty="0">
                <a:solidFill>
                  <a:srgbClr val="FF0000"/>
                </a:solidFill>
                <a:latin typeface="Cambria" panose="02040503050406030204" pitchFamily="18" charset="0"/>
                <a:ea typeface="Cambria" panose="02040503050406030204" pitchFamily="18" charset="0"/>
              </a:rPr>
              <a:t> from </a:t>
            </a:r>
            <a:r>
              <a:rPr lang="en-US" sz="1000" b="1" dirty="0" err="1">
                <a:solidFill>
                  <a:srgbClr val="FF0000"/>
                </a:solidFill>
                <a:latin typeface="Cambria" panose="02040503050406030204" pitchFamily="18" charset="0"/>
                <a:ea typeface="Cambria" panose="02040503050406030204" pitchFamily="18" charset="0"/>
              </a:rPr>
              <a:t>Person.Person</a:t>
            </a:r>
            <a:r>
              <a:rPr lang="en-US" sz="1000" b="1" dirty="0">
                <a:solidFill>
                  <a:srgbClr val="FF0000"/>
                </a:solidFill>
                <a:latin typeface="Cambria" panose="02040503050406030204" pitchFamily="18" charset="0"/>
                <a:ea typeface="Cambria" panose="02040503050406030204" pitchFamily="18" charset="0"/>
              </a:rPr>
              <a:t> A</a:t>
            </a:r>
          </a:p>
          <a:p>
            <a:pPr fontAlgn="base"/>
            <a:r>
              <a:rPr lang="en-US" sz="1000" b="1" dirty="0">
                <a:solidFill>
                  <a:srgbClr val="FF0000"/>
                </a:solidFill>
                <a:latin typeface="Cambria" panose="02040503050406030204" pitchFamily="18" charset="0"/>
                <a:ea typeface="Cambria" panose="02040503050406030204" pitchFamily="18" charset="0"/>
              </a:rPr>
              <a:t>inner join </a:t>
            </a:r>
            <a:r>
              <a:rPr lang="en-US" sz="1000" b="1" dirty="0" err="1">
                <a:solidFill>
                  <a:srgbClr val="FF0000"/>
                </a:solidFill>
                <a:latin typeface="Cambria" panose="02040503050406030204" pitchFamily="18" charset="0"/>
                <a:ea typeface="Cambria" panose="02040503050406030204" pitchFamily="18" charset="0"/>
              </a:rPr>
              <a:t>Person.BusinessEntityAddress</a:t>
            </a:r>
            <a:r>
              <a:rPr lang="en-US" sz="1000" b="1" dirty="0">
                <a:solidFill>
                  <a:srgbClr val="FF0000"/>
                </a:solidFill>
                <a:latin typeface="Cambria" panose="02040503050406030204" pitchFamily="18" charset="0"/>
                <a:ea typeface="Cambria" panose="02040503050406030204" pitchFamily="18" charset="0"/>
              </a:rPr>
              <a:t> B on </a:t>
            </a:r>
            <a:r>
              <a:rPr lang="en-US" sz="1000" b="1" dirty="0" err="1">
                <a:solidFill>
                  <a:srgbClr val="FF0000"/>
                </a:solidFill>
                <a:latin typeface="Cambria" panose="02040503050406030204" pitchFamily="18" charset="0"/>
                <a:ea typeface="Cambria" panose="02040503050406030204" pitchFamily="18" charset="0"/>
              </a:rPr>
              <a:t>B.BusinessEntityID</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A.BusinessEntityID</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Inner join </a:t>
            </a:r>
            <a:r>
              <a:rPr lang="en-US" sz="1000" b="1" dirty="0" err="1">
                <a:solidFill>
                  <a:srgbClr val="FF0000"/>
                </a:solidFill>
                <a:latin typeface="Cambria" panose="02040503050406030204" pitchFamily="18" charset="0"/>
                <a:ea typeface="Cambria" panose="02040503050406030204" pitchFamily="18" charset="0"/>
              </a:rPr>
              <a:t>Person.Address</a:t>
            </a:r>
            <a:r>
              <a:rPr lang="en-US" sz="1000" b="1" dirty="0">
                <a:solidFill>
                  <a:srgbClr val="FF0000"/>
                </a:solidFill>
                <a:latin typeface="Cambria" panose="02040503050406030204" pitchFamily="18" charset="0"/>
                <a:ea typeface="Cambria" panose="02040503050406030204" pitchFamily="18" charset="0"/>
              </a:rPr>
              <a:t> as C on </a:t>
            </a:r>
            <a:r>
              <a:rPr lang="en-US" sz="1000" b="1" dirty="0" err="1">
                <a:solidFill>
                  <a:srgbClr val="FF0000"/>
                </a:solidFill>
                <a:latin typeface="Cambria" panose="02040503050406030204" pitchFamily="18" charset="0"/>
                <a:ea typeface="Cambria" panose="02040503050406030204" pitchFamily="18" charset="0"/>
              </a:rPr>
              <a:t>c.AddressID</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b.AddressID</a:t>
            </a:r>
            <a:endParaRPr lang="en-US" sz="1000" b="1" dirty="0">
              <a:solidFill>
                <a:srgbClr val="FF0000"/>
              </a:solidFill>
              <a:latin typeface="Cambria" panose="02040503050406030204" pitchFamily="18" charset="0"/>
              <a:ea typeface="Cambria" panose="02040503050406030204" pitchFamily="18" charset="0"/>
            </a:endParaRPr>
          </a:p>
        </p:txBody>
      </p:sp>
      <p:sp>
        <p:nvSpPr>
          <p:cNvPr id="7" name="Rectangle 6"/>
          <p:cNvSpPr/>
          <p:nvPr/>
        </p:nvSpPr>
        <p:spPr>
          <a:xfrm>
            <a:off x="63262" y="3150216"/>
            <a:ext cx="484517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chemeClr val="dk1"/>
                </a:solidFill>
                <a:latin typeface="Cambria" panose="02040503050406030204" pitchFamily="18" charset="0"/>
                <a:ea typeface="Cambria" panose="02040503050406030204" pitchFamily="18" charset="0"/>
              </a:rPr>
              <a:t> </a:t>
            </a:r>
          </a:p>
          <a:p>
            <a:pPr fontAlgn="base"/>
            <a:r>
              <a:rPr lang="en-US" sz="1000" b="1" dirty="0">
                <a:latin typeface="Cambria" panose="02040503050406030204" pitchFamily="18" charset="0"/>
                <a:ea typeface="Cambria" panose="02040503050406030204" pitchFamily="18" charset="0"/>
              </a:rPr>
              <a:t>Left Join need to find persons who don’t have credit card details?</a:t>
            </a:r>
          </a:p>
          <a:p>
            <a:pPr fontAlgn="base"/>
            <a:r>
              <a:rPr lang="en-US" sz="1000" b="1" dirty="0">
                <a:solidFill>
                  <a:srgbClr val="FF0000"/>
                </a:solidFill>
                <a:latin typeface="Cambria" panose="02040503050406030204" pitchFamily="18" charset="0"/>
                <a:ea typeface="Cambria" panose="02040503050406030204" pitchFamily="18" charset="0"/>
              </a:rPr>
              <a:t> </a:t>
            </a:r>
          </a:p>
          <a:p>
            <a:pPr fontAlgn="base"/>
            <a:r>
              <a:rPr lang="en-US" sz="1000" b="1" dirty="0">
                <a:solidFill>
                  <a:srgbClr val="FF0000"/>
                </a:solidFill>
                <a:latin typeface="Cambria" panose="02040503050406030204" pitchFamily="18" charset="0"/>
                <a:ea typeface="Cambria" panose="02040503050406030204" pitchFamily="18" charset="0"/>
              </a:rPr>
              <a:t>select FirstName,MiddleName,LastName,CardType,CardNumber,ExpMonth,ExpYear from </a:t>
            </a:r>
            <a:r>
              <a:rPr lang="en-US" sz="1000" b="1" dirty="0" err="1">
                <a:solidFill>
                  <a:srgbClr val="FF0000"/>
                </a:solidFill>
                <a:latin typeface="Cambria" panose="02040503050406030204" pitchFamily="18" charset="0"/>
                <a:ea typeface="Cambria" panose="02040503050406030204" pitchFamily="18" charset="0"/>
              </a:rPr>
              <a:t>Person.Person</a:t>
            </a:r>
            <a:r>
              <a:rPr lang="en-US" sz="1000" b="1" dirty="0">
                <a:solidFill>
                  <a:srgbClr val="FF0000"/>
                </a:solidFill>
                <a:latin typeface="Cambria" panose="02040503050406030204" pitchFamily="18" charset="0"/>
                <a:ea typeface="Cambria" panose="02040503050406030204" pitchFamily="18" charset="0"/>
              </a:rPr>
              <a:t> A</a:t>
            </a:r>
          </a:p>
          <a:p>
            <a:pPr fontAlgn="base"/>
            <a:r>
              <a:rPr lang="en-US" sz="1000" b="1" dirty="0">
                <a:solidFill>
                  <a:srgbClr val="FF0000"/>
                </a:solidFill>
                <a:latin typeface="Cambria" panose="02040503050406030204" pitchFamily="18" charset="0"/>
                <a:ea typeface="Cambria" panose="02040503050406030204" pitchFamily="18" charset="0"/>
              </a:rPr>
              <a:t>left join </a:t>
            </a:r>
            <a:r>
              <a:rPr lang="en-US" sz="1000" b="1" dirty="0" err="1">
                <a:solidFill>
                  <a:srgbClr val="FF0000"/>
                </a:solidFill>
                <a:latin typeface="Cambria" panose="02040503050406030204" pitchFamily="18" charset="0"/>
                <a:ea typeface="Cambria" panose="02040503050406030204" pitchFamily="18" charset="0"/>
              </a:rPr>
              <a:t>sales.PersonCreditCard</a:t>
            </a:r>
            <a:r>
              <a:rPr lang="en-US" sz="1000" b="1" dirty="0">
                <a:solidFill>
                  <a:srgbClr val="FF0000"/>
                </a:solidFill>
                <a:latin typeface="Cambria" panose="02040503050406030204" pitchFamily="18" charset="0"/>
                <a:ea typeface="Cambria" panose="02040503050406030204" pitchFamily="18" charset="0"/>
              </a:rPr>
              <a:t> B on </a:t>
            </a:r>
            <a:r>
              <a:rPr lang="en-US" sz="1000" b="1" dirty="0" err="1">
                <a:solidFill>
                  <a:srgbClr val="FF0000"/>
                </a:solidFill>
                <a:latin typeface="Cambria" panose="02040503050406030204" pitchFamily="18" charset="0"/>
                <a:ea typeface="Cambria" panose="02040503050406030204" pitchFamily="18" charset="0"/>
              </a:rPr>
              <a:t>B.BusinessEntityID</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A.BusinessEntityID</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left join </a:t>
            </a:r>
            <a:r>
              <a:rPr lang="en-US" sz="1000" b="1" dirty="0" err="1">
                <a:solidFill>
                  <a:srgbClr val="FF0000"/>
                </a:solidFill>
                <a:latin typeface="Cambria" panose="02040503050406030204" pitchFamily="18" charset="0"/>
                <a:ea typeface="Cambria" panose="02040503050406030204" pitchFamily="18" charset="0"/>
              </a:rPr>
              <a:t>sales.CreditCard</a:t>
            </a:r>
            <a:r>
              <a:rPr lang="en-US" sz="1000" b="1" dirty="0">
                <a:solidFill>
                  <a:srgbClr val="FF0000"/>
                </a:solidFill>
                <a:latin typeface="Cambria" panose="02040503050406030204" pitchFamily="18" charset="0"/>
                <a:ea typeface="Cambria" panose="02040503050406030204" pitchFamily="18" charset="0"/>
              </a:rPr>
              <a:t> C on </a:t>
            </a:r>
            <a:r>
              <a:rPr lang="en-US" sz="1000" b="1" dirty="0" err="1">
                <a:solidFill>
                  <a:srgbClr val="FF0000"/>
                </a:solidFill>
                <a:latin typeface="Cambria" panose="02040503050406030204" pitchFamily="18" charset="0"/>
                <a:ea typeface="Cambria" panose="02040503050406030204" pitchFamily="18" charset="0"/>
              </a:rPr>
              <a:t>C.CreditCardID</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B.CreditCardID</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where </a:t>
            </a:r>
            <a:r>
              <a:rPr lang="en-US" sz="1000" b="1" dirty="0" err="1">
                <a:solidFill>
                  <a:srgbClr val="FF0000"/>
                </a:solidFill>
                <a:latin typeface="Cambria" panose="02040503050406030204" pitchFamily="18" charset="0"/>
                <a:ea typeface="Cambria" panose="02040503050406030204" pitchFamily="18" charset="0"/>
              </a:rPr>
              <a:t>B.BusinessEntityID</a:t>
            </a:r>
            <a:r>
              <a:rPr lang="en-US" sz="1000" b="1" dirty="0">
                <a:solidFill>
                  <a:srgbClr val="FF0000"/>
                </a:solidFill>
                <a:latin typeface="Cambria" panose="02040503050406030204" pitchFamily="18" charset="0"/>
                <a:ea typeface="Cambria" panose="02040503050406030204" pitchFamily="18" charset="0"/>
              </a:rPr>
              <a:t> is null</a:t>
            </a:r>
          </a:p>
        </p:txBody>
      </p:sp>
      <p:cxnSp>
        <p:nvCxnSpPr>
          <p:cNvPr id="11" name="Straight Connector 10"/>
          <p:cNvCxnSpPr/>
          <p:nvPr/>
        </p:nvCxnSpPr>
        <p:spPr>
          <a:xfrm>
            <a:off x="4994695" y="0"/>
            <a:ext cx="43801" cy="6844916"/>
          </a:xfrm>
          <a:prstGeom prst="line">
            <a:avLst/>
          </a:prstGeom>
        </p:spPr>
        <p:style>
          <a:lnRef idx="3">
            <a:schemeClr val="accent2"/>
          </a:lnRef>
          <a:fillRef idx="0">
            <a:schemeClr val="accent2"/>
          </a:fillRef>
          <a:effectRef idx="2">
            <a:schemeClr val="accent2"/>
          </a:effectRef>
          <a:fontRef idx="minor">
            <a:schemeClr val="tx1"/>
          </a:fontRef>
        </p:style>
      </p:cxnSp>
      <p:sp>
        <p:nvSpPr>
          <p:cNvPr id="12" name="Rectangle 11"/>
          <p:cNvSpPr/>
          <p:nvPr/>
        </p:nvSpPr>
        <p:spPr>
          <a:xfrm>
            <a:off x="5124758" y="86459"/>
            <a:ext cx="7067242"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u="sng" dirty="0" smtClean="0">
                <a:solidFill>
                  <a:srgbClr val="0070C0"/>
                </a:solidFill>
                <a:latin typeface="Cambria" panose="02040503050406030204" pitchFamily="18" charset="0"/>
                <a:ea typeface="Cambria" panose="02040503050406030204" pitchFamily="18" charset="0"/>
              </a:rPr>
              <a:t>SET Operators :-</a:t>
            </a:r>
            <a:r>
              <a:rPr lang="en-US" sz="1100" dirty="0">
                <a:latin typeface="Cambria" panose="02040503050406030204" pitchFamily="18" charset="0"/>
                <a:ea typeface="Cambria" panose="02040503050406030204" pitchFamily="18" charset="0"/>
              </a:rPr>
              <a:t>Combines the results of two or more queries into a single result set.</a:t>
            </a:r>
          </a:p>
          <a:p>
            <a:pPr marL="171450" lvl="0" indent="-171450">
              <a:buFont typeface="Arial" panose="020B0604020202020204" pitchFamily="34" charset="0"/>
              <a:buChar char="•"/>
            </a:pPr>
            <a:r>
              <a:rPr lang="en-US" sz="1100" dirty="0">
                <a:latin typeface="Cambria" panose="02040503050406030204" pitchFamily="18" charset="0"/>
                <a:ea typeface="Cambria" panose="02040503050406030204" pitchFamily="18" charset="0"/>
              </a:rPr>
              <a:t>The number and the order of the columns must be the same in all queries.</a:t>
            </a:r>
          </a:p>
          <a:p>
            <a:pPr marL="171450" lvl="0" indent="-171450">
              <a:buFont typeface="Arial" panose="020B0604020202020204" pitchFamily="34" charset="0"/>
              <a:buChar char="•"/>
            </a:pPr>
            <a:r>
              <a:rPr lang="en-US" sz="1100" dirty="0">
                <a:latin typeface="Cambria" panose="02040503050406030204" pitchFamily="18" charset="0"/>
                <a:ea typeface="Cambria" panose="02040503050406030204" pitchFamily="18" charset="0"/>
              </a:rPr>
              <a:t>The data types must be compatible</a:t>
            </a:r>
            <a:r>
              <a:rPr lang="en-US" sz="1100" dirty="0" smtClean="0">
                <a:latin typeface="Cambria" panose="02040503050406030204" pitchFamily="18" charset="0"/>
                <a:ea typeface="Cambria" panose="02040503050406030204" pitchFamily="18" charset="0"/>
              </a:rPr>
              <a:t>.</a:t>
            </a:r>
            <a:endParaRPr lang="en-US" sz="1100" dirty="0">
              <a:latin typeface="Cambria" panose="02040503050406030204" pitchFamily="18" charset="0"/>
              <a:ea typeface="Cambria" panose="02040503050406030204" pitchFamily="18" charset="0"/>
            </a:endParaRPr>
          </a:p>
        </p:txBody>
      </p:sp>
      <p:sp>
        <p:nvSpPr>
          <p:cNvPr id="9" name="Rectangle 8"/>
          <p:cNvSpPr/>
          <p:nvPr/>
        </p:nvSpPr>
        <p:spPr>
          <a:xfrm>
            <a:off x="5124758" y="830712"/>
            <a:ext cx="4070333"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u="sng" dirty="0">
                <a:latin typeface="Cambria" panose="02040503050406030204" pitchFamily="18" charset="0"/>
                <a:ea typeface="Cambria" panose="02040503050406030204" pitchFamily="18" charset="0"/>
              </a:rPr>
              <a:t>1) UNION Operator:</a:t>
            </a:r>
          </a:p>
          <a:p>
            <a:r>
              <a:rPr lang="en-US" sz="1100" dirty="0">
                <a:latin typeface="Cambria" panose="02040503050406030204" pitchFamily="18" charset="0"/>
                <a:ea typeface="Cambria" panose="02040503050406030204" pitchFamily="18" charset="0"/>
              </a:rPr>
              <a:t>The Union operator will return all the unique rows from both queries. Notice that the duplicates are removed from the result set. </a:t>
            </a:r>
          </a:p>
        </p:txBody>
      </p:sp>
      <p:sp>
        <p:nvSpPr>
          <p:cNvPr id="13" name="Rectangle 12"/>
          <p:cNvSpPr/>
          <p:nvPr/>
        </p:nvSpPr>
        <p:spPr>
          <a:xfrm>
            <a:off x="9281352" y="857804"/>
            <a:ext cx="2826923" cy="517064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rgbClr val="FF0000"/>
                </a:solidFill>
                <a:latin typeface="Cambria" panose="02040503050406030204" pitchFamily="18" charset="0"/>
                <a:ea typeface="Cambria" panose="02040503050406030204" pitchFamily="18" charset="0"/>
              </a:rPr>
              <a:t>CREATE TABLE </a:t>
            </a:r>
            <a:r>
              <a:rPr lang="en-US" sz="1000" b="1" dirty="0" err="1">
                <a:solidFill>
                  <a:srgbClr val="FF0000"/>
                </a:solidFill>
                <a:latin typeface="Cambria" panose="02040503050406030204" pitchFamily="18" charset="0"/>
                <a:ea typeface="Cambria" panose="02040503050406030204" pitchFamily="18" charset="0"/>
              </a:rPr>
              <a:t>TableA</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ID INT,</a:t>
            </a:r>
          </a:p>
          <a:p>
            <a:pPr fontAlgn="base"/>
            <a:r>
              <a:rPr lang="en-US" sz="1000" b="1" dirty="0">
                <a:solidFill>
                  <a:srgbClr val="FF0000"/>
                </a:solidFill>
                <a:latin typeface="Cambria" panose="02040503050406030204" pitchFamily="18" charset="0"/>
                <a:ea typeface="Cambria" panose="02040503050406030204" pitchFamily="18" charset="0"/>
              </a:rPr>
              <a:t>  Name VARCHAR(50),</a:t>
            </a:r>
          </a:p>
          <a:p>
            <a:pPr fontAlgn="base"/>
            <a:r>
              <a:rPr lang="en-US" sz="1000" b="1" dirty="0">
                <a:solidFill>
                  <a:srgbClr val="FF0000"/>
                </a:solidFill>
                <a:latin typeface="Cambria" panose="02040503050406030204" pitchFamily="18" charset="0"/>
                <a:ea typeface="Cambria" panose="02040503050406030204" pitchFamily="18" charset="0"/>
              </a:rPr>
              <a:t>  Gender VARCHAR(10),</a:t>
            </a:r>
          </a:p>
          <a:p>
            <a:pPr fontAlgn="base"/>
            <a:r>
              <a:rPr lang="en-US" sz="1000" b="1" dirty="0">
                <a:solidFill>
                  <a:srgbClr val="FF0000"/>
                </a:solidFill>
                <a:latin typeface="Cambria" panose="02040503050406030204" pitchFamily="18" charset="0"/>
                <a:ea typeface="Cambria" panose="02040503050406030204" pitchFamily="18" charset="0"/>
              </a:rPr>
              <a:t>  Department VARCHAR(50)</a:t>
            </a:r>
          </a:p>
          <a:p>
            <a:pPr fontAlgn="base"/>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GO</a:t>
            </a:r>
          </a:p>
          <a:p>
            <a:pPr fontAlgn="base"/>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TableA</a:t>
            </a:r>
            <a:r>
              <a:rPr lang="en-US" sz="1000" b="1" dirty="0">
                <a:solidFill>
                  <a:srgbClr val="FF0000"/>
                </a:solidFill>
                <a:latin typeface="Cambria" panose="02040503050406030204" pitchFamily="18" charset="0"/>
                <a:ea typeface="Cambria" panose="02040503050406030204" pitchFamily="18" charset="0"/>
              </a:rPr>
              <a:t> VALUES(1, '</a:t>
            </a:r>
            <a:r>
              <a:rPr lang="en-US" sz="1000" b="1" dirty="0" err="1">
                <a:solidFill>
                  <a:srgbClr val="FF0000"/>
                </a:solidFill>
                <a:latin typeface="Cambria" panose="02040503050406030204" pitchFamily="18" charset="0"/>
                <a:ea typeface="Cambria" panose="02040503050406030204" pitchFamily="18" charset="0"/>
              </a:rPr>
              <a:t>Pranaya</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Male','IT</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TableA</a:t>
            </a:r>
            <a:r>
              <a:rPr lang="en-US" sz="1000" b="1" dirty="0">
                <a:solidFill>
                  <a:srgbClr val="FF0000"/>
                </a:solidFill>
                <a:latin typeface="Cambria" panose="02040503050406030204" pitchFamily="18" charset="0"/>
                <a:ea typeface="Cambria" panose="02040503050406030204" pitchFamily="18" charset="0"/>
              </a:rPr>
              <a:t> VALUES(2, '</a:t>
            </a:r>
            <a:r>
              <a:rPr lang="en-US" sz="1000" b="1" dirty="0" err="1">
                <a:solidFill>
                  <a:srgbClr val="FF0000"/>
                </a:solidFill>
                <a:latin typeface="Cambria" panose="02040503050406030204" pitchFamily="18" charset="0"/>
                <a:ea typeface="Cambria" panose="02040503050406030204" pitchFamily="18" charset="0"/>
              </a:rPr>
              <a:t>Priyanka</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Female','IT</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TableA</a:t>
            </a:r>
            <a:r>
              <a:rPr lang="en-US" sz="1000" b="1" dirty="0">
                <a:solidFill>
                  <a:srgbClr val="FF0000"/>
                </a:solidFill>
                <a:latin typeface="Cambria" panose="02040503050406030204" pitchFamily="18" charset="0"/>
                <a:ea typeface="Cambria" panose="02040503050406030204" pitchFamily="18" charset="0"/>
              </a:rPr>
              <a:t> VALUES(3, '</a:t>
            </a:r>
            <a:r>
              <a:rPr lang="en-US" sz="1000" b="1" dirty="0" err="1">
                <a:solidFill>
                  <a:srgbClr val="FF0000"/>
                </a:solidFill>
                <a:latin typeface="Cambria" panose="02040503050406030204" pitchFamily="18" charset="0"/>
                <a:ea typeface="Cambria" panose="02040503050406030204" pitchFamily="18" charset="0"/>
              </a:rPr>
              <a:t>Preety</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Female','HR</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TableA</a:t>
            </a:r>
            <a:r>
              <a:rPr lang="en-US" sz="1000" b="1" dirty="0">
                <a:solidFill>
                  <a:srgbClr val="FF0000"/>
                </a:solidFill>
                <a:latin typeface="Cambria" panose="02040503050406030204" pitchFamily="18" charset="0"/>
                <a:ea typeface="Cambria" panose="02040503050406030204" pitchFamily="18" charset="0"/>
              </a:rPr>
              <a:t> VALUES(3, '</a:t>
            </a:r>
            <a:r>
              <a:rPr lang="en-US" sz="1000" b="1" dirty="0" err="1">
                <a:solidFill>
                  <a:srgbClr val="FF0000"/>
                </a:solidFill>
                <a:latin typeface="Cambria" panose="02040503050406030204" pitchFamily="18" charset="0"/>
                <a:ea typeface="Cambria" panose="02040503050406030204" pitchFamily="18" charset="0"/>
              </a:rPr>
              <a:t>Preety</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Female','HR</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GO</a:t>
            </a:r>
          </a:p>
          <a:p>
            <a:pPr fontAlgn="base"/>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CREATE TABLE </a:t>
            </a:r>
            <a:r>
              <a:rPr lang="en-US" sz="1000" b="1" dirty="0" err="1">
                <a:solidFill>
                  <a:srgbClr val="FF0000"/>
                </a:solidFill>
                <a:latin typeface="Cambria" panose="02040503050406030204" pitchFamily="18" charset="0"/>
                <a:ea typeface="Cambria" panose="02040503050406030204" pitchFamily="18" charset="0"/>
              </a:rPr>
              <a:t>TableB</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  ID INT,</a:t>
            </a:r>
          </a:p>
          <a:p>
            <a:pPr fontAlgn="base"/>
            <a:r>
              <a:rPr lang="en-US" sz="1000" b="1" dirty="0">
                <a:solidFill>
                  <a:srgbClr val="FF0000"/>
                </a:solidFill>
                <a:latin typeface="Cambria" panose="02040503050406030204" pitchFamily="18" charset="0"/>
                <a:ea typeface="Cambria" panose="02040503050406030204" pitchFamily="18" charset="0"/>
              </a:rPr>
              <a:t>  Name VARCHAR(50),</a:t>
            </a:r>
          </a:p>
          <a:p>
            <a:pPr fontAlgn="base"/>
            <a:r>
              <a:rPr lang="en-US" sz="1000" b="1" dirty="0">
                <a:solidFill>
                  <a:srgbClr val="FF0000"/>
                </a:solidFill>
                <a:latin typeface="Cambria" panose="02040503050406030204" pitchFamily="18" charset="0"/>
                <a:ea typeface="Cambria" panose="02040503050406030204" pitchFamily="18" charset="0"/>
              </a:rPr>
              <a:t>  Gender VARCHAR(10),</a:t>
            </a:r>
          </a:p>
          <a:p>
            <a:pPr fontAlgn="base"/>
            <a:r>
              <a:rPr lang="en-US" sz="1000" b="1" dirty="0">
                <a:solidFill>
                  <a:srgbClr val="FF0000"/>
                </a:solidFill>
                <a:latin typeface="Cambria" panose="02040503050406030204" pitchFamily="18" charset="0"/>
                <a:ea typeface="Cambria" panose="02040503050406030204" pitchFamily="18" charset="0"/>
              </a:rPr>
              <a:t>  Department VARCHAR(50)</a:t>
            </a:r>
          </a:p>
          <a:p>
            <a:pPr fontAlgn="base"/>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GO</a:t>
            </a:r>
          </a:p>
          <a:p>
            <a:pPr fontAlgn="base"/>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TableB</a:t>
            </a:r>
            <a:r>
              <a:rPr lang="en-US" sz="1000" b="1" dirty="0">
                <a:solidFill>
                  <a:srgbClr val="FF0000"/>
                </a:solidFill>
                <a:latin typeface="Cambria" panose="02040503050406030204" pitchFamily="18" charset="0"/>
                <a:ea typeface="Cambria" panose="02040503050406030204" pitchFamily="18" charset="0"/>
              </a:rPr>
              <a:t> VALUES(2, '</a:t>
            </a:r>
            <a:r>
              <a:rPr lang="en-US" sz="1000" b="1" dirty="0" err="1">
                <a:solidFill>
                  <a:srgbClr val="FF0000"/>
                </a:solidFill>
                <a:latin typeface="Cambria" panose="02040503050406030204" pitchFamily="18" charset="0"/>
                <a:ea typeface="Cambria" panose="02040503050406030204" pitchFamily="18" charset="0"/>
              </a:rPr>
              <a:t>Priyanka</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Female','IT</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TableB</a:t>
            </a:r>
            <a:r>
              <a:rPr lang="en-US" sz="1000" b="1" dirty="0">
                <a:solidFill>
                  <a:srgbClr val="FF0000"/>
                </a:solidFill>
                <a:latin typeface="Cambria" panose="02040503050406030204" pitchFamily="18" charset="0"/>
                <a:ea typeface="Cambria" panose="02040503050406030204" pitchFamily="18" charset="0"/>
              </a:rPr>
              <a:t> VALUES(3, '</a:t>
            </a:r>
            <a:r>
              <a:rPr lang="en-US" sz="1000" b="1" dirty="0" err="1">
                <a:solidFill>
                  <a:srgbClr val="FF0000"/>
                </a:solidFill>
                <a:latin typeface="Cambria" panose="02040503050406030204" pitchFamily="18" charset="0"/>
                <a:ea typeface="Cambria" panose="02040503050406030204" pitchFamily="18" charset="0"/>
              </a:rPr>
              <a:t>Preety</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Female','HR</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TableB</a:t>
            </a:r>
            <a:r>
              <a:rPr lang="en-US" sz="1000" b="1" dirty="0">
                <a:solidFill>
                  <a:srgbClr val="FF0000"/>
                </a:solidFill>
                <a:latin typeface="Cambria" panose="02040503050406030204" pitchFamily="18" charset="0"/>
                <a:ea typeface="Cambria" panose="02040503050406030204" pitchFamily="18" charset="0"/>
              </a:rPr>
              <a:t> VALUES(4, '</a:t>
            </a:r>
            <a:r>
              <a:rPr lang="en-US" sz="1000" b="1" dirty="0" err="1">
                <a:solidFill>
                  <a:srgbClr val="FF0000"/>
                </a:solidFill>
                <a:latin typeface="Cambria" panose="02040503050406030204" pitchFamily="18" charset="0"/>
                <a:ea typeface="Cambria" panose="02040503050406030204" pitchFamily="18" charset="0"/>
              </a:rPr>
              <a:t>Anurag</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Male','IT</a:t>
            </a:r>
            <a:r>
              <a:rPr lang="en-US" sz="1000" b="1" dirty="0">
                <a:solidFill>
                  <a:srgbClr val="FF0000"/>
                </a:solidFill>
                <a:latin typeface="Cambria" panose="02040503050406030204" pitchFamily="18" charset="0"/>
                <a:ea typeface="Cambria" panose="02040503050406030204" pitchFamily="18" charset="0"/>
              </a:rPr>
              <a:t>')</a:t>
            </a:r>
          </a:p>
          <a:p>
            <a:pPr fontAlgn="base"/>
            <a:r>
              <a:rPr lang="en-US" sz="1000" b="1" dirty="0">
                <a:solidFill>
                  <a:srgbClr val="FF0000"/>
                </a:solidFill>
                <a:latin typeface="Cambria" panose="02040503050406030204" pitchFamily="18" charset="0"/>
                <a:ea typeface="Cambria" panose="02040503050406030204" pitchFamily="18" charset="0"/>
              </a:rPr>
              <a:t>GO</a:t>
            </a:r>
          </a:p>
        </p:txBody>
      </p:sp>
      <p:sp>
        <p:nvSpPr>
          <p:cNvPr id="14" name="Rectangle 13"/>
          <p:cNvSpPr/>
          <p:nvPr/>
        </p:nvSpPr>
        <p:spPr>
          <a:xfrm>
            <a:off x="5124758" y="1698075"/>
            <a:ext cx="4070333" cy="55399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rgbClr val="FF0000"/>
                </a:solidFill>
                <a:latin typeface="Cambria" panose="02040503050406030204" pitchFamily="18" charset="0"/>
                <a:ea typeface="Cambria" panose="02040503050406030204" pitchFamily="18" charset="0"/>
              </a:rPr>
              <a:t>SELECT ID, Name, Gender, Department FROM </a:t>
            </a:r>
            <a:r>
              <a:rPr lang="en-US" sz="1000" b="1" dirty="0" err="1">
                <a:solidFill>
                  <a:srgbClr val="FF0000"/>
                </a:solidFill>
                <a:latin typeface="Cambria" panose="02040503050406030204" pitchFamily="18" charset="0"/>
                <a:ea typeface="Cambria" panose="02040503050406030204" pitchFamily="18" charset="0"/>
              </a:rPr>
              <a:t>TableA</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UNION</a:t>
            </a:r>
          </a:p>
          <a:p>
            <a:pPr fontAlgn="base"/>
            <a:r>
              <a:rPr lang="en-US" sz="1000" b="1" dirty="0">
                <a:solidFill>
                  <a:srgbClr val="FF0000"/>
                </a:solidFill>
                <a:latin typeface="Cambria" panose="02040503050406030204" pitchFamily="18" charset="0"/>
                <a:ea typeface="Cambria" panose="02040503050406030204" pitchFamily="18" charset="0"/>
              </a:rPr>
              <a:t>SELECT ID, Name, Gender, Department FROM </a:t>
            </a:r>
            <a:r>
              <a:rPr lang="en-US" sz="1000" b="1" dirty="0" err="1">
                <a:solidFill>
                  <a:srgbClr val="FF0000"/>
                </a:solidFill>
                <a:latin typeface="Cambria" panose="02040503050406030204" pitchFamily="18" charset="0"/>
                <a:ea typeface="Cambria" panose="02040503050406030204" pitchFamily="18" charset="0"/>
              </a:rPr>
              <a:t>TableB</a:t>
            </a:r>
            <a:endParaRPr lang="en-US" sz="1000" b="1" dirty="0">
              <a:solidFill>
                <a:srgbClr val="FF0000"/>
              </a:solidFill>
              <a:latin typeface="Cambria" panose="02040503050406030204" pitchFamily="18" charset="0"/>
              <a:ea typeface="Cambria" panose="02040503050406030204" pitchFamily="18" charset="0"/>
            </a:endParaRPr>
          </a:p>
        </p:txBody>
      </p:sp>
      <p:sp>
        <p:nvSpPr>
          <p:cNvPr id="15" name="Rectangle 14"/>
          <p:cNvSpPr/>
          <p:nvPr/>
        </p:nvSpPr>
        <p:spPr>
          <a:xfrm>
            <a:off x="5110819" y="3150216"/>
            <a:ext cx="4084272" cy="55399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smtClean="0">
                <a:solidFill>
                  <a:srgbClr val="FF0000"/>
                </a:solidFill>
                <a:latin typeface="Cambria" panose="02040503050406030204" pitchFamily="18" charset="0"/>
                <a:ea typeface="Cambria" panose="02040503050406030204" pitchFamily="18" charset="0"/>
              </a:rPr>
              <a:t>SELECT ID, Name, Gender, Department FROM TableA</a:t>
            </a:r>
          </a:p>
          <a:p>
            <a:pPr fontAlgn="base"/>
            <a:r>
              <a:rPr lang="en-US" sz="1000" b="1" smtClean="0">
                <a:solidFill>
                  <a:srgbClr val="FF0000"/>
                </a:solidFill>
                <a:latin typeface="Cambria" panose="02040503050406030204" pitchFamily="18" charset="0"/>
                <a:ea typeface="Cambria" panose="02040503050406030204" pitchFamily="18" charset="0"/>
              </a:rPr>
              <a:t>UNION ALL</a:t>
            </a:r>
          </a:p>
          <a:p>
            <a:pPr fontAlgn="base"/>
            <a:r>
              <a:rPr lang="en-US" sz="1000" b="1" smtClean="0">
                <a:solidFill>
                  <a:srgbClr val="FF0000"/>
                </a:solidFill>
                <a:latin typeface="Cambria" panose="02040503050406030204" pitchFamily="18" charset="0"/>
                <a:ea typeface="Cambria" panose="02040503050406030204" pitchFamily="18" charset="0"/>
              </a:rPr>
              <a:t>SELECT ID, Name, Gender, Department FROM TableB</a:t>
            </a:r>
            <a:endParaRPr lang="en-US" sz="1000" b="1" dirty="0">
              <a:solidFill>
                <a:srgbClr val="FF0000"/>
              </a:solidFill>
              <a:latin typeface="Cambria" panose="02040503050406030204" pitchFamily="18" charset="0"/>
              <a:ea typeface="Cambria" panose="02040503050406030204" pitchFamily="18" charset="0"/>
            </a:endParaRPr>
          </a:p>
        </p:txBody>
      </p:sp>
      <p:sp>
        <p:nvSpPr>
          <p:cNvPr id="16" name="Rectangle 15"/>
          <p:cNvSpPr/>
          <p:nvPr/>
        </p:nvSpPr>
        <p:spPr>
          <a:xfrm>
            <a:off x="5124759" y="4711514"/>
            <a:ext cx="4070332" cy="55399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rgbClr val="FF0000"/>
                </a:solidFill>
                <a:latin typeface="Cambria" panose="02040503050406030204" pitchFamily="18" charset="0"/>
                <a:ea typeface="Cambria" panose="02040503050406030204" pitchFamily="18" charset="0"/>
              </a:rPr>
              <a:t>SELECT ID, Name, Gender, Department FROM </a:t>
            </a:r>
            <a:r>
              <a:rPr lang="en-US" sz="1000" b="1" dirty="0" err="1">
                <a:solidFill>
                  <a:srgbClr val="FF0000"/>
                </a:solidFill>
                <a:latin typeface="Cambria" panose="02040503050406030204" pitchFamily="18" charset="0"/>
                <a:ea typeface="Cambria" panose="02040503050406030204" pitchFamily="18" charset="0"/>
              </a:rPr>
              <a:t>TableA</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INTERSECT</a:t>
            </a:r>
          </a:p>
          <a:p>
            <a:pPr fontAlgn="base"/>
            <a:r>
              <a:rPr lang="en-US" sz="1000" b="1" dirty="0">
                <a:solidFill>
                  <a:srgbClr val="FF0000"/>
                </a:solidFill>
                <a:latin typeface="Cambria" panose="02040503050406030204" pitchFamily="18" charset="0"/>
                <a:ea typeface="Cambria" panose="02040503050406030204" pitchFamily="18" charset="0"/>
              </a:rPr>
              <a:t>SELECT ID, Name, Gender, Department FROM </a:t>
            </a:r>
            <a:r>
              <a:rPr lang="en-US" sz="1000" b="1" dirty="0" err="1">
                <a:solidFill>
                  <a:srgbClr val="FF0000"/>
                </a:solidFill>
                <a:latin typeface="Cambria" panose="02040503050406030204" pitchFamily="18" charset="0"/>
                <a:ea typeface="Cambria" panose="02040503050406030204" pitchFamily="18" charset="0"/>
              </a:rPr>
              <a:t>TableB</a:t>
            </a:r>
            <a:endParaRPr lang="en-US" sz="1000" b="1" dirty="0">
              <a:solidFill>
                <a:srgbClr val="FF0000"/>
              </a:solidFill>
              <a:latin typeface="Cambria" panose="02040503050406030204" pitchFamily="18" charset="0"/>
              <a:ea typeface="Cambria" panose="02040503050406030204" pitchFamily="18" charset="0"/>
            </a:endParaRPr>
          </a:p>
        </p:txBody>
      </p:sp>
      <p:sp>
        <p:nvSpPr>
          <p:cNvPr id="17" name="Rectangle 16"/>
          <p:cNvSpPr/>
          <p:nvPr/>
        </p:nvSpPr>
        <p:spPr>
          <a:xfrm>
            <a:off x="5157610" y="6153464"/>
            <a:ext cx="4048431" cy="55399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fontAlgn="base"/>
            <a:r>
              <a:rPr lang="en-US" sz="1000" b="1" dirty="0">
                <a:solidFill>
                  <a:srgbClr val="FF0000"/>
                </a:solidFill>
                <a:latin typeface="Cambria" panose="02040503050406030204" pitchFamily="18" charset="0"/>
                <a:ea typeface="Cambria" panose="02040503050406030204" pitchFamily="18" charset="0"/>
              </a:rPr>
              <a:t>SELECT ID, Name, Gender, Department FROM </a:t>
            </a:r>
            <a:r>
              <a:rPr lang="en-US" sz="1000" b="1" dirty="0" err="1">
                <a:solidFill>
                  <a:srgbClr val="FF0000"/>
                </a:solidFill>
                <a:latin typeface="Cambria" panose="02040503050406030204" pitchFamily="18" charset="0"/>
                <a:ea typeface="Cambria" panose="02040503050406030204" pitchFamily="18" charset="0"/>
              </a:rPr>
              <a:t>TableA</a:t>
            </a:r>
            <a:endParaRPr lang="en-US" sz="1000" b="1" dirty="0">
              <a:solidFill>
                <a:srgbClr val="FF0000"/>
              </a:solidFill>
              <a:latin typeface="Cambria" panose="02040503050406030204" pitchFamily="18" charset="0"/>
              <a:ea typeface="Cambria" panose="02040503050406030204" pitchFamily="18" charset="0"/>
            </a:endParaRPr>
          </a:p>
          <a:p>
            <a:pPr fontAlgn="base"/>
            <a:r>
              <a:rPr lang="en-US" sz="1000" b="1" dirty="0">
                <a:solidFill>
                  <a:srgbClr val="FF0000"/>
                </a:solidFill>
                <a:latin typeface="Cambria" panose="02040503050406030204" pitchFamily="18" charset="0"/>
                <a:ea typeface="Cambria" panose="02040503050406030204" pitchFamily="18" charset="0"/>
              </a:rPr>
              <a:t>EXCEPT</a:t>
            </a:r>
          </a:p>
          <a:p>
            <a:pPr fontAlgn="base"/>
            <a:r>
              <a:rPr lang="en-US" sz="1000" b="1" dirty="0">
                <a:solidFill>
                  <a:srgbClr val="FF0000"/>
                </a:solidFill>
                <a:latin typeface="Cambria" panose="02040503050406030204" pitchFamily="18" charset="0"/>
                <a:ea typeface="Cambria" panose="02040503050406030204" pitchFamily="18" charset="0"/>
              </a:rPr>
              <a:t>SELECT ID, Name, Gender, Department FROM </a:t>
            </a:r>
            <a:r>
              <a:rPr lang="en-US" sz="1000" b="1" dirty="0" err="1">
                <a:solidFill>
                  <a:srgbClr val="FF0000"/>
                </a:solidFill>
                <a:latin typeface="Cambria" panose="02040503050406030204" pitchFamily="18" charset="0"/>
                <a:ea typeface="Cambria" panose="02040503050406030204" pitchFamily="18" charset="0"/>
              </a:rPr>
              <a:t>TableB</a:t>
            </a:r>
            <a:endParaRPr lang="en-US" sz="1000" b="1" dirty="0">
              <a:solidFill>
                <a:srgbClr val="FF0000"/>
              </a:solidFill>
              <a:latin typeface="Cambria" panose="02040503050406030204" pitchFamily="18" charset="0"/>
              <a:ea typeface="Cambria" panose="02040503050406030204" pitchFamily="18" charset="0"/>
            </a:endParaRPr>
          </a:p>
        </p:txBody>
      </p:sp>
      <p:sp>
        <p:nvSpPr>
          <p:cNvPr id="18" name="Rectangle 17"/>
          <p:cNvSpPr/>
          <p:nvPr/>
        </p:nvSpPr>
        <p:spPr>
          <a:xfrm>
            <a:off x="5124758" y="2401062"/>
            <a:ext cx="4070333" cy="6001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u="sng" dirty="0">
                <a:solidFill>
                  <a:schemeClr val="dk1"/>
                </a:solidFill>
                <a:latin typeface="Cambria" panose="02040503050406030204" pitchFamily="18" charset="0"/>
                <a:ea typeface="Cambria" panose="02040503050406030204" pitchFamily="18" charset="0"/>
              </a:rPr>
              <a:t>UNION ALL Operator:</a:t>
            </a:r>
          </a:p>
          <a:p>
            <a:r>
              <a:rPr lang="en-US" sz="1100" dirty="0">
                <a:solidFill>
                  <a:schemeClr val="dk1"/>
                </a:solidFill>
                <a:latin typeface="Cambria" panose="02040503050406030204" pitchFamily="18" charset="0"/>
                <a:ea typeface="Cambria" panose="02040503050406030204" pitchFamily="18" charset="0"/>
              </a:rPr>
              <a:t>The UNION ALL operator returns all the rows from both queries, including the duplicates. </a:t>
            </a:r>
          </a:p>
        </p:txBody>
      </p:sp>
      <p:sp>
        <p:nvSpPr>
          <p:cNvPr id="19" name="Rectangle 18"/>
          <p:cNvSpPr/>
          <p:nvPr/>
        </p:nvSpPr>
        <p:spPr>
          <a:xfrm>
            <a:off x="5110817" y="3824519"/>
            <a:ext cx="4084273"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u="sng" dirty="0">
                <a:solidFill>
                  <a:schemeClr val="dk1"/>
                </a:solidFill>
                <a:latin typeface="Cambria" panose="02040503050406030204" pitchFamily="18" charset="0"/>
                <a:ea typeface="Cambria" panose="02040503050406030204" pitchFamily="18" charset="0"/>
              </a:rPr>
              <a:t>INTERSECT Operator:</a:t>
            </a:r>
          </a:p>
          <a:p>
            <a:r>
              <a:rPr lang="en-US" sz="1100" dirty="0">
                <a:solidFill>
                  <a:schemeClr val="dk1"/>
                </a:solidFill>
                <a:latin typeface="Cambria" panose="02040503050406030204" pitchFamily="18" charset="0"/>
                <a:ea typeface="Cambria" panose="02040503050406030204" pitchFamily="18" charset="0"/>
              </a:rPr>
              <a:t>The INTERSECT operator retrieves the common unique rows from the left and right queries. Notice the duplicates are removed. </a:t>
            </a:r>
          </a:p>
        </p:txBody>
      </p:sp>
      <p:sp>
        <p:nvSpPr>
          <p:cNvPr id="20" name="Rectangle 19"/>
          <p:cNvSpPr/>
          <p:nvPr/>
        </p:nvSpPr>
        <p:spPr>
          <a:xfrm>
            <a:off x="5124758" y="5402662"/>
            <a:ext cx="4070332" cy="6001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u="sng" dirty="0">
                <a:solidFill>
                  <a:schemeClr val="dk1"/>
                </a:solidFill>
                <a:latin typeface="Cambria" panose="02040503050406030204" pitchFamily="18" charset="0"/>
                <a:ea typeface="Cambria" panose="02040503050406030204" pitchFamily="18" charset="0"/>
              </a:rPr>
              <a:t>EXCEPT Operator:</a:t>
            </a:r>
          </a:p>
          <a:p>
            <a:r>
              <a:rPr lang="en-US" sz="1100" dirty="0">
                <a:solidFill>
                  <a:schemeClr val="dk1"/>
                </a:solidFill>
                <a:latin typeface="Cambria" panose="02040503050406030204" pitchFamily="18" charset="0"/>
                <a:ea typeface="Cambria" panose="02040503050406030204" pitchFamily="18" charset="0"/>
              </a:rPr>
              <a:t>The EXCEPT operator will return unique rows from the left query that aren’t in the right query’s results. </a:t>
            </a:r>
          </a:p>
        </p:txBody>
      </p:sp>
    </p:spTree>
    <p:extLst>
      <p:ext uri="{BB962C8B-B14F-4D97-AF65-F5344CB8AC3E}">
        <p14:creationId xmlns:p14="http://schemas.microsoft.com/office/powerpoint/2010/main" val="31429727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90224" y="2899317"/>
            <a:ext cx="1792478" cy="369332"/>
          </a:xfrm>
          <a:prstGeom prst="rect">
            <a:avLst/>
          </a:prstGeom>
          <a:noFill/>
        </p:spPr>
        <p:txBody>
          <a:bodyPr wrap="none" rtlCol="0">
            <a:spAutoFit/>
          </a:bodyPr>
          <a:lstStyle/>
          <a:p>
            <a:r>
              <a:rPr lang="en-US" dirty="0" smtClean="0"/>
              <a:t>Advance SQL </a:t>
            </a:r>
            <a:endParaRPr lang="en-US" dirty="0"/>
          </a:p>
        </p:txBody>
      </p:sp>
    </p:spTree>
    <p:extLst>
      <p:ext uri="{BB962C8B-B14F-4D97-AF65-F5344CB8AC3E}">
        <p14:creationId xmlns:p14="http://schemas.microsoft.com/office/powerpoint/2010/main" val="2669227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835" y="38867"/>
            <a:ext cx="4845170"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71450" indent="-171450">
              <a:buFont typeface="Arial" panose="020B0604020202020204" pitchFamily="34" charset="0"/>
              <a:buChar char="•"/>
            </a:pPr>
            <a:r>
              <a:rPr lang="en-US" sz="1000" b="1" dirty="0">
                <a:latin typeface="Cambria" panose="02040503050406030204" pitchFamily="18" charset="0"/>
                <a:ea typeface="Cambria" panose="02040503050406030204" pitchFamily="18" charset="0"/>
              </a:rPr>
              <a:t>Creating Table from an existing table</a:t>
            </a:r>
          </a:p>
          <a:p>
            <a:endParaRPr lang="en-US" sz="1000" dirty="0" smtClean="0"/>
          </a:p>
          <a:p>
            <a:r>
              <a:rPr lang="en-US" sz="1000" dirty="0" smtClean="0"/>
              <a:t>We </a:t>
            </a:r>
            <a:r>
              <a:rPr lang="en-US" sz="1000" dirty="0"/>
              <a:t>can create a table from an existing table maintain a copy of the actual table before manipulating the data.</a:t>
            </a:r>
          </a:p>
          <a:p>
            <a:pPr fontAlgn="base"/>
            <a:endParaRPr lang="en-US" sz="1000" b="1" dirty="0">
              <a:solidFill>
                <a:schemeClr val="tx1"/>
              </a:solidFill>
              <a:latin typeface="Cambria" panose="02040503050406030204" pitchFamily="18" charset="0"/>
              <a:ea typeface="Cambria" panose="02040503050406030204" pitchFamily="18" charset="0"/>
            </a:endParaRPr>
          </a:p>
          <a:p>
            <a:r>
              <a:rPr lang="en-US" sz="1000" b="1" dirty="0">
                <a:latin typeface="Cambria" panose="02040503050406030204" pitchFamily="18" charset="0"/>
                <a:ea typeface="Cambria" panose="02040503050406030204" pitchFamily="18" charset="0"/>
              </a:rPr>
              <a:t>Syntax: - </a:t>
            </a:r>
            <a:r>
              <a:rPr lang="en-US" sz="1000" b="1" dirty="0">
                <a:solidFill>
                  <a:srgbClr val="FF0000"/>
                </a:solidFill>
                <a:latin typeface="Cambria" panose="02040503050406030204" pitchFamily="18" charset="0"/>
                <a:ea typeface="Cambria" panose="02040503050406030204" pitchFamily="18" charset="0"/>
              </a:rPr>
              <a:t>SELECT &lt; * | &lt;COLLIST &gt; INTO &lt;NEW TNAME&gt; FROM &lt;OLD TNAME&gt; [CONDITIONS]</a:t>
            </a:r>
          </a:p>
          <a:p>
            <a:endParaRPr lang="en-US" sz="1000" b="1" dirty="0" smtClean="0">
              <a:solidFill>
                <a:srgbClr val="FF0000"/>
              </a:solidFill>
              <a:latin typeface="Cambria" panose="02040503050406030204" pitchFamily="18" charset="0"/>
              <a:ea typeface="Cambria" panose="02040503050406030204" pitchFamily="18" charset="0"/>
            </a:endParaRPr>
          </a:p>
          <a:p>
            <a:r>
              <a:rPr lang="en-US" sz="1000" b="1" dirty="0" smtClean="0">
                <a:solidFill>
                  <a:srgbClr val="FF0000"/>
                </a:solidFill>
                <a:latin typeface="Cambria" panose="02040503050406030204" pitchFamily="18" charset="0"/>
                <a:ea typeface="Cambria" panose="02040503050406030204" pitchFamily="18" charset="0"/>
              </a:rPr>
              <a:t>SELECT </a:t>
            </a:r>
            <a:r>
              <a:rPr lang="en-US" sz="1000" b="1" dirty="0">
                <a:solidFill>
                  <a:srgbClr val="FF0000"/>
                </a:solidFill>
                <a:latin typeface="Cambria" panose="02040503050406030204" pitchFamily="18" charset="0"/>
                <a:ea typeface="Cambria" panose="02040503050406030204" pitchFamily="18" charset="0"/>
              </a:rPr>
              <a:t>* INTO NEW_EMP FROM </a:t>
            </a:r>
            <a:r>
              <a:rPr lang="en-US" sz="1000" b="1" dirty="0" smtClean="0">
                <a:solidFill>
                  <a:srgbClr val="FF0000"/>
                </a:solidFill>
                <a:latin typeface="Cambria" panose="02040503050406030204" pitchFamily="18" charset="0"/>
                <a:ea typeface="Cambria" panose="02040503050406030204" pitchFamily="18" charset="0"/>
              </a:rPr>
              <a:t>EMP</a:t>
            </a:r>
          </a:p>
          <a:p>
            <a:endParaRPr lang="en-US" sz="1000" b="1" dirty="0">
              <a:solidFill>
                <a:srgbClr val="FF0000"/>
              </a:solidFill>
              <a:latin typeface="Cambria" panose="02040503050406030204" pitchFamily="18" charset="0"/>
              <a:ea typeface="Cambria" panose="02040503050406030204" pitchFamily="18" charset="0"/>
            </a:endParaRPr>
          </a:p>
          <a:p>
            <a:pPr marL="171450" indent="-171450">
              <a:buFont typeface="Arial" panose="020B0604020202020204" pitchFamily="34" charset="0"/>
              <a:buChar char="•"/>
            </a:pPr>
            <a:r>
              <a:rPr lang="en-US" sz="1000" b="1" dirty="0" smtClean="0">
                <a:latin typeface="Cambria" panose="02040503050406030204" pitchFamily="18" charset="0"/>
                <a:ea typeface="Cambria" panose="02040503050406030204" pitchFamily="18" charset="0"/>
              </a:rPr>
              <a:t>Need </a:t>
            </a:r>
            <a:r>
              <a:rPr lang="en-US" sz="1000" b="1" dirty="0">
                <a:latin typeface="Cambria" panose="02040503050406030204" pitchFamily="18" charset="0"/>
                <a:ea typeface="Cambria" panose="02040503050406030204" pitchFamily="18" charset="0"/>
              </a:rPr>
              <a:t>only table structure</a:t>
            </a:r>
            <a:r>
              <a:rPr lang="en-US" sz="1000" b="1" dirty="0" smtClean="0">
                <a:latin typeface="Cambria" panose="02040503050406030204" pitchFamily="18" charset="0"/>
                <a:ea typeface="Cambria" panose="02040503050406030204" pitchFamily="18" charset="0"/>
              </a:rPr>
              <a:t>:-</a:t>
            </a:r>
          </a:p>
          <a:p>
            <a:pPr marL="171450" indent="-171450">
              <a:buFont typeface="Arial" panose="020B0604020202020204" pitchFamily="34" charset="0"/>
              <a:buChar char="•"/>
            </a:pPr>
            <a:endParaRPr lang="en-US" sz="1000" b="1" dirty="0">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select * into Employee3 from [Employee] where 1=0</a:t>
            </a:r>
          </a:p>
          <a:p>
            <a:endParaRPr lang="en-US" sz="1000" dirty="0" smtClean="0"/>
          </a:p>
          <a:p>
            <a:pPr lvl="0"/>
            <a:r>
              <a:rPr lang="en-US" sz="1000" b="1" dirty="0">
                <a:latin typeface="Cambria" panose="02040503050406030204" pitchFamily="18" charset="0"/>
                <a:ea typeface="Cambria" panose="02040503050406030204" pitchFamily="18" charset="0"/>
              </a:rPr>
              <a:t>Copying data from one existing table to another table: </a:t>
            </a:r>
            <a:endParaRPr lang="en-US" sz="1000" b="1" dirty="0" smtClean="0">
              <a:latin typeface="Cambria" panose="02040503050406030204" pitchFamily="18" charset="0"/>
              <a:ea typeface="Cambria" panose="02040503050406030204" pitchFamily="18" charset="0"/>
            </a:endParaRPr>
          </a:p>
          <a:p>
            <a:endParaRPr lang="en-US" sz="1000" b="1" dirty="0">
              <a:latin typeface="Cambria" panose="02040503050406030204" pitchFamily="18" charset="0"/>
              <a:ea typeface="Cambria" panose="02040503050406030204" pitchFamily="18" charset="0"/>
            </a:endParaRPr>
          </a:p>
          <a:p>
            <a:r>
              <a:rPr lang="en-US" sz="1000" dirty="0" smtClean="0"/>
              <a:t>We </a:t>
            </a:r>
            <a:r>
              <a:rPr lang="en-US" sz="1000" dirty="0"/>
              <a:t>can copy the data from one table into another table by using a combination of insert and select statement as</a:t>
            </a:r>
          </a:p>
          <a:p>
            <a:r>
              <a:rPr lang="en-US" sz="1000" b="1" dirty="0">
                <a:latin typeface="Cambria" panose="02040503050406030204" pitchFamily="18" charset="0"/>
                <a:ea typeface="Cambria" panose="02040503050406030204" pitchFamily="18" charset="0"/>
              </a:rPr>
              <a:t>Syntax:-</a:t>
            </a:r>
          </a:p>
          <a:p>
            <a:r>
              <a:rPr lang="en-US" sz="1000" b="1" dirty="0">
                <a:solidFill>
                  <a:srgbClr val="FF0000"/>
                </a:solidFill>
                <a:latin typeface="Cambria" panose="02040503050406030204" pitchFamily="18" charset="0"/>
                <a:ea typeface="Cambria" panose="02040503050406030204" pitchFamily="18" charset="0"/>
              </a:rPr>
              <a:t>INSERT INTO &lt;TNAME&gt; [ (COLLIST) ]</a:t>
            </a:r>
          </a:p>
          <a:p>
            <a:r>
              <a:rPr lang="en-US" sz="1000" b="1" dirty="0">
                <a:solidFill>
                  <a:srgbClr val="FF0000"/>
                </a:solidFill>
                <a:latin typeface="Cambria" panose="02040503050406030204" pitchFamily="18" charset="0"/>
                <a:ea typeface="Cambria" panose="02040503050406030204" pitchFamily="18" charset="0"/>
              </a:rPr>
              <a:t>SELECT &lt; * | &lt;COLLIST&gt; FROM &lt;TNAME&gt; [CONDITIONS]</a:t>
            </a: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smtClean="0">
                <a:solidFill>
                  <a:srgbClr val="FF0000"/>
                </a:solidFill>
                <a:latin typeface="Cambria" panose="02040503050406030204" pitchFamily="18" charset="0"/>
                <a:ea typeface="Cambria" panose="02040503050406030204" pitchFamily="18" charset="0"/>
              </a:rPr>
              <a:t>INSERT </a:t>
            </a:r>
            <a:r>
              <a:rPr lang="en-US" sz="1000" b="1" dirty="0">
                <a:solidFill>
                  <a:srgbClr val="FF0000"/>
                </a:solidFill>
                <a:latin typeface="Cambria" panose="02040503050406030204" pitchFamily="18" charset="0"/>
                <a:ea typeface="Cambria" panose="02040503050406030204" pitchFamily="18" charset="0"/>
              </a:rPr>
              <a:t>INTO DUMMY_EMP SELECT * FROM EMP -- First you need create structure of the table </a:t>
            </a:r>
          </a:p>
        </p:txBody>
      </p:sp>
      <p:cxnSp>
        <p:nvCxnSpPr>
          <p:cNvPr id="11" name="Straight Connector 10"/>
          <p:cNvCxnSpPr/>
          <p:nvPr/>
        </p:nvCxnSpPr>
        <p:spPr>
          <a:xfrm>
            <a:off x="4994695" y="0"/>
            <a:ext cx="30788" cy="6858000"/>
          </a:xfrm>
          <a:prstGeom prst="line">
            <a:avLst/>
          </a:prstGeom>
        </p:spPr>
        <p:style>
          <a:lnRef idx="3">
            <a:schemeClr val="accent2"/>
          </a:lnRef>
          <a:fillRef idx="0">
            <a:schemeClr val="accent2"/>
          </a:fillRef>
          <a:effectRef idx="2">
            <a:schemeClr val="accent2"/>
          </a:effectRef>
          <a:fontRef idx="minor">
            <a:schemeClr val="tx1"/>
          </a:fontRef>
        </p:style>
      </p:cxnSp>
      <p:sp>
        <p:nvSpPr>
          <p:cNvPr id="21" name="Rectangle 20"/>
          <p:cNvSpPr/>
          <p:nvPr/>
        </p:nvSpPr>
        <p:spPr>
          <a:xfrm>
            <a:off x="46835" y="3926676"/>
            <a:ext cx="4845170" cy="289310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r>
              <a:rPr lang="en-US" sz="1000" b="1" dirty="0">
                <a:latin typeface="Cambria" panose="02040503050406030204" pitchFamily="18" charset="0"/>
                <a:ea typeface="Cambria" panose="02040503050406030204" pitchFamily="18" charset="0"/>
              </a:rPr>
              <a:t>SQL Functions order of execution Explained (Interview Question) :- </a:t>
            </a:r>
            <a:endParaRPr lang="en-US" sz="1100" b="1" u="sng" dirty="0" smtClean="0"/>
          </a:p>
          <a:p>
            <a:r>
              <a:rPr lang="en-US" sz="1100" b="1" u="sng" dirty="0" smtClean="0"/>
              <a:t>Suppose </a:t>
            </a:r>
            <a:r>
              <a:rPr lang="en-US" sz="1100" b="1" u="sng" dirty="0"/>
              <a:t>in query below points are available </a:t>
            </a:r>
            <a:endParaRPr lang="en-US" sz="1100" b="1" u="sng" dirty="0" smtClean="0"/>
          </a:p>
          <a:p>
            <a:r>
              <a:rPr lang="en-US" sz="1000" b="1" dirty="0" smtClean="0">
                <a:solidFill>
                  <a:srgbClr val="FF0000"/>
                </a:solidFill>
                <a:latin typeface="Cambria" panose="02040503050406030204" pitchFamily="18" charset="0"/>
                <a:ea typeface="Cambria" panose="02040503050406030204" pitchFamily="18" charset="0"/>
              </a:rPr>
              <a:t>select </a:t>
            </a:r>
            <a:r>
              <a:rPr lang="en-US" sz="1000" b="1" dirty="0" err="1">
                <a:solidFill>
                  <a:srgbClr val="FF0000"/>
                </a:solidFill>
                <a:latin typeface="Cambria" panose="02040503050406030204" pitchFamily="18" charset="0"/>
                <a:ea typeface="Cambria" panose="02040503050406030204" pitchFamily="18" charset="0"/>
              </a:rPr>
              <a:t>A.Name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EmployeeName</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A.Gender,B.DepartmentName,SUM</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A.Salary</a:t>
            </a:r>
            <a:r>
              <a:rPr lang="en-US" sz="1000" b="1" dirty="0">
                <a:solidFill>
                  <a:srgbClr val="FF0000"/>
                </a:solidFill>
                <a:latin typeface="Cambria" panose="02040503050406030204" pitchFamily="18" charset="0"/>
                <a:ea typeface="Cambria" panose="02040503050406030204" pitchFamily="18" charset="0"/>
              </a:rPr>
              <a:t>) as '</a:t>
            </a:r>
            <a:r>
              <a:rPr lang="en-US" sz="1000" b="1" dirty="0" err="1">
                <a:solidFill>
                  <a:srgbClr val="FF0000"/>
                </a:solidFill>
                <a:latin typeface="Cambria" panose="02040503050406030204" pitchFamily="18" charset="0"/>
                <a:ea typeface="Cambria" panose="02040503050406030204" pitchFamily="18" charset="0"/>
              </a:rPr>
              <a:t>TotalSalary</a:t>
            </a:r>
            <a:r>
              <a:rPr lang="en-US" sz="1000" b="1" dirty="0">
                <a:solidFill>
                  <a:srgbClr val="FF0000"/>
                </a:solidFill>
                <a:latin typeface="Cambria" panose="02040503050406030204" pitchFamily="18" charset="0"/>
                <a:ea typeface="Cambria" panose="02040503050406030204" pitchFamily="18" charset="0"/>
              </a:rPr>
              <a:t>' from Employee A</a:t>
            </a:r>
          </a:p>
          <a:p>
            <a:r>
              <a:rPr lang="en-US" sz="1000" b="1" dirty="0">
                <a:solidFill>
                  <a:srgbClr val="FF0000"/>
                </a:solidFill>
                <a:latin typeface="Cambria" panose="02040503050406030204" pitchFamily="18" charset="0"/>
                <a:ea typeface="Cambria" panose="02040503050406030204" pitchFamily="18" charset="0"/>
              </a:rPr>
              <a:t>Inner join  Department B ON </a:t>
            </a:r>
            <a:r>
              <a:rPr lang="en-US" sz="1000" b="1" dirty="0" err="1">
                <a:solidFill>
                  <a:srgbClr val="FF0000"/>
                </a:solidFill>
                <a:latin typeface="Cambria" panose="02040503050406030204" pitchFamily="18" charset="0"/>
                <a:ea typeface="Cambria" panose="02040503050406030204" pitchFamily="18" charset="0"/>
              </a:rPr>
              <a:t>A.Department_Id</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B.DepartmentId</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Where </a:t>
            </a:r>
            <a:r>
              <a:rPr lang="en-US" sz="1000" b="1" dirty="0" err="1">
                <a:solidFill>
                  <a:srgbClr val="FF0000"/>
                </a:solidFill>
                <a:latin typeface="Cambria" panose="02040503050406030204" pitchFamily="18" charset="0"/>
                <a:ea typeface="Cambria" panose="02040503050406030204" pitchFamily="18" charset="0"/>
              </a:rPr>
              <a:t>A.Gender</a:t>
            </a:r>
            <a:r>
              <a:rPr lang="en-US" sz="1000" b="1" dirty="0">
                <a:solidFill>
                  <a:srgbClr val="FF0000"/>
                </a:solidFill>
                <a:latin typeface="Cambria" panose="02040503050406030204" pitchFamily="18" charset="0"/>
                <a:ea typeface="Cambria" panose="02040503050406030204" pitchFamily="18" charset="0"/>
              </a:rPr>
              <a:t>='Male'</a:t>
            </a:r>
          </a:p>
          <a:p>
            <a:r>
              <a:rPr lang="en-US" sz="1000" b="1" dirty="0">
                <a:solidFill>
                  <a:srgbClr val="FF0000"/>
                </a:solidFill>
                <a:latin typeface="Cambria" panose="02040503050406030204" pitchFamily="18" charset="0"/>
                <a:ea typeface="Cambria" panose="02040503050406030204" pitchFamily="18" charset="0"/>
              </a:rPr>
              <a:t>GROUP BY </a:t>
            </a:r>
            <a:r>
              <a:rPr lang="en-US" sz="1000" b="1" dirty="0" err="1">
                <a:solidFill>
                  <a:srgbClr val="FF0000"/>
                </a:solidFill>
                <a:latin typeface="Cambria" panose="02040503050406030204" pitchFamily="18" charset="0"/>
                <a:ea typeface="Cambria" panose="02040503050406030204" pitchFamily="18" charset="0"/>
              </a:rPr>
              <a:t>A.Name,A.Gender,B.DepartmentName</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Having SUM(</a:t>
            </a:r>
            <a:r>
              <a:rPr lang="en-US" sz="1000" b="1" dirty="0" err="1">
                <a:solidFill>
                  <a:srgbClr val="FF0000"/>
                </a:solidFill>
                <a:latin typeface="Cambria" panose="02040503050406030204" pitchFamily="18" charset="0"/>
                <a:ea typeface="Cambria" panose="02040503050406030204" pitchFamily="18" charset="0"/>
              </a:rPr>
              <a:t>A.Salary</a:t>
            </a:r>
            <a:r>
              <a:rPr lang="en-US" sz="1000" b="1" dirty="0">
                <a:solidFill>
                  <a:srgbClr val="FF0000"/>
                </a:solidFill>
                <a:latin typeface="Cambria" panose="02040503050406030204" pitchFamily="18" charset="0"/>
                <a:ea typeface="Cambria" panose="02040503050406030204" pitchFamily="18" charset="0"/>
              </a:rPr>
              <a:t>)&gt;=35000</a:t>
            </a:r>
          </a:p>
          <a:p>
            <a:r>
              <a:rPr lang="en-US" sz="1000" b="1" dirty="0">
                <a:solidFill>
                  <a:srgbClr val="FF0000"/>
                </a:solidFill>
                <a:latin typeface="Cambria" panose="02040503050406030204" pitchFamily="18" charset="0"/>
                <a:ea typeface="Cambria" panose="02040503050406030204" pitchFamily="18" charset="0"/>
              </a:rPr>
              <a:t>Order by </a:t>
            </a:r>
            <a:r>
              <a:rPr lang="en-US" sz="1000" b="1" dirty="0" err="1">
                <a:solidFill>
                  <a:srgbClr val="FF0000"/>
                </a:solidFill>
                <a:latin typeface="Cambria" panose="02040503050406030204" pitchFamily="18" charset="0"/>
                <a:ea typeface="Cambria" panose="02040503050406030204" pitchFamily="18" charset="0"/>
              </a:rPr>
              <a:t>A.Name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asc</a:t>
            </a:r>
            <a:endParaRPr lang="en-US" sz="1000" b="1" dirty="0">
              <a:solidFill>
                <a:srgbClr val="FF0000"/>
              </a:solidFill>
              <a:latin typeface="Cambria" panose="02040503050406030204" pitchFamily="18" charset="0"/>
              <a:ea typeface="Cambria" panose="02040503050406030204" pitchFamily="18" charset="0"/>
            </a:endParaRPr>
          </a:p>
          <a:p>
            <a:endParaRPr lang="en-US" sz="1100" dirty="0"/>
          </a:p>
          <a:p>
            <a:r>
              <a:rPr lang="en-US" sz="1000" b="1" dirty="0">
                <a:latin typeface="Cambria" panose="02040503050406030204" pitchFamily="18" charset="0"/>
                <a:ea typeface="Cambria" panose="02040503050406030204" pitchFamily="18" charset="0"/>
              </a:rPr>
              <a:t>FROM: - </a:t>
            </a:r>
            <a:r>
              <a:rPr lang="en-US" sz="1000" dirty="0"/>
              <a:t>choose table to retrieve base data records</a:t>
            </a:r>
          </a:p>
          <a:p>
            <a:r>
              <a:rPr lang="en-US" sz="1000" b="1" dirty="0">
                <a:latin typeface="Cambria" panose="02040503050406030204" pitchFamily="18" charset="0"/>
                <a:ea typeface="Cambria" panose="02040503050406030204" pitchFamily="18" charset="0"/>
              </a:rPr>
              <a:t>JOIN: - </a:t>
            </a:r>
            <a:r>
              <a:rPr lang="en-US" sz="1000" dirty="0"/>
              <a:t>obtains data records from other tables based on condition</a:t>
            </a:r>
          </a:p>
          <a:p>
            <a:r>
              <a:rPr lang="en-US" sz="1000" b="1" dirty="0">
                <a:latin typeface="Cambria" panose="02040503050406030204" pitchFamily="18" charset="0"/>
                <a:ea typeface="Cambria" panose="02040503050406030204" pitchFamily="18" charset="0"/>
              </a:rPr>
              <a:t>WHERE: - </a:t>
            </a:r>
            <a:r>
              <a:rPr lang="en-US" sz="1000" dirty="0"/>
              <a:t>filters the base data based on specified constraints</a:t>
            </a:r>
          </a:p>
          <a:p>
            <a:r>
              <a:rPr lang="en-US" sz="1000" b="1" dirty="0">
                <a:latin typeface="Cambria" panose="02040503050406030204" pitchFamily="18" charset="0"/>
                <a:ea typeface="Cambria" panose="02040503050406030204" pitchFamily="18" charset="0"/>
              </a:rPr>
              <a:t>GROUP BY: - </a:t>
            </a:r>
            <a:r>
              <a:rPr lang="en-US" sz="1000" dirty="0"/>
              <a:t>Aggregates the base data</a:t>
            </a:r>
          </a:p>
          <a:p>
            <a:r>
              <a:rPr lang="en-US" sz="1000" b="1" dirty="0">
                <a:latin typeface="Cambria" panose="02040503050406030204" pitchFamily="18" charset="0"/>
                <a:ea typeface="Cambria" panose="02040503050406030204" pitchFamily="18" charset="0"/>
              </a:rPr>
              <a:t>HAVING: - </a:t>
            </a:r>
            <a:r>
              <a:rPr lang="en-US" sz="1000" dirty="0"/>
              <a:t>filter the aggregated data</a:t>
            </a:r>
          </a:p>
          <a:p>
            <a:r>
              <a:rPr lang="en-US" sz="1000" b="1" dirty="0">
                <a:latin typeface="Cambria" panose="02040503050406030204" pitchFamily="18" charset="0"/>
                <a:ea typeface="Cambria" panose="02040503050406030204" pitchFamily="18" charset="0"/>
              </a:rPr>
              <a:t>SELECT: - </a:t>
            </a:r>
            <a:r>
              <a:rPr lang="en-US" sz="1000" dirty="0"/>
              <a:t>Returns the final base data records </a:t>
            </a:r>
          </a:p>
          <a:p>
            <a:r>
              <a:rPr lang="en-US" sz="1000" b="1" dirty="0">
                <a:latin typeface="Cambria" panose="02040503050406030204" pitchFamily="18" charset="0"/>
                <a:ea typeface="Cambria" panose="02040503050406030204" pitchFamily="18" charset="0"/>
              </a:rPr>
              <a:t>ORDER BY: - </a:t>
            </a:r>
            <a:r>
              <a:rPr lang="en-US" sz="1000" dirty="0"/>
              <a:t>sorts the final base data records Ascending and Descending order </a:t>
            </a:r>
          </a:p>
        </p:txBody>
      </p:sp>
      <p:sp>
        <p:nvSpPr>
          <p:cNvPr id="22" name="Rectangle 21"/>
          <p:cNvSpPr/>
          <p:nvPr/>
        </p:nvSpPr>
        <p:spPr>
          <a:xfrm>
            <a:off x="5124758" y="86459"/>
            <a:ext cx="1320647" cy="30777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u="sng" dirty="0" smtClean="0">
                <a:solidFill>
                  <a:srgbClr val="0070C0"/>
                </a:solidFill>
                <a:latin typeface="Cambria" panose="02040503050406030204" pitchFamily="18" charset="0"/>
                <a:ea typeface="Cambria" panose="02040503050406030204" pitchFamily="18" charset="0"/>
              </a:rPr>
              <a:t>IF Condition</a:t>
            </a:r>
            <a:endParaRPr lang="en-US" sz="1100" dirty="0">
              <a:latin typeface="Cambria" panose="02040503050406030204" pitchFamily="18" charset="0"/>
              <a:ea typeface="Cambria" panose="02040503050406030204" pitchFamily="18" charset="0"/>
            </a:endParaRPr>
          </a:p>
        </p:txBody>
      </p:sp>
      <p:sp>
        <p:nvSpPr>
          <p:cNvPr id="8" name="Rectangle 7"/>
          <p:cNvSpPr/>
          <p:nvPr/>
        </p:nvSpPr>
        <p:spPr>
          <a:xfrm>
            <a:off x="5101476" y="478230"/>
            <a:ext cx="3306543" cy="34778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chemeClr val="dk1"/>
                </a:solidFill>
                <a:latin typeface="Cambria" panose="02040503050406030204" pitchFamily="18" charset="0"/>
                <a:ea typeface="Cambria" panose="02040503050406030204" pitchFamily="18" charset="0"/>
              </a:rPr>
              <a:t>IF condition execute </a:t>
            </a:r>
            <a:r>
              <a:rPr lang="en-US" sz="1000" b="1" dirty="0" smtClean="0">
                <a:solidFill>
                  <a:schemeClr val="dk1"/>
                </a:solidFill>
                <a:latin typeface="Cambria" panose="02040503050406030204" pitchFamily="18" charset="0"/>
                <a:ea typeface="Cambria" panose="02040503050406030204" pitchFamily="18" charset="0"/>
              </a:rPr>
              <a:t>:-</a:t>
            </a:r>
            <a:endParaRPr lang="en-US" sz="1000" b="1" dirty="0">
              <a:solidFill>
                <a:schemeClr val="dk1"/>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IF(10 = 10)</a:t>
            </a:r>
          </a:p>
          <a:p>
            <a:r>
              <a:rPr lang="en-US" sz="1000" b="1" dirty="0">
                <a:solidFill>
                  <a:srgbClr val="FF0000"/>
                </a:solidFill>
                <a:latin typeface="Cambria" panose="02040503050406030204" pitchFamily="18" charset="0"/>
                <a:ea typeface="Cambria" panose="02040503050406030204" pitchFamily="18" charset="0"/>
              </a:rPr>
              <a:t>    PRINT 'Executed the statement as condition is TRUE';</a:t>
            </a:r>
          </a:p>
          <a:p>
            <a:r>
              <a:rPr lang="en-US" sz="1000" b="1" dirty="0">
                <a:solidFill>
                  <a:srgbClr val="FF0000"/>
                </a:solidFill>
                <a:latin typeface="Cambria" panose="02040503050406030204" pitchFamily="18" charset="0"/>
                <a:ea typeface="Cambria" panose="02040503050406030204" pitchFamily="18" charset="0"/>
              </a:rPr>
              <a:t>    ELSE</a:t>
            </a:r>
          </a:p>
          <a:p>
            <a:r>
              <a:rPr lang="en-US" sz="1000" b="1" dirty="0">
                <a:solidFill>
                  <a:srgbClr val="FF0000"/>
                </a:solidFill>
                <a:latin typeface="Cambria" panose="02040503050406030204" pitchFamily="18" charset="0"/>
                <a:ea typeface="Cambria" panose="02040503050406030204" pitchFamily="18" charset="0"/>
              </a:rPr>
              <a:t>    PRINT 'Executed the statement as condition is FALSE';</a:t>
            </a:r>
          </a:p>
          <a:p>
            <a:r>
              <a:rPr lang="en-US" sz="1000" b="1" dirty="0">
                <a:solidFill>
                  <a:schemeClr val="dk1"/>
                </a:solidFill>
                <a:latin typeface="Cambria" panose="02040503050406030204" pitchFamily="18" charset="0"/>
                <a:ea typeface="Cambria" panose="02040503050406030204" pitchFamily="18" charset="0"/>
              </a:rPr>
              <a:t> </a:t>
            </a:r>
          </a:p>
          <a:p>
            <a:r>
              <a:rPr lang="en-US" sz="1000" b="1" dirty="0">
                <a:solidFill>
                  <a:schemeClr val="dk1"/>
                </a:solidFill>
                <a:latin typeface="Cambria" panose="02040503050406030204" pitchFamily="18" charset="0"/>
                <a:ea typeface="Cambria" panose="02040503050406030204" pitchFamily="18" charset="0"/>
              </a:rPr>
              <a:t>Else condition execute:-</a:t>
            </a:r>
          </a:p>
          <a:p>
            <a:r>
              <a:rPr lang="en-US" sz="1000" b="1" dirty="0">
                <a:solidFill>
                  <a:srgbClr val="FF0000"/>
                </a:solidFill>
                <a:latin typeface="Cambria" panose="02040503050406030204" pitchFamily="18" charset="0"/>
                <a:ea typeface="Cambria" panose="02040503050406030204" pitchFamily="18" charset="0"/>
              </a:rPr>
              <a:t>IF(10 = 20)</a:t>
            </a:r>
          </a:p>
          <a:p>
            <a:r>
              <a:rPr lang="en-US" sz="1000" b="1" dirty="0">
                <a:solidFill>
                  <a:srgbClr val="FF0000"/>
                </a:solidFill>
                <a:latin typeface="Cambria" panose="02040503050406030204" pitchFamily="18" charset="0"/>
                <a:ea typeface="Cambria" panose="02040503050406030204" pitchFamily="18" charset="0"/>
              </a:rPr>
              <a:t>    PRINT 'Executed the statement as condition is TRUE';</a:t>
            </a:r>
          </a:p>
          <a:p>
            <a:r>
              <a:rPr lang="en-US" sz="1000" b="1" dirty="0">
                <a:solidFill>
                  <a:srgbClr val="FF0000"/>
                </a:solidFill>
                <a:latin typeface="Cambria" panose="02040503050406030204" pitchFamily="18" charset="0"/>
                <a:ea typeface="Cambria" panose="02040503050406030204" pitchFamily="18" charset="0"/>
              </a:rPr>
              <a:t>    ELSE</a:t>
            </a:r>
          </a:p>
          <a:p>
            <a:r>
              <a:rPr lang="en-US" sz="1000" b="1" dirty="0">
                <a:solidFill>
                  <a:srgbClr val="FF0000"/>
                </a:solidFill>
                <a:latin typeface="Cambria" panose="02040503050406030204" pitchFamily="18" charset="0"/>
                <a:ea typeface="Cambria" panose="02040503050406030204" pitchFamily="18" charset="0"/>
              </a:rPr>
              <a:t>    PRINT 'Executed the statement as condition is FALSE';</a:t>
            </a:r>
          </a:p>
          <a:p>
            <a:r>
              <a:rPr lang="en-US" sz="1000" b="1" dirty="0">
                <a:solidFill>
                  <a:schemeClr val="dk1"/>
                </a:solidFill>
                <a:latin typeface="Cambria" panose="02040503050406030204" pitchFamily="18" charset="0"/>
                <a:ea typeface="Cambria" panose="02040503050406030204" pitchFamily="18" charset="0"/>
              </a:rPr>
              <a:t> </a:t>
            </a:r>
          </a:p>
          <a:p>
            <a:r>
              <a:rPr lang="en-US" sz="1000" b="1" dirty="0">
                <a:solidFill>
                  <a:schemeClr val="dk1"/>
                </a:solidFill>
                <a:latin typeface="Cambria" panose="02040503050406030204" pitchFamily="18" charset="0"/>
                <a:ea typeface="Cambria" panose="02040503050406030204" pitchFamily="18" charset="0"/>
              </a:rPr>
              <a:t>Using Declare variables:-</a:t>
            </a:r>
          </a:p>
          <a:p>
            <a:r>
              <a:rPr lang="en-US" sz="1000" b="1" dirty="0">
                <a:solidFill>
                  <a:srgbClr val="FF0000"/>
                </a:solidFill>
                <a:latin typeface="Cambria" panose="02040503050406030204" pitchFamily="18" charset="0"/>
                <a:ea typeface="Cambria" panose="02040503050406030204" pitchFamily="18" charset="0"/>
              </a:rPr>
              <a:t>DECLARE @</a:t>
            </a:r>
            <a:r>
              <a:rPr lang="en-US" sz="1000" b="1" dirty="0" err="1">
                <a:solidFill>
                  <a:srgbClr val="FF0000"/>
                </a:solidFill>
                <a:latin typeface="Cambria" panose="02040503050406030204" pitchFamily="18" charset="0"/>
                <a:ea typeface="Cambria" panose="02040503050406030204" pitchFamily="18" charset="0"/>
              </a:rPr>
              <a:t>StudentMarks</a:t>
            </a:r>
            <a:r>
              <a:rPr lang="en-US" sz="1000" b="1" dirty="0">
                <a:solidFill>
                  <a:srgbClr val="FF0000"/>
                </a:solidFill>
                <a:latin typeface="Cambria" panose="02040503050406030204" pitchFamily="18" charset="0"/>
                <a:ea typeface="Cambria" panose="02040503050406030204" pitchFamily="18" charset="0"/>
              </a:rPr>
              <a:t> INT= 91;</a:t>
            </a:r>
          </a:p>
          <a:p>
            <a:r>
              <a:rPr lang="en-US" sz="1000" b="1" dirty="0">
                <a:solidFill>
                  <a:srgbClr val="FF0000"/>
                </a:solidFill>
                <a:latin typeface="Cambria" panose="02040503050406030204" pitchFamily="18" charset="0"/>
                <a:ea typeface="Cambria" panose="02040503050406030204" pitchFamily="18" charset="0"/>
              </a:rPr>
              <a:t>IF @</a:t>
            </a:r>
            <a:r>
              <a:rPr lang="en-US" sz="1000" b="1" dirty="0" err="1">
                <a:solidFill>
                  <a:srgbClr val="FF0000"/>
                </a:solidFill>
                <a:latin typeface="Cambria" panose="02040503050406030204" pitchFamily="18" charset="0"/>
                <a:ea typeface="Cambria" panose="02040503050406030204" pitchFamily="18" charset="0"/>
              </a:rPr>
              <a:t>StudentMarks</a:t>
            </a:r>
            <a:r>
              <a:rPr lang="en-US" sz="1000" b="1" dirty="0">
                <a:solidFill>
                  <a:srgbClr val="FF0000"/>
                </a:solidFill>
                <a:latin typeface="Cambria" panose="02040503050406030204" pitchFamily="18" charset="0"/>
                <a:ea typeface="Cambria" panose="02040503050406030204" pitchFamily="18" charset="0"/>
              </a:rPr>
              <a:t> &gt;= 80</a:t>
            </a:r>
          </a:p>
          <a:p>
            <a:r>
              <a:rPr lang="en-US" sz="1000" b="1" dirty="0">
                <a:solidFill>
                  <a:srgbClr val="FF0000"/>
                </a:solidFill>
                <a:latin typeface="Cambria" panose="02040503050406030204" pitchFamily="18" charset="0"/>
                <a:ea typeface="Cambria" panose="02040503050406030204" pitchFamily="18" charset="0"/>
              </a:rPr>
              <a:t>    PRINT 'Passed, Congratulations!!';</a:t>
            </a:r>
          </a:p>
          <a:p>
            <a:r>
              <a:rPr lang="en-US" sz="1000" b="1" dirty="0">
                <a:solidFill>
                  <a:srgbClr val="FF0000"/>
                </a:solidFill>
                <a:latin typeface="Cambria" panose="02040503050406030204" pitchFamily="18" charset="0"/>
                <a:ea typeface="Cambria" panose="02040503050406030204" pitchFamily="18" charset="0"/>
              </a:rPr>
              <a:t>    ELSE</a:t>
            </a:r>
          </a:p>
          <a:p>
            <a:r>
              <a:rPr lang="en-US" sz="1000" b="1" dirty="0">
                <a:solidFill>
                  <a:srgbClr val="FF0000"/>
                </a:solidFill>
                <a:latin typeface="Cambria" panose="02040503050406030204" pitchFamily="18" charset="0"/>
                <a:ea typeface="Cambria" panose="02040503050406030204" pitchFamily="18" charset="0"/>
              </a:rPr>
              <a:t>    PRINT 'Failed, Try again ';</a:t>
            </a:r>
          </a:p>
        </p:txBody>
      </p:sp>
      <p:sp>
        <p:nvSpPr>
          <p:cNvPr id="10" name="Rectangle 9"/>
          <p:cNvSpPr/>
          <p:nvPr/>
        </p:nvSpPr>
        <p:spPr>
          <a:xfrm>
            <a:off x="8445189" y="2110795"/>
            <a:ext cx="3731941" cy="470898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rgbClr val="FF0000"/>
                </a:solidFill>
                <a:latin typeface="Cambria" panose="02040503050406030204" pitchFamily="18" charset="0"/>
                <a:ea typeface="Cambria" panose="02040503050406030204" pitchFamily="18" charset="0"/>
              </a:rPr>
              <a:t>CREATE TABLE </a:t>
            </a:r>
            <a:r>
              <a:rPr lang="en-US" sz="1000" b="1" dirty="0" err="1">
                <a:solidFill>
                  <a:srgbClr val="FF0000"/>
                </a:solidFill>
                <a:latin typeface="Cambria" panose="02040503050406030204" pitchFamily="18" charset="0"/>
                <a:ea typeface="Cambria" panose="02040503050406030204" pitchFamily="18" charset="0"/>
              </a:rPr>
              <a:t>Score_Card</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[ID]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 NULL,</a:t>
            </a:r>
          </a:p>
          <a:p>
            <a:r>
              <a:rPr lang="en-US" sz="1000" b="1" dirty="0">
                <a:solidFill>
                  <a:srgbClr val="FF0000"/>
                </a:solidFill>
                <a:latin typeface="Cambria" panose="02040503050406030204" pitchFamily="18" charset="0"/>
                <a:ea typeface="Cambria" panose="02040503050406030204" pitchFamily="18" charset="0"/>
              </a:rPr>
              <a:t>[Name]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](50) NULL,</a:t>
            </a:r>
          </a:p>
          <a:p>
            <a:r>
              <a:rPr lang="en-US" sz="1000" b="1" dirty="0">
                <a:solidFill>
                  <a:srgbClr val="FF0000"/>
                </a:solidFill>
                <a:latin typeface="Cambria" panose="02040503050406030204" pitchFamily="18" charset="0"/>
                <a:ea typeface="Cambria" panose="02040503050406030204" pitchFamily="18" charset="0"/>
              </a:rPr>
              <a:t>[Marathi]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](50) NULL,</a:t>
            </a:r>
          </a:p>
          <a:p>
            <a:r>
              <a:rPr lang="en-US" sz="1000" b="1" dirty="0">
                <a:solidFill>
                  <a:srgbClr val="FF0000"/>
                </a:solidFill>
                <a:latin typeface="Cambria" panose="02040503050406030204" pitchFamily="18" charset="0"/>
                <a:ea typeface="Cambria" panose="02040503050406030204" pitchFamily="18" charset="0"/>
              </a:rPr>
              <a:t>[English]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](50) NULL,</a:t>
            </a:r>
          </a:p>
          <a:p>
            <a:r>
              <a:rPr lang="en-US" sz="1000" b="1" dirty="0">
                <a:solidFill>
                  <a:srgbClr val="FF0000"/>
                </a:solidFill>
                <a:latin typeface="Cambria" panose="02040503050406030204" pitchFamily="18" charset="0"/>
                <a:ea typeface="Cambria" panose="02040503050406030204" pitchFamily="18" charset="0"/>
              </a:rPr>
              <a:t>[Science]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](50) NULL,</a:t>
            </a:r>
          </a:p>
          <a:p>
            <a:r>
              <a:rPr lang="en-US" sz="1000" b="1" dirty="0">
                <a:solidFill>
                  <a:srgbClr val="FF0000"/>
                </a:solidFill>
                <a:latin typeface="Cambria" panose="02040503050406030204" pitchFamily="18" charset="0"/>
                <a:ea typeface="Cambria" panose="02040503050406030204" pitchFamily="18" charset="0"/>
              </a:rPr>
              <a:t>[History]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](50) NULL</a:t>
            </a:r>
          </a:p>
          <a:p>
            <a:r>
              <a:rPr lang="en-US" sz="1000" b="1" dirty="0">
                <a:solidFill>
                  <a:srgbClr val="FF0000"/>
                </a:solidFill>
                <a:latin typeface="Cambria" panose="02040503050406030204" pitchFamily="18" charset="0"/>
                <a:ea typeface="Cambria" panose="02040503050406030204" pitchFamily="18" charset="0"/>
              </a:rPr>
              <a:t>)</a:t>
            </a: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values(1,'Simisola','50','67','87','45')</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values(2,'Ivan','70','69','57','78')</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values(3,'Metodija','80','87','89','35')</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values(4,'Callum','35','46','60','67')</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values(5,'Leia','67','77','55','69')</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values(6,'Aparecida','69','89','81','87')</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values(7,'Ursula','87','80','71','87')</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values(8,'Ramazan','95','50','90','69')</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values(9,'Corona','77','67','90','89')</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values(10,'Alise','89','69','90','99')</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values(11,'Galadriel','80','87','90','55')</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values(12,'Merel','35','47','41','40')</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values(13,'Cherice','67','78','44','87')</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values(14,'Nithya','69','80','63','95')</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values(15,'Elşad','87','35','51','77')</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values(16,'Liisi','89','67','60','89')</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values(17,'Johanna','77','52','80','97')</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values(18,'Anfisa','90','98','52','61')</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values(19,'Ryōsuke','50','84','98','63')</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values(20,'Sakchai','70','82','84','51')</a:t>
            </a: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ScoreCard</a:t>
            </a:r>
            <a:r>
              <a:rPr lang="en-US" sz="1000" b="1" dirty="0">
                <a:solidFill>
                  <a:srgbClr val="FF0000"/>
                </a:solidFill>
                <a:latin typeface="Cambria" panose="02040503050406030204" pitchFamily="18" charset="0"/>
                <a:ea typeface="Cambria" panose="02040503050406030204" pitchFamily="18" charset="0"/>
              </a:rPr>
              <a:t> values(21,'Elbert','80','69','82','60')</a:t>
            </a:r>
          </a:p>
        </p:txBody>
      </p:sp>
      <p:sp>
        <p:nvSpPr>
          <p:cNvPr id="23" name="Rectangle 22"/>
          <p:cNvSpPr/>
          <p:nvPr/>
        </p:nvSpPr>
        <p:spPr>
          <a:xfrm>
            <a:off x="8474925" y="119765"/>
            <a:ext cx="3657598"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smtClean="0">
                <a:solidFill>
                  <a:srgbClr val="FF0000"/>
                </a:solidFill>
                <a:latin typeface="Cambria" panose="02040503050406030204" pitchFamily="18" charset="0"/>
                <a:ea typeface="Cambria" panose="02040503050406030204" pitchFamily="18" charset="0"/>
              </a:rPr>
              <a:t>Create </a:t>
            </a:r>
            <a:r>
              <a:rPr lang="en-US" sz="1000" b="1" dirty="0">
                <a:solidFill>
                  <a:srgbClr val="FF0000"/>
                </a:solidFill>
                <a:latin typeface="Cambria" panose="02040503050406030204" pitchFamily="18" charset="0"/>
                <a:ea typeface="Cambria" panose="02040503050406030204" pitchFamily="18" charset="0"/>
              </a:rPr>
              <a:t>table Customers</a:t>
            </a:r>
          </a:p>
          <a:p>
            <a:r>
              <a:rPr lang="en-US" sz="1000" b="1" dirty="0" smtClean="0">
                <a:solidFill>
                  <a:srgbClr val="FF0000"/>
                </a:solidFill>
                <a:latin typeface="Cambria" panose="02040503050406030204" pitchFamily="18" charset="0"/>
                <a:ea typeface="Cambria" panose="02040503050406030204" pitchFamily="18" charset="0"/>
              </a:rPr>
              <a:t>( </a:t>
            </a:r>
            <a:r>
              <a:rPr lang="en-US" sz="1000" b="1" dirty="0" err="1" smtClean="0">
                <a:solidFill>
                  <a:srgbClr val="FF0000"/>
                </a:solidFill>
                <a:latin typeface="Cambria" panose="02040503050406030204" pitchFamily="18" charset="0"/>
                <a:ea typeface="Cambria" panose="02040503050406030204" pitchFamily="18" charset="0"/>
              </a:rPr>
              <a:t>Cust_ID</a:t>
            </a:r>
            <a:r>
              <a:rPr lang="en-US" sz="1000" b="1" dirty="0" smtClean="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a:t>
            </a:r>
          </a:p>
          <a:p>
            <a:r>
              <a:rPr lang="en-US" sz="1000" b="1" dirty="0" err="1">
                <a:solidFill>
                  <a:srgbClr val="FF0000"/>
                </a:solidFill>
                <a:latin typeface="Cambria" panose="02040503050406030204" pitchFamily="18" charset="0"/>
                <a:ea typeface="Cambria" panose="02040503050406030204" pitchFamily="18" charset="0"/>
              </a:rPr>
              <a:t>F_Name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(50),</a:t>
            </a:r>
          </a:p>
          <a:p>
            <a:r>
              <a:rPr lang="en-US" sz="1000" b="1" dirty="0" err="1">
                <a:solidFill>
                  <a:srgbClr val="FF0000"/>
                </a:solidFill>
                <a:latin typeface="Cambria" panose="02040503050406030204" pitchFamily="18" charset="0"/>
                <a:ea typeface="Cambria" panose="02040503050406030204" pitchFamily="18" charset="0"/>
              </a:rPr>
              <a:t>L_name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(50),</a:t>
            </a:r>
          </a:p>
          <a:p>
            <a:r>
              <a:rPr lang="en-US" sz="1000" b="1" dirty="0">
                <a:solidFill>
                  <a:srgbClr val="FF0000"/>
                </a:solidFill>
                <a:latin typeface="Cambria" panose="02040503050406030204" pitchFamily="18" charset="0"/>
                <a:ea typeface="Cambria" panose="02040503050406030204" pitchFamily="18" charset="0"/>
              </a:rPr>
              <a:t>Age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 ,</a:t>
            </a:r>
          </a:p>
          <a:p>
            <a:r>
              <a:rPr lang="en-US" sz="1000" b="1" dirty="0">
                <a:solidFill>
                  <a:srgbClr val="FF0000"/>
                </a:solidFill>
                <a:latin typeface="Cambria" panose="02040503050406030204" pitchFamily="18" charset="0"/>
                <a:ea typeface="Cambria" panose="02040503050406030204" pitchFamily="18" charset="0"/>
              </a:rPr>
              <a:t>Country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(50</a:t>
            </a:r>
            <a:r>
              <a:rPr lang="en-US" sz="1000" b="1" dirty="0" smtClean="0">
                <a:solidFill>
                  <a:srgbClr val="FF0000"/>
                </a:solidFill>
                <a:latin typeface="Cambria" panose="02040503050406030204" pitchFamily="18" charset="0"/>
                <a:ea typeface="Cambria" panose="02040503050406030204" pitchFamily="18" charset="0"/>
              </a:rPr>
              <a:t>))</a:t>
            </a:r>
            <a:endParaRPr lang="en-US" sz="1000" b="1" dirty="0">
              <a:solidFill>
                <a:srgbClr val="FF0000"/>
              </a:solidFill>
              <a:latin typeface="Cambria" panose="02040503050406030204" pitchFamily="18" charset="0"/>
              <a:ea typeface="Cambria" panose="02040503050406030204" pitchFamily="18" charset="0"/>
            </a:endParaRP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Insert into Customers values (1, 'john','Doe',31,'USA')</a:t>
            </a:r>
          </a:p>
          <a:p>
            <a:r>
              <a:rPr lang="en-US" sz="1000" b="1" dirty="0">
                <a:solidFill>
                  <a:srgbClr val="FF0000"/>
                </a:solidFill>
                <a:latin typeface="Cambria" panose="02040503050406030204" pitchFamily="18" charset="0"/>
                <a:ea typeface="Cambria" panose="02040503050406030204" pitchFamily="18" charset="0"/>
              </a:rPr>
              <a:t>Insert into Customers values (2, 'Robert','Luna',17,'USA')</a:t>
            </a:r>
          </a:p>
          <a:p>
            <a:r>
              <a:rPr lang="en-US" sz="1000" b="1" dirty="0">
                <a:solidFill>
                  <a:srgbClr val="FF0000"/>
                </a:solidFill>
                <a:latin typeface="Cambria" panose="02040503050406030204" pitchFamily="18" charset="0"/>
                <a:ea typeface="Cambria" panose="02040503050406030204" pitchFamily="18" charset="0"/>
              </a:rPr>
              <a:t>Insert into Customers values (1, 'David','Robinson',22,'UK')</a:t>
            </a:r>
          </a:p>
          <a:p>
            <a:r>
              <a:rPr lang="en-US" sz="1000" b="1" dirty="0">
                <a:solidFill>
                  <a:srgbClr val="FF0000"/>
                </a:solidFill>
                <a:latin typeface="Cambria" panose="02040503050406030204" pitchFamily="18" charset="0"/>
                <a:ea typeface="Cambria" panose="02040503050406030204" pitchFamily="18" charset="0"/>
              </a:rPr>
              <a:t>Insert into Customers values (1, 'john','Reinhardt',25,'UK')</a:t>
            </a:r>
          </a:p>
          <a:p>
            <a:r>
              <a:rPr lang="en-US" sz="1000" b="1" dirty="0">
                <a:solidFill>
                  <a:srgbClr val="FF0000"/>
                </a:solidFill>
                <a:latin typeface="Cambria" panose="02040503050406030204" pitchFamily="18" charset="0"/>
                <a:ea typeface="Cambria" panose="02040503050406030204" pitchFamily="18" charset="0"/>
              </a:rPr>
              <a:t>Insert into Customers values (1, 'Betty','Doe',28,'UAE')</a:t>
            </a:r>
          </a:p>
        </p:txBody>
      </p:sp>
      <p:sp>
        <p:nvSpPr>
          <p:cNvPr id="24" name="Rectangle 23"/>
          <p:cNvSpPr/>
          <p:nvPr/>
        </p:nvSpPr>
        <p:spPr>
          <a:xfrm>
            <a:off x="5101476" y="4084703"/>
            <a:ext cx="3306543"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latin typeface="Cambria" panose="02040503050406030204" pitchFamily="18" charset="0"/>
                <a:ea typeface="Cambria" panose="02040503050406030204" pitchFamily="18" charset="0"/>
              </a:rPr>
              <a:t>Example Using Customer Table</a:t>
            </a:r>
            <a:r>
              <a:rPr lang="en-US" sz="1000" b="1" dirty="0" smtClean="0">
                <a:solidFill>
                  <a:srgbClr val="FF0000"/>
                </a:solidFill>
                <a:latin typeface="Cambria" panose="02040503050406030204" pitchFamily="18" charset="0"/>
                <a:ea typeface="Cambria" panose="02040503050406030204" pitchFamily="18" charset="0"/>
              </a:rPr>
              <a:t>  </a:t>
            </a:r>
          </a:p>
          <a:p>
            <a:r>
              <a:rPr lang="en-US" sz="1000" b="1" dirty="0">
                <a:solidFill>
                  <a:srgbClr val="FF0000"/>
                </a:solidFill>
                <a:latin typeface="Cambria" panose="02040503050406030204" pitchFamily="18" charset="0"/>
                <a:ea typeface="Cambria" panose="02040503050406030204" pitchFamily="18" charset="0"/>
              </a:rPr>
              <a:t>declare @Age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 =17</a:t>
            </a:r>
          </a:p>
          <a:p>
            <a:r>
              <a:rPr lang="en-US" sz="1000" b="1" dirty="0">
                <a:solidFill>
                  <a:srgbClr val="FF0000"/>
                </a:solidFill>
                <a:latin typeface="Cambria" panose="02040503050406030204" pitchFamily="18" charset="0"/>
                <a:ea typeface="Cambria" panose="02040503050406030204" pitchFamily="18" charset="0"/>
              </a:rPr>
              <a:t>  IF(@Age&gt;=18)</a:t>
            </a:r>
          </a:p>
          <a:p>
            <a:r>
              <a:rPr lang="en-US" sz="1000" b="1" dirty="0">
                <a:solidFill>
                  <a:srgbClr val="FF0000"/>
                </a:solidFill>
                <a:latin typeface="Cambria" panose="02040503050406030204" pitchFamily="18" charset="0"/>
                <a:ea typeface="Cambria" panose="02040503050406030204" pitchFamily="18" charset="0"/>
              </a:rPr>
              <a:t>  BEGIN</a:t>
            </a:r>
          </a:p>
          <a:p>
            <a:r>
              <a:rPr lang="en-US" sz="1000" b="1" dirty="0">
                <a:solidFill>
                  <a:srgbClr val="FF0000"/>
                </a:solidFill>
                <a:latin typeface="Cambria" panose="02040503050406030204" pitchFamily="18" charset="0"/>
                <a:ea typeface="Cambria" panose="02040503050406030204" pitchFamily="18" charset="0"/>
              </a:rPr>
              <a:t>	select * from [</a:t>
            </a:r>
            <a:r>
              <a:rPr lang="en-US" sz="1000" b="1" dirty="0" err="1">
                <a:solidFill>
                  <a:srgbClr val="FF0000"/>
                </a:solidFill>
                <a:latin typeface="Cambria" panose="02040503050406030204" pitchFamily="18" charset="0"/>
                <a:ea typeface="Cambria" panose="02040503050406030204" pitchFamily="18" charset="0"/>
              </a:rPr>
              <a:t>SQL_Traning</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].[Customers] where Age&gt;=18</a:t>
            </a:r>
          </a:p>
          <a:p>
            <a:r>
              <a:rPr lang="en-US" sz="1000" b="1" dirty="0">
                <a:solidFill>
                  <a:srgbClr val="FF0000"/>
                </a:solidFill>
                <a:latin typeface="Cambria" panose="02040503050406030204" pitchFamily="18" charset="0"/>
                <a:ea typeface="Cambria" panose="02040503050406030204" pitchFamily="18" charset="0"/>
              </a:rPr>
              <a:t>  END</a:t>
            </a:r>
          </a:p>
          <a:p>
            <a:r>
              <a:rPr lang="en-US" sz="1000" b="1" dirty="0">
                <a:solidFill>
                  <a:srgbClr val="FF0000"/>
                </a:solidFill>
                <a:latin typeface="Cambria" panose="02040503050406030204" pitchFamily="18" charset="0"/>
                <a:ea typeface="Cambria" panose="02040503050406030204" pitchFamily="18" charset="0"/>
              </a:rPr>
              <a:t>  ELSE</a:t>
            </a:r>
          </a:p>
          <a:p>
            <a:r>
              <a:rPr lang="en-US" sz="1000" b="1" dirty="0">
                <a:solidFill>
                  <a:srgbClr val="FF0000"/>
                </a:solidFill>
                <a:latin typeface="Cambria" panose="02040503050406030204" pitchFamily="18" charset="0"/>
                <a:ea typeface="Cambria" panose="02040503050406030204" pitchFamily="18" charset="0"/>
              </a:rPr>
              <a:t>  BEGIN</a:t>
            </a:r>
          </a:p>
          <a:p>
            <a:r>
              <a:rPr lang="en-US" sz="1000" b="1" dirty="0">
                <a:solidFill>
                  <a:srgbClr val="FF0000"/>
                </a:solidFill>
                <a:latin typeface="Cambria" panose="02040503050406030204" pitchFamily="18" charset="0"/>
                <a:ea typeface="Cambria" panose="02040503050406030204" pitchFamily="18" charset="0"/>
              </a:rPr>
              <a:t>	select * from [</a:t>
            </a:r>
            <a:r>
              <a:rPr lang="en-US" sz="1000" b="1" dirty="0" err="1">
                <a:solidFill>
                  <a:srgbClr val="FF0000"/>
                </a:solidFill>
                <a:latin typeface="Cambria" panose="02040503050406030204" pitchFamily="18" charset="0"/>
                <a:ea typeface="Cambria" panose="02040503050406030204" pitchFamily="18" charset="0"/>
              </a:rPr>
              <a:t>SQL_Traning</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].[Customers] where Age&lt;18</a:t>
            </a:r>
          </a:p>
          <a:p>
            <a:r>
              <a:rPr lang="en-US" sz="1000" b="1" dirty="0">
                <a:solidFill>
                  <a:srgbClr val="FF0000"/>
                </a:solidFill>
                <a:latin typeface="Cambria" panose="02040503050406030204" pitchFamily="18" charset="0"/>
                <a:ea typeface="Cambria" panose="02040503050406030204" pitchFamily="18" charset="0"/>
              </a:rPr>
              <a:t>  END</a:t>
            </a:r>
          </a:p>
        </p:txBody>
      </p:sp>
    </p:spTree>
    <p:extLst>
      <p:ext uri="{BB962C8B-B14F-4D97-AF65-F5344CB8AC3E}">
        <p14:creationId xmlns:p14="http://schemas.microsoft.com/office/powerpoint/2010/main" val="14859937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3916744" y="13628"/>
            <a:ext cx="23354" cy="6848090"/>
          </a:xfrm>
          <a:prstGeom prst="line">
            <a:avLst/>
          </a:prstGeom>
        </p:spPr>
        <p:style>
          <a:lnRef idx="3">
            <a:schemeClr val="accent2"/>
          </a:lnRef>
          <a:fillRef idx="0">
            <a:schemeClr val="accent2"/>
          </a:fillRef>
          <a:effectRef idx="2">
            <a:schemeClr val="accent2"/>
          </a:effectRef>
          <a:fontRef idx="minor">
            <a:schemeClr val="tx1"/>
          </a:fontRef>
        </p:style>
      </p:cxnSp>
      <p:sp>
        <p:nvSpPr>
          <p:cNvPr id="2" name="Rectangle 1"/>
          <p:cNvSpPr/>
          <p:nvPr/>
        </p:nvSpPr>
        <p:spPr>
          <a:xfrm>
            <a:off x="66906" y="80534"/>
            <a:ext cx="3776548" cy="455509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rgbClr val="FF0000"/>
                </a:solidFill>
                <a:latin typeface="Cambria" panose="02040503050406030204" pitchFamily="18" charset="0"/>
                <a:ea typeface="Cambria" panose="02040503050406030204" pitchFamily="18" charset="0"/>
              </a:rPr>
              <a:t>DECLARE @Percentage INT;  </a:t>
            </a:r>
          </a:p>
          <a:p>
            <a:r>
              <a:rPr lang="en-US" sz="1000" b="1" dirty="0">
                <a:solidFill>
                  <a:srgbClr val="FF0000"/>
                </a:solidFill>
                <a:latin typeface="Cambria" panose="02040503050406030204" pitchFamily="18" charset="0"/>
                <a:ea typeface="Cambria" panose="02040503050406030204" pitchFamily="18" charset="0"/>
              </a:rPr>
              <a:t>SET @Percentage = 70</a:t>
            </a: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IF @Percentage&gt;=60</a:t>
            </a:r>
          </a:p>
          <a:p>
            <a:r>
              <a:rPr lang="en-US" sz="1000" b="1" dirty="0">
                <a:solidFill>
                  <a:srgbClr val="FF0000"/>
                </a:solidFill>
                <a:latin typeface="Cambria" panose="02040503050406030204" pitchFamily="18" charset="0"/>
                <a:ea typeface="Cambria" panose="02040503050406030204" pitchFamily="18" charset="0"/>
              </a:rPr>
              <a:t>BEGIN</a:t>
            </a:r>
          </a:p>
          <a:p>
            <a:r>
              <a:rPr lang="en-US" sz="1000" b="1" dirty="0">
                <a:solidFill>
                  <a:srgbClr val="FF0000"/>
                </a:solidFill>
                <a:latin typeface="Cambria" panose="02040503050406030204" pitchFamily="18" charset="0"/>
                <a:ea typeface="Cambria" panose="02040503050406030204" pitchFamily="18" charset="0"/>
              </a:rPr>
              <a:t>SELECT  [ID] ,[Name],[Marathi],[English],[Science],[History]</a:t>
            </a:r>
          </a:p>
          <a:p>
            <a:r>
              <a:rPr lang="en-US" sz="1000" b="1" dirty="0">
                <a:solidFill>
                  <a:srgbClr val="FF0000"/>
                </a:solidFill>
                <a:latin typeface="Cambria" panose="02040503050406030204" pitchFamily="18" charset="0"/>
                <a:ea typeface="Cambria" panose="02040503050406030204" pitchFamily="18" charset="0"/>
              </a:rPr>
              <a:t>  ,SUM(Cast(Marathi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)+Cast(English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)+Cast(Science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)+Cast(History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 as '</a:t>
            </a:r>
            <a:r>
              <a:rPr lang="en-US" sz="1000" b="1" dirty="0" err="1">
                <a:solidFill>
                  <a:srgbClr val="FF0000"/>
                </a:solidFill>
                <a:latin typeface="Cambria" panose="02040503050406030204" pitchFamily="18" charset="0"/>
                <a:ea typeface="Cambria" panose="02040503050406030204" pitchFamily="18" charset="0"/>
              </a:rPr>
              <a:t>Total_Marks</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  ,SUM(Cast(Marathi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)+Cast(English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)+Cast(Science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)+Cast(History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))/4 as 'Percentage'  </a:t>
            </a:r>
          </a:p>
          <a:p>
            <a:r>
              <a:rPr lang="en-US" sz="1000" b="1" dirty="0">
                <a:solidFill>
                  <a:srgbClr val="FF0000"/>
                </a:solidFill>
                <a:latin typeface="Cambria" panose="02040503050406030204" pitchFamily="18" charset="0"/>
                <a:ea typeface="Cambria" panose="02040503050406030204" pitchFamily="18" charset="0"/>
              </a:rPr>
              <a:t>  FROM [</a:t>
            </a:r>
            <a:r>
              <a:rPr lang="en-US" sz="1000" b="1" dirty="0" err="1">
                <a:solidFill>
                  <a:srgbClr val="FF0000"/>
                </a:solidFill>
                <a:latin typeface="Cambria" panose="02040503050406030204" pitchFamily="18" charset="0"/>
                <a:ea typeface="Cambria" panose="02040503050406030204" pitchFamily="18" charset="0"/>
              </a:rPr>
              <a:t>SQLPractice</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Score_Card</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  GROUP BY [ID],[Name],[Marathi],[English],[Science],[History]</a:t>
            </a:r>
          </a:p>
          <a:p>
            <a:r>
              <a:rPr lang="en-US" sz="1000" b="1" dirty="0">
                <a:solidFill>
                  <a:srgbClr val="FF0000"/>
                </a:solidFill>
                <a:latin typeface="Cambria" panose="02040503050406030204" pitchFamily="18" charset="0"/>
                <a:ea typeface="Cambria" panose="02040503050406030204" pitchFamily="18" charset="0"/>
              </a:rPr>
              <a:t>  Having (SUM(Cast(Marathi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)+Cast(English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)+Cast(Science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)+Cast(History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))/4)&gt;=60</a:t>
            </a:r>
          </a:p>
          <a:p>
            <a:r>
              <a:rPr lang="en-US" sz="1000" b="1" dirty="0">
                <a:solidFill>
                  <a:srgbClr val="FF0000"/>
                </a:solidFill>
                <a:latin typeface="Cambria" panose="02040503050406030204" pitchFamily="18" charset="0"/>
                <a:ea typeface="Cambria" panose="02040503050406030204" pitchFamily="18" charset="0"/>
              </a:rPr>
              <a:t>END</a:t>
            </a:r>
          </a:p>
          <a:p>
            <a:r>
              <a:rPr lang="en-US" sz="1000" b="1" dirty="0">
                <a:solidFill>
                  <a:srgbClr val="FF0000"/>
                </a:solidFill>
                <a:latin typeface="Cambria" panose="02040503050406030204" pitchFamily="18" charset="0"/>
                <a:ea typeface="Cambria" panose="02040503050406030204" pitchFamily="18" charset="0"/>
              </a:rPr>
              <a:t>ELSE</a:t>
            </a:r>
          </a:p>
          <a:p>
            <a:r>
              <a:rPr lang="en-US" sz="1000" b="1" dirty="0">
                <a:solidFill>
                  <a:srgbClr val="FF0000"/>
                </a:solidFill>
                <a:latin typeface="Cambria" panose="02040503050406030204" pitchFamily="18" charset="0"/>
                <a:ea typeface="Cambria" panose="02040503050406030204" pitchFamily="18" charset="0"/>
              </a:rPr>
              <a:t>BEGIN</a:t>
            </a:r>
          </a:p>
          <a:p>
            <a:r>
              <a:rPr lang="en-US" sz="1000" b="1" dirty="0">
                <a:solidFill>
                  <a:srgbClr val="FF0000"/>
                </a:solidFill>
                <a:latin typeface="Cambria" panose="02040503050406030204" pitchFamily="18" charset="0"/>
                <a:ea typeface="Cambria" panose="02040503050406030204" pitchFamily="18" charset="0"/>
              </a:rPr>
              <a:t>SELECT  [ID],[Name],[Marathi],[English],[Science],[History]</a:t>
            </a:r>
          </a:p>
          <a:p>
            <a:r>
              <a:rPr lang="en-US" sz="1000" b="1" dirty="0">
                <a:solidFill>
                  <a:srgbClr val="FF0000"/>
                </a:solidFill>
                <a:latin typeface="Cambria" panose="02040503050406030204" pitchFamily="18" charset="0"/>
                <a:ea typeface="Cambria" panose="02040503050406030204" pitchFamily="18" charset="0"/>
              </a:rPr>
              <a:t>  ,SUM(Cast(Marathi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)+Cast(English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)+Cast(Science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)+Cast(History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 as '</a:t>
            </a:r>
            <a:r>
              <a:rPr lang="en-US" sz="1000" b="1" dirty="0" err="1">
                <a:solidFill>
                  <a:srgbClr val="FF0000"/>
                </a:solidFill>
                <a:latin typeface="Cambria" panose="02040503050406030204" pitchFamily="18" charset="0"/>
                <a:ea typeface="Cambria" panose="02040503050406030204" pitchFamily="18" charset="0"/>
              </a:rPr>
              <a:t>Total_Marks</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  ,SUM(Cast(Marathi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)+Cast(English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)+Cast(Science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)+Cast(History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))/4 as 'Percentage'  </a:t>
            </a:r>
          </a:p>
          <a:p>
            <a:r>
              <a:rPr lang="en-US" sz="1000" b="1" dirty="0">
                <a:solidFill>
                  <a:srgbClr val="FF0000"/>
                </a:solidFill>
                <a:latin typeface="Cambria" panose="02040503050406030204" pitchFamily="18" charset="0"/>
                <a:ea typeface="Cambria" panose="02040503050406030204" pitchFamily="18" charset="0"/>
              </a:rPr>
              <a:t>  FROM [</a:t>
            </a:r>
            <a:r>
              <a:rPr lang="en-US" sz="1000" b="1" dirty="0" err="1">
                <a:solidFill>
                  <a:srgbClr val="FF0000"/>
                </a:solidFill>
                <a:latin typeface="Cambria" panose="02040503050406030204" pitchFamily="18" charset="0"/>
                <a:ea typeface="Cambria" panose="02040503050406030204" pitchFamily="18" charset="0"/>
              </a:rPr>
              <a:t>SQLPractice</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Score_Card</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  GROUP BY [ID],[Name],[Marathi],[English],[Science],[History]</a:t>
            </a:r>
          </a:p>
          <a:p>
            <a:r>
              <a:rPr lang="en-US" sz="1000" b="1" dirty="0">
                <a:solidFill>
                  <a:srgbClr val="FF0000"/>
                </a:solidFill>
                <a:latin typeface="Cambria" panose="02040503050406030204" pitchFamily="18" charset="0"/>
                <a:ea typeface="Cambria" panose="02040503050406030204" pitchFamily="18" charset="0"/>
              </a:rPr>
              <a:t>  Having (SUM(Cast(Marathi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)+Cast(English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)+Cast(Science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)+Cast(History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))/4)&lt;60</a:t>
            </a:r>
          </a:p>
          <a:p>
            <a:r>
              <a:rPr lang="en-US" sz="1000" b="1" dirty="0">
                <a:solidFill>
                  <a:srgbClr val="FF0000"/>
                </a:solidFill>
                <a:latin typeface="Cambria" panose="02040503050406030204" pitchFamily="18" charset="0"/>
                <a:ea typeface="Cambria" panose="02040503050406030204" pitchFamily="18" charset="0"/>
              </a:rPr>
              <a:t>END</a:t>
            </a:r>
          </a:p>
        </p:txBody>
      </p:sp>
      <p:sp>
        <p:nvSpPr>
          <p:cNvPr id="4" name="Rectangle 3"/>
          <p:cNvSpPr/>
          <p:nvPr/>
        </p:nvSpPr>
        <p:spPr>
          <a:xfrm>
            <a:off x="66906" y="4765807"/>
            <a:ext cx="3776548" cy="178510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chemeClr val="tx1"/>
                </a:solidFill>
                <a:latin typeface="Cambria" panose="02040503050406030204" pitchFamily="18" charset="0"/>
                <a:ea typeface="Cambria" panose="02040503050406030204" pitchFamily="18" charset="0"/>
              </a:rPr>
              <a:t>Example:- Using Adventure Works Database:-</a:t>
            </a:r>
          </a:p>
          <a:p>
            <a:r>
              <a:rPr lang="en-US" sz="1000" b="1" dirty="0">
                <a:solidFill>
                  <a:srgbClr val="FF0000"/>
                </a:solidFill>
                <a:latin typeface="Cambria" panose="02040503050406030204" pitchFamily="18" charset="0"/>
                <a:ea typeface="Cambria" panose="02040503050406030204" pitchFamily="18" charset="0"/>
              </a:rPr>
              <a:t> </a:t>
            </a:r>
          </a:p>
          <a:p>
            <a:r>
              <a:rPr lang="en-US" sz="1000" b="1" dirty="0">
                <a:solidFill>
                  <a:srgbClr val="FF0000"/>
                </a:solidFill>
                <a:latin typeface="Cambria" panose="02040503050406030204" pitchFamily="18" charset="0"/>
                <a:ea typeface="Cambria" panose="02040503050406030204" pitchFamily="18" charset="0"/>
              </a:rPr>
              <a:t>DECLARE @sales INT;</a:t>
            </a:r>
          </a:p>
          <a:p>
            <a:r>
              <a:rPr lang="en-US" sz="1000" b="1" dirty="0">
                <a:solidFill>
                  <a:srgbClr val="FF0000"/>
                </a:solidFill>
                <a:latin typeface="Cambria" panose="02040503050406030204" pitchFamily="18" charset="0"/>
                <a:ea typeface="Cambria" panose="02040503050406030204" pitchFamily="18" charset="0"/>
              </a:rPr>
              <a:t>SELECT @sales = SUM(</a:t>
            </a:r>
            <a:r>
              <a:rPr lang="en-US" sz="1000" b="1" dirty="0" err="1">
                <a:solidFill>
                  <a:srgbClr val="FF0000"/>
                </a:solidFill>
                <a:latin typeface="Cambria" panose="02040503050406030204" pitchFamily="18" charset="0"/>
                <a:ea typeface="Cambria" panose="02040503050406030204" pitchFamily="18" charset="0"/>
              </a:rPr>
              <a:t>OrderQty</a:t>
            </a:r>
            <a:r>
              <a:rPr lang="en-US" sz="1000" b="1" dirty="0">
                <a:solidFill>
                  <a:srgbClr val="FF0000"/>
                </a:solidFill>
                <a:latin typeface="Cambria" panose="02040503050406030204" pitchFamily="18" charset="0"/>
                <a:ea typeface="Cambria" panose="02040503050406030204" pitchFamily="18" charset="0"/>
              </a:rPr>
              <a:t> * </a:t>
            </a:r>
            <a:r>
              <a:rPr lang="en-US" sz="1000" b="1" dirty="0" err="1">
                <a:solidFill>
                  <a:srgbClr val="FF0000"/>
                </a:solidFill>
                <a:latin typeface="Cambria" panose="02040503050406030204" pitchFamily="18" charset="0"/>
                <a:ea typeface="Cambria" panose="02040503050406030204" pitchFamily="18" charset="0"/>
              </a:rPr>
              <a:t>UnitPrice</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FROM [AdventureWorks2017].[Sales].[</a:t>
            </a:r>
            <a:r>
              <a:rPr lang="en-US" sz="1000" b="1" dirty="0" err="1">
                <a:solidFill>
                  <a:srgbClr val="FF0000"/>
                </a:solidFill>
                <a:latin typeface="Cambria" panose="02040503050406030204" pitchFamily="18" charset="0"/>
                <a:ea typeface="Cambria" panose="02040503050406030204" pitchFamily="18" charset="0"/>
              </a:rPr>
              <a:t>SalesOrderDetail</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IF @sales &gt; 100000000</a:t>
            </a:r>
          </a:p>
          <a:p>
            <a:r>
              <a:rPr lang="en-US" sz="1000" b="1" dirty="0">
                <a:solidFill>
                  <a:srgbClr val="FF0000"/>
                </a:solidFill>
                <a:latin typeface="Cambria" panose="02040503050406030204" pitchFamily="18" charset="0"/>
                <a:ea typeface="Cambria" panose="02040503050406030204" pitchFamily="18" charset="0"/>
              </a:rPr>
              <a:t>    SELECT *</a:t>
            </a:r>
          </a:p>
          <a:p>
            <a:r>
              <a:rPr lang="en-US" sz="1000" b="1" dirty="0">
                <a:solidFill>
                  <a:srgbClr val="FF0000"/>
                </a:solidFill>
                <a:latin typeface="Cambria" panose="02040503050406030204" pitchFamily="18" charset="0"/>
                <a:ea typeface="Cambria" panose="02040503050406030204" pitchFamily="18" charset="0"/>
              </a:rPr>
              <a:t>    FROM [AdventureWorks2017].[Sales].[</a:t>
            </a:r>
            <a:r>
              <a:rPr lang="en-US" sz="1000" b="1" dirty="0" err="1">
                <a:solidFill>
                  <a:srgbClr val="FF0000"/>
                </a:solidFill>
                <a:latin typeface="Cambria" panose="02040503050406030204" pitchFamily="18" charset="0"/>
                <a:ea typeface="Cambria" panose="02040503050406030204" pitchFamily="18" charset="0"/>
              </a:rPr>
              <a:t>SalesOrderDetail</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    ELSE</a:t>
            </a:r>
          </a:p>
          <a:p>
            <a:r>
              <a:rPr lang="en-US" sz="1000" b="1" dirty="0">
                <a:solidFill>
                  <a:srgbClr val="FF0000"/>
                </a:solidFill>
                <a:latin typeface="Cambria" panose="02040503050406030204" pitchFamily="18" charset="0"/>
                <a:ea typeface="Cambria" panose="02040503050406030204" pitchFamily="18" charset="0"/>
              </a:rPr>
              <a:t>    SELECT *</a:t>
            </a:r>
          </a:p>
          <a:p>
            <a:r>
              <a:rPr lang="en-US" sz="1000" b="1" dirty="0">
                <a:solidFill>
                  <a:srgbClr val="FF0000"/>
                </a:solidFill>
                <a:latin typeface="Cambria" panose="02040503050406030204" pitchFamily="18" charset="0"/>
                <a:ea typeface="Cambria" panose="02040503050406030204" pitchFamily="18" charset="0"/>
              </a:rPr>
              <a:t>    FROM [AdventureWorks2017].[Sales].[</a:t>
            </a:r>
            <a:r>
              <a:rPr lang="en-US" sz="1000" b="1" dirty="0" err="1">
                <a:solidFill>
                  <a:srgbClr val="FF0000"/>
                </a:solidFill>
                <a:latin typeface="Cambria" panose="02040503050406030204" pitchFamily="18" charset="0"/>
                <a:ea typeface="Cambria" panose="02040503050406030204" pitchFamily="18" charset="0"/>
              </a:rPr>
              <a:t>SalesOrderHeader</a:t>
            </a:r>
            <a:r>
              <a:rPr lang="en-US" sz="1000" b="1" dirty="0">
                <a:solidFill>
                  <a:srgbClr val="FF0000"/>
                </a:solidFill>
                <a:latin typeface="Cambria" panose="02040503050406030204" pitchFamily="18" charset="0"/>
                <a:ea typeface="Cambria" panose="02040503050406030204" pitchFamily="18" charset="0"/>
              </a:rPr>
              <a:t>];</a:t>
            </a:r>
          </a:p>
        </p:txBody>
      </p:sp>
      <p:sp>
        <p:nvSpPr>
          <p:cNvPr id="13" name="Rectangle 12"/>
          <p:cNvSpPr/>
          <p:nvPr/>
        </p:nvSpPr>
        <p:spPr>
          <a:xfrm>
            <a:off x="4013389" y="80534"/>
            <a:ext cx="3642731"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u="sng" dirty="0" smtClean="0">
                <a:solidFill>
                  <a:srgbClr val="0070C0"/>
                </a:solidFill>
                <a:latin typeface="Cambria" panose="02040503050406030204" pitchFamily="18" charset="0"/>
                <a:ea typeface="Cambria" panose="02040503050406030204" pitchFamily="18" charset="0"/>
              </a:rPr>
              <a:t>CASE Condition:- </a:t>
            </a:r>
            <a:r>
              <a:rPr lang="en-US" sz="1000" dirty="0"/>
              <a:t>SQL CASE statement is a conditional expression that allows users to execute different actions based on different conditions. It is similar to if-else logic in other programming languages.</a:t>
            </a:r>
          </a:p>
          <a:p>
            <a:endParaRPr lang="en-US" sz="1000" b="1" u="sng" dirty="0">
              <a:solidFill>
                <a:srgbClr val="0070C0"/>
              </a:solidFill>
              <a:latin typeface="Cambria" panose="02040503050406030204" pitchFamily="18" charset="0"/>
              <a:ea typeface="Cambria" panose="02040503050406030204" pitchFamily="18" charset="0"/>
            </a:endParaRPr>
          </a:p>
          <a:p>
            <a:r>
              <a:rPr lang="en-US" sz="1000" dirty="0" smtClean="0">
                <a:solidFill>
                  <a:schemeClr val="tx1"/>
                </a:solidFill>
                <a:latin typeface="Cambria" panose="02040503050406030204" pitchFamily="18" charset="0"/>
                <a:ea typeface="Cambria" panose="02040503050406030204" pitchFamily="18" charset="0"/>
              </a:rPr>
              <a:t>Use</a:t>
            </a:r>
            <a:r>
              <a:rPr lang="en-US" sz="1000" b="1" dirty="0" smtClean="0">
                <a:solidFill>
                  <a:schemeClr val="tx1"/>
                </a:solidFill>
                <a:latin typeface="Cambria" panose="02040503050406030204" pitchFamily="18" charset="0"/>
                <a:ea typeface="Cambria" panose="02040503050406030204" pitchFamily="18" charset="0"/>
              </a:rPr>
              <a:t> </a:t>
            </a:r>
            <a:r>
              <a:rPr lang="en-US" sz="1000" b="1" i="1" dirty="0">
                <a:solidFill>
                  <a:schemeClr val="tx1"/>
                </a:solidFill>
                <a:latin typeface="Cambria" panose="02040503050406030204" pitchFamily="18" charset="0"/>
                <a:ea typeface="Cambria" panose="02040503050406030204" pitchFamily="18" charset="0"/>
              </a:rPr>
              <a:t>Customer </a:t>
            </a:r>
            <a:r>
              <a:rPr lang="en-US" sz="1000" dirty="0">
                <a:solidFill>
                  <a:schemeClr val="tx1"/>
                </a:solidFill>
                <a:latin typeface="Cambria" panose="02040503050406030204" pitchFamily="18" charset="0"/>
                <a:ea typeface="Cambria" panose="02040503050406030204" pitchFamily="18" charset="0"/>
              </a:rPr>
              <a:t>and</a:t>
            </a:r>
            <a:r>
              <a:rPr lang="en-US" sz="1000" b="1" dirty="0">
                <a:solidFill>
                  <a:schemeClr val="tx1"/>
                </a:solidFill>
                <a:latin typeface="Cambria" panose="02040503050406030204" pitchFamily="18" charset="0"/>
                <a:ea typeface="Cambria" panose="02040503050406030204" pitchFamily="18" charset="0"/>
              </a:rPr>
              <a:t> </a:t>
            </a:r>
            <a:r>
              <a:rPr lang="en-US" sz="1000" b="1" i="1" dirty="0" err="1">
                <a:solidFill>
                  <a:schemeClr val="tx1"/>
                </a:solidFill>
                <a:latin typeface="Cambria" panose="02040503050406030204" pitchFamily="18" charset="0"/>
                <a:ea typeface="Cambria" panose="02040503050406030204" pitchFamily="18" charset="0"/>
              </a:rPr>
              <a:t>Score_Card</a:t>
            </a:r>
            <a:r>
              <a:rPr lang="en-US" sz="1000" b="1" i="1" dirty="0">
                <a:solidFill>
                  <a:schemeClr val="tx1"/>
                </a:solidFill>
                <a:latin typeface="Cambria" panose="02040503050406030204" pitchFamily="18" charset="0"/>
                <a:ea typeface="Cambria" panose="02040503050406030204" pitchFamily="18" charset="0"/>
              </a:rPr>
              <a:t> </a:t>
            </a:r>
            <a:r>
              <a:rPr lang="en-US" sz="1000" dirty="0">
                <a:solidFill>
                  <a:schemeClr val="tx1"/>
                </a:solidFill>
                <a:latin typeface="Cambria" panose="02040503050406030204" pitchFamily="18" charset="0"/>
                <a:ea typeface="Cambria" panose="02040503050406030204" pitchFamily="18" charset="0"/>
              </a:rPr>
              <a:t>tables </a:t>
            </a:r>
          </a:p>
        </p:txBody>
      </p:sp>
      <p:sp>
        <p:nvSpPr>
          <p:cNvPr id="6" name="Rectangle 5"/>
          <p:cNvSpPr/>
          <p:nvPr/>
        </p:nvSpPr>
        <p:spPr>
          <a:xfrm>
            <a:off x="4013388" y="1276891"/>
            <a:ext cx="3642732" cy="255454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smtClean="0">
                <a:solidFill>
                  <a:schemeClr val="tx1"/>
                </a:solidFill>
                <a:latin typeface="Cambria" panose="02040503050406030204" pitchFamily="18" charset="0"/>
                <a:ea typeface="Cambria" panose="02040503050406030204" pitchFamily="18" charset="0"/>
              </a:rPr>
              <a:t>--1</a:t>
            </a:r>
            <a:r>
              <a:rPr lang="en-US" sz="1000" b="1" baseline="30000" dirty="0" smtClean="0">
                <a:solidFill>
                  <a:schemeClr val="tx1"/>
                </a:solidFill>
                <a:latin typeface="Cambria" panose="02040503050406030204" pitchFamily="18" charset="0"/>
                <a:ea typeface="Cambria" panose="02040503050406030204" pitchFamily="18" charset="0"/>
              </a:rPr>
              <a:t>st</a:t>
            </a:r>
            <a:r>
              <a:rPr lang="en-US" sz="1000" b="1" dirty="0" smtClean="0">
                <a:solidFill>
                  <a:schemeClr val="tx1"/>
                </a:solidFill>
                <a:latin typeface="Cambria" panose="02040503050406030204" pitchFamily="18" charset="0"/>
                <a:ea typeface="Cambria" panose="02040503050406030204" pitchFamily="18" charset="0"/>
              </a:rPr>
              <a:t> Example</a:t>
            </a:r>
            <a:r>
              <a:rPr lang="en-US" sz="1000" b="1" dirty="0" smtClean="0">
                <a:solidFill>
                  <a:srgbClr val="FF0000"/>
                </a:solidFill>
                <a:latin typeface="Cambria" panose="02040503050406030204" pitchFamily="18" charset="0"/>
                <a:ea typeface="Cambria" panose="02040503050406030204" pitchFamily="18" charset="0"/>
              </a:rPr>
              <a:t> </a:t>
            </a:r>
          </a:p>
          <a:p>
            <a:r>
              <a:rPr lang="en-US" sz="1000" b="1" dirty="0" smtClean="0">
                <a:solidFill>
                  <a:srgbClr val="FF0000"/>
                </a:solidFill>
                <a:latin typeface="Cambria" panose="02040503050406030204" pitchFamily="18" charset="0"/>
                <a:ea typeface="Cambria" panose="02040503050406030204" pitchFamily="18" charset="0"/>
              </a:rPr>
              <a:t>SELECT </a:t>
            </a:r>
            <a:r>
              <a:rPr lang="en-US" sz="1000" b="1" dirty="0" err="1">
                <a:solidFill>
                  <a:srgbClr val="FF0000"/>
                </a:solidFill>
                <a:latin typeface="Cambria" panose="02040503050406030204" pitchFamily="18" charset="0"/>
                <a:ea typeface="Cambria" panose="02040503050406030204" pitchFamily="18" charset="0"/>
              </a:rPr>
              <a:t>customer_id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first_name</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CASE</a:t>
            </a:r>
          </a:p>
          <a:p>
            <a:r>
              <a:rPr lang="en-US" sz="1000" b="1" dirty="0">
                <a:solidFill>
                  <a:srgbClr val="FF0000"/>
                </a:solidFill>
                <a:latin typeface="Cambria" panose="02040503050406030204" pitchFamily="18" charset="0"/>
                <a:ea typeface="Cambria" panose="02040503050406030204" pitchFamily="18" charset="0"/>
              </a:rPr>
              <a:t>  WHEN age &gt;= 18 THEN 'Allowed'</a:t>
            </a:r>
          </a:p>
          <a:p>
            <a:r>
              <a:rPr lang="en-US" sz="1000" b="1" dirty="0">
                <a:solidFill>
                  <a:srgbClr val="FF0000"/>
                </a:solidFill>
                <a:latin typeface="Cambria" panose="02040503050406030204" pitchFamily="18" charset="0"/>
                <a:ea typeface="Cambria" panose="02040503050406030204" pitchFamily="18" charset="0"/>
              </a:rPr>
              <a:t>ELSE 'Not-Allowed'</a:t>
            </a:r>
          </a:p>
          <a:p>
            <a:r>
              <a:rPr lang="en-US" sz="1000" b="1" dirty="0">
                <a:solidFill>
                  <a:srgbClr val="FF0000"/>
                </a:solidFill>
                <a:latin typeface="Cambria" panose="02040503050406030204" pitchFamily="18" charset="0"/>
                <a:ea typeface="Cambria" panose="02040503050406030204" pitchFamily="18" charset="0"/>
              </a:rPr>
              <a:t>END AS </a:t>
            </a:r>
            <a:r>
              <a:rPr lang="en-US" sz="1000" b="1" dirty="0" err="1">
                <a:solidFill>
                  <a:srgbClr val="FF0000"/>
                </a:solidFill>
                <a:latin typeface="Cambria" panose="02040503050406030204" pitchFamily="18" charset="0"/>
                <a:ea typeface="Cambria" panose="02040503050406030204" pitchFamily="18" charset="0"/>
              </a:rPr>
              <a:t>can_vote</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FROM Customers</a:t>
            </a:r>
          </a:p>
          <a:p>
            <a:r>
              <a:rPr lang="en-US" sz="1000" b="1" dirty="0">
                <a:solidFill>
                  <a:srgbClr val="FF0000"/>
                </a:solidFill>
                <a:latin typeface="Cambria" panose="02040503050406030204" pitchFamily="18" charset="0"/>
                <a:ea typeface="Cambria" panose="02040503050406030204" pitchFamily="18" charset="0"/>
              </a:rPr>
              <a:t> </a:t>
            </a:r>
          </a:p>
          <a:p>
            <a:r>
              <a:rPr lang="en-US" sz="1000" b="1" dirty="0">
                <a:solidFill>
                  <a:schemeClr val="tx1"/>
                </a:solidFill>
                <a:latin typeface="Cambria" panose="02040503050406030204" pitchFamily="18" charset="0"/>
                <a:ea typeface="Cambria" panose="02040503050406030204" pitchFamily="18" charset="0"/>
              </a:rPr>
              <a:t>---2nd </a:t>
            </a:r>
            <a:r>
              <a:rPr lang="en-US" sz="1000" b="1" dirty="0" smtClean="0">
                <a:solidFill>
                  <a:schemeClr val="tx1"/>
                </a:solidFill>
                <a:latin typeface="Cambria" panose="02040503050406030204" pitchFamily="18" charset="0"/>
                <a:ea typeface="Cambria" panose="02040503050406030204" pitchFamily="18" charset="0"/>
              </a:rPr>
              <a:t>example</a:t>
            </a:r>
            <a:endParaRPr lang="en-US" sz="1000" b="1" dirty="0">
              <a:solidFill>
                <a:schemeClr val="tx1"/>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SELECT </a:t>
            </a:r>
            <a:r>
              <a:rPr lang="en-US" sz="1000" b="1" dirty="0" err="1">
                <a:solidFill>
                  <a:srgbClr val="FF0000"/>
                </a:solidFill>
                <a:latin typeface="Cambria" panose="02040503050406030204" pitchFamily="18" charset="0"/>
                <a:ea typeface="Cambria" panose="02040503050406030204" pitchFamily="18" charset="0"/>
              </a:rPr>
              <a:t>customer_id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first_name</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CASE</a:t>
            </a:r>
          </a:p>
          <a:p>
            <a:r>
              <a:rPr lang="en-US" sz="1000" b="1" dirty="0">
                <a:solidFill>
                  <a:srgbClr val="FF0000"/>
                </a:solidFill>
                <a:latin typeface="Cambria" panose="02040503050406030204" pitchFamily="18" charset="0"/>
                <a:ea typeface="Cambria" panose="02040503050406030204" pitchFamily="18" charset="0"/>
              </a:rPr>
              <a:t>    WHEN country = 'USA' THEN 'United States of America'</a:t>
            </a:r>
          </a:p>
          <a:p>
            <a:r>
              <a:rPr lang="en-US" sz="1000" b="1" dirty="0">
                <a:solidFill>
                  <a:srgbClr val="FF0000"/>
                </a:solidFill>
                <a:latin typeface="Cambria" panose="02040503050406030204" pitchFamily="18" charset="0"/>
                <a:ea typeface="Cambria" panose="02040503050406030204" pitchFamily="18" charset="0"/>
              </a:rPr>
              <a:t>    WHEN country = 'UK' THEN 'United Kingdom'</a:t>
            </a:r>
          </a:p>
          <a:p>
            <a:r>
              <a:rPr lang="en-US" sz="1000" b="1" dirty="0">
                <a:solidFill>
                  <a:srgbClr val="FF0000"/>
                </a:solidFill>
                <a:latin typeface="Cambria" panose="02040503050406030204" pitchFamily="18" charset="0"/>
                <a:ea typeface="Cambria" panose="02040503050406030204" pitchFamily="18" charset="0"/>
              </a:rPr>
              <a:t>ELSE '</a:t>
            </a:r>
            <a:r>
              <a:rPr lang="en-US" sz="1000" b="1" dirty="0" err="1">
                <a:solidFill>
                  <a:srgbClr val="FF0000"/>
                </a:solidFill>
                <a:latin typeface="Cambria" panose="02040503050406030204" pitchFamily="18" charset="0"/>
                <a:ea typeface="Cambria" panose="02040503050406030204" pitchFamily="18" charset="0"/>
              </a:rPr>
              <a:t>Unkown</a:t>
            </a:r>
            <a:r>
              <a:rPr lang="en-US" sz="1000" b="1" dirty="0">
                <a:solidFill>
                  <a:srgbClr val="FF0000"/>
                </a:solidFill>
                <a:latin typeface="Cambria" panose="02040503050406030204" pitchFamily="18" charset="0"/>
                <a:ea typeface="Cambria" panose="02040503050406030204" pitchFamily="18" charset="0"/>
              </a:rPr>
              <a:t> Country'</a:t>
            </a:r>
          </a:p>
          <a:p>
            <a:r>
              <a:rPr lang="en-US" sz="1000" b="1" dirty="0">
                <a:solidFill>
                  <a:srgbClr val="FF0000"/>
                </a:solidFill>
                <a:latin typeface="Cambria" panose="02040503050406030204" pitchFamily="18" charset="0"/>
                <a:ea typeface="Cambria" panose="02040503050406030204" pitchFamily="18" charset="0"/>
              </a:rPr>
              <a:t>END AS </a:t>
            </a:r>
            <a:r>
              <a:rPr lang="en-US" sz="1000" b="1" dirty="0" err="1">
                <a:solidFill>
                  <a:srgbClr val="FF0000"/>
                </a:solidFill>
                <a:latin typeface="Cambria" panose="02040503050406030204" pitchFamily="18" charset="0"/>
                <a:ea typeface="Cambria" panose="02040503050406030204" pitchFamily="18" charset="0"/>
              </a:rPr>
              <a:t>country_name</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FROM Customers</a:t>
            </a:r>
          </a:p>
        </p:txBody>
      </p:sp>
      <p:sp>
        <p:nvSpPr>
          <p:cNvPr id="9" name="Rectangle 8"/>
          <p:cNvSpPr/>
          <p:nvPr/>
        </p:nvSpPr>
        <p:spPr>
          <a:xfrm>
            <a:off x="4013388" y="3973638"/>
            <a:ext cx="3642732" cy="240065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rgbClr val="FF0000"/>
                </a:solidFill>
                <a:latin typeface="Cambria" panose="02040503050406030204" pitchFamily="18" charset="0"/>
                <a:ea typeface="Cambria" panose="02040503050406030204" pitchFamily="18" charset="0"/>
              </a:rPr>
              <a:t>select </a:t>
            </a:r>
          </a:p>
          <a:p>
            <a:r>
              <a:rPr lang="en-US" sz="1000" b="1" dirty="0" err="1">
                <a:solidFill>
                  <a:srgbClr val="FF0000"/>
                </a:solidFill>
                <a:latin typeface="Cambria" panose="02040503050406030204" pitchFamily="18" charset="0"/>
                <a:ea typeface="Cambria" panose="02040503050406030204" pitchFamily="18" charset="0"/>
              </a:rPr>
              <a:t>ID,Name,Marathi,English,Science,History</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,SUM(Cast(Marathi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)+Cast(English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)+Cast(Science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)+Cast(History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))as '</a:t>
            </a:r>
            <a:r>
              <a:rPr lang="en-US" sz="1000" b="1" dirty="0" err="1">
                <a:solidFill>
                  <a:srgbClr val="FF0000"/>
                </a:solidFill>
                <a:latin typeface="Cambria" panose="02040503050406030204" pitchFamily="18" charset="0"/>
                <a:ea typeface="Cambria" panose="02040503050406030204" pitchFamily="18" charset="0"/>
              </a:rPr>
              <a:t>TotalMarks</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,SUM(Cast(Marathi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)+Cast(English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)+Cast(Science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)+Cast(History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))/4 as 'Percentage'</a:t>
            </a:r>
          </a:p>
          <a:p>
            <a:r>
              <a:rPr lang="en-US" sz="1000" b="1" dirty="0">
                <a:solidFill>
                  <a:srgbClr val="FF0000"/>
                </a:solidFill>
                <a:latin typeface="Cambria" panose="02040503050406030204" pitchFamily="18" charset="0"/>
                <a:ea typeface="Cambria" panose="02040503050406030204" pitchFamily="18" charset="0"/>
              </a:rPr>
              <a:t>,Case </a:t>
            </a:r>
          </a:p>
          <a:p>
            <a:r>
              <a:rPr lang="en-US" sz="1000" b="1" dirty="0">
                <a:solidFill>
                  <a:srgbClr val="FF0000"/>
                </a:solidFill>
                <a:latin typeface="Cambria" panose="02040503050406030204" pitchFamily="18" charset="0"/>
                <a:ea typeface="Cambria" panose="02040503050406030204" pitchFamily="18" charset="0"/>
              </a:rPr>
              <a:t>WHEN (SUM(Cast(Marathi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)+Cast(English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)+Cast(Science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)+Cast(History as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))/4)&gt;=60 THEN 'Pass'</a:t>
            </a:r>
          </a:p>
          <a:p>
            <a:r>
              <a:rPr lang="en-US" sz="1000" b="1" dirty="0">
                <a:solidFill>
                  <a:srgbClr val="FF0000"/>
                </a:solidFill>
                <a:latin typeface="Cambria" panose="02040503050406030204" pitchFamily="18" charset="0"/>
                <a:ea typeface="Cambria" panose="02040503050406030204" pitchFamily="18" charset="0"/>
              </a:rPr>
              <a:t>Else 'Fail' end as </a:t>
            </a:r>
            <a:r>
              <a:rPr lang="en-US" sz="1000" b="1" dirty="0" smtClean="0">
                <a:solidFill>
                  <a:srgbClr val="FF0000"/>
                </a:solidFill>
                <a:latin typeface="Cambria" panose="02040503050406030204" pitchFamily="18" charset="0"/>
                <a:ea typeface="Cambria" panose="02040503050406030204" pitchFamily="18" charset="0"/>
              </a:rPr>
              <a:t>Result</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 from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Score_Card</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 GROUP BY </a:t>
            </a:r>
            <a:r>
              <a:rPr lang="en-US" sz="1000" b="1" dirty="0" err="1">
                <a:solidFill>
                  <a:srgbClr val="FF0000"/>
                </a:solidFill>
                <a:latin typeface="Cambria" panose="02040503050406030204" pitchFamily="18" charset="0"/>
                <a:ea typeface="Cambria" panose="02040503050406030204" pitchFamily="18" charset="0"/>
              </a:rPr>
              <a:t>ID,Name,Marathi,English,Science,History</a:t>
            </a:r>
            <a:endParaRPr lang="en-US" sz="1000" b="1" dirty="0">
              <a:solidFill>
                <a:srgbClr val="FF0000"/>
              </a:solidFill>
              <a:latin typeface="Cambria" panose="02040503050406030204" pitchFamily="18" charset="0"/>
              <a:ea typeface="Cambria" panose="02040503050406030204" pitchFamily="18" charset="0"/>
            </a:endParaRPr>
          </a:p>
        </p:txBody>
      </p:sp>
      <p:sp>
        <p:nvSpPr>
          <p:cNvPr id="12" name="Rectangle 11"/>
          <p:cNvSpPr/>
          <p:nvPr/>
        </p:nvSpPr>
        <p:spPr>
          <a:xfrm>
            <a:off x="7772965" y="80534"/>
            <a:ext cx="895250" cy="254003"/>
          </a:xfrm>
          <a:prstGeom prst="rect">
            <a:avLst/>
          </a:prstGeom>
        </p:spPr>
        <p:txBody>
          <a:bodyPr wrap="square">
            <a:spAutoFit/>
          </a:bodyPr>
          <a:lstStyle/>
          <a:p>
            <a:r>
              <a:rPr lang="en-US" sz="1000" b="1" dirty="0">
                <a:latin typeface="Cambria" panose="02040503050406030204" pitchFamily="18" charset="0"/>
                <a:ea typeface="Cambria" panose="02040503050406030204" pitchFamily="18" charset="0"/>
              </a:rPr>
              <a:t>Example 2:- </a:t>
            </a:r>
          </a:p>
        </p:txBody>
      </p:sp>
      <p:cxnSp>
        <p:nvCxnSpPr>
          <p:cNvPr id="19" name="Straight Connector 18"/>
          <p:cNvCxnSpPr/>
          <p:nvPr/>
        </p:nvCxnSpPr>
        <p:spPr>
          <a:xfrm>
            <a:off x="7702865" y="13628"/>
            <a:ext cx="23354" cy="6848090"/>
          </a:xfrm>
          <a:prstGeom prst="line">
            <a:avLst/>
          </a:prstGeom>
        </p:spPr>
        <p:style>
          <a:lnRef idx="3">
            <a:schemeClr val="accent2"/>
          </a:lnRef>
          <a:fillRef idx="0">
            <a:schemeClr val="accent2"/>
          </a:fillRef>
          <a:effectRef idx="2">
            <a:schemeClr val="accent2"/>
          </a:effectRef>
          <a:fontRef idx="minor">
            <a:schemeClr val="tx1"/>
          </a:fontRef>
        </p:style>
      </p:cxnSp>
      <p:sp>
        <p:nvSpPr>
          <p:cNvPr id="14" name="Rectangle 13"/>
          <p:cNvSpPr/>
          <p:nvPr/>
        </p:nvSpPr>
        <p:spPr>
          <a:xfrm>
            <a:off x="7850458" y="334537"/>
            <a:ext cx="4237463" cy="62478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rgbClr val="FF0000"/>
                </a:solidFill>
                <a:latin typeface="Cambria" panose="02040503050406030204" pitchFamily="18" charset="0"/>
                <a:ea typeface="Cambria" panose="02040503050406030204" pitchFamily="18" charset="0"/>
              </a:rPr>
              <a:t>CREATE TABLE </a:t>
            </a:r>
            <a:r>
              <a:rPr lang="en-US" sz="1000" b="1" dirty="0" err="1">
                <a:solidFill>
                  <a:srgbClr val="FF0000"/>
                </a:solidFill>
                <a:latin typeface="Cambria" panose="02040503050406030204" pitchFamily="18" charset="0"/>
                <a:ea typeface="Cambria" panose="02040503050406030204" pitchFamily="18" charset="0"/>
              </a:rPr>
              <a:t>dbo.Employee_Case</a:t>
            </a:r>
            <a:r>
              <a:rPr lang="en-US" sz="1000" b="1" dirty="0">
                <a:solidFill>
                  <a:srgbClr val="FF0000"/>
                </a:solidFill>
                <a:latin typeface="Cambria" panose="02040503050406030204" pitchFamily="18" charset="0"/>
                <a:ea typeface="Cambria" panose="02040503050406030204" pitchFamily="18" charset="0"/>
              </a:rPr>
              <a:t> </a:t>
            </a:r>
          </a:p>
          <a:p>
            <a:r>
              <a:rPr lang="en-US" sz="1000" b="1" dirty="0">
                <a:solidFill>
                  <a:srgbClr val="FF0000"/>
                </a:solidFill>
                <a:latin typeface="Cambria" panose="02040503050406030204" pitchFamily="18" charset="0"/>
                <a:ea typeface="Cambria" panose="02040503050406030204" pitchFamily="18" charset="0"/>
              </a:rPr>
              <a:t>( </a:t>
            </a:r>
          </a:p>
          <a:p>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INT PRIMARY KEY, </a:t>
            </a:r>
          </a:p>
          <a:p>
            <a:r>
              <a:rPr lang="en-US" sz="1000" b="1" dirty="0" err="1">
                <a:solidFill>
                  <a:srgbClr val="FF0000"/>
                </a:solidFill>
                <a:latin typeface="Cambria" panose="02040503050406030204" pitchFamily="18" charset="0"/>
                <a:ea typeface="Cambria" panose="02040503050406030204" pitchFamily="18" charset="0"/>
              </a:rPr>
              <a:t>EmployeeName</a:t>
            </a:r>
            <a:r>
              <a:rPr lang="en-US" sz="1000" b="1" dirty="0">
                <a:solidFill>
                  <a:srgbClr val="FF0000"/>
                </a:solidFill>
                <a:latin typeface="Cambria" panose="02040503050406030204" pitchFamily="18" charset="0"/>
                <a:ea typeface="Cambria" panose="02040503050406030204" pitchFamily="18" charset="0"/>
              </a:rPr>
              <a:t> VARCHAR(100) NOT NULL, </a:t>
            </a:r>
          </a:p>
          <a:p>
            <a:r>
              <a:rPr lang="en-US" sz="1000" b="1" dirty="0">
                <a:solidFill>
                  <a:srgbClr val="FF0000"/>
                </a:solidFill>
                <a:latin typeface="Cambria" panose="02040503050406030204" pitchFamily="18" charset="0"/>
                <a:ea typeface="Cambria" panose="02040503050406030204" pitchFamily="18" charset="0"/>
              </a:rPr>
              <a:t>Gender VARCHAR(1) NOT NULL, </a:t>
            </a:r>
          </a:p>
          <a:p>
            <a:r>
              <a:rPr lang="en-US" sz="1000" b="1" dirty="0" err="1">
                <a:solidFill>
                  <a:srgbClr val="FF0000"/>
                </a:solidFill>
                <a:latin typeface="Cambria" panose="02040503050406030204" pitchFamily="18" charset="0"/>
                <a:ea typeface="Cambria" panose="02040503050406030204" pitchFamily="18" charset="0"/>
              </a:rPr>
              <a:t>StateCode</a:t>
            </a:r>
            <a:r>
              <a:rPr lang="en-US" sz="1000" b="1" dirty="0">
                <a:solidFill>
                  <a:srgbClr val="FF0000"/>
                </a:solidFill>
                <a:latin typeface="Cambria" panose="02040503050406030204" pitchFamily="18" charset="0"/>
                <a:ea typeface="Cambria" panose="02040503050406030204" pitchFamily="18" charset="0"/>
              </a:rPr>
              <a:t> VARCHAR(20) NOT NULL, </a:t>
            </a:r>
          </a:p>
          <a:p>
            <a:r>
              <a:rPr lang="en-US" sz="1000" b="1" dirty="0">
                <a:solidFill>
                  <a:srgbClr val="FF0000"/>
                </a:solidFill>
                <a:latin typeface="Cambria" panose="02040503050406030204" pitchFamily="18" charset="0"/>
                <a:ea typeface="Cambria" panose="02040503050406030204" pitchFamily="18" charset="0"/>
              </a:rPr>
              <a:t>Salary money NOT NULL,</a:t>
            </a:r>
          </a:p>
          <a:p>
            <a:r>
              <a:rPr lang="en-US" sz="1000" b="1" dirty="0">
                <a:solidFill>
                  <a:srgbClr val="FF0000"/>
                </a:solidFill>
                <a:latin typeface="Cambria" panose="02040503050406030204" pitchFamily="18" charset="0"/>
                <a:ea typeface="Cambria" panose="02040503050406030204" pitchFamily="18" charset="0"/>
              </a:rPr>
              <a:t>) </a:t>
            </a: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INSERT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Employee_Case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EmployeeName</a:t>
            </a:r>
            <a:r>
              <a:rPr lang="en-US" sz="1000" b="1" dirty="0">
                <a:solidFill>
                  <a:srgbClr val="FF0000"/>
                </a:solidFill>
                <a:latin typeface="Cambria" panose="02040503050406030204" pitchFamily="18" charset="0"/>
                <a:ea typeface="Cambria" panose="02040503050406030204" pitchFamily="18" charset="0"/>
              </a:rPr>
              <a:t>], [Gender], [</a:t>
            </a:r>
            <a:r>
              <a:rPr lang="en-US" sz="1000" b="1" dirty="0" err="1">
                <a:solidFill>
                  <a:srgbClr val="FF0000"/>
                </a:solidFill>
                <a:latin typeface="Cambria" panose="02040503050406030204" pitchFamily="18" charset="0"/>
                <a:ea typeface="Cambria" panose="02040503050406030204" pitchFamily="18" charset="0"/>
              </a:rPr>
              <a:t>StateCode</a:t>
            </a:r>
            <a:r>
              <a:rPr lang="en-US" sz="1000" b="1" dirty="0">
                <a:solidFill>
                  <a:srgbClr val="FF0000"/>
                </a:solidFill>
                <a:latin typeface="Cambria" panose="02040503050406030204" pitchFamily="18" charset="0"/>
                <a:ea typeface="Cambria" panose="02040503050406030204" pitchFamily="18" charset="0"/>
              </a:rPr>
              <a:t>], [Salary]) VALUES (201, 'Jerome', 'M', 'FL', 83000.0000)</a:t>
            </a:r>
          </a:p>
          <a:p>
            <a:r>
              <a:rPr lang="en-US" sz="1000" b="1" dirty="0">
                <a:solidFill>
                  <a:srgbClr val="FF0000"/>
                </a:solidFill>
                <a:latin typeface="Cambria" panose="02040503050406030204" pitchFamily="18" charset="0"/>
                <a:ea typeface="Cambria" panose="02040503050406030204" pitchFamily="18" charset="0"/>
              </a:rPr>
              <a:t>INSERT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Employee_Case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EmployeeName</a:t>
            </a:r>
            <a:r>
              <a:rPr lang="en-US" sz="1000" b="1" dirty="0">
                <a:solidFill>
                  <a:srgbClr val="FF0000"/>
                </a:solidFill>
                <a:latin typeface="Cambria" panose="02040503050406030204" pitchFamily="18" charset="0"/>
                <a:ea typeface="Cambria" panose="02040503050406030204" pitchFamily="18" charset="0"/>
              </a:rPr>
              <a:t>], [Gender], [</a:t>
            </a:r>
            <a:r>
              <a:rPr lang="en-US" sz="1000" b="1" dirty="0" err="1">
                <a:solidFill>
                  <a:srgbClr val="FF0000"/>
                </a:solidFill>
                <a:latin typeface="Cambria" panose="02040503050406030204" pitchFamily="18" charset="0"/>
                <a:ea typeface="Cambria" panose="02040503050406030204" pitchFamily="18" charset="0"/>
              </a:rPr>
              <a:t>StateCode</a:t>
            </a:r>
            <a:r>
              <a:rPr lang="en-US" sz="1000" b="1" dirty="0">
                <a:solidFill>
                  <a:srgbClr val="FF0000"/>
                </a:solidFill>
                <a:latin typeface="Cambria" panose="02040503050406030204" pitchFamily="18" charset="0"/>
                <a:ea typeface="Cambria" panose="02040503050406030204" pitchFamily="18" charset="0"/>
              </a:rPr>
              <a:t>], [Salary]) VALUES (202, 'Ray', 'M', 'AL', 88000.0000)</a:t>
            </a:r>
          </a:p>
          <a:p>
            <a:r>
              <a:rPr lang="en-US" sz="1000" b="1" dirty="0">
                <a:solidFill>
                  <a:srgbClr val="FF0000"/>
                </a:solidFill>
                <a:latin typeface="Cambria" panose="02040503050406030204" pitchFamily="18" charset="0"/>
                <a:ea typeface="Cambria" panose="02040503050406030204" pitchFamily="18" charset="0"/>
              </a:rPr>
              <a:t>INSERT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Employee_Case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EmployeeName</a:t>
            </a:r>
            <a:r>
              <a:rPr lang="en-US" sz="1000" b="1" dirty="0">
                <a:solidFill>
                  <a:srgbClr val="FF0000"/>
                </a:solidFill>
                <a:latin typeface="Cambria" panose="02040503050406030204" pitchFamily="18" charset="0"/>
                <a:ea typeface="Cambria" panose="02040503050406030204" pitchFamily="18" charset="0"/>
              </a:rPr>
              <a:t>], [Gender], [</a:t>
            </a:r>
            <a:r>
              <a:rPr lang="en-US" sz="1000" b="1" dirty="0" err="1">
                <a:solidFill>
                  <a:srgbClr val="FF0000"/>
                </a:solidFill>
                <a:latin typeface="Cambria" panose="02040503050406030204" pitchFamily="18" charset="0"/>
                <a:ea typeface="Cambria" panose="02040503050406030204" pitchFamily="18" charset="0"/>
              </a:rPr>
              <a:t>StateCode</a:t>
            </a:r>
            <a:r>
              <a:rPr lang="en-US" sz="1000" b="1" dirty="0">
                <a:solidFill>
                  <a:srgbClr val="FF0000"/>
                </a:solidFill>
                <a:latin typeface="Cambria" panose="02040503050406030204" pitchFamily="18" charset="0"/>
                <a:ea typeface="Cambria" panose="02040503050406030204" pitchFamily="18" charset="0"/>
              </a:rPr>
              <a:t>], [Salary]) VALUES (203, 'Stella', 'F', 'AL', 76000.0000)</a:t>
            </a:r>
          </a:p>
          <a:p>
            <a:r>
              <a:rPr lang="en-US" sz="1000" b="1" dirty="0">
                <a:solidFill>
                  <a:srgbClr val="FF0000"/>
                </a:solidFill>
                <a:latin typeface="Cambria" panose="02040503050406030204" pitchFamily="18" charset="0"/>
                <a:ea typeface="Cambria" panose="02040503050406030204" pitchFamily="18" charset="0"/>
              </a:rPr>
              <a:t>INSERT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Employee_Case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EmployeeName</a:t>
            </a:r>
            <a:r>
              <a:rPr lang="en-US" sz="1000" b="1" dirty="0">
                <a:solidFill>
                  <a:srgbClr val="FF0000"/>
                </a:solidFill>
                <a:latin typeface="Cambria" panose="02040503050406030204" pitchFamily="18" charset="0"/>
                <a:ea typeface="Cambria" panose="02040503050406030204" pitchFamily="18" charset="0"/>
              </a:rPr>
              <a:t>], [Gender], [</a:t>
            </a:r>
            <a:r>
              <a:rPr lang="en-US" sz="1000" b="1" dirty="0" err="1">
                <a:solidFill>
                  <a:srgbClr val="FF0000"/>
                </a:solidFill>
                <a:latin typeface="Cambria" panose="02040503050406030204" pitchFamily="18" charset="0"/>
                <a:ea typeface="Cambria" panose="02040503050406030204" pitchFamily="18" charset="0"/>
              </a:rPr>
              <a:t>StateCode</a:t>
            </a:r>
            <a:r>
              <a:rPr lang="en-US" sz="1000" b="1" dirty="0">
                <a:solidFill>
                  <a:srgbClr val="FF0000"/>
                </a:solidFill>
                <a:latin typeface="Cambria" panose="02040503050406030204" pitchFamily="18" charset="0"/>
                <a:ea typeface="Cambria" panose="02040503050406030204" pitchFamily="18" charset="0"/>
              </a:rPr>
              <a:t>], [Salary]) VALUES (204, 'Gilbert', 'M', '</a:t>
            </a:r>
            <a:r>
              <a:rPr lang="en-US" sz="1000" b="1" dirty="0" err="1">
                <a:solidFill>
                  <a:srgbClr val="FF0000"/>
                </a:solidFill>
                <a:latin typeface="Cambria" panose="02040503050406030204" pitchFamily="18" charset="0"/>
                <a:ea typeface="Cambria" panose="02040503050406030204" pitchFamily="18" charset="0"/>
              </a:rPr>
              <a:t>Ar</a:t>
            </a:r>
            <a:r>
              <a:rPr lang="en-US" sz="1000" b="1" dirty="0">
                <a:solidFill>
                  <a:srgbClr val="FF0000"/>
                </a:solidFill>
                <a:latin typeface="Cambria" panose="02040503050406030204" pitchFamily="18" charset="0"/>
                <a:ea typeface="Cambria" panose="02040503050406030204" pitchFamily="18" charset="0"/>
              </a:rPr>
              <a:t>', 42000.0000)</a:t>
            </a:r>
          </a:p>
          <a:p>
            <a:r>
              <a:rPr lang="en-US" sz="1000" b="1" dirty="0">
                <a:solidFill>
                  <a:srgbClr val="FF0000"/>
                </a:solidFill>
                <a:latin typeface="Cambria" panose="02040503050406030204" pitchFamily="18" charset="0"/>
                <a:ea typeface="Cambria" panose="02040503050406030204" pitchFamily="18" charset="0"/>
              </a:rPr>
              <a:t>INSERT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Employee_Case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EmployeeName</a:t>
            </a:r>
            <a:r>
              <a:rPr lang="en-US" sz="1000" b="1" dirty="0">
                <a:solidFill>
                  <a:srgbClr val="FF0000"/>
                </a:solidFill>
                <a:latin typeface="Cambria" panose="02040503050406030204" pitchFamily="18" charset="0"/>
                <a:ea typeface="Cambria" panose="02040503050406030204" pitchFamily="18" charset="0"/>
              </a:rPr>
              <a:t>], [Gender], [</a:t>
            </a:r>
            <a:r>
              <a:rPr lang="en-US" sz="1000" b="1" dirty="0" err="1">
                <a:solidFill>
                  <a:srgbClr val="FF0000"/>
                </a:solidFill>
                <a:latin typeface="Cambria" panose="02040503050406030204" pitchFamily="18" charset="0"/>
                <a:ea typeface="Cambria" panose="02040503050406030204" pitchFamily="18" charset="0"/>
              </a:rPr>
              <a:t>StateCode</a:t>
            </a:r>
            <a:r>
              <a:rPr lang="en-US" sz="1000" b="1" dirty="0">
                <a:solidFill>
                  <a:srgbClr val="FF0000"/>
                </a:solidFill>
                <a:latin typeface="Cambria" panose="02040503050406030204" pitchFamily="18" charset="0"/>
                <a:ea typeface="Cambria" panose="02040503050406030204" pitchFamily="18" charset="0"/>
              </a:rPr>
              <a:t>], [Salary]) VALUES (205, 'Edward', 'M', 'FL', 93000.0000)</a:t>
            </a:r>
          </a:p>
          <a:p>
            <a:r>
              <a:rPr lang="en-US" sz="1000" b="1" dirty="0">
                <a:solidFill>
                  <a:srgbClr val="FF0000"/>
                </a:solidFill>
                <a:latin typeface="Cambria" panose="02040503050406030204" pitchFamily="18" charset="0"/>
                <a:ea typeface="Cambria" panose="02040503050406030204" pitchFamily="18" charset="0"/>
              </a:rPr>
              <a:t>INSERT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Employee_Case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EmployeeName</a:t>
            </a:r>
            <a:r>
              <a:rPr lang="en-US" sz="1000" b="1" dirty="0">
                <a:solidFill>
                  <a:srgbClr val="FF0000"/>
                </a:solidFill>
                <a:latin typeface="Cambria" panose="02040503050406030204" pitchFamily="18" charset="0"/>
                <a:ea typeface="Cambria" panose="02040503050406030204" pitchFamily="18" charset="0"/>
              </a:rPr>
              <a:t>], [Gender], [</a:t>
            </a:r>
            <a:r>
              <a:rPr lang="en-US" sz="1000" b="1" dirty="0" err="1">
                <a:solidFill>
                  <a:srgbClr val="FF0000"/>
                </a:solidFill>
                <a:latin typeface="Cambria" panose="02040503050406030204" pitchFamily="18" charset="0"/>
                <a:ea typeface="Cambria" panose="02040503050406030204" pitchFamily="18" charset="0"/>
              </a:rPr>
              <a:t>StateCode</a:t>
            </a:r>
            <a:r>
              <a:rPr lang="en-US" sz="1000" b="1" dirty="0">
                <a:solidFill>
                  <a:srgbClr val="FF0000"/>
                </a:solidFill>
                <a:latin typeface="Cambria" panose="02040503050406030204" pitchFamily="18" charset="0"/>
                <a:ea typeface="Cambria" panose="02040503050406030204" pitchFamily="18" charset="0"/>
              </a:rPr>
              <a:t>], [Salary]) VALUES (206, 'Ernest', 'F', 'Al', 64000.0000)</a:t>
            </a:r>
          </a:p>
          <a:p>
            <a:r>
              <a:rPr lang="en-US" sz="1000" b="1" dirty="0">
                <a:solidFill>
                  <a:srgbClr val="FF0000"/>
                </a:solidFill>
                <a:latin typeface="Cambria" panose="02040503050406030204" pitchFamily="18" charset="0"/>
                <a:ea typeface="Cambria" panose="02040503050406030204" pitchFamily="18" charset="0"/>
              </a:rPr>
              <a:t>INSERT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Employee_Case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EmployeeName</a:t>
            </a:r>
            <a:r>
              <a:rPr lang="en-US" sz="1000" b="1" dirty="0">
                <a:solidFill>
                  <a:srgbClr val="FF0000"/>
                </a:solidFill>
                <a:latin typeface="Cambria" panose="02040503050406030204" pitchFamily="18" charset="0"/>
                <a:ea typeface="Cambria" panose="02040503050406030204" pitchFamily="18" charset="0"/>
              </a:rPr>
              <a:t>], [Gender], [</a:t>
            </a:r>
            <a:r>
              <a:rPr lang="en-US" sz="1000" b="1" dirty="0" err="1">
                <a:solidFill>
                  <a:srgbClr val="FF0000"/>
                </a:solidFill>
                <a:latin typeface="Cambria" panose="02040503050406030204" pitchFamily="18" charset="0"/>
                <a:ea typeface="Cambria" panose="02040503050406030204" pitchFamily="18" charset="0"/>
              </a:rPr>
              <a:t>StateCode</a:t>
            </a:r>
            <a:r>
              <a:rPr lang="en-US" sz="1000" b="1" dirty="0">
                <a:solidFill>
                  <a:srgbClr val="FF0000"/>
                </a:solidFill>
                <a:latin typeface="Cambria" panose="02040503050406030204" pitchFamily="18" charset="0"/>
                <a:ea typeface="Cambria" panose="02040503050406030204" pitchFamily="18" charset="0"/>
              </a:rPr>
              <a:t>], [Salary]) VALUES (207, 'Jorge', 'F', 'IN', 75000.0000)</a:t>
            </a:r>
          </a:p>
          <a:p>
            <a:r>
              <a:rPr lang="en-US" sz="1000" b="1" dirty="0">
                <a:solidFill>
                  <a:srgbClr val="FF0000"/>
                </a:solidFill>
                <a:latin typeface="Cambria" panose="02040503050406030204" pitchFamily="18" charset="0"/>
                <a:ea typeface="Cambria" panose="02040503050406030204" pitchFamily="18" charset="0"/>
              </a:rPr>
              <a:t>INSERT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Employee_Case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EmployeeName</a:t>
            </a:r>
            <a:r>
              <a:rPr lang="en-US" sz="1000" b="1" dirty="0">
                <a:solidFill>
                  <a:srgbClr val="FF0000"/>
                </a:solidFill>
                <a:latin typeface="Cambria" panose="02040503050406030204" pitchFamily="18" charset="0"/>
                <a:ea typeface="Cambria" panose="02040503050406030204" pitchFamily="18" charset="0"/>
              </a:rPr>
              <a:t>], [Gender], [</a:t>
            </a:r>
            <a:r>
              <a:rPr lang="en-US" sz="1000" b="1" dirty="0" err="1">
                <a:solidFill>
                  <a:srgbClr val="FF0000"/>
                </a:solidFill>
                <a:latin typeface="Cambria" panose="02040503050406030204" pitchFamily="18" charset="0"/>
                <a:ea typeface="Cambria" panose="02040503050406030204" pitchFamily="18" charset="0"/>
              </a:rPr>
              <a:t>StateCode</a:t>
            </a:r>
            <a:r>
              <a:rPr lang="en-US" sz="1000" b="1" dirty="0">
                <a:solidFill>
                  <a:srgbClr val="FF0000"/>
                </a:solidFill>
                <a:latin typeface="Cambria" panose="02040503050406030204" pitchFamily="18" charset="0"/>
                <a:ea typeface="Cambria" panose="02040503050406030204" pitchFamily="18" charset="0"/>
              </a:rPr>
              <a:t>], [Salary]) VALUES (208, 'Nicholas', 'F', '</a:t>
            </a:r>
            <a:r>
              <a:rPr lang="en-US" sz="1000" b="1" dirty="0" err="1">
                <a:solidFill>
                  <a:srgbClr val="FF0000"/>
                </a:solidFill>
                <a:latin typeface="Cambria" panose="02040503050406030204" pitchFamily="18" charset="0"/>
                <a:ea typeface="Cambria" panose="02040503050406030204" pitchFamily="18" charset="0"/>
              </a:rPr>
              <a:t>Ge</a:t>
            </a:r>
            <a:r>
              <a:rPr lang="en-US" sz="1000" b="1" dirty="0">
                <a:solidFill>
                  <a:srgbClr val="FF0000"/>
                </a:solidFill>
                <a:latin typeface="Cambria" panose="02040503050406030204" pitchFamily="18" charset="0"/>
                <a:ea typeface="Cambria" panose="02040503050406030204" pitchFamily="18" charset="0"/>
              </a:rPr>
              <a:t>', 71000.0000)</a:t>
            </a:r>
          </a:p>
          <a:p>
            <a:r>
              <a:rPr lang="en-US" sz="1000" b="1" dirty="0">
                <a:solidFill>
                  <a:srgbClr val="FF0000"/>
                </a:solidFill>
                <a:latin typeface="Cambria" panose="02040503050406030204" pitchFamily="18" charset="0"/>
                <a:ea typeface="Cambria" panose="02040503050406030204" pitchFamily="18" charset="0"/>
              </a:rPr>
              <a:t>INSERT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Employee_Case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EmployeeName</a:t>
            </a:r>
            <a:r>
              <a:rPr lang="en-US" sz="1000" b="1" dirty="0">
                <a:solidFill>
                  <a:srgbClr val="FF0000"/>
                </a:solidFill>
                <a:latin typeface="Cambria" panose="02040503050406030204" pitchFamily="18" charset="0"/>
                <a:ea typeface="Cambria" panose="02040503050406030204" pitchFamily="18" charset="0"/>
              </a:rPr>
              <a:t>], [Gender], [</a:t>
            </a:r>
            <a:r>
              <a:rPr lang="en-US" sz="1000" b="1" dirty="0" err="1">
                <a:solidFill>
                  <a:srgbClr val="FF0000"/>
                </a:solidFill>
                <a:latin typeface="Cambria" panose="02040503050406030204" pitchFamily="18" charset="0"/>
                <a:ea typeface="Cambria" panose="02040503050406030204" pitchFamily="18" charset="0"/>
              </a:rPr>
              <a:t>StateCode</a:t>
            </a:r>
            <a:r>
              <a:rPr lang="en-US" sz="1000" b="1" dirty="0">
                <a:solidFill>
                  <a:srgbClr val="FF0000"/>
                </a:solidFill>
                <a:latin typeface="Cambria" panose="02040503050406030204" pitchFamily="18" charset="0"/>
                <a:ea typeface="Cambria" panose="02040503050406030204" pitchFamily="18" charset="0"/>
              </a:rPr>
              <a:t>], [Salary]) VALUES (209, 'Lawrence', 'M', 'IN', 95000.0000)</a:t>
            </a:r>
          </a:p>
          <a:p>
            <a:r>
              <a:rPr lang="en-US" sz="1000" b="1" dirty="0">
                <a:solidFill>
                  <a:srgbClr val="FF0000"/>
                </a:solidFill>
                <a:latin typeface="Cambria" panose="02040503050406030204" pitchFamily="18" charset="0"/>
                <a:ea typeface="Cambria" panose="02040503050406030204" pitchFamily="18" charset="0"/>
              </a:rPr>
              <a:t>INSERT [</a:t>
            </a:r>
            <a:r>
              <a:rPr lang="en-US" sz="1000" b="1" dirty="0" err="1">
                <a:solidFill>
                  <a:srgbClr val="FF0000"/>
                </a:solidFill>
                <a:latin typeface="Cambria" panose="02040503050406030204" pitchFamily="18" charset="0"/>
                <a:ea typeface="Cambria" panose="02040503050406030204" pitchFamily="18" charset="0"/>
              </a:rPr>
              <a:t>dbo</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Employee_Case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EmployeeName</a:t>
            </a:r>
            <a:r>
              <a:rPr lang="en-US" sz="1000" b="1" dirty="0">
                <a:solidFill>
                  <a:srgbClr val="FF0000"/>
                </a:solidFill>
                <a:latin typeface="Cambria" panose="02040503050406030204" pitchFamily="18" charset="0"/>
                <a:ea typeface="Cambria" panose="02040503050406030204" pitchFamily="18" charset="0"/>
              </a:rPr>
              <a:t>], [Gender], [</a:t>
            </a:r>
            <a:r>
              <a:rPr lang="en-US" sz="1000" b="1" dirty="0" err="1">
                <a:solidFill>
                  <a:srgbClr val="FF0000"/>
                </a:solidFill>
                <a:latin typeface="Cambria" panose="02040503050406030204" pitchFamily="18" charset="0"/>
                <a:ea typeface="Cambria" panose="02040503050406030204" pitchFamily="18" charset="0"/>
              </a:rPr>
              <a:t>StateCode</a:t>
            </a:r>
            <a:r>
              <a:rPr lang="en-US" sz="1000" b="1" dirty="0">
                <a:solidFill>
                  <a:srgbClr val="FF0000"/>
                </a:solidFill>
                <a:latin typeface="Cambria" panose="02040503050406030204" pitchFamily="18" charset="0"/>
                <a:ea typeface="Cambria" panose="02040503050406030204" pitchFamily="18" charset="0"/>
              </a:rPr>
              <a:t>], [Salary]) VALUES (210, 'Salvador', 'M', 'Co', 75000.0000)</a:t>
            </a:r>
          </a:p>
          <a:p>
            <a:endParaRPr lang="en-US" sz="1000" b="1"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904221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3916744" y="13628"/>
            <a:ext cx="23354" cy="6848090"/>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p:cNvCxnSpPr/>
          <p:nvPr/>
        </p:nvCxnSpPr>
        <p:spPr>
          <a:xfrm>
            <a:off x="7747469" y="13628"/>
            <a:ext cx="23354" cy="6848090"/>
          </a:xfrm>
          <a:prstGeom prst="line">
            <a:avLst/>
          </a:prstGeom>
        </p:spPr>
        <p:style>
          <a:lnRef idx="3">
            <a:schemeClr val="accent2"/>
          </a:lnRef>
          <a:fillRef idx="0">
            <a:schemeClr val="accent2"/>
          </a:fillRef>
          <a:effectRef idx="2">
            <a:schemeClr val="accent2"/>
          </a:effectRef>
          <a:fontRef idx="minor">
            <a:schemeClr val="tx1"/>
          </a:fontRef>
        </p:style>
      </p:cxnSp>
      <p:sp>
        <p:nvSpPr>
          <p:cNvPr id="3" name="Rectangle 2"/>
          <p:cNvSpPr/>
          <p:nvPr/>
        </p:nvSpPr>
        <p:spPr>
          <a:xfrm>
            <a:off x="106512" y="27255"/>
            <a:ext cx="3809980" cy="4001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chemeClr val="tx1"/>
                </a:solidFill>
                <a:latin typeface="Cambria" panose="02040503050406030204" pitchFamily="18" charset="0"/>
                <a:ea typeface="Cambria" panose="02040503050406030204" pitchFamily="18" charset="0"/>
              </a:rPr>
              <a:t>Question1:- </a:t>
            </a:r>
            <a:r>
              <a:rPr lang="en-US" sz="1000" dirty="0">
                <a:solidFill>
                  <a:schemeClr val="tx1"/>
                </a:solidFill>
                <a:latin typeface="Cambria" panose="02040503050406030204" pitchFamily="18" charset="0"/>
                <a:ea typeface="Cambria" panose="02040503050406030204" pitchFamily="18" charset="0"/>
              </a:rPr>
              <a:t>Return the values as Male and Female in the output instead of M and F.</a:t>
            </a:r>
          </a:p>
        </p:txBody>
      </p:sp>
      <p:pic>
        <p:nvPicPr>
          <p:cNvPr id="15" name="Picture 14"/>
          <p:cNvPicPr/>
          <p:nvPr/>
        </p:nvPicPr>
        <p:blipFill>
          <a:blip r:embed="rId3"/>
          <a:stretch>
            <a:fillRect/>
          </a:stretch>
        </p:blipFill>
        <p:spPr>
          <a:xfrm>
            <a:off x="106260" y="448909"/>
            <a:ext cx="3659341" cy="1757346"/>
          </a:xfrm>
          <a:prstGeom prst="rect">
            <a:avLst/>
          </a:prstGeom>
        </p:spPr>
      </p:pic>
      <p:sp>
        <p:nvSpPr>
          <p:cNvPr id="5" name="Rectangle 4"/>
          <p:cNvSpPr/>
          <p:nvPr/>
        </p:nvSpPr>
        <p:spPr>
          <a:xfrm>
            <a:off x="90299" y="2244230"/>
            <a:ext cx="3765601"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smtClean="0">
                <a:solidFill>
                  <a:srgbClr val="FF0000"/>
                </a:solidFill>
                <a:latin typeface="Cambria" panose="02040503050406030204" pitchFamily="18" charset="0"/>
                <a:ea typeface="Cambria" panose="02040503050406030204" pitchFamily="18" charset="0"/>
              </a:rPr>
              <a:t>select </a:t>
            </a:r>
            <a:r>
              <a:rPr lang="en-US" sz="1000" b="1" dirty="0" err="1" smtClean="0">
                <a:solidFill>
                  <a:srgbClr val="FF0000"/>
                </a:solidFill>
                <a:latin typeface="Cambria" panose="02040503050406030204" pitchFamily="18" charset="0"/>
                <a:ea typeface="Cambria" panose="02040503050406030204" pitchFamily="18" charset="0"/>
              </a:rPr>
              <a:t>EmployeeName</a:t>
            </a:r>
            <a:r>
              <a:rPr lang="en-US" sz="1000" b="1" dirty="0" smtClean="0">
                <a:solidFill>
                  <a:srgbClr val="FF0000"/>
                </a:solidFill>
                <a:latin typeface="Cambria" panose="02040503050406030204" pitchFamily="18" charset="0"/>
                <a:ea typeface="Cambria" panose="02040503050406030204" pitchFamily="18" charset="0"/>
              </a:rPr>
              <a:t>,</a:t>
            </a:r>
          </a:p>
          <a:p>
            <a:r>
              <a:rPr lang="en-US" sz="1000" b="1" dirty="0" smtClean="0">
                <a:solidFill>
                  <a:srgbClr val="FF0000"/>
                </a:solidFill>
                <a:latin typeface="Cambria" panose="02040503050406030204" pitchFamily="18" charset="0"/>
                <a:ea typeface="Cambria" panose="02040503050406030204" pitchFamily="18" charset="0"/>
              </a:rPr>
              <a:t>Case when Gender='M' THEN 'Male' Else 'Female' end as Gender</a:t>
            </a:r>
          </a:p>
          <a:p>
            <a:r>
              <a:rPr lang="en-US" sz="1000" b="1" dirty="0" smtClean="0">
                <a:solidFill>
                  <a:srgbClr val="FF0000"/>
                </a:solidFill>
                <a:latin typeface="Cambria" panose="02040503050406030204" pitchFamily="18" charset="0"/>
                <a:ea typeface="Cambria" panose="02040503050406030204" pitchFamily="18" charset="0"/>
              </a:rPr>
              <a:t> from </a:t>
            </a:r>
            <a:r>
              <a:rPr lang="en-US" sz="1000" b="1" dirty="0" err="1" smtClean="0">
                <a:solidFill>
                  <a:srgbClr val="FF0000"/>
                </a:solidFill>
                <a:latin typeface="Cambria" panose="02040503050406030204" pitchFamily="18" charset="0"/>
                <a:ea typeface="Cambria" panose="02040503050406030204" pitchFamily="18" charset="0"/>
              </a:rPr>
              <a:t>Employee_Case</a:t>
            </a:r>
            <a:endParaRPr lang="en-US" sz="1000" b="1" dirty="0">
              <a:solidFill>
                <a:srgbClr val="FF0000"/>
              </a:solidFill>
              <a:latin typeface="Cambria" panose="02040503050406030204" pitchFamily="18" charset="0"/>
              <a:ea typeface="Cambria" panose="02040503050406030204" pitchFamily="18" charset="0"/>
            </a:endParaRPr>
          </a:p>
        </p:txBody>
      </p:sp>
      <p:sp>
        <p:nvSpPr>
          <p:cNvPr id="7" name="Rectangle 6"/>
          <p:cNvSpPr/>
          <p:nvPr/>
        </p:nvSpPr>
        <p:spPr>
          <a:xfrm>
            <a:off x="90299" y="2990091"/>
            <a:ext cx="3765601"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latin typeface="Cambria" panose="02040503050406030204" pitchFamily="18" charset="0"/>
                <a:ea typeface="Cambria" panose="02040503050406030204" pitchFamily="18" charset="0"/>
              </a:rPr>
              <a:t>Question2:- </a:t>
            </a:r>
            <a:r>
              <a:rPr lang="en-US" sz="1000" dirty="0">
                <a:latin typeface="Cambria" panose="02040503050406030204" pitchFamily="18" charset="0"/>
                <a:ea typeface="Cambria" panose="02040503050406030204" pitchFamily="18" charset="0"/>
              </a:rPr>
              <a:t>Suppose we have a salary band for each designation. If employee salary is in between a particular range, we want to get designation using a Case statement.</a:t>
            </a:r>
          </a:p>
          <a:p>
            <a:r>
              <a:rPr lang="en-US" sz="1000" dirty="0">
                <a:latin typeface="Cambria" panose="02040503050406030204" pitchFamily="18" charset="0"/>
                <a:ea typeface="Cambria" panose="02040503050406030204" pitchFamily="18" charset="0"/>
              </a:rPr>
              <a:t>Senior Consultant 50K to 80K &amp; Director 80K to 100K</a:t>
            </a:r>
          </a:p>
        </p:txBody>
      </p:sp>
      <p:sp>
        <p:nvSpPr>
          <p:cNvPr id="8" name="Rectangle 7"/>
          <p:cNvSpPr/>
          <p:nvPr/>
        </p:nvSpPr>
        <p:spPr>
          <a:xfrm>
            <a:off x="38100" y="5453239"/>
            <a:ext cx="3869998" cy="132343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rgbClr val="FF0000"/>
                </a:solidFill>
                <a:latin typeface="Cambria" panose="02040503050406030204" pitchFamily="18" charset="0"/>
                <a:ea typeface="Cambria" panose="02040503050406030204" pitchFamily="18" charset="0"/>
              </a:rPr>
              <a:t>Select </a:t>
            </a:r>
            <a:r>
              <a:rPr lang="en-US" sz="1000" b="1" dirty="0" err="1">
                <a:solidFill>
                  <a:srgbClr val="FF0000"/>
                </a:solidFill>
                <a:latin typeface="Cambria" panose="02040503050406030204" pitchFamily="18" charset="0"/>
                <a:ea typeface="Cambria" panose="02040503050406030204" pitchFamily="18" charset="0"/>
              </a:rPr>
              <a:t>EmployeeName</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CASE</a:t>
            </a:r>
          </a:p>
          <a:p>
            <a:r>
              <a:rPr lang="en-US" sz="1000" b="1" dirty="0">
                <a:solidFill>
                  <a:srgbClr val="FF0000"/>
                </a:solidFill>
                <a:latin typeface="Cambria" panose="02040503050406030204" pitchFamily="18" charset="0"/>
                <a:ea typeface="Cambria" panose="02040503050406030204" pitchFamily="18" charset="0"/>
              </a:rPr>
              <a:t>WHEN Salary &gt;=80000 AND Salary &lt;=100000 THEN 'Director'</a:t>
            </a:r>
          </a:p>
          <a:p>
            <a:r>
              <a:rPr lang="en-US" sz="1000" b="1" dirty="0">
                <a:solidFill>
                  <a:srgbClr val="FF0000"/>
                </a:solidFill>
                <a:latin typeface="Cambria" panose="02040503050406030204" pitchFamily="18" charset="0"/>
                <a:ea typeface="Cambria" panose="02040503050406030204" pitchFamily="18" charset="0"/>
              </a:rPr>
              <a:t>WHEN Salary &gt;=50000 AND Salary &lt;80000 THEN 'Senior Consultant'</a:t>
            </a:r>
          </a:p>
          <a:p>
            <a:r>
              <a:rPr lang="en-US" sz="1000" b="1" dirty="0">
                <a:solidFill>
                  <a:srgbClr val="FF0000"/>
                </a:solidFill>
                <a:latin typeface="Cambria" panose="02040503050406030204" pitchFamily="18" charset="0"/>
                <a:ea typeface="Cambria" panose="02040503050406030204" pitchFamily="18" charset="0"/>
              </a:rPr>
              <a:t>Else 'Director'</a:t>
            </a:r>
          </a:p>
          <a:p>
            <a:r>
              <a:rPr lang="en-US" sz="1000" b="1" dirty="0">
                <a:solidFill>
                  <a:srgbClr val="FF0000"/>
                </a:solidFill>
                <a:latin typeface="Cambria" panose="02040503050406030204" pitchFamily="18" charset="0"/>
                <a:ea typeface="Cambria" panose="02040503050406030204" pitchFamily="18" charset="0"/>
              </a:rPr>
              <a:t>END AS Designation</a:t>
            </a:r>
          </a:p>
          <a:p>
            <a:r>
              <a:rPr lang="en-US" sz="1000" b="1" dirty="0">
                <a:solidFill>
                  <a:srgbClr val="FF0000"/>
                </a:solidFill>
                <a:latin typeface="Cambria" panose="02040503050406030204" pitchFamily="18" charset="0"/>
                <a:ea typeface="Cambria" panose="02040503050406030204" pitchFamily="18" charset="0"/>
              </a:rPr>
              <a:t>from </a:t>
            </a:r>
            <a:r>
              <a:rPr lang="en-US" sz="1000" b="1" dirty="0" err="1" smtClean="0">
                <a:solidFill>
                  <a:srgbClr val="FF0000"/>
                </a:solidFill>
                <a:latin typeface="Cambria" panose="02040503050406030204" pitchFamily="18" charset="0"/>
                <a:ea typeface="Cambria" panose="02040503050406030204" pitchFamily="18" charset="0"/>
              </a:rPr>
              <a:t>Employee_Case</a:t>
            </a:r>
            <a:endParaRPr lang="en-US" sz="1000" b="1" dirty="0">
              <a:solidFill>
                <a:srgbClr val="FF0000"/>
              </a:solidFill>
              <a:latin typeface="Cambria" panose="02040503050406030204" pitchFamily="18" charset="0"/>
              <a:ea typeface="Cambria" panose="02040503050406030204" pitchFamily="18" charset="0"/>
            </a:endParaRPr>
          </a:p>
        </p:txBody>
      </p:sp>
      <p:pic>
        <p:nvPicPr>
          <p:cNvPr id="16" name="Picture 15"/>
          <p:cNvPicPr/>
          <p:nvPr/>
        </p:nvPicPr>
        <p:blipFill>
          <a:blip r:embed="rId4"/>
          <a:stretch>
            <a:fillRect/>
          </a:stretch>
        </p:blipFill>
        <p:spPr>
          <a:xfrm>
            <a:off x="90299" y="3744694"/>
            <a:ext cx="3028950" cy="1661827"/>
          </a:xfrm>
          <a:prstGeom prst="rect">
            <a:avLst/>
          </a:prstGeom>
        </p:spPr>
      </p:pic>
      <p:sp>
        <p:nvSpPr>
          <p:cNvPr id="10" name="Rectangle 9"/>
          <p:cNvSpPr/>
          <p:nvPr/>
        </p:nvSpPr>
        <p:spPr>
          <a:xfrm>
            <a:off x="3986844" y="27255"/>
            <a:ext cx="3669275" cy="86177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chemeClr val="dk1"/>
                </a:solidFill>
                <a:latin typeface="Cambria" panose="02040503050406030204" pitchFamily="18" charset="0"/>
                <a:ea typeface="Cambria" panose="02040503050406030204" pitchFamily="18" charset="0"/>
              </a:rPr>
              <a:t>Question 3:- </a:t>
            </a:r>
          </a:p>
          <a:p>
            <a:pPr marL="228600" indent="-228600">
              <a:buFont typeface="+mj-lt"/>
              <a:buAutoNum type="arabicPeriod"/>
            </a:pPr>
            <a:r>
              <a:rPr lang="en-US" sz="1000" dirty="0">
                <a:solidFill>
                  <a:schemeClr val="dk1"/>
                </a:solidFill>
                <a:latin typeface="Cambria" panose="02040503050406030204" pitchFamily="18" charset="0"/>
                <a:ea typeface="Cambria" panose="02040503050406030204" pitchFamily="18" charset="0"/>
              </a:rPr>
              <a:t>For Female employee, employee salaries should come in descending order</a:t>
            </a:r>
          </a:p>
          <a:p>
            <a:pPr marL="228600" indent="-228600">
              <a:buFont typeface="+mj-lt"/>
              <a:buAutoNum type="arabicPeriod"/>
            </a:pPr>
            <a:r>
              <a:rPr lang="en-US" sz="1000" dirty="0">
                <a:solidFill>
                  <a:schemeClr val="dk1"/>
                </a:solidFill>
                <a:latin typeface="Cambria" panose="02040503050406030204" pitchFamily="18" charset="0"/>
                <a:ea typeface="Cambria" panose="02040503050406030204" pitchFamily="18" charset="0"/>
              </a:rPr>
              <a:t>For Male employee, we should get employee salaries in ascending order</a:t>
            </a:r>
          </a:p>
        </p:txBody>
      </p:sp>
      <p:sp>
        <p:nvSpPr>
          <p:cNvPr id="17" name="Rectangle 16"/>
          <p:cNvSpPr/>
          <p:nvPr/>
        </p:nvSpPr>
        <p:spPr>
          <a:xfrm>
            <a:off x="4003469" y="2157846"/>
            <a:ext cx="3669275" cy="86177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rgbClr val="FF0000"/>
                </a:solidFill>
                <a:latin typeface="Cambria" panose="02040503050406030204" pitchFamily="18" charset="0"/>
                <a:ea typeface="Cambria" panose="02040503050406030204" pitchFamily="18" charset="0"/>
              </a:rPr>
              <a:t>Select </a:t>
            </a:r>
            <a:r>
              <a:rPr lang="en-US" sz="1000" b="1" dirty="0" err="1">
                <a:solidFill>
                  <a:srgbClr val="FF0000"/>
                </a:solidFill>
                <a:latin typeface="Cambria" panose="02040503050406030204" pitchFamily="18" charset="0"/>
                <a:ea typeface="Cambria" panose="02040503050406030204" pitchFamily="18" charset="0"/>
              </a:rPr>
              <a:t>EmployeeName,Gender,Salary</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from </a:t>
            </a:r>
            <a:r>
              <a:rPr lang="en-US" sz="1000" b="1" dirty="0" err="1" smtClean="0">
                <a:solidFill>
                  <a:srgbClr val="FF0000"/>
                </a:solidFill>
                <a:latin typeface="Cambria" panose="02040503050406030204" pitchFamily="18" charset="0"/>
                <a:ea typeface="Cambria" panose="02040503050406030204" pitchFamily="18" charset="0"/>
              </a:rPr>
              <a:t>Employee_Case</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ORDER BY   </a:t>
            </a:r>
          </a:p>
          <a:p>
            <a:r>
              <a:rPr lang="en-US" sz="1000" b="1" dirty="0">
                <a:solidFill>
                  <a:srgbClr val="FF0000"/>
                </a:solidFill>
                <a:latin typeface="Cambria" panose="02040503050406030204" pitchFamily="18" charset="0"/>
                <a:ea typeface="Cambria" panose="02040503050406030204" pitchFamily="18" charset="0"/>
              </a:rPr>
              <a:t>Case WHEN Gender ='F' THEN Salary End DESC,</a:t>
            </a:r>
          </a:p>
          <a:p>
            <a:r>
              <a:rPr lang="en-US" sz="1000" b="1" dirty="0">
                <a:solidFill>
                  <a:srgbClr val="FF0000"/>
                </a:solidFill>
                <a:latin typeface="Cambria" panose="02040503050406030204" pitchFamily="18" charset="0"/>
                <a:ea typeface="Cambria" panose="02040503050406030204" pitchFamily="18" charset="0"/>
              </a:rPr>
              <a:t>Case WHEN Gender='M' THEN Salary  END </a:t>
            </a:r>
            <a:r>
              <a:rPr lang="en-US" sz="1000" b="1" dirty="0" err="1">
                <a:solidFill>
                  <a:srgbClr val="FF0000"/>
                </a:solidFill>
                <a:latin typeface="Cambria" panose="02040503050406030204" pitchFamily="18" charset="0"/>
                <a:ea typeface="Cambria" panose="02040503050406030204" pitchFamily="18" charset="0"/>
              </a:rPr>
              <a:t>Asc</a:t>
            </a:r>
            <a:endParaRPr lang="en-US" sz="1000" b="1" dirty="0">
              <a:solidFill>
                <a:srgbClr val="FF0000"/>
              </a:solidFill>
              <a:latin typeface="Cambria" panose="02040503050406030204" pitchFamily="18" charset="0"/>
              <a:ea typeface="Cambria" panose="02040503050406030204" pitchFamily="18" charset="0"/>
            </a:endParaRPr>
          </a:p>
        </p:txBody>
      </p:sp>
      <p:pic>
        <p:nvPicPr>
          <p:cNvPr id="20" name="Picture 19"/>
          <p:cNvPicPr/>
          <p:nvPr/>
        </p:nvPicPr>
        <p:blipFill>
          <a:blip r:embed="rId5"/>
          <a:stretch>
            <a:fillRect/>
          </a:stretch>
        </p:blipFill>
        <p:spPr>
          <a:xfrm>
            <a:off x="3986844" y="923617"/>
            <a:ext cx="2027061" cy="1165378"/>
          </a:xfrm>
          <a:prstGeom prst="rect">
            <a:avLst/>
          </a:prstGeom>
        </p:spPr>
      </p:pic>
      <p:sp>
        <p:nvSpPr>
          <p:cNvPr id="18" name="Rectangle 17"/>
          <p:cNvSpPr/>
          <p:nvPr/>
        </p:nvSpPr>
        <p:spPr>
          <a:xfrm>
            <a:off x="4014195" y="3080682"/>
            <a:ext cx="3686528" cy="4001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chemeClr val="dk1"/>
                </a:solidFill>
                <a:latin typeface="Cambria" panose="02040503050406030204" pitchFamily="18" charset="0"/>
                <a:ea typeface="Cambria" panose="02040503050406030204" pitchFamily="18" charset="0"/>
              </a:rPr>
              <a:t>Question 4:- </a:t>
            </a:r>
            <a:r>
              <a:rPr lang="en-US" sz="1000" dirty="0">
                <a:solidFill>
                  <a:schemeClr val="dk1"/>
                </a:solidFill>
                <a:latin typeface="Cambria" panose="02040503050406030204" pitchFamily="18" charset="0"/>
                <a:ea typeface="Cambria" panose="02040503050406030204" pitchFamily="18" charset="0"/>
              </a:rPr>
              <a:t>Wanted to show below output each designation Min and Max salary </a:t>
            </a:r>
          </a:p>
        </p:txBody>
      </p:sp>
      <p:pic>
        <p:nvPicPr>
          <p:cNvPr id="21" name="Picture 20"/>
          <p:cNvPicPr/>
          <p:nvPr/>
        </p:nvPicPr>
        <p:blipFill>
          <a:blip r:embed="rId6"/>
          <a:stretch>
            <a:fillRect/>
          </a:stretch>
        </p:blipFill>
        <p:spPr>
          <a:xfrm>
            <a:off x="4036315" y="3524852"/>
            <a:ext cx="2505954" cy="656318"/>
          </a:xfrm>
          <a:prstGeom prst="rect">
            <a:avLst/>
          </a:prstGeom>
        </p:spPr>
      </p:pic>
      <p:sp>
        <p:nvSpPr>
          <p:cNvPr id="22" name="Rectangle 21"/>
          <p:cNvSpPr/>
          <p:nvPr/>
        </p:nvSpPr>
        <p:spPr>
          <a:xfrm>
            <a:off x="4028096" y="4181170"/>
            <a:ext cx="3670528" cy="24468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900" b="1" dirty="0">
                <a:solidFill>
                  <a:srgbClr val="FF0000"/>
                </a:solidFill>
                <a:latin typeface="Cambria" panose="02040503050406030204" pitchFamily="18" charset="0"/>
                <a:ea typeface="Cambria" panose="02040503050406030204" pitchFamily="18" charset="0"/>
              </a:rPr>
              <a:t>Select </a:t>
            </a:r>
          </a:p>
          <a:p>
            <a:r>
              <a:rPr lang="en-US" sz="900" b="1" dirty="0">
                <a:solidFill>
                  <a:srgbClr val="FF0000"/>
                </a:solidFill>
                <a:latin typeface="Cambria" panose="02040503050406030204" pitchFamily="18" charset="0"/>
                <a:ea typeface="Cambria" panose="02040503050406030204" pitchFamily="18" charset="0"/>
              </a:rPr>
              <a:t>CASE</a:t>
            </a:r>
          </a:p>
          <a:p>
            <a:r>
              <a:rPr lang="en-US" sz="900" b="1" dirty="0">
                <a:solidFill>
                  <a:srgbClr val="FF0000"/>
                </a:solidFill>
                <a:latin typeface="Cambria" panose="02040503050406030204" pitchFamily="18" charset="0"/>
                <a:ea typeface="Cambria" panose="02040503050406030204" pitchFamily="18" charset="0"/>
              </a:rPr>
              <a:t>WHEN Salary &gt;=80000 AND Salary &lt;=100000 THEN 'Director'</a:t>
            </a:r>
          </a:p>
          <a:p>
            <a:r>
              <a:rPr lang="en-US" sz="900" b="1" dirty="0">
                <a:solidFill>
                  <a:srgbClr val="FF0000"/>
                </a:solidFill>
                <a:latin typeface="Cambria" panose="02040503050406030204" pitchFamily="18" charset="0"/>
                <a:ea typeface="Cambria" panose="02040503050406030204" pitchFamily="18" charset="0"/>
              </a:rPr>
              <a:t>WHEN Salary &gt;=50000 AND Salary &lt;80000 THEN 'Senior Consultant'</a:t>
            </a:r>
          </a:p>
          <a:p>
            <a:r>
              <a:rPr lang="en-US" sz="900" b="1" dirty="0">
                <a:solidFill>
                  <a:srgbClr val="FF0000"/>
                </a:solidFill>
                <a:latin typeface="Cambria" panose="02040503050406030204" pitchFamily="18" charset="0"/>
                <a:ea typeface="Cambria" panose="02040503050406030204" pitchFamily="18" charset="0"/>
              </a:rPr>
              <a:t>Else 'Director'</a:t>
            </a:r>
          </a:p>
          <a:p>
            <a:r>
              <a:rPr lang="en-US" sz="900" b="1" dirty="0">
                <a:solidFill>
                  <a:srgbClr val="FF0000"/>
                </a:solidFill>
                <a:latin typeface="Cambria" panose="02040503050406030204" pitchFamily="18" charset="0"/>
                <a:ea typeface="Cambria" panose="02040503050406030204" pitchFamily="18" charset="0"/>
              </a:rPr>
              <a:t>END AS Designation,</a:t>
            </a:r>
          </a:p>
          <a:p>
            <a:r>
              <a:rPr lang="en-US" sz="900" b="1" dirty="0">
                <a:solidFill>
                  <a:srgbClr val="FF0000"/>
                </a:solidFill>
                <a:latin typeface="Cambria" panose="02040503050406030204" pitchFamily="18" charset="0"/>
                <a:ea typeface="Cambria" panose="02040503050406030204" pitchFamily="18" charset="0"/>
              </a:rPr>
              <a:t>Min(salary) as </a:t>
            </a:r>
            <a:r>
              <a:rPr lang="en-US" sz="900" b="1" dirty="0" err="1">
                <a:solidFill>
                  <a:srgbClr val="FF0000"/>
                </a:solidFill>
                <a:latin typeface="Cambria" panose="02040503050406030204" pitchFamily="18" charset="0"/>
                <a:ea typeface="Cambria" panose="02040503050406030204" pitchFamily="18" charset="0"/>
              </a:rPr>
              <a:t>MinimumSalary</a:t>
            </a:r>
            <a:r>
              <a:rPr lang="en-US" sz="900" b="1" dirty="0">
                <a:solidFill>
                  <a:srgbClr val="FF0000"/>
                </a:solidFill>
                <a:latin typeface="Cambria" panose="02040503050406030204" pitchFamily="18" charset="0"/>
                <a:ea typeface="Cambria" panose="02040503050406030204" pitchFamily="18" charset="0"/>
              </a:rPr>
              <a:t>,</a:t>
            </a:r>
          </a:p>
          <a:p>
            <a:r>
              <a:rPr lang="en-US" sz="900" b="1" dirty="0">
                <a:solidFill>
                  <a:srgbClr val="FF0000"/>
                </a:solidFill>
                <a:latin typeface="Cambria" panose="02040503050406030204" pitchFamily="18" charset="0"/>
                <a:ea typeface="Cambria" panose="02040503050406030204" pitchFamily="18" charset="0"/>
              </a:rPr>
              <a:t>Max(Salary) as </a:t>
            </a:r>
            <a:r>
              <a:rPr lang="en-US" sz="900" b="1" dirty="0" err="1">
                <a:solidFill>
                  <a:srgbClr val="FF0000"/>
                </a:solidFill>
                <a:latin typeface="Cambria" panose="02040503050406030204" pitchFamily="18" charset="0"/>
                <a:ea typeface="Cambria" panose="02040503050406030204" pitchFamily="18" charset="0"/>
              </a:rPr>
              <a:t>MaximumSalary</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from </a:t>
            </a:r>
            <a:r>
              <a:rPr lang="en-US" sz="900" b="1" dirty="0" err="1" smtClean="0">
                <a:solidFill>
                  <a:srgbClr val="FF0000"/>
                </a:solidFill>
                <a:latin typeface="Cambria" panose="02040503050406030204" pitchFamily="18" charset="0"/>
                <a:ea typeface="Cambria" panose="02040503050406030204" pitchFamily="18" charset="0"/>
              </a:rPr>
              <a:t>Employee_Case</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Group By</a:t>
            </a:r>
          </a:p>
          <a:p>
            <a:r>
              <a:rPr lang="en-US" sz="900" b="1" dirty="0">
                <a:solidFill>
                  <a:srgbClr val="FF0000"/>
                </a:solidFill>
                <a:latin typeface="Cambria" panose="02040503050406030204" pitchFamily="18" charset="0"/>
                <a:ea typeface="Cambria" panose="02040503050406030204" pitchFamily="18" charset="0"/>
              </a:rPr>
              <a:t>CASE</a:t>
            </a:r>
          </a:p>
          <a:p>
            <a:r>
              <a:rPr lang="en-US" sz="900" b="1" dirty="0">
                <a:solidFill>
                  <a:srgbClr val="FF0000"/>
                </a:solidFill>
                <a:latin typeface="Cambria" panose="02040503050406030204" pitchFamily="18" charset="0"/>
                <a:ea typeface="Cambria" panose="02040503050406030204" pitchFamily="18" charset="0"/>
              </a:rPr>
              <a:t>WHEN Salary &gt;=80000 AND Salary &lt;=100000 THEN 'Director'</a:t>
            </a:r>
          </a:p>
          <a:p>
            <a:r>
              <a:rPr lang="en-US" sz="900" b="1" dirty="0">
                <a:solidFill>
                  <a:srgbClr val="FF0000"/>
                </a:solidFill>
                <a:latin typeface="Cambria" panose="02040503050406030204" pitchFamily="18" charset="0"/>
                <a:ea typeface="Cambria" panose="02040503050406030204" pitchFamily="18" charset="0"/>
              </a:rPr>
              <a:t>WHEN Salary &gt;=50000 AND Salary &lt;80000 THEN 'Senior Consultant'</a:t>
            </a:r>
          </a:p>
          <a:p>
            <a:r>
              <a:rPr lang="en-US" sz="900" b="1" dirty="0">
                <a:solidFill>
                  <a:srgbClr val="FF0000"/>
                </a:solidFill>
                <a:latin typeface="Cambria" panose="02040503050406030204" pitchFamily="18" charset="0"/>
                <a:ea typeface="Cambria" panose="02040503050406030204" pitchFamily="18" charset="0"/>
              </a:rPr>
              <a:t>Else 'Director'</a:t>
            </a:r>
          </a:p>
          <a:p>
            <a:r>
              <a:rPr lang="en-US" sz="900" b="1" dirty="0">
                <a:solidFill>
                  <a:srgbClr val="FF0000"/>
                </a:solidFill>
                <a:latin typeface="Cambria" panose="02040503050406030204" pitchFamily="18" charset="0"/>
                <a:ea typeface="Cambria" panose="02040503050406030204" pitchFamily="18" charset="0"/>
              </a:rPr>
              <a:t>END</a:t>
            </a:r>
          </a:p>
        </p:txBody>
      </p:sp>
      <p:sp>
        <p:nvSpPr>
          <p:cNvPr id="23" name="Rectangle 22"/>
          <p:cNvSpPr/>
          <p:nvPr/>
        </p:nvSpPr>
        <p:spPr>
          <a:xfrm>
            <a:off x="7819668" y="73421"/>
            <a:ext cx="4372332" cy="8771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u="sng" dirty="0">
                <a:solidFill>
                  <a:srgbClr val="0070C0"/>
                </a:solidFill>
                <a:latin typeface="Cambria" panose="02040503050406030204" pitchFamily="18" charset="0"/>
                <a:ea typeface="Cambria" panose="02040503050406030204" pitchFamily="18" charset="0"/>
              </a:rPr>
              <a:t>Temporary Table </a:t>
            </a:r>
            <a:r>
              <a:rPr lang="en-US" sz="1000" dirty="0">
                <a:solidFill>
                  <a:schemeClr val="tx1"/>
                </a:solidFill>
                <a:latin typeface="Cambria" panose="02040503050406030204" pitchFamily="18" charset="0"/>
                <a:ea typeface="Cambria" panose="02040503050406030204" pitchFamily="18" charset="0"/>
              </a:rPr>
              <a:t>Temporary Tables are physically created in the </a:t>
            </a:r>
            <a:r>
              <a:rPr lang="en-US" sz="1000" b="1" dirty="0" err="1">
                <a:solidFill>
                  <a:schemeClr val="tx1"/>
                </a:solidFill>
                <a:latin typeface="Cambria" panose="02040503050406030204" pitchFamily="18" charset="0"/>
                <a:ea typeface="Cambria" panose="02040503050406030204" pitchFamily="18" charset="0"/>
              </a:rPr>
              <a:t>tempdb</a:t>
            </a:r>
            <a:r>
              <a:rPr lang="en-US" sz="1000" dirty="0">
                <a:solidFill>
                  <a:schemeClr val="tx1"/>
                </a:solidFill>
                <a:latin typeface="Cambria" panose="02040503050406030204" pitchFamily="18" charset="0"/>
                <a:ea typeface="Cambria" panose="02040503050406030204" pitchFamily="18" charset="0"/>
              </a:rPr>
              <a:t> database. These tables act as the normal table and also can have constraints, and indexes like normal tables. </a:t>
            </a:r>
            <a:endParaRPr lang="en-US" sz="1000" dirty="0" smtClean="0">
              <a:solidFill>
                <a:schemeClr val="tx1"/>
              </a:solidFill>
              <a:latin typeface="Cambria" panose="02040503050406030204" pitchFamily="18" charset="0"/>
              <a:ea typeface="Cambria" panose="02040503050406030204" pitchFamily="18" charset="0"/>
            </a:endParaRPr>
          </a:p>
          <a:p>
            <a:pPr marL="171450" indent="-171450">
              <a:buFont typeface="Arial" panose="020B0604020202020204" pitchFamily="34" charset="0"/>
              <a:buChar char="•"/>
            </a:pPr>
            <a:r>
              <a:rPr lang="en-US" sz="1000" dirty="0" smtClean="0">
                <a:solidFill>
                  <a:schemeClr val="tx1"/>
                </a:solidFill>
                <a:latin typeface="Cambria" panose="02040503050406030204" pitchFamily="18" charset="0"/>
                <a:ea typeface="Cambria" panose="02040503050406030204" pitchFamily="18" charset="0"/>
              </a:rPr>
              <a:t>It </a:t>
            </a:r>
            <a:r>
              <a:rPr lang="en-US" sz="1000" dirty="0">
                <a:solidFill>
                  <a:schemeClr val="tx1"/>
                </a:solidFill>
                <a:latin typeface="Cambria" panose="02040503050406030204" pitchFamily="18" charset="0"/>
                <a:ea typeface="Cambria" panose="02040503050406030204" pitchFamily="18" charset="0"/>
              </a:rPr>
              <a:t>is very beneficial to store data in SQL Server temp tables rather than manipulate or work with permanent tables</a:t>
            </a:r>
            <a:r>
              <a:rPr lang="en-US" sz="1000" dirty="0" smtClean="0">
                <a:solidFill>
                  <a:schemeClr val="tx1"/>
                </a:solidFill>
                <a:latin typeface="Cambria" panose="02040503050406030204" pitchFamily="18" charset="0"/>
                <a:ea typeface="Cambria" panose="02040503050406030204" pitchFamily="18" charset="0"/>
              </a:rPr>
              <a:t>.</a:t>
            </a:r>
            <a:endParaRPr lang="en-US" sz="1000" dirty="0">
              <a:solidFill>
                <a:schemeClr val="tx1"/>
              </a:solidFill>
              <a:latin typeface="Cambria" panose="02040503050406030204" pitchFamily="18" charset="0"/>
              <a:ea typeface="Cambria" panose="02040503050406030204" pitchFamily="18" charset="0"/>
            </a:endParaRPr>
          </a:p>
        </p:txBody>
      </p:sp>
      <p:sp>
        <p:nvSpPr>
          <p:cNvPr id="24" name="Rectangle 23"/>
          <p:cNvSpPr/>
          <p:nvPr/>
        </p:nvSpPr>
        <p:spPr>
          <a:xfrm>
            <a:off x="7862173" y="1053450"/>
            <a:ext cx="4248051" cy="30162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u="sng" dirty="0" smtClean="0">
                <a:latin typeface="Cambria" panose="02040503050406030204" pitchFamily="18" charset="0"/>
                <a:ea typeface="Cambria" panose="02040503050406030204" pitchFamily="18" charset="0"/>
              </a:rPr>
              <a:t>Example of Local Temp Table:- </a:t>
            </a:r>
            <a:endParaRPr lang="en-US" sz="1000" b="1" u="sng" dirty="0">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CREATE TABLE #</a:t>
            </a:r>
            <a:r>
              <a:rPr lang="en-US" sz="1000" b="1" dirty="0" err="1">
                <a:solidFill>
                  <a:srgbClr val="FF0000"/>
                </a:solidFill>
                <a:latin typeface="Cambria" panose="02040503050406030204" pitchFamily="18" charset="0"/>
                <a:ea typeface="Cambria" panose="02040503050406030204" pitchFamily="18" charset="0"/>
              </a:rPr>
              <a:t>TempPersonTable</a:t>
            </a:r>
            <a:r>
              <a:rPr lang="en-US" sz="1000" b="1" dirty="0">
                <a:solidFill>
                  <a:srgbClr val="FF0000"/>
                </a:solidFill>
                <a:latin typeface="Cambria" panose="02040503050406030204" pitchFamily="18" charset="0"/>
                <a:ea typeface="Cambria" panose="02040503050406030204" pitchFamily="18" charset="0"/>
              </a:rPr>
              <a:t> (</a:t>
            </a:r>
          </a:p>
          <a:p>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PersonID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 PRIMARY KEY IDENTITY(1,1),</a:t>
            </a:r>
          </a:p>
          <a:p>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LastName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(255),</a:t>
            </a:r>
          </a:p>
          <a:p>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FirstName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(255),</a:t>
            </a:r>
          </a:p>
          <a:p>
            <a:r>
              <a:rPr lang="en-US" sz="1000" b="1" dirty="0">
                <a:solidFill>
                  <a:srgbClr val="FF0000"/>
                </a:solidFill>
                <a:latin typeface="Cambria" panose="02040503050406030204" pitchFamily="18" charset="0"/>
                <a:ea typeface="Cambria" panose="02040503050406030204" pitchFamily="18" charset="0"/>
              </a:rPr>
              <a:t>    City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(255)</a:t>
            </a:r>
          </a:p>
          <a:p>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SELECT * FROM #</a:t>
            </a:r>
            <a:r>
              <a:rPr lang="en-US" sz="1000" b="1" dirty="0" err="1">
                <a:solidFill>
                  <a:srgbClr val="FF0000"/>
                </a:solidFill>
                <a:latin typeface="Cambria" panose="02040503050406030204" pitchFamily="18" charset="0"/>
                <a:ea typeface="Cambria" panose="02040503050406030204" pitchFamily="18" charset="0"/>
              </a:rPr>
              <a:t>TempPersonTable</a:t>
            </a:r>
            <a:endParaRPr lang="en-US" sz="1000" b="1" dirty="0">
              <a:solidFill>
                <a:srgbClr val="FF0000"/>
              </a:solidFill>
              <a:latin typeface="Cambria" panose="02040503050406030204" pitchFamily="18" charset="0"/>
              <a:ea typeface="Cambria" panose="02040503050406030204" pitchFamily="18" charset="0"/>
            </a:endParaRP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INSERT INTO #</a:t>
            </a:r>
            <a:r>
              <a:rPr lang="en-US" sz="1000" b="1" dirty="0" err="1">
                <a:solidFill>
                  <a:srgbClr val="FF0000"/>
                </a:solidFill>
                <a:latin typeface="Cambria" panose="02040503050406030204" pitchFamily="18" charset="0"/>
                <a:ea typeface="Cambria" panose="02040503050406030204" pitchFamily="18" charset="0"/>
              </a:rPr>
              <a:t>TempPersonTable</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VALUES</a:t>
            </a:r>
          </a:p>
          <a:p>
            <a:r>
              <a:rPr lang="en-US" sz="1000" b="1" dirty="0">
                <a:solidFill>
                  <a:srgbClr val="FF0000"/>
                </a:solidFill>
                <a:latin typeface="Cambria" panose="02040503050406030204" pitchFamily="18" charset="0"/>
                <a:ea typeface="Cambria" panose="02040503050406030204" pitchFamily="18" charset="0"/>
              </a:rPr>
              <a:t>( 'Watson', 'Juan', 'Cleveland'),</a:t>
            </a:r>
          </a:p>
          <a:p>
            <a:r>
              <a:rPr lang="en-US" sz="1000" b="1" dirty="0">
                <a:solidFill>
                  <a:srgbClr val="FF0000"/>
                </a:solidFill>
                <a:latin typeface="Cambria" panose="02040503050406030204" pitchFamily="18" charset="0"/>
                <a:ea typeface="Cambria" panose="02040503050406030204" pitchFamily="18" charset="0"/>
              </a:rPr>
              <a:t>( 'Baker', 'Dwayne', 'Fort Wayne'),</a:t>
            </a:r>
          </a:p>
          <a:p>
            <a:r>
              <a:rPr lang="en-US" sz="1000" b="1" dirty="0">
                <a:solidFill>
                  <a:srgbClr val="FF0000"/>
                </a:solidFill>
                <a:latin typeface="Cambria" panose="02040503050406030204" pitchFamily="18" charset="0"/>
                <a:ea typeface="Cambria" panose="02040503050406030204" pitchFamily="18" charset="0"/>
              </a:rPr>
              <a:t>( 'Walker', 'Eric', 'Tucson'),</a:t>
            </a:r>
          </a:p>
          <a:p>
            <a:r>
              <a:rPr lang="en-US" sz="1000" b="1" dirty="0">
                <a:solidFill>
                  <a:srgbClr val="FF0000"/>
                </a:solidFill>
                <a:latin typeface="Cambria" panose="02040503050406030204" pitchFamily="18" charset="0"/>
                <a:ea typeface="Cambria" panose="02040503050406030204" pitchFamily="18" charset="0"/>
              </a:rPr>
              <a:t>( 'Peterson', 'Bob', 'Indianapolis');</a:t>
            </a:r>
          </a:p>
          <a:p>
            <a:r>
              <a:rPr lang="en-US" sz="1000" b="1" dirty="0">
                <a:solidFill>
                  <a:srgbClr val="FF0000"/>
                </a:solidFill>
                <a:latin typeface="Cambria" panose="02040503050406030204" pitchFamily="18" charset="0"/>
                <a:ea typeface="Cambria" panose="02040503050406030204" pitchFamily="18" charset="0"/>
              </a:rPr>
              <a:t> </a:t>
            </a:r>
          </a:p>
          <a:p>
            <a:r>
              <a:rPr lang="en-US" sz="1000" b="1" dirty="0">
                <a:solidFill>
                  <a:srgbClr val="FF0000"/>
                </a:solidFill>
                <a:latin typeface="Cambria" panose="02040503050406030204" pitchFamily="18" charset="0"/>
                <a:ea typeface="Cambria" panose="02040503050406030204" pitchFamily="18" charset="0"/>
              </a:rPr>
              <a:t>SELECT </a:t>
            </a:r>
            <a:r>
              <a:rPr lang="en-US" sz="1000" b="1" dirty="0" smtClean="0">
                <a:solidFill>
                  <a:srgbClr val="FF0000"/>
                </a:solidFill>
                <a:latin typeface="Cambria" panose="02040503050406030204" pitchFamily="18" charset="0"/>
                <a:ea typeface="Cambria" panose="02040503050406030204" pitchFamily="18" charset="0"/>
              </a:rPr>
              <a:t>*FROM </a:t>
            </a:r>
            <a:r>
              <a:rPr lang="en-US" sz="1000" b="1" dirty="0">
                <a:solidFill>
                  <a:srgbClr val="FF0000"/>
                </a:solidFill>
                <a:latin typeface="Cambria" panose="02040503050406030204" pitchFamily="18" charset="0"/>
                <a:ea typeface="Cambria" panose="02040503050406030204" pitchFamily="18" charset="0"/>
              </a:rPr>
              <a:t>#</a:t>
            </a:r>
            <a:r>
              <a:rPr lang="en-US" sz="1000" b="1" dirty="0" err="1">
                <a:solidFill>
                  <a:srgbClr val="FF0000"/>
                </a:solidFill>
                <a:latin typeface="Cambria" panose="02040503050406030204" pitchFamily="18" charset="0"/>
                <a:ea typeface="Cambria" panose="02040503050406030204" pitchFamily="18" charset="0"/>
              </a:rPr>
              <a:t>TempPersonTable</a:t>
            </a:r>
            <a:r>
              <a:rPr lang="en-US" sz="1000" b="1" dirty="0" smtClean="0">
                <a:solidFill>
                  <a:srgbClr val="FF0000"/>
                </a:solidFill>
                <a:latin typeface="Cambria" panose="02040503050406030204" pitchFamily="18" charset="0"/>
                <a:ea typeface="Cambria" panose="02040503050406030204" pitchFamily="18" charset="0"/>
              </a:rPr>
              <a:t>;</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SELECT * INTO #</a:t>
            </a:r>
            <a:r>
              <a:rPr lang="en-US" sz="1000" b="1" dirty="0" err="1">
                <a:solidFill>
                  <a:srgbClr val="FF0000"/>
                </a:solidFill>
                <a:latin typeface="Cambria" panose="02040503050406030204" pitchFamily="18" charset="0"/>
                <a:ea typeface="Cambria" panose="02040503050406030204" pitchFamily="18" charset="0"/>
              </a:rPr>
              <a:t>TempOrdersTable</a:t>
            </a:r>
            <a:r>
              <a:rPr lang="en-US" sz="1000" b="1" dirty="0">
                <a:solidFill>
                  <a:srgbClr val="FF0000"/>
                </a:solidFill>
                <a:latin typeface="Cambria" panose="02040503050406030204" pitchFamily="18" charset="0"/>
                <a:ea typeface="Cambria" panose="02040503050406030204" pitchFamily="18" charset="0"/>
              </a:rPr>
              <a:t>  </a:t>
            </a:r>
            <a:r>
              <a:rPr lang="en-US" sz="1000" b="1" dirty="0" smtClean="0">
                <a:solidFill>
                  <a:srgbClr val="FF0000"/>
                </a:solidFill>
                <a:latin typeface="Cambria" panose="02040503050406030204" pitchFamily="18" charset="0"/>
                <a:ea typeface="Cambria" panose="02040503050406030204" pitchFamily="18" charset="0"/>
              </a:rPr>
              <a:t>FROM Orders</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SELECT * FROM #</a:t>
            </a:r>
            <a:r>
              <a:rPr lang="en-US" sz="1000" b="1" dirty="0" err="1">
                <a:solidFill>
                  <a:srgbClr val="FF0000"/>
                </a:solidFill>
                <a:latin typeface="Cambria" panose="02040503050406030204" pitchFamily="18" charset="0"/>
                <a:ea typeface="Cambria" panose="02040503050406030204" pitchFamily="18" charset="0"/>
              </a:rPr>
              <a:t>TempOrdersTable</a:t>
            </a:r>
            <a:endParaRPr lang="en-US" sz="1000" b="1" dirty="0">
              <a:solidFill>
                <a:srgbClr val="FF0000"/>
              </a:solidFill>
              <a:latin typeface="Cambria" panose="02040503050406030204" pitchFamily="18" charset="0"/>
              <a:ea typeface="Cambria" panose="02040503050406030204" pitchFamily="18" charset="0"/>
            </a:endParaRPr>
          </a:p>
        </p:txBody>
      </p:sp>
      <p:sp>
        <p:nvSpPr>
          <p:cNvPr id="25" name="Rectangle 24"/>
          <p:cNvSpPr/>
          <p:nvPr/>
        </p:nvSpPr>
        <p:spPr>
          <a:xfrm>
            <a:off x="7865327" y="4110057"/>
            <a:ext cx="4326673" cy="270843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u="sng" dirty="0">
                <a:latin typeface="Cambria" panose="02040503050406030204" pitchFamily="18" charset="0"/>
                <a:ea typeface="Cambria" panose="02040503050406030204" pitchFamily="18" charset="0"/>
              </a:rPr>
              <a:t>Example of </a:t>
            </a:r>
            <a:r>
              <a:rPr lang="en-US" sz="1000" b="1" u="sng" dirty="0" smtClean="0">
                <a:latin typeface="Cambria" panose="02040503050406030204" pitchFamily="18" charset="0"/>
                <a:ea typeface="Cambria" panose="02040503050406030204" pitchFamily="18" charset="0"/>
              </a:rPr>
              <a:t>Global Temp Table</a:t>
            </a:r>
            <a:r>
              <a:rPr lang="en-US" sz="1000" b="1" u="sng" dirty="0">
                <a:latin typeface="Cambria" panose="02040503050406030204" pitchFamily="18" charset="0"/>
                <a:ea typeface="Cambria" panose="02040503050406030204" pitchFamily="18" charset="0"/>
              </a:rPr>
              <a:t>:- </a:t>
            </a:r>
            <a:endParaRPr lang="en-US" sz="1000" b="1" u="sng" dirty="0" smtClean="0">
              <a:solidFill>
                <a:srgbClr val="FF0000"/>
              </a:solidFill>
              <a:latin typeface="Cambria" panose="02040503050406030204" pitchFamily="18" charset="0"/>
              <a:ea typeface="Cambria" panose="02040503050406030204" pitchFamily="18" charset="0"/>
            </a:endParaRPr>
          </a:p>
          <a:p>
            <a:r>
              <a:rPr lang="en-US" sz="1000" b="1" dirty="0" smtClean="0">
                <a:solidFill>
                  <a:srgbClr val="FF0000"/>
                </a:solidFill>
                <a:latin typeface="Cambria" panose="02040503050406030204" pitchFamily="18" charset="0"/>
                <a:ea typeface="Cambria" panose="02040503050406030204" pitchFamily="18" charset="0"/>
              </a:rPr>
              <a:t>CREATE </a:t>
            </a:r>
            <a:r>
              <a:rPr lang="en-US" sz="1000" b="1" dirty="0">
                <a:solidFill>
                  <a:srgbClr val="FF0000"/>
                </a:solidFill>
                <a:latin typeface="Cambria" panose="02040503050406030204" pitchFamily="18" charset="0"/>
                <a:ea typeface="Cambria" panose="02040503050406030204" pitchFamily="18" charset="0"/>
              </a:rPr>
              <a:t>TABLE ##Customers (</a:t>
            </a:r>
            <a:r>
              <a:rPr lang="en-US" sz="1000" b="1" dirty="0" err="1">
                <a:solidFill>
                  <a:srgbClr val="FF0000"/>
                </a:solidFill>
                <a:latin typeface="Cambria" panose="02040503050406030204" pitchFamily="18" charset="0"/>
                <a:ea typeface="Cambria" panose="02040503050406030204" pitchFamily="18" charset="0"/>
              </a:rPr>
              <a:t>CustomerId</a:t>
            </a:r>
            <a:r>
              <a:rPr lang="en-US" sz="1000" b="1" dirty="0">
                <a:solidFill>
                  <a:srgbClr val="FF0000"/>
                </a:solidFill>
                <a:latin typeface="Cambria" panose="02040503050406030204" pitchFamily="18" charset="0"/>
                <a:ea typeface="Cambria" panose="02040503050406030204" pitchFamily="18" charset="0"/>
              </a:rPr>
              <a:t> INT IDENTITY(1,1) PRIMARY KEY,</a:t>
            </a:r>
          </a:p>
          <a:p>
            <a:r>
              <a:rPr lang="en-US" sz="1000" b="1" dirty="0" err="1">
                <a:solidFill>
                  <a:srgbClr val="FF0000"/>
                </a:solidFill>
                <a:latin typeface="Cambria" panose="02040503050406030204" pitchFamily="18" charset="0"/>
                <a:ea typeface="Cambria" panose="02040503050406030204" pitchFamily="18" charset="0"/>
              </a:rPr>
              <a:t>CustomerFullName</a:t>
            </a:r>
            <a:r>
              <a:rPr lang="en-US" sz="1000" b="1" dirty="0">
                <a:solidFill>
                  <a:srgbClr val="FF0000"/>
                </a:solidFill>
                <a:latin typeface="Cambria" panose="02040503050406030204" pitchFamily="18" charset="0"/>
                <a:ea typeface="Cambria" panose="02040503050406030204" pitchFamily="18" charset="0"/>
              </a:rPr>
              <a:t> VARCHAR(50),</a:t>
            </a:r>
          </a:p>
          <a:p>
            <a:r>
              <a:rPr lang="en-US" sz="1000" b="1" dirty="0" err="1">
                <a:solidFill>
                  <a:srgbClr val="FF0000"/>
                </a:solidFill>
                <a:latin typeface="Cambria" panose="02040503050406030204" pitchFamily="18" charset="0"/>
                <a:ea typeface="Cambria" panose="02040503050406030204" pitchFamily="18" charset="0"/>
              </a:rPr>
              <a:t>EMail</a:t>
            </a:r>
            <a:r>
              <a:rPr lang="en-US" sz="1000" b="1" dirty="0">
                <a:solidFill>
                  <a:srgbClr val="FF0000"/>
                </a:solidFill>
                <a:latin typeface="Cambria" panose="02040503050406030204" pitchFamily="18" charset="0"/>
                <a:ea typeface="Cambria" panose="02040503050406030204" pitchFamily="18" charset="0"/>
              </a:rPr>
              <a:t> VARCHAR(50),</a:t>
            </a:r>
          </a:p>
          <a:p>
            <a:r>
              <a:rPr lang="en-US" sz="1000" b="1" dirty="0" err="1">
                <a:solidFill>
                  <a:srgbClr val="FF0000"/>
                </a:solidFill>
                <a:latin typeface="Cambria" panose="02040503050406030204" pitchFamily="18" charset="0"/>
                <a:ea typeface="Cambria" panose="02040503050406030204" pitchFamily="18" charset="0"/>
              </a:rPr>
              <a:t>CustomerAddress</a:t>
            </a:r>
            <a:r>
              <a:rPr lang="en-US" sz="1000" b="1" dirty="0">
                <a:solidFill>
                  <a:srgbClr val="FF0000"/>
                </a:solidFill>
                <a:latin typeface="Cambria" panose="02040503050406030204" pitchFamily="18" charset="0"/>
                <a:ea typeface="Cambria" panose="02040503050406030204" pitchFamily="18" charset="0"/>
              </a:rPr>
              <a:t> VARCHAR(50),</a:t>
            </a:r>
          </a:p>
          <a:p>
            <a:r>
              <a:rPr lang="en-US" sz="1000" b="1" dirty="0">
                <a:solidFill>
                  <a:srgbClr val="FF0000"/>
                </a:solidFill>
                <a:latin typeface="Cambria" panose="02040503050406030204" pitchFamily="18" charset="0"/>
                <a:ea typeface="Cambria" panose="02040503050406030204" pitchFamily="18" charset="0"/>
              </a:rPr>
              <a:t>Country VARCHAR(50))</a:t>
            </a:r>
          </a:p>
          <a:p>
            <a:r>
              <a:rPr lang="en-US" sz="1000" b="1" dirty="0">
                <a:solidFill>
                  <a:srgbClr val="FF0000"/>
                </a:solidFill>
                <a:latin typeface="Cambria" panose="02040503050406030204" pitchFamily="18" charset="0"/>
                <a:ea typeface="Cambria" panose="02040503050406030204" pitchFamily="18" charset="0"/>
              </a:rPr>
              <a:t> </a:t>
            </a:r>
          </a:p>
          <a:p>
            <a:r>
              <a:rPr lang="en-US" sz="1000" b="1" dirty="0">
                <a:solidFill>
                  <a:srgbClr val="FF0000"/>
                </a:solidFill>
                <a:latin typeface="Cambria" panose="02040503050406030204" pitchFamily="18" charset="0"/>
                <a:ea typeface="Cambria" panose="02040503050406030204" pitchFamily="18" charset="0"/>
              </a:rPr>
              <a:t>INSERT INTO ##Customers</a:t>
            </a:r>
          </a:p>
          <a:p>
            <a:r>
              <a:rPr lang="en-US" sz="1000" b="1" dirty="0">
                <a:solidFill>
                  <a:srgbClr val="FF0000"/>
                </a:solidFill>
                <a:latin typeface="Cambria" panose="02040503050406030204" pitchFamily="18" charset="0"/>
                <a:ea typeface="Cambria" panose="02040503050406030204" pitchFamily="18" charset="0"/>
              </a:rPr>
              <a:t>VALUES('Olivia Rodriguez','hlvdw.wvmqi@rkx.co','66 Elizabeth </a:t>
            </a:r>
            <a:r>
              <a:rPr lang="en-US" sz="1000" b="1" dirty="0" err="1">
                <a:solidFill>
                  <a:srgbClr val="FF0000"/>
                </a:solidFill>
                <a:latin typeface="Cambria" panose="02040503050406030204" pitchFamily="18" charset="0"/>
                <a:ea typeface="Cambria" panose="02040503050406030204" pitchFamily="18" charset="0"/>
              </a:rPr>
              <a:t>Street','Canada</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('Riley Hall','efkfu.ngtpgi@rgg.org','23 Brookside </a:t>
            </a:r>
            <a:r>
              <a:rPr lang="en-US" sz="1000" b="1" dirty="0" err="1">
                <a:solidFill>
                  <a:srgbClr val="FF0000"/>
                </a:solidFill>
                <a:latin typeface="Cambria" panose="02040503050406030204" pitchFamily="18" charset="0"/>
                <a:ea typeface="Cambria" panose="02040503050406030204" pitchFamily="18" charset="0"/>
              </a:rPr>
              <a:t>Drive','U.K</a:t>
            </a:r>
            <a:r>
              <a:rPr lang="en-US" sz="1000" b="1" dirty="0">
                <a:solidFill>
                  <a:srgbClr val="FF0000"/>
                </a:solidFill>
                <a:latin typeface="Cambria" panose="02040503050406030204" pitchFamily="18" charset="0"/>
                <a:ea typeface="Cambria" panose="02040503050406030204" pitchFamily="18" charset="0"/>
              </a:rPr>
              <a:t>.') ,</a:t>
            </a:r>
          </a:p>
          <a:p>
            <a:r>
              <a:rPr lang="en-US" sz="1000" b="1" dirty="0">
                <a:solidFill>
                  <a:srgbClr val="FF0000"/>
                </a:solidFill>
                <a:latin typeface="Cambria" panose="02040503050406030204" pitchFamily="18" charset="0"/>
                <a:ea typeface="Cambria" panose="02040503050406030204" pitchFamily="18" charset="0"/>
              </a:rPr>
              <a:t>('Allison Lopez','ygpnm.wdvyufu@bevl.com','11 Church </a:t>
            </a:r>
            <a:r>
              <a:rPr lang="en-US" sz="1000" b="1" dirty="0" err="1">
                <a:solidFill>
                  <a:srgbClr val="FF0000"/>
                </a:solidFill>
                <a:latin typeface="Cambria" panose="02040503050406030204" pitchFamily="18" charset="0"/>
                <a:ea typeface="Cambria" panose="02040503050406030204" pitchFamily="18" charset="0"/>
              </a:rPr>
              <a:t>Road','South</a:t>
            </a:r>
            <a:r>
              <a:rPr lang="en-US" sz="1000" b="1" dirty="0">
                <a:solidFill>
                  <a:srgbClr val="FF0000"/>
                </a:solidFill>
                <a:latin typeface="Cambria" panose="02040503050406030204" pitchFamily="18" charset="0"/>
                <a:ea typeface="Cambria" panose="02040503050406030204" pitchFamily="18" charset="0"/>
              </a:rPr>
              <a:t> Africa'),</a:t>
            </a:r>
          </a:p>
          <a:p>
            <a:r>
              <a:rPr lang="en-US" sz="1000" b="1" dirty="0">
                <a:solidFill>
                  <a:srgbClr val="FF0000"/>
                </a:solidFill>
                <a:latin typeface="Cambria" panose="02040503050406030204" pitchFamily="18" charset="0"/>
                <a:ea typeface="Cambria" panose="02040503050406030204" pitchFamily="18" charset="0"/>
              </a:rPr>
              <a:t>('Gianna King','nklwjv.wimmhzr@ncni.co','193 Park </a:t>
            </a:r>
            <a:r>
              <a:rPr lang="en-US" sz="1000" b="1" dirty="0" err="1">
                <a:solidFill>
                  <a:srgbClr val="FF0000"/>
                </a:solidFill>
                <a:latin typeface="Cambria" panose="02040503050406030204" pitchFamily="18" charset="0"/>
                <a:ea typeface="Cambria" panose="02040503050406030204" pitchFamily="18" charset="0"/>
              </a:rPr>
              <a:t>Place','Belgium</a:t>
            </a:r>
            <a:r>
              <a:rPr lang="en-US" sz="1000" b="1" dirty="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 </a:t>
            </a:r>
          </a:p>
          <a:p>
            <a:r>
              <a:rPr lang="en-US" sz="1000" b="1" dirty="0">
                <a:solidFill>
                  <a:srgbClr val="FF0000"/>
                </a:solidFill>
                <a:latin typeface="Cambria" panose="02040503050406030204" pitchFamily="18" charset="0"/>
                <a:ea typeface="Cambria" panose="02040503050406030204" pitchFamily="18" charset="0"/>
              </a:rPr>
              <a:t>SELECT * FROM ##Customers</a:t>
            </a:r>
          </a:p>
        </p:txBody>
      </p:sp>
    </p:spTree>
    <p:extLst>
      <p:ext uri="{BB962C8B-B14F-4D97-AF65-F5344CB8AC3E}">
        <p14:creationId xmlns:p14="http://schemas.microsoft.com/office/powerpoint/2010/main" val="1091904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3916744" y="13628"/>
            <a:ext cx="23354" cy="6848090"/>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p:cNvCxnSpPr/>
          <p:nvPr/>
        </p:nvCxnSpPr>
        <p:spPr>
          <a:xfrm>
            <a:off x="7943781" y="0"/>
            <a:ext cx="23354" cy="6848090"/>
          </a:xfrm>
          <a:prstGeom prst="line">
            <a:avLst/>
          </a:prstGeom>
        </p:spPr>
        <p:style>
          <a:lnRef idx="3">
            <a:schemeClr val="accent2"/>
          </a:lnRef>
          <a:fillRef idx="0">
            <a:schemeClr val="accent2"/>
          </a:fillRef>
          <a:effectRef idx="2">
            <a:schemeClr val="accent2"/>
          </a:effectRef>
          <a:fontRef idx="minor">
            <a:schemeClr val="tx1"/>
          </a:fontRef>
        </p:style>
      </p:cxnSp>
      <p:sp>
        <p:nvSpPr>
          <p:cNvPr id="2" name="Rectangle 1"/>
          <p:cNvSpPr/>
          <p:nvPr/>
        </p:nvSpPr>
        <p:spPr>
          <a:xfrm>
            <a:off x="24423" y="22642"/>
            <a:ext cx="3879574" cy="103105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u="sng" dirty="0">
                <a:solidFill>
                  <a:srgbClr val="0070C0"/>
                </a:solidFill>
                <a:latin typeface="Cambria" panose="02040503050406030204" pitchFamily="18" charset="0"/>
                <a:ea typeface="Cambria" panose="02040503050406030204" pitchFamily="18" charset="0"/>
              </a:rPr>
              <a:t>SUBQUERY</a:t>
            </a:r>
            <a:r>
              <a:rPr lang="en-US" sz="1100" b="1" dirty="0">
                <a:latin typeface="Cambria" panose="02040503050406030204" pitchFamily="18" charset="0"/>
                <a:ea typeface="Cambria" panose="02040503050406030204" pitchFamily="18" charset="0"/>
              </a:rPr>
              <a:t>: </a:t>
            </a:r>
            <a:r>
              <a:rPr lang="en-US" sz="1000" dirty="0">
                <a:latin typeface="Cambria" panose="02040503050406030204" pitchFamily="18" charset="0"/>
                <a:ea typeface="Cambria" panose="02040503050406030204" pitchFamily="18" charset="0"/>
              </a:rPr>
              <a:t>A </a:t>
            </a:r>
            <a:r>
              <a:rPr lang="en-US" sz="1000" dirty="0" err="1">
                <a:latin typeface="Cambria" panose="02040503050406030204" pitchFamily="18" charset="0"/>
                <a:ea typeface="Cambria" panose="02040503050406030204" pitchFamily="18" charset="0"/>
              </a:rPr>
              <a:t>subquery</a:t>
            </a:r>
            <a:r>
              <a:rPr lang="en-US" sz="1000" dirty="0">
                <a:latin typeface="Cambria" panose="02040503050406030204" pitchFamily="18" charset="0"/>
                <a:ea typeface="Cambria" panose="02040503050406030204" pitchFamily="18" charset="0"/>
              </a:rPr>
              <a:t> is a query that is nested inside a SELECT, INSERT, UPDATE, or DELETE statement, or inside another </a:t>
            </a:r>
            <a:r>
              <a:rPr lang="en-US" sz="1000" dirty="0" err="1">
                <a:latin typeface="Cambria" panose="02040503050406030204" pitchFamily="18" charset="0"/>
                <a:ea typeface="Cambria" panose="02040503050406030204" pitchFamily="18" charset="0"/>
              </a:rPr>
              <a:t>subquery</a:t>
            </a:r>
            <a:r>
              <a:rPr lang="en-US" sz="1000" dirty="0">
                <a:latin typeface="Cambria" panose="02040503050406030204" pitchFamily="18" charset="0"/>
                <a:ea typeface="Cambria" panose="02040503050406030204" pitchFamily="18" charset="0"/>
              </a:rPr>
              <a:t>. A </a:t>
            </a:r>
            <a:r>
              <a:rPr lang="en-US" sz="1000" dirty="0" err="1">
                <a:latin typeface="Cambria" panose="02040503050406030204" pitchFamily="18" charset="0"/>
                <a:ea typeface="Cambria" panose="02040503050406030204" pitchFamily="18" charset="0"/>
              </a:rPr>
              <a:t>subquery</a:t>
            </a:r>
            <a:r>
              <a:rPr lang="en-US" sz="1000" dirty="0">
                <a:latin typeface="Cambria" panose="02040503050406030204" pitchFamily="18" charset="0"/>
                <a:ea typeface="Cambria" panose="02040503050406030204" pitchFamily="18" charset="0"/>
              </a:rPr>
              <a:t> can be used anywhere an expression is allowed. In this case first the inner query executes and basing upon the result generated by it the outer query executes to generate the final output.</a:t>
            </a:r>
          </a:p>
        </p:txBody>
      </p:sp>
      <p:sp>
        <p:nvSpPr>
          <p:cNvPr id="4" name="Rectangle 3"/>
          <p:cNvSpPr/>
          <p:nvPr/>
        </p:nvSpPr>
        <p:spPr>
          <a:xfrm>
            <a:off x="24423" y="1057268"/>
            <a:ext cx="3879574" cy="569386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latin typeface="Cambria" panose="02040503050406030204" pitchFamily="18" charset="0"/>
                <a:ea typeface="Cambria" panose="02040503050406030204" pitchFamily="18" charset="0"/>
              </a:rPr>
              <a:t>WAQ to find the details of employees earning the highest salary.</a:t>
            </a:r>
          </a:p>
          <a:p>
            <a:r>
              <a:rPr lang="en-US" sz="1000" b="1" dirty="0" smtClean="0">
                <a:solidFill>
                  <a:srgbClr val="FF0000"/>
                </a:solidFill>
                <a:latin typeface="Cambria" panose="02040503050406030204" pitchFamily="18" charset="0"/>
                <a:ea typeface="Cambria" panose="02040503050406030204" pitchFamily="18" charset="0"/>
              </a:rPr>
              <a:t>select </a:t>
            </a:r>
            <a:r>
              <a:rPr lang="en-US" sz="1000" b="1" dirty="0">
                <a:solidFill>
                  <a:srgbClr val="FF0000"/>
                </a:solidFill>
                <a:latin typeface="Cambria" panose="02040503050406030204" pitchFamily="18" charset="0"/>
                <a:ea typeface="Cambria" panose="02040503050406030204" pitchFamily="18" charset="0"/>
              </a:rPr>
              <a:t>* from Employee where Salary &lt; (select MAX(salary) from Employee</a:t>
            </a:r>
            <a:r>
              <a:rPr lang="en-US" sz="1000" b="1" dirty="0" smtClean="0">
                <a:solidFill>
                  <a:srgbClr val="FF0000"/>
                </a:solidFill>
                <a:latin typeface="Cambria" panose="02040503050406030204" pitchFamily="18" charset="0"/>
                <a:ea typeface="Cambria" panose="02040503050406030204" pitchFamily="18" charset="0"/>
              </a:rPr>
              <a:t>)</a:t>
            </a:r>
          </a:p>
          <a:p>
            <a:endParaRPr lang="en-US" sz="800" b="1" dirty="0">
              <a:solidFill>
                <a:srgbClr val="FF0000"/>
              </a:solidFill>
              <a:latin typeface="Cambria" panose="02040503050406030204" pitchFamily="18" charset="0"/>
              <a:ea typeface="Cambria" panose="02040503050406030204" pitchFamily="18" charset="0"/>
            </a:endParaRPr>
          </a:p>
          <a:p>
            <a:r>
              <a:rPr lang="en-US" sz="1000" b="1" dirty="0">
                <a:latin typeface="Cambria" panose="02040503050406030204" pitchFamily="18" charset="0"/>
                <a:ea typeface="Cambria" panose="02040503050406030204" pitchFamily="18" charset="0"/>
              </a:rPr>
              <a:t>WAQ:- find the employees who’s department is “IT”</a:t>
            </a:r>
          </a:p>
          <a:p>
            <a:r>
              <a:rPr lang="en-US" sz="1000" b="1" dirty="0">
                <a:solidFill>
                  <a:srgbClr val="FF0000"/>
                </a:solidFill>
                <a:latin typeface="Cambria" panose="02040503050406030204" pitchFamily="18" charset="0"/>
                <a:ea typeface="Cambria" panose="02040503050406030204" pitchFamily="18" charset="0"/>
              </a:rPr>
              <a:t>select * from Employee where </a:t>
            </a:r>
            <a:r>
              <a:rPr lang="en-US" sz="1000" b="1" dirty="0" err="1">
                <a:solidFill>
                  <a:srgbClr val="FF0000"/>
                </a:solidFill>
                <a:latin typeface="Cambria" panose="02040503050406030204" pitchFamily="18" charset="0"/>
                <a:ea typeface="Cambria" panose="02040503050406030204" pitchFamily="18" charset="0"/>
              </a:rPr>
              <a:t>Department_Id</a:t>
            </a:r>
            <a:r>
              <a:rPr lang="en-US" sz="1000" b="1" dirty="0">
                <a:solidFill>
                  <a:srgbClr val="FF0000"/>
                </a:solidFill>
                <a:latin typeface="Cambria" panose="02040503050406030204" pitchFamily="18" charset="0"/>
                <a:ea typeface="Cambria" panose="02040503050406030204" pitchFamily="18" charset="0"/>
              </a:rPr>
              <a:t> =(select </a:t>
            </a:r>
            <a:r>
              <a:rPr lang="en-US" sz="1000" b="1" dirty="0" err="1">
                <a:solidFill>
                  <a:srgbClr val="FF0000"/>
                </a:solidFill>
                <a:latin typeface="Cambria" panose="02040503050406030204" pitchFamily="18" charset="0"/>
                <a:ea typeface="Cambria" panose="02040503050406030204" pitchFamily="18" charset="0"/>
              </a:rPr>
              <a:t>DepartmentId</a:t>
            </a:r>
            <a:r>
              <a:rPr lang="en-US" sz="1000" b="1" dirty="0">
                <a:solidFill>
                  <a:srgbClr val="FF0000"/>
                </a:solidFill>
                <a:latin typeface="Cambria" panose="02040503050406030204" pitchFamily="18" charset="0"/>
                <a:ea typeface="Cambria" panose="02040503050406030204" pitchFamily="18" charset="0"/>
              </a:rPr>
              <a:t> from Department where </a:t>
            </a:r>
            <a:r>
              <a:rPr lang="en-US" sz="1000" b="1" dirty="0" err="1">
                <a:solidFill>
                  <a:srgbClr val="FF0000"/>
                </a:solidFill>
                <a:latin typeface="Cambria" panose="02040503050406030204" pitchFamily="18" charset="0"/>
                <a:ea typeface="Cambria" panose="02040503050406030204" pitchFamily="18" charset="0"/>
              </a:rPr>
              <a:t>DepartmentName</a:t>
            </a:r>
            <a:r>
              <a:rPr lang="en-US" sz="1000" b="1" dirty="0">
                <a:solidFill>
                  <a:srgbClr val="FF0000"/>
                </a:solidFill>
                <a:latin typeface="Cambria" panose="02040503050406030204" pitchFamily="18" charset="0"/>
                <a:ea typeface="Cambria" panose="02040503050406030204" pitchFamily="18" charset="0"/>
              </a:rPr>
              <a:t>='IT</a:t>
            </a:r>
            <a:r>
              <a:rPr lang="en-US" sz="1000" b="1" dirty="0" smtClean="0">
                <a:solidFill>
                  <a:srgbClr val="FF0000"/>
                </a:solidFill>
                <a:latin typeface="Cambria" panose="02040503050406030204" pitchFamily="18" charset="0"/>
                <a:ea typeface="Cambria" panose="02040503050406030204" pitchFamily="18" charset="0"/>
              </a:rPr>
              <a:t>')</a:t>
            </a:r>
          </a:p>
          <a:p>
            <a:endParaRPr lang="en-US" sz="800" b="1" dirty="0">
              <a:solidFill>
                <a:srgbClr val="FF0000"/>
              </a:solidFill>
              <a:latin typeface="Cambria" panose="02040503050406030204" pitchFamily="18" charset="0"/>
              <a:ea typeface="Cambria" panose="02040503050406030204" pitchFamily="18" charset="0"/>
            </a:endParaRPr>
          </a:p>
          <a:p>
            <a:r>
              <a:rPr lang="en-US" sz="1000" b="1" dirty="0">
                <a:latin typeface="Cambria" panose="02040503050406030204" pitchFamily="18" charset="0"/>
                <a:ea typeface="Cambria" panose="02040503050406030204" pitchFamily="18" charset="0"/>
              </a:rPr>
              <a:t>WAQ:- Find the top one employee </a:t>
            </a:r>
            <a:r>
              <a:rPr lang="en-US" sz="1000" b="1" dirty="0" err="1">
                <a:latin typeface="Cambria" panose="02040503050406030204" pitchFamily="18" charset="0"/>
                <a:ea typeface="Cambria" panose="02040503050406030204" pitchFamily="18" charset="0"/>
              </a:rPr>
              <a:t>whos</a:t>
            </a:r>
            <a:r>
              <a:rPr lang="en-US" sz="1000" b="1" dirty="0">
                <a:latin typeface="Cambria" panose="02040503050406030204" pitchFamily="18" charset="0"/>
                <a:ea typeface="Cambria" panose="02040503050406030204" pitchFamily="18" charset="0"/>
              </a:rPr>
              <a:t> have 2nd </a:t>
            </a:r>
            <a:r>
              <a:rPr lang="en-US" sz="1000" b="1" dirty="0" err="1">
                <a:latin typeface="Cambria" panose="02040503050406030204" pitchFamily="18" charset="0"/>
                <a:ea typeface="Cambria" panose="02040503050406030204" pitchFamily="18" charset="0"/>
              </a:rPr>
              <a:t>higest</a:t>
            </a:r>
            <a:r>
              <a:rPr lang="en-US" sz="1000" b="1" dirty="0">
                <a:latin typeface="Cambria" panose="02040503050406030204" pitchFamily="18" charset="0"/>
                <a:ea typeface="Cambria" panose="02040503050406030204" pitchFamily="18" charset="0"/>
              </a:rPr>
              <a:t> salary</a:t>
            </a:r>
          </a:p>
          <a:p>
            <a:r>
              <a:rPr lang="en-US" sz="1000" b="1" dirty="0">
                <a:solidFill>
                  <a:srgbClr val="FF0000"/>
                </a:solidFill>
                <a:latin typeface="Cambria" panose="02040503050406030204" pitchFamily="18" charset="0"/>
                <a:ea typeface="Cambria" panose="02040503050406030204" pitchFamily="18" charset="0"/>
              </a:rPr>
              <a:t>select TOP 1 * from Employee where Salary &lt; (select MAX(salary) from Employee)</a:t>
            </a:r>
          </a:p>
          <a:p>
            <a:r>
              <a:rPr lang="en-US" sz="1000" b="1" dirty="0">
                <a:solidFill>
                  <a:srgbClr val="FF0000"/>
                </a:solidFill>
                <a:latin typeface="Cambria" panose="02040503050406030204" pitchFamily="18" charset="0"/>
                <a:ea typeface="Cambria" panose="02040503050406030204" pitchFamily="18" charset="0"/>
              </a:rPr>
              <a:t>order by Salary </a:t>
            </a:r>
            <a:r>
              <a:rPr lang="en-US" sz="1000" b="1" dirty="0" err="1">
                <a:solidFill>
                  <a:srgbClr val="FF0000"/>
                </a:solidFill>
                <a:latin typeface="Cambria" panose="02040503050406030204" pitchFamily="18" charset="0"/>
                <a:ea typeface="Cambria" panose="02040503050406030204" pitchFamily="18" charset="0"/>
              </a:rPr>
              <a:t>desc</a:t>
            </a:r>
            <a:endParaRPr lang="en-US" sz="1000" b="1" dirty="0">
              <a:solidFill>
                <a:srgbClr val="FF0000"/>
              </a:solidFill>
              <a:latin typeface="Cambria" panose="02040503050406030204" pitchFamily="18" charset="0"/>
              <a:ea typeface="Cambria" panose="02040503050406030204" pitchFamily="18" charset="0"/>
            </a:endParaRPr>
          </a:p>
          <a:p>
            <a:endParaRPr lang="en-US" sz="800" b="1" dirty="0" smtClean="0">
              <a:solidFill>
                <a:srgbClr val="FF0000"/>
              </a:solidFill>
              <a:latin typeface="Cambria" panose="02040503050406030204" pitchFamily="18" charset="0"/>
              <a:ea typeface="Cambria" panose="02040503050406030204" pitchFamily="18" charset="0"/>
            </a:endParaRPr>
          </a:p>
          <a:p>
            <a:r>
              <a:rPr lang="en-US" sz="1000" b="1" dirty="0">
                <a:latin typeface="Cambria" panose="02040503050406030204" pitchFamily="18" charset="0"/>
                <a:ea typeface="Cambria" panose="02040503050406030204" pitchFamily="18" charset="0"/>
              </a:rPr>
              <a:t>WAQ to find the details of employees earning the second highest salary</a:t>
            </a:r>
            <a:r>
              <a:rPr lang="en-US" sz="1000" b="1" dirty="0" smtClean="0">
                <a:latin typeface="Cambria" panose="02040503050406030204" pitchFamily="18" charset="0"/>
                <a:ea typeface="Cambria" panose="02040503050406030204" pitchFamily="18" charset="0"/>
              </a:rPr>
              <a:t>.</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SELECT * FROM Employee WHERE Salary=</a:t>
            </a:r>
          </a:p>
          <a:p>
            <a:r>
              <a:rPr lang="en-US" sz="1000" b="1" dirty="0">
                <a:solidFill>
                  <a:srgbClr val="FF0000"/>
                </a:solidFill>
                <a:latin typeface="Cambria" panose="02040503050406030204" pitchFamily="18" charset="0"/>
                <a:ea typeface="Cambria" panose="02040503050406030204" pitchFamily="18" charset="0"/>
              </a:rPr>
              <a:t>(SELECT MAX(Salary) FROM Employee WHERE Salary&lt;</a:t>
            </a:r>
          </a:p>
          <a:p>
            <a:r>
              <a:rPr lang="en-US" sz="1000" b="1" dirty="0">
                <a:solidFill>
                  <a:srgbClr val="FF0000"/>
                </a:solidFill>
                <a:latin typeface="Cambria" panose="02040503050406030204" pitchFamily="18" charset="0"/>
                <a:ea typeface="Cambria" panose="02040503050406030204" pitchFamily="18" charset="0"/>
              </a:rPr>
              <a:t>(SELECT MAX(Salary) FROM Employee</a:t>
            </a:r>
            <a:r>
              <a:rPr lang="en-US" sz="1000" b="1" dirty="0" smtClean="0">
                <a:solidFill>
                  <a:srgbClr val="FF0000"/>
                </a:solidFill>
                <a:latin typeface="Cambria" panose="02040503050406030204" pitchFamily="18" charset="0"/>
                <a:ea typeface="Cambria" panose="02040503050406030204" pitchFamily="18" charset="0"/>
              </a:rPr>
              <a:t>))</a:t>
            </a:r>
          </a:p>
          <a:p>
            <a:endParaRPr lang="en-US" sz="500" b="1" dirty="0">
              <a:solidFill>
                <a:srgbClr val="FF0000"/>
              </a:solidFill>
              <a:latin typeface="Cambria" panose="02040503050406030204" pitchFamily="18" charset="0"/>
              <a:ea typeface="Cambria" panose="02040503050406030204" pitchFamily="18" charset="0"/>
            </a:endParaRPr>
          </a:p>
          <a:p>
            <a:r>
              <a:rPr lang="en-US" sz="1000" b="1" dirty="0" smtClean="0">
                <a:latin typeface="Cambria" panose="02040503050406030204" pitchFamily="18" charset="0"/>
                <a:ea typeface="Cambria" panose="02040503050406030204" pitchFamily="18" charset="0"/>
              </a:rPr>
              <a:t>WAQ </a:t>
            </a:r>
            <a:r>
              <a:rPr lang="en-US" sz="1000" b="1" dirty="0">
                <a:latin typeface="Cambria" panose="02040503050406030204" pitchFamily="18" charset="0"/>
                <a:ea typeface="Cambria" panose="02040503050406030204" pitchFamily="18" charset="0"/>
              </a:rPr>
              <a:t>to find the details of employees who are earning more than the highest salary of  </a:t>
            </a:r>
            <a:r>
              <a:rPr lang="en-US" sz="1000" b="1" dirty="0" err="1">
                <a:latin typeface="Cambria" panose="02040503050406030204" pitchFamily="18" charset="0"/>
                <a:ea typeface="Cambria" panose="02040503050406030204" pitchFamily="18" charset="0"/>
              </a:rPr>
              <a:t>DepartmentId</a:t>
            </a:r>
            <a:r>
              <a:rPr lang="en-US" sz="1000" b="1" dirty="0">
                <a:latin typeface="Cambria" panose="02040503050406030204" pitchFamily="18" charset="0"/>
                <a:ea typeface="Cambria" panose="02040503050406030204" pitchFamily="18" charset="0"/>
              </a:rPr>
              <a:t>=4</a:t>
            </a:r>
          </a:p>
          <a:p>
            <a:r>
              <a:rPr lang="en-US" sz="1000" b="1" dirty="0">
                <a:solidFill>
                  <a:srgbClr val="FF0000"/>
                </a:solidFill>
                <a:latin typeface="Cambria" panose="02040503050406030204" pitchFamily="18" charset="0"/>
                <a:ea typeface="Cambria" panose="02040503050406030204" pitchFamily="18" charset="0"/>
              </a:rPr>
              <a:t>SELECT * FROM Employee WHERE salary&gt;</a:t>
            </a:r>
          </a:p>
          <a:p>
            <a:r>
              <a:rPr lang="en-US" sz="1000" b="1" dirty="0">
                <a:solidFill>
                  <a:srgbClr val="FF0000"/>
                </a:solidFill>
                <a:latin typeface="Cambria" panose="02040503050406030204" pitchFamily="18" charset="0"/>
                <a:ea typeface="Cambria" panose="02040503050406030204" pitchFamily="18" charset="0"/>
              </a:rPr>
              <a:t>(SELECT MAX(salary) FROM Employee WHERE </a:t>
            </a:r>
            <a:r>
              <a:rPr lang="en-US" sz="1000" b="1" dirty="0" err="1">
                <a:solidFill>
                  <a:srgbClr val="FF0000"/>
                </a:solidFill>
                <a:latin typeface="Cambria" panose="02040503050406030204" pitchFamily="18" charset="0"/>
                <a:ea typeface="Cambria" panose="02040503050406030204" pitchFamily="18" charset="0"/>
              </a:rPr>
              <a:t>Department_Id</a:t>
            </a:r>
            <a:r>
              <a:rPr lang="en-US" sz="1000" b="1" dirty="0">
                <a:solidFill>
                  <a:srgbClr val="FF0000"/>
                </a:solidFill>
                <a:latin typeface="Cambria" panose="02040503050406030204" pitchFamily="18" charset="0"/>
                <a:ea typeface="Cambria" panose="02040503050406030204" pitchFamily="18" charset="0"/>
              </a:rPr>
              <a:t>=4)</a:t>
            </a:r>
          </a:p>
          <a:p>
            <a:r>
              <a:rPr lang="en-US" sz="1000" b="1" dirty="0">
                <a:solidFill>
                  <a:schemeClr val="tx1"/>
                </a:solidFill>
                <a:latin typeface="Cambria" panose="02040503050406030204" pitchFamily="18" charset="0"/>
                <a:ea typeface="Cambria" panose="02040503050406030204" pitchFamily="18" charset="0"/>
              </a:rPr>
              <a:t>--OR</a:t>
            </a:r>
          </a:p>
          <a:p>
            <a:r>
              <a:rPr lang="en-US" sz="1000" b="1" dirty="0">
                <a:solidFill>
                  <a:srgbClr val="FF0000"/>
                </a:solidFill>
                <a:latin typeface="Cambria" panose="02040503050406030204" pitchFamily="18" charset="0"/>
                <a:ea typeface="Cambria" panose="02040503050406030204" pitchFamily="18" charset="0"/>
              </a:rPr>
              <a:t>SELECT * FROM Employee WHERE salary&gt;</a:t>
            </a:r>
          </a:p>
          <a:p>
            <a:r>
              <a:rPr lang="en-US" sz="1000" b="1" dirty="0">
                <a:solidFill>
                  <a:srgbClr val="FF0000"/>
                </a:solidFill>
                <a:latin typeface="Cambria" panose="02040503050406030204" pitchFamily="18" charset="0"/>
                <a:ea typeface="Cambria" panose="02040503050406030204" pitchFamily="18" charset="0"/>
              </a:rPr>
              <a:t>ALL (SELECT Salary FROM Employee WHERE </a:t>
            </a:r>
            <a:r>
              <a:rPr lang="en-US" sz="1000" b="1" dirty="0" err="1">
                <a:solidFill>
                  <a:srgbClr val="FF0000"/>
                </a:solidFill>
                <a:latin typeface="Cambria" panose="02040503050406030204" pitchFamily="18" charset="0"/>
                <a:ea typeface="Cambria" panose="02040503050406030204" pitchFamily="18" charset="0"/>
              </a:rPr>
              <a:t>Department_Id</a:t>
            </a:r>
            <a:r>
              <a:rPr lang="en-US" sz="1000" b="1" dirty="0">
                <a:solidFill>
                  <a:srgbClr val="FF0000"/>
                </a:solidFill>
                <a:latin typeface="Cambria" panose="02040503050406030204" pitchFamily="18" charset="0"/>
                <a:ea typeface="Cambria" panose="02040503050406030204" pitchFamily="18" charset="0"/>
              </a:rPr>
              <a:t>=4</a:t>
            </a:r>
            <a:r>
              <a:rPr lang="en-US" sz="1000" b="1" dirty="0" smtClean="0">
                <a:solidFill>
                  <a:srgbClr val="FF0000"/>
                </a:solidFill>
                <a:latin typeface="Cambria" panose="02040503050406030204" pitchFamily="18" charset="0"/>
                <a:ea typeface="Cambria" panose="02040503050406030204" pitchFamily="18" charset="0"/>
              </a:rPr>
              <a:t>)</a:t>
            </a:r>
          </a:p>
          <a:p>
            <a:endParaRPr lang="en-US" sz="500" b="1" dirty="0" smtClean="0">
              <a:latin typeface="Cambria" panose="02040503050406030204" pitchFamily="18" charset="0"/>
              <a:ea typeface="Cambria" panose="02040503050406030204" pitchFamily="18" charset="0"/>
            </a:endParaRPr>
          </a:p>
          <a:p>
            <a:r>
              <a:rPr lang="en-US" sz="1000" b="1" dirty="0" smtClean="0">
                <a:latin typeface="Cambria" panose="02040503050406030204" pitchFamily="18" charset="0"/>
                <a:ea typeface="Cambria" panose="02040503050406030204" pitchFamily="18" charset="0"/>
              </a:rPr>
              <a:t>WAQ </a:t>
            </a:r>
            <a:r>
              <a:rPr lang="en-US" sz="1000" b="1" dirty="0">
                <a:latin typeface="Cambria" panose="02040503050406030204" pitchFamily="18" charset="0"/>
                <a:ea typeface="Cambria" panose="02040503050406030204" pitchFamily="18" charset="0"/>
              </a:rPr>
              <a:t>to find the details of employees who are earning less than the highest salary of </a:t>
            </a:r>
            <a:r>
              <a:rPr lang="en-US" sz="1000" b="1" dirty="0" err="1">
                <a:latin typeface="Cambria" panose="02040503050406030204" pitchFamily="18" charset="0"/>
                <a:ea typeface="Cambria" panose="02040503050406030204" pitchFamily="18" charset="0"/>
              </a:rPr>
              <a:t>deptno</a:t>
            </a:r>
            <a:r>
              <a:rPr lang="en-US" sz="1000" b="1" dirty="0">
                <a:latin typeface="Cambria" panose="02040503050406030204" pitchFamily="18" charset="0"/>
                <a:ea typeface="Cambria" panose="02040503050406030204" pitchFamily="18" charset="0"/>
              </a:rPr>
              <a:t> </a:t>
            </a:r>
            <a:r>
              <a:rPr lang="en-US" sz="1000" b="1" dirty="0" smtClean="0">
                <a:latin typeface="Cambria" panose="02040503050406030204" pitchFamily="18" charset="0"/>
                <a:ea typeface="Cambria" panose="02040503050406030204" pitchFamily="18" charset="0"/>
              </a:rPr>
              <a:t>1</a:t>
            </a:r>
            <a:endParaRPr lang="en-US" sz="1000" b="1" dirty="0">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SELECT * FROM Employee WHERE Salary&lt;</a:t>
            </a:r>
          </a:p>
          <a:p>
            <a:r>
              <a:rPr lang="en-US" sz="1000" b="1" dirty="0">
                <a:solidFill>
                  <a:srgbClr val="FF0000"/>
                </a:solidFill>
                <a:latin typeface="Cambria" panose="02040503050406030204" pitchFamily="18" charset="0"/>
                <a:ea typeface="Cambria" panose="02040503050406030204" pitchFamily="18" charset="0"/>
              </a:rPr>
              <a:t>(SELECT MAX(Salary) FROM Employee WHERE </a:t>
            </a:r>
            <a:r>
              <a:rPr lang="en-US" sz="1000" b="1" dirty="0" err="1">
                <a:solidFill>
                  <a:srgbClr val="FF0000"/>
                </a:solidFill>
                <a:latin typeface="Cambria" panose="02040503050406030204" pitchFamily="18" charset="0"/>
                <a:ea typeface="Cambria" panose="02040503050406030204" pitchFamily="18" charset="0"/>
              </a:rPr>
              <a:t>Department_Id</a:t>
            </a:r>
            <a:r>
              <a:rPr lang="en-US" sz="1000" b="1" dirty="0">
                <a:solidFill>
                  <a:srgbClr val="FF0000"/>
                </a:solidFill>
                <a:latin typeface="Cambria" panose="02040503050406030204" pitchFamily="18" charset="0"/>
                <a:ea typeface="Cambria" panose="02040503050406030204" pitchFamily="18" charset="0"/>
              </a:rPr>
              <a:t>=1)</a:t>
            </a:r>
          </a:p>
          <a:p>
            <a:r>
              <a:rPr lang="en-US" sz="1000" b="1" dirty="0">
                <a:solidFill>
                  <a:schemeClr val="tx1"/>
                </a:solidFill>
                <a:latin typeface="Cambria" panose="02040503050406030204" pitchFamily="18" charset="0"/>
                <a:ea typeface="Cambria" panose="02040503050406030204" pitchFamily="18" charset="0"/>
              </a:rPr>
              <a:t>--OR</a:t>
            </a:r>
          </a:p>
          <a:p>
            <a:r>
              <a:rPr lang="en-US" sz="1000" b="1" dirty="0">
                <a:solidFill>
                  <a:srgbClr val="FF0000"/>
                </a:solidFill>
                <a:latin typeface="Cambria" panose="02040503050406030204" pitchFamily="18" charset="0"/>
                <a:ea typeface="Cambria" panose="02040503050406030204" pitchFamily="18" charset="0"/>
              </a:rPr>
              <a:t>SELECT * FROM Employee WHERE Salary&lt;</a:t>
            </a:r>
          </a:p>
          <a:p>
            <a:r>
              <a:rPr lang="en-US" sz="1000" b="1" dirty="0">
                <a:solidFill>
                  <a:srgbClr val="FF0000"/>
                </a:solidFill>
                <a:latin typeface="Cambria" panose="02040503050406030204" pitchFamily="18" charset="0"/>
                <a:ea typeface="Cambria" panose="02040503050406030204" pitchFamily="18" charset="0"/>
              </a:rPr>
              <a:t>ANY (SELECT Salary FROM Employee WHERE </a:t>
            </a:r>
            <a:r>
              <a:rPr lang="en-US" sz="1000" b="1" dirty="0" err="1">
                <a:solidFill>
                  <a:srgbClr val="FF0000"/>
                </a:solidFill>
                <a:latin typeface="Cambria" panose="02040503050406030204" pitchFamily="18" charset="0"/>
                <a:ea typeface="Cambria" panose="02040503050406030204" pitchFamily="18" charset="0"/>
              </a:rPr>
              <a:t>Department_Id</a:t>
            </a:r>
            <a:r>
              <a:rPr lang="en-US" sz="1000" b="1" dirty="0">
                <a:solidFill>
                  <a:srgbClr val="FF0000"/>
                </a:solidFill>
                <a:latin typeface="Cambria" panose="02040503050406030204" pitchFamily="18" charset="0"/>
                <a:ea typeface="Cambria" panose="02040503050406030204" pitchFamily="18" charset="0"/>
              </a:rPr>
              <a:t>=1)</a:t>
            </a:r>
          </a:p>
        </p:txBody>
      </p:sp>
      <p:sp>
        <p:nvSpPr>
          <p:cNvPr id="6" name="Rectangle 5"/>
          <p:cNvSpPr/>
          <p:nvPr/>
        </p:nvSpPr>
        <p:spPr>
          <a:xfrm>
            <a:off x="3982999" y="2896984"/>
            <a:ext cx="3938367" cy="118494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u="sng" dirty="0" smtClean="0">
                <a:solidFill>
                  <a:srgbClr val="0070C0"/>
                </a:solidFill>
                <a:latin typeface="Cambria" panose="02040503050406030204" pitchFamily="18" charset="0"/>
                <a:ea typeface="Cambria" panose="02040503050406030204" pitchFamily="18" charset="0"/>
              </a:rPr>
              <a:t>Common Table Expression CTE:-</a:t>
            </a:r>
          </a:p>
          <a:p>
            <a:r>
              <a:rPr lang="en-US" sz="1000" dirty="0" smtClean="0">
                <a:latin typeface="Cambria" panose="02040503050406030204" pitchFamily="18" charset="0"/>
                <a:ea typeface="Cambria" panose="02040503050406030204" pitchFamily="18" charset="0"/>
              </a:rPr>
              <a:t>A CTE (Common Table Expression) is a one-time result set that only exists for the duration of the query. </a:t>
            </a:r>
          </a:p>
          <a:p>
            <a:r>
              <a:rPr lang="en-US" sz="1000" dirty="0" smtClean="0">
                <a:latin typeface="Cambria" panose="02040503050406030204" pitchFamily="18" charset="0"/>
                <a:ea typeface="Cambria" panose="02040503050406030204" pitchFamily="18" charset="0"/>
              </a:rPr>
              <a:t>Its enable users to more easily write and maintain complex queries via increased readability and simplification. </a:t>
            </a:r>
          </a:p>
          <a:p>
            <a:r>
              <a:rPr lang="en-US" sz="1000" dirty="0" smtClean="0">
                <a:latin typeface="Cambria" panose="02040503050406030204" pitchFamily="18" charset="0"/>
                <a:ea typeface="Cambria" panose="02040503050406030204" pitchFamily="18" charset="0"/>
              </a:rPr>
              <a:t>It is a temporary named result set that you can reference within a SELECT, INSERT, UPDATE, or DELETE statement.</a:t>
            </a:r>
            <a:endParaRPr lang="en-US" sz="1000" dirty="0">
              <a:latin typeface="Cambria" panose="02040503050406030204" pitchFamily="18" charset="0"/>
              <a:ea typeface="Cambria" panose="02040503050406030204" pitchFamily="18" charset="0"/>
            </a:endParaRPr>
          </a:p>
        </p:txBody>
      </p:sp>
      <p:sp>
        <p:nvSpPr>
          <p:cNvPr id="9" name="Rectangle 8"/>
          <p:cNvSpPr/>
          <p:nvPr/>
        </p:nvSpPr>
        <p:spPr>
          <a:xfrm>
            <a:off x="3989885" y="4220359"/>
            <a:ext cx="3931481"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u="sng" dirty="0">
                <a:solidFill>
                  <a:schemeClr val="tx1"/>
                </a:solidFill>
                <a:latin typeface="Cambria" panose="02040503050406030204" pitchFamily="18" charset="0"/>
                <a:ea typeface="Cambria" panose="02040503050406030204" pitchFamily="18" charset="0"/>
              </a:rPr>
              <a:t>Syntax:-</a:t>
            </a:r>
          </a:p>
          <a:p>
            <a:r>
              <a:rPr lang="en-US" sz="900" b="1" dirty="0">
                <a:solidFill>
                  <a:srgbClr val="FF0000"/>
                </a:solidFill>
                <a:latin typeface="Cambria" panose="02040503050406030204" pitchFamily="18" charset="0"/>
                <a:ea typeface="Cambria" panose="02040503050406030204" pitchFamily="18" charset="0"/>
              </a:rPr>
              <a:t>WITH &lt;</a:t>
            </a:r>
            <a:r>
              <a:rPr lang="en-US" sz="900" b="1" dirty="0" err="1">
                <a:solidFill>
                  <a:srgbClr val="FF0000"/>
                </a:solidFill>
                <a:latin typeface="Cambria" panose="02040503050406030204" pitchFamily="18" charset="0"/>
                <a:ea typeface="Cambria" panose="02040503050406030204" pitchFamily="18" charset="0"/>
              </a:rPr>
              <a:t>common_table_expression</a:t>
            </a:r>
            <a:r>
              <a:rPr lang="en-US" sz="900" b="1" dirty="0">
                <a:solidFill>
                  <a:srgbClr val="FF0000"/>
                </a:solidFill>
                <a:latin typeface="Cambria" panose="02040503050406030204" pitchFamily="18" charset="0"/>
                <a:ea typeface="Cambria" panose="02040503050406030204" pitchFamily="18" charset="0"/>
              </a:rPr>
              <a:t>&gt; ([column names])</a:t>
            </a:r>
          </a:p>
          <a:p>
            <a:r>
              <a:rPr lang="en-US" sz="900" b="1" dirty="0">
                <a:solidFill>
                  <a:srgbClr val="FF0000"/>
                </a:solidFill>
                <a:latin typeface="Cambria" panose="02040503050406030204" pitchFamily="18" charset="0"/>
                <a:ea typeface="Cambria" panose="02040503050406030204" pitchFamily="18" charset="0"/>
              </a:rPr>
              <a:t>AS</a:t>
            </a:r>
          </a:p>
          <a:p>
            <a:r>
              <a:rPr lang="en-US" sz="900" b="1" dirty="0">
                <a:solidFill>
                  <a:srgbClr val="FF0000"/>
                </a:solidFill>
                <a:latin typeface="Cambria" panose="02040503050406030204" pitchFamily="18" charset="0"/>
                <a:ea typeface="Cambria" panose="02040503050406030204" pitchFamily="18" charset="0"/>
              </a:rPr>
              <a:t>(</a:t>
            </a:r>
          </a:p>
          <a:p>
            <a:r>
              <a:rPr lang="en-US" sz="900" b="1" dirty="0">
                <a:solidFill>
                  <a:srgbClr val="FF0000"/>
                </a:solidFill>
                <a:latin typeface="Cambria" panose="02040503050406030204" pitchFamily="18" charset="0"/>
                <a:ea typeface="Cambria" panose="02040503050406030204" pitchFamily="18" charset="0"/>
              </a:rPr>
              <a:t>   &lt;</a:t>
            </a:r>
            <a:r>
              <a:rPr lang="en-US" sz="900" b="1" dirty="0" err="1">
                <a:solidFill>
                  <a:srgbClr val="FF0000"/>
                </a:solidFill>
                <a:latin typeface="Cambria" panose="02040503050406030204" pitchFamily="18" charset="0"/>
                <a:ea typeface="Cambria" panose="02040503050406030204" pitchFamily="18" charset="0"/>
              </a:rPr>
              <a:t>cte_query_definition</a:t>
            </a:r>
            <a:r>
              <a:rPr lang="en-US" sz="900" b="1" dirty="0">
                <a:solidFill>
                  <a:srgbClr val="FF0000"/>
                </a:solidFill>
                <a:latin typeface="Cambria" panose="02040503050406030204" pitchFamily="18" charset="0"/>
                <a:ea typeface="Cambria" panose="02040503050406030204" pitchFamily="18" charset="0"/>
              </a:rPr>
              <a:t>&gt;</a:t>
            </a:r>
          </a:p>
          <a:p>
            <a:r>
              <a:rPr lang="en-US" sz="900" b="1" dirty="0">
                <a:solidFill>
                  <a:srgbClr val="FF0000"/>
                </a:solidFill>
                <a:latin typeface="Cambria" panose="02040503050406030204" pitchFamily="18" charset="0"/>
                <a:ea typeface="Cambria" panose="02040503050406030204" pitchFamily="18" charset="0"/>
              </a:rPr>
              <a:t>)</a:t>
            </a:r>
          </a:p>
          <a:p>
            <a:r>
              <a:rPr lang="en-US" sz="900" b="1" dirty="0">
                <a:solidFill>
                  <a:srgbClr val="FF0000"/>
                </a:solidFill>
                <a:latin typeface="Cambria" panose="02040503050406030204" pitchFamily="18" charset="0"/>
                <a:ea typeface="Cambria" panose="02040503050406030204" pitchFamily="18" charset="0"/>
              </a:rPr>
              <a:t>&lt;operation&gt;</a:t>
            </a:r>
          </a:p>
        </p:txBody>
      </p:sp>
      <p:sp>
        <p:nvSpPr>
          <p:cNvPr id="12" name="Rectangle 11"/>
          <p:cNvSpPr/>
          <p:nvPr/>
        </p:nvSpPr>
        <p:spPr>
          <a:xfrm>
            <a:off x="3958150" y="62931"/>
            <a:ext cx="3899743" cy="24622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smtClean="0">
                <a:solidFill>
                  <a:schemeClr val="tx1"/>
                </a:solidFill>
                <a:latin typeface="Cambria" panose="02040503050406030204" pitchFamily="18" charset="0"/>
                <a:ea typeface="Cambria" panose="02040503050406030204" pitchFamily="18" charset="0"/>
              </a:rPr>
              <a:t>Example Using Sub queries :-</a:t>
            </a:r>
          </a:p>
          <a:p>
            <a:r>
              <a:rPr lang="en-US" sz="900" b="1" dirty="0" smtClean="0">
                <a:solidFill>
                  <a:srgbClr val="FF0000"/>
                </a:solidFill>
                <a:latin typeface="Cambria" panose="02040503050406030204" pitchFamily="18" charset="0"/>
                <a:ea typeface="Cambria" panose="02040503050406030204" pitchFamily="18" charset="0"/>
              </a:rPr>
              <a:t>Select Result, Count(1) as 'Student Count' from </a:t>
            </a:r>
          </a:p>
          <a:p>
            <a:r>
              <a:rPr lang="en-US" sz="900" b="1" dirty="0" smtClean="0">
                <a:solidFill>
                  <a:srgbClr val="FF0000"/>
                </a:solidFill>
                <a:latin typeface="Cambria" panose="02040503050406030204" pitchFamily="18" charset="0"/>
                <a:ea typeface="Cambria" panose="02040503050406030204" pitchFamily="18" charset="0"/>
              </a:rPr>
              <a:t>(</a:t>
            </a:r>
            <a:r>
              <a:rPr lang="en-US" sz="900" b="1" dirty="0">
                <a:solidFill>
                  <a:srgbClr val="FF0000"/>
                </a:solidFill>
                <a:latin typeface="Cambria" panose="02040503050406030204" pitchFamily="18" charset="0"/>
                <a:ea typeface="Cambria" panose="02040503050406030204" pitchFamily="18" charset="0"/>
              </a:rPr>
              <a:t>select </a:t>
            </a:r>
          </a:p>
          <a:p>
            <a:r>
              <a:rPr lang="en-US" sz="900" b="1" dirty="0" err="1">
                <a:solidFill>
                  <a:srgbClr val="FF0000"/>
                </a:solidFill>
                <a:latin typeface="Cambria" panose="02040503050406030204" pitchFamily="18" charset="0"/>
                <a:ea typeface="Cambria" panose="02040503050406030204" pitchFamily="18" charset="0"/>
              </a:rPr>
              <a:t>ID,Name,Marathi,English,Science,History</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,SUM(Cast(Marathi as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)+Cast(English as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)+Cast(Science as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)+Cast(History as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))as '</a:t>
            </a:r>
            <a:r>
              <a:rPr lang="en-US" sz="900" b="1" dirty="0" err="1">
                <a:solidFill>
                  <a:srgbClr val="FF0000"/>
                </a:solidFill>
                <a:latin typeface="Cambria" panose="02040503050406030204" pitchFamily="18" charset="0"/>
                <a:ea typeface="Cambria" panose="02040503050406030204" pitchFamily="18" charset="0"/>
              </a:rPr>
              <a:t>TotalMarks</a:t>
            </a:r>
            <a:r>
              <a:rPr lang="en-US" sz="900" b="1" dirty="0">
                <a:solidFill>
                  <a:srgbClr val="FF0000"/>
                </a:solidFill>
                <a:latin typeface="Cambria" panose="02040503050406030204" pitchFamily="18" charset="0"/>
                <a:ea typeface="Cambria" panose="02040503050406030204" pitchFamily="18" charset="0"/>
              </a:rPr>
              <a:t>'</a:t>
            </a:r>
          </a:p>
          <a:p>
            <a:r>
              <a:rPr lang="en-US" sz="900" b="1" dirty="0">
                <a:solidFill>
                  <a:srgbClr val="FF0000"/>
                </a:solidFill>
                <a:latin typeface="Cambria" panose="02040503050406030204" pitchFamily="18" charset="0"/>
                <a:ea typeface="Cambria" panose="02040503050406030204" pitchFamily="18" charset="0"/>
              </a:rPr>
              <a:t>,SUM(Cast(Marathi as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)+Cast(English as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)+Cast(Science as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)+Cast(History as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))/4 as 'Percentage'</a:t>
            </a:r>
          </a:p>
          <a:p>
            <a:r>
              <a:rPr lang="en-US" sz="900" b="1" dirty="0">
                <a:solidFill>
                  <a:srgbClr val="FF0000"/>
                </a:solidFill>
                <a:latin typeface="Cambria" panose="02040503050406030204" pitchFamily="18" charset="0"/>
                <a:ea typeface="Cambria" panose="02040503050406030204" pitchFamily="18" charset="0"/>
              </a:rPr>
              <a:t>,Case </a:t>
            </a:r>
          </a:p>
          <a:p>
            <a:r>
              <a:rPr lang="en-US" sz="900" b="1" dirty="0">
                <a:solidFill>
                  <a:srgbClr val="FF0000"/>
                </a:solidFill>
                <a:latin typeface="Cambria" panose="02040503050406030204" pitchFamily="18" charset="0"/>
                <a:ea typeface="Cambria" panose="02040503050406030204" pitchFamily="18" charset="0"/>
              </a:rPr>
              <a:t>WHEN (SUM(Cast(Marathi as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)+Cast(English as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)+Cast(Science as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)+Cast(History as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))/4)&gt;=60 THEN 'Pass'</a:t>
            </a:r>
          </a:p>
          <a:p>
            <a:r>
              <a:rPr lang="en-US" sz="900" b="1" dirty="0">
                <a:solidFill>
                  <a:srgbClr val="FF0000"/>
                </a:solidFill>
                <a:latin typeface="Cambria" panose="02040503050406030204" pitchFamily="18" charset="0"/>
                <a:ea typeface="Cambria" panose="02040503050406030204" pitchFamily="18" charset="0"/>
              </a:rPr>
              <a:t>Else 'Fail' end as Result</a:t>
            </a:r>
          </a:p>
          <a:p>
            <a:r>
              <a:rPr lang="en-US" sz="900" b="1" dirty="0">
                <a:solidFill>
                  <a:srgbClr val="FF0000"/>
                </a:solidFill>
                <a:latin typeface="Cambria" panose="02040503050406030204" pitchFamily="18" charset="0"/>
                <a:ea typeface="Cambria" panose="02040503050406030204" pitchFamily="18" charset="0"/>
              </a:rPr>
              <a:t> from [</a:t>
            </a:r>
            <a:r>
              <a:rPr lang="en-US" sz="900" b="1" dirty="0" err="1">
                <a:solidFill>
                  <a:srgbClr val="FF0000"/>
                </a:solidFill>
                <a:latin typeface="Cambria" panose="02040503050406030204" pitchFamily="18" charset="0"/>
                <a:ea typeface="Cambria" panose="02040503050406030204" pitchFamily="18" charset="0"/>
              </a:rPr>
              <a:t>dbo</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Score_Card</a:t>
            </a:r>
            <a:r>
              <a:rPr lang="en-US" sz="900" b="1" dirty="0">
                <a:solidFill>
                  <a:srgbClr val="FF0000"/>
                </a:solidFill>
                <a:latin typeface="Cambria" panose="02040503050406030204" pitchFamily="18" charset="0"/>
                <a:ea typeface="Cambria" panose="02040503050406030204" pitchFamily="18" charset="0"/>
              </a:rPr>
              <a:t>]</a:t>
            </a:r>
          </a:p>
          <a:p>
            <a:r>
              <a:rPr lang="en-US" sz="900" b="1" dirty="0">
                <a:solidFill>
                  <a:srgbClr val="FF0000"/>
                </a:solidFill>
                <a:latin typeface="Cambria" panose="02040503050406030204" pitchFamily="18" charset="0"/>
                <a:ea typeface="Cambria" panose="02040503050406030204" pitchFamily="18" charset="0"/>
              </a:rPr>
              <a:t> GROUP BY </a:t>
            </a:r>
          </a:p>
          <a:p>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ID,Name,Marathi,English,Science,History</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ABCD</a:t>
            </a:r>
          </a:p>
          <a:p>
            <a:r>
              <a:rPr lang="en-US" sz="900" b="1" dirty="0">
                <a:solidFill>
                  <a:srgbClr val="FF0000"/>
                </a:solidFill>
                <a:latin typeface="Cambria" panose="02040503050406030204" pitchFamily="18" charset="0"/>
                <a:ea typeface="Cambria" panose="02040503050406030204" pitchFamily="18" charset="0"/>
              </a:rPr>
              <a:t>Group by Result</a:t>
            </a:r>
          </a:p>
        </p:txBody>
      </p:sp>
      <p:cxnSp>
        <p:nvCxnSpPr>
          <p:cNvPr id="14" name="Straight Connector 13"/>
          <p:cNvCxnSpPr/>
          <p:nvPr/>
        </p:nvCxnSpPr>
        <p:spPr>
          <a:xfrm>
            <a:off x="3923988" y="2697192"/>
            <a:ext cx="4086092" cy="9248"/>
          </a:xfrm>
          <a:prstGeom prst="line">
            <a:avLst/>
          </a:prstGeom>
        </p:spPr>
        <p:style>
          <a:lnRef idx="3">
            <a:schemeClr val="accent2"/>
          </a:lnRef>
          <a:fillRef idx="0">
            <a:schemeClr val="accent2"/>
          </a:fillRef>
          <a:effectRef idx="2">
            <a:schemeClr val="accent2"/>
          </a:effectRef>
          <a:fontRef idx="minor">
            <a:schemeClr val="tx1"/>
          </a:fontRef>
        </p:style>
      </p:cxnSp>
      <p:sp>
        <p:nvSpPr>
          <p:cNvPr id="26" name="Rectangle 25"/>
          <p:cNvSpPr/>
          <p:nvPr/>
        </p:nvSpPr>
        <p:spPr>
          <a:xfrm>
            <a:off x="8053023" y="62931"/>
            <a:ext cx="4072070" cy="23237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latin typeface="Cambria" panose="02040503050406030204" pitchFamily="18" charset="0"/>
                <a:ea typeface="Cambria" panose="02040503050406030204" pitchFamily="18" charset="0"/>
              </a:rPr>
              <a:t>Using Adventure works DW DB:-</a:t>
            </a:r>
          </a:p>
          <a:p>
            <a:r>
              <a:rPr lang="en-US" sz="900" b="1" dirty="0">
                <a:solidFill>
                  <a:srgbClr val="FF0000"/>
                </a:solidFill>
                <a:latin typeface="Cambria" panose="02040503050406030204" pitchFamily="18" charset="0"/>
                <a:ea typeface="Cambria" panose="02040503050406030204" pitchFamily="18" charset="0"/>
              </a:rPr>
              <a:t>WITH </a:t>
            </a:r>
            <a:r>
              <a:rPr lang="en-US" sz="900" b="1" dirty="0" err="1">
                <a:solidFill>
                  <a:srgbClr val="FF0000"/>
                </a:solidFill>
                <a:latin typeface="Cambria" panose="02040503050406030204" pitchFamily="18" charset="0"/>
                <a:ea typeface="Cambria" panose="02040503050406030204" pitchFamily="18" charset="0"/>
              </a:rPr>
              <a:t>Simple_CTE</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AS (</a:t>
            </a:r>
          </a:p>
          <a:p>
            <a:r>
              <a:rPr lang="en-US" sz="900" b="1" dirty="0">
                <a:solidFill>
                  <a:srgbClr val="FF0000"/>
                </a:solidFill>
                <a:latin typeface="Cambria" panose="02040503050406030204" pitchFamily="18" charset="0"/>
                <a:ea typeface="Cambria" panose="02040503050406030204" pitchFamily="18" charset="0"/>
              </a:rPr>
              <a:t>   SELECT </a:t>
            </a:r>
            <a:r>
              <a:rPr lang="en-US" sz="900" b="1" dirty="0" err="1">
                <a:solidFill>
                  <a:srgbClr val="FF0000"/>
                </a:solidFill>
                <a:latin typeface="Cambria" panose="02040503050406030204" pitchFamily="18" charset="0"/>
                <a:ea typeface="Cambria" panose="02040503050406030204" pitchFamily="18" charset="0"/>
              </a:rPr>
              <a:t>dd.CalendarYear</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fs.OrderDateKey</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fs.ProductKey</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fs.OrderQuantity</a:t>
            </a:r>
            <a:r>
              <a:rPr lang="en-US" sz="900" b="1" dirty="0">
                <a:solidFill>
                  <a:srgbClr val="FF0000"/>
                </a:solidFill>
                <a:latin typeface="Cambria" panose="02040503050406030204" pitchFamily="18" charset="0"/>
                <a:ea typeface="Cambria" panose="02040503050406030204" pitchFamily="18" charset="0"/>
              </a:rPr>
              <a:t> * </a:t>
            </a:r>
            <a:r>
              <a:rPr lang="en-US" sz="900" b="1" dirty="0" err="1">
                <a:solidFill>
                  <a:srgbClr val="FF0000"/>
                </a:solidFill>
                <a:latin typeface="Cambria" panose="02040503050406030204" pitchFamily="18" charset="0"/>
                <a:ea typeface="Cambria" panose="02040503050406030204" pitchFamily="18" charset="0"/>
              </a:rPr>
              <a:t>fs.UnitPrice</a:t>
            </a:r>
            <a:r>
              <a:rPr lang="en-US" sz="900" b="1" dirty="0">
                <a:solidFill>
                  <a:srgbClr val="FF0000"/>
                </a:solidFill>
                <a:latin typeface="Cambria" panose="02040503050406030204" pitchFamily="18" charset="0"/>
                <a:ea typeface="Cambria" panose="02040503050406030204" pitchFamily="18" charset="0"/>
              </a:rPr>
              <a:t> AS </a:t>
            </a:r>
            <a:r>
              <a:rPr lang="en-US" sz="900" b="1" dirty="0" err="1">
                <a:solidFill>
                  <a:srgbClr val="FF0000"/>
                </a:solidFill>
                <a:latin typeface="Cambria" panose="02040503050406030204" pitchFamily="18" charset="0"/>
                <a:ea typeface="Cambria" panose="02040503050406030204" pitchFamily="18" charset="0"/>
              </a:rPr>
              <a:t>TotalSale</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dc.FirstName</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dc.LastName</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FROM [</a:t>
            </a:r>
            <a:r>
              <a:rPr lang="en-US" sz="900" b="1" dirty="0" err="1">
                <a:solidFill>
                  <a:srgbClr val="FF0000"/>
                </a:solidFill>
                <a:latin typeface="Cambria" panose="02040503050406030204" pitchFamily="18" charset="0"/>
                <a:ea typeface="Cambria" panose="02040503050406030204" pitchFamily="18" charset="0"/>
              </a:rPr>
              <a:t>dbo</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FactInternetSales</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fs</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INNER JOIN [</a:t>
            </a:r>
            <a:r>
              <a:rPr lang="en-US" sz="900" b="1" dirty="0" err="1">
                <a:solidFill>
                  <a:srgbClr val="FF0000"/>
                </a:solidFill>
                <a:latin typeface="Cambria" panose="02040503050406030204" pitchFamily="18" charset="0"/>
                <a:ea typeface="Cambria" panose="02040503050406030204" pitchFamily="18" charset="0"/>
              </a:rPr>
              <a:t>dbo</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DimCustomer</a:t>
            </a:r>
            <a:r>
              <a:rPr lang="en-US" sz="900" b="1" dirty="0">
                <a:solidFill>
                  <a:srgbClr val="FF0000"/>
                </a:solidFill>
                <a:latin typeface="Cambria" panose="02040503050406030204" pitchFamily="18" charset="0"/>
                <a:ea typeface="Cambria" panose="02040503050406030204" pitchFamily="18" charset="0"/>
              </a:rPr>
              <a:t>] dc ON </a:t>
            </a:r>
            <a:r>
              <a:rPr lang="en-US" sz="900" b="1" dirty="0" err="1">
                <a:solidFill>
                  <a:srgbClr val="FF0000"/>
                </a:solidFill>
                <a:latin typeface="Cambria" panose="02040503050406030204" pitchFamily="18" charset="0"/>
                <a:ea typeface="Cambria" panose="02040503050406030204" pitchFamily="18" charset="0"/>
              </a:rPr>
              <a:t>dc.CustomerKey</a:t>
            </a:r>
            <a:r>
              <a:rPr lang="en-US" sz="900" b="1" dirty="0">
                <a:solidFill>
                  <a:srgbClr val="FF0000"/>
                </a:solidFill>
                <a:latin typeface="Cambria" panose="02040503050406030204" pitchFamily="18" charset="0"/>
                <a:ea typeface="Cambria" panose="02040503050406030204" pitchFamily="18" charset="0"/>
              </a:rPr>
              <a:t> = </a:t>
            </a:r>
            <a:r>
              <a:rPr lang="en-US" sz="900" b="1" dirty="0" err="1">
                <a:solidFill>
                  <a:srgbClr val="FF0000"/>
                </a:solidFill>
                <a:latin typeface="Cambria" panose="02040503050406030204" pitchFamily="18" charset="0"/>
                <a:ea typeface="Cambria" panose="02040503050406030204" pitchFamily="18" charset="0"/>
              </a:rPr>
              <a:t>fs.CustomerKey</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INNER JOIN [</a:t>
            </a:r>
            <a:r>
              <a:rPr lang="en-US" sz="900" b="1" dirty="0" err="1">
                <a:solidFill>
                  <a:srgbClr val="FF0000"/>
                </a:solidFill>
                <a:latin typeface="Cambria" panose="02040503050406030204" pitchFamily="18" charset="0"/>
                <a:ea typeface="Cambria" panose="02040503050406030204" pitchFamily="18" charset="0"/>
              </a:rPr>
              <a:t>dbo</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DimDate</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dd</a:t>
            </a:r>
            <a:r>
              <a:rPr lang="en-US" sz="900" b="1" dirty="0">
                <a:solidFill>
                  <a:srgbClr val="FF0000"/>
                </a:solidFill>
                <a:latin typeface="Cambria" panose="02040503050406030204" pitchFamily="18" charset="0"/>
                <a:ea typeface="Cambria" panose="02040503050406030204" pitchFamily="18" charset="0"/>
              </a:rPr>
              <a:t> ON </a:t>
            </a:r>
            <a:r>
              <a:rPr lang="en-US" sz="900" b="1" dirty="0" err="1">
                <a:solidFill>
                  <a:srgbClr val="FF0000"/>
                </a:solidFill>
                <a:latin typeface="Cambria" panose="02040503050406030204" pitchFamily="18" charset="0"/>
                <a:ea typeface="Cambria" panose="02040503050406030204" pitchFamily="18" charset="0"/>
              </a:rPr>
              <a:t>dd.DateKey</a:t>
            </a:r>
            <a:r>
              <a:rPr lang="en-US" sz="900" b="1" dirty="0">
                <a:solidFill>
                  <a:srgbClr val="FF0000"/>
                </a:solidFill>
                <a:latin typeface="Cambria" panose="02040503050406030204" pitchFamily="18" charset="0"/>
                <a:ea typeface="Cambria" panose="02040503050406030204" pitchFamily="18" charset="0"/>
              </a:rPr>
              <a:t> = </a:t>
            </a:r>
            <a:r>
              <a:rPr lang="en-US" sz="900" b="1" dirty="0" err="1">
                <a:solidFill>
                  <a:srgbClr val="FF0000"/>
                </a:solidFill>
                <a:latin typeface="Cambria" panose="02040503050406030204" pitchFamily="18" charset="0"/>
                <a:ea typeface="Cambria" panose="02040503050406030204" pitchFamily="18" charset="0"/>
              </a:rPr>
              <a:t>fs.OrderDateKey</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SELECT *</a:t>
            </a:r>
          </a:p>
          <a:p>
            <a:r>
              <a:rPr lang="en-US" sz="900" b="1" dirty="0">
                <a:solidFill>
                  <a:srgbClr val="FF0000"/>
                </a:solidFill>
                <a:latin typeface="Cambria" panose="02040503050406030204" pitchFamily="18" charset="0"/>
                <a:ea typeface="Cambria" panose="02040503050406030204" pitchFamily="18" charset="0"/>
              </a:rPr>
              <a:t>FROM </a:t>
            </a:r>
            <a:r>
              <a:rPr lang="en-US" sz="900" b="1" dirty="0" err="1">
                <a:solidFill>
                  <a:srgbClr val="FF0000"/>
                </a:solidFill>
                <a:latin typeface="Cambria" panose="02040503050406030204" pitchFamily="18" charset="0"/>
                <a:ea typeface="Cambria" panose="02040503050406030204" pitchFamily="18" charset="0"/>
              </a:rPr>
              <a:t>Simple_CTE</a:t>
            </a:r>
            <a:endParaRPr lang="en-US" sz="900" b="1" dirty="0">
              <a:solidFill>
                <a:srgbClr val="FF0000"/>
              </a:solidFill>
              <a:latin typeface="Cambria" panose="02040503050406030204" pitchFamily="18" charset="0"/>
              <a:ea typeface="Cambria" panose="02040503050406030204" pitchFamily="18" charset="0"/>
            </a:endParaRPr>
          </a:p>
        </p:txBody>
      </p:sp>
      <p:sp>
        <p:nvSpPr>
          <p:cNvPr id="27" name="Rectangle 26"/>
          <p:cNvSpPr/>
          <p:nvPr/>
        </p:nvSpPr>
        <p:spPr>
          <a:xfrm>
            <a:off x="8053024" y="2466601"/>
            <a:ext cx="4072070" cy="233910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smtClean="0">
                <a:solidFill>
                  <a:schemeClr val="dk1"/>
                </a:solidFill>
                <a:latin typeface="Cambria" panose="02040503050406030204" pitchFamily="18" charset="0"/>
                <a:ea typeface="Cambria" panose="02040503050406030204" pitchFamily="18" charset="0"/>
              </a:rPr>
              <a:t>CTE with select statement:-</a:t>
            </a:r>
          </a:p>
          <a:p>
            <a:r>
              <a:rPr lang="en-US" sz="1000" b="1" dirty="0">
                <a:solidFill>
                  <a:schemeClr val="dk1"/>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WITH </a:t>
            </a:r>
            <a:r>
              <a:rPr lang="en-US" sz="900" b="1" dirty="0" err="1">
                <a:solidFill>
                  <a:srgbClr val="FF0000"/>
                </a:solidFill>
                <a:latin typeface="Cambria" panose="02040503050406030204" pitchFamily="18" charset="0"/>
                <a:ea typeface="Cambria" panose="02040503050406030204" pitchFamily="18" charset="0"/>
              </a:rPr>
              <a:t>Sum_OrderQuantity_CTE</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AS (</a:t>
            </a:r>
          </a:p>
          <a:p>
            <a:r>
              <a:rPr lang="en-US" sz="900" b="1" dirty="0">
                <a:solidFill>
                  <a:srgbClr val="FF0000"/>
                </a:solidFill>
                <a:latin typeface="Cambria" panose="02040503050406030204" pitchFamily="18" charset="0"/>
                <a:ea typeface="Cambria" panose="02040503050406030204" pitchFamily="18" charset="0"/>
              </a:rPr>
              <a:t>SELECT </a:t>
            </a:r>
            <a:r>
              <a:rPr lang="en-US" sz="900" b="1" dirty="0" err="1">
                <a:solidFill>
                  <a:srgbClr val="FF0000"/>
                </a:solidFill>
                <a:latin typeface="Cambria" panose="02040503050406030204" pitchFamily="18" charset="0"/>
                <a:ea typeface="Cambria" panose="02040503050406030204" pitchFamily="18" charset="0"/>
              </a:rPr>
              <a:t>ProductKey</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EnglishMonthName</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,SUM(</a:t>
            </a:r>
            <a:r>
              <a:rPr lang="en-US" sz="900" b="1" dirty="0" err="1">
                <a:solidFill>
                  <a:srgbClr val="FF0000"/>
                </a:solidFill>
                <a:latin typeface="Cambria" panose="02040503050406030204" pitchFamily="18" charset="0"/>
                <a:ea typeface="Cambria" panose="02040503050406030204" pitchFamily="18" charset="0"/>
              </a:rPr>
              <a:t>OrderQuantity</a:t>
            </a:r>
            <a:r>
              <a:rPr lang="en-US" sz="900" b="1" dirty="0">
                <a:solidFill>
                  <a:srgbClr val="FF0000"/>
                </a:solidFill>
                <a:latin typeface="Cambria" panose="02040503050406030204" pitchFamily="18" charset="0"/>
                <a:ea typeface="Cambria" panose="02040503050406030204" pitchFamily="18" charset="0"/>
              </a:rPr>
              <a:t>) AS </a:t>
            </a:r>
            <a:r>
              <a:rPr lang="en-US" sz="900" b="1" dirty="0" err="1">
                <a:solidFill>
                  <a:srgbClr val="FF0000"/>
                </a:solidFill>
                <a:latin typeface="Cambria" panose="02040503050406030204" pitchFamily="18" charset="0"/>
                <a:ea typeface="Cambria" panose="02040503050406030204" pitchFamily="18" charset="0"/>
              </a:rPr>
              <a:t>TotalOrdersByMonth</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FROM [</a:t>
            </a:r>
            <a:r>
              <a:rPr lang="en-US" sz="900" b="1" dirty="0" err="1">
                <a:solidFill>
                  <a:srgbClr val="FF0000"/>
                </a:solidFill>
                <a:latin typeface="Cambria" panose="02040503050406030204" pitchFamily="18" charset="0"/>
                <a:ea typeface="Cambria" panose="02040503050406030204" pitchFamily="18" charset="0"/>
              </a:rPr>
              <a:t>dbo</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FactInternetSales</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fs</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INNER JOIN [</a:t>
            </a:r>
            <a:r>
              <a:rPr lang="en-US" sz="900" b="1" dirty="0" err="1">
                <a:solidFill>
                  <a:srgbClr val="FF0000"/>
                </a:solidFill>
                <a:latin typeface="Cambria" panose="02040503050406030204" pitchFamily="18" charset="0"/>
                <a:ea typeface="Cambria" panose="02040503050406030204" pitchFamily="18" charset="0"/>
              </a:rPr>
              <a:t>dbo</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DimDate</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dd</a:t>
            </a:r>
            <a:r>
              <a:rPr lang="en-US" sz="900" b="1" dirty="0">
                <a:solidFill>
                  <a:srgbClr val="FF0000"/>
                </a:solidFill>
                <a:latin typeface="Cambria" panose="02040503050406030204" pitchFamily="18" charset="0"/>
                <a:ea typeface="Cambria" panose="02040503050406030204" pitchFamily="18" charset="0"/>
              </a:rPr>
              <a:t> ON </a:t>
            </a:r>
            <a:r>
              <a:rPr lang="en-US" sz="900" b="1" dirty="0" err="1">
                <a:solidFill>
                  <a:srgbClr val="FF0000"/>
                </a:solidFill>
                <a:latin typeface="Cambria" panose="02040503050406030204" pitchFamily="18" charset="0"/>
                <a:ea typeface="Cambria" panose="02040503050406030204" pitchFamily="18" charset="0"/>
              </a:rPr>
              <a:t>dd.DateKey</a:t>
            </a:r>
            <a:r>
              <a:rPr lang="en-US" sz="900" b="1" dirty="0">
                <a:solidFill>
                  <a:srgbClr val="FF0000"/>
                </a:solidFill>
                <a:latin typeface="Cambria" panose="02040503050406030204" pitchFamily="18" charset="0"/>
                <a:ea typeface="Cambria" panose="02040503050406030204" pitchFamily="18" charset="0"/>
              </a:rPr>
              <a:t> = </a:t>
            </a:r>
            <a:r>
              <a:rPr lang="en-US" sz="900" b="1" dirty="0" err="1">
                <a:solidFill>
                  <a:srgbClr val="FF0000"/>
                </a:solidFill>
                <a:latin typeface="Cambria" panose="02040503050406030204" pitchFamily="18" charset="0"/>
                <a:ea typeface="Cambria" panose="02040503050406030204" pitchFamily="18" charset="0"/>
              </a:rPr>
              <a:t>fs.OrderDateKey</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GROUP BY </a:t>
            </a:r>
            <a:r>
              <a:rPr lang="en-US" sz="900" b="1" dirty="0" err="1">
                <a:solidFill>
                  <a:srgbClr val="FF0000"/>
                </a:solidFill>
                <a:latin typeface="Cambria" panose="02040503050406030204" pitchFamily="18" charset="0"/>
                <a:ea typeface="Cambria" panose="02040503050406030204" pitchFamily="18" charset="0"/>
              </a:rPr>
              <a:t>ProductKey</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EnglishMonthName</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a:t>
            </a:r>
            <a:r>
              <a:rPr lang="en-US" sz="900" b="1" dirty="0" smtClean="0">
                <a:solidFill>
                  <a:srgbClr val="FF0000"/>
                </a:solidFill>
                <a:latin typeface="Cambria" panose="02040503050406030204" pitchFamily="18" charset="0"/>
                <a:ea typeface="Cambria" panose="02040503050406030204" pitchFamily="18" charset="0"/>
              </a:rPr>
              <a:t>)</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SELECT </a:t>
            </a:r>
            <a:r>
              <a:rPr lang="en-US" sz="900" b="1" dirty="0" err="1">
                <a:solidFill>
                  <a:srgbClr val="FF0000"/>
                </a:solidFill>
                <a:latin typeface="Cambria" panose="02040503050406030204" pitchFamily="18" charset="0"/>
                <a:ea typeface="Cambria" panose="02040503050406030204" pitchFamily="18" charset="0"/>
              </a:rPr>
              <a:t>ProductKey</a:t>
            </a:r>
            <a:r>
              <a:rPr lang="en-US" sz="900" b="1" dirty="0">
                <a:solidFill>
                  <a:srgbClr val="FF0000"/>
                </a:solidFill>
                <a:latin typeface="Cambria" panose="02040503050406030204" pitchFamily="18" charset="0"/>
                <a:ea typeface="Cambria" panose="02040503050406030204" pitchFamily="18" charset="0"/>
              </a:rPr>
              <a:t>, AVG(</a:t>
            </a:r>
            <a:r>
              <a:rPr lang="en-US" sz="900" b="1" dirty="0" err="1">
                <a:solidFill>
                  <a:srgbClr val="FF0000"/>
                </a:solidFill>
                <a:latin typeface="Cambria" panose="02040503050406030204" pitchFamily="18" charset="0"/>
                <a:ea typeface="Cambria" panose="02040503050406030204" pitchFamily="18" charset="0"/>
              </a:rPr>
              <a:t>TotalOrdersByMonth</a:t>
            </a:r>
            <a:r>
              <a:rPr lang="en-US" sz="900" b="1" dirty="0">
                <a:solidFill>
                  <a:srgbClr val="FF0000"/>
                </a:solidFill>
                <a:latin typeface="Cambria" panose="02040503050406030204" pitchFamily="18" charset="0"/>
                <a:ea typeface="Cambria" panose="02040503050406030204" pitchFamily="18" charset="0"/>
              </a:rPr>
              <a:t>) AS 'Average Total Orders By Month'</a:t>
            </a:r>
          </a:p>
          <a:p>
            <a:r>
              <a:rPr lang="en-US" sz="900" b="1" dirty="0">
                <a:solidFill>
                  <a:srgbClr val="FF0000"/>
                </a:solidFill>
                <a:latin typeface="Cambria" panose="02040503050406030204" pitchFamily="18" charset="0"/>
                <a:ea typeface="Cambria" panose="02040503050406030204" pitchFamily="18" charset="0"/>
              </a:rPr>
              <a:t>FROM </a:t>
            </a:r>
            <a:r>
              <a:rPr lang="en-US" sz="900" b="1" dirty="0" err="1">
                <a:solidFill>
                  <a:srgbClr val="FF0000"/>
                </a:solidFill>
                <a:latin typeface="Cambria" panose="02040503050406030204" pitchFamily="18" charset="0"/>
                <a:ea typeface="Cambria" panose="02040503050406030204" pitchFamily="18" charset="0"/>
              </a:rPr>
              <a:t>Sum_OrderQuantity_CTE</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GROUP BY </a:t>
            </a:r>
            <a:r>
              <a:rPr lang="en-US" sz="900" b="1" dirty="0" err="1">
                <a:solidFill>
                  <a:srgbClr val="FF0000"/>
                </a:solidFill>
                <a:latin typeface="Cambria" panose="02040503050406030204" pitchFamily="18" charset="0"/>
                <a:ea typeface="Cambria" panose="02040503050406030204" pitchFamily="18" charset="0"/>
              </a:rPr>
              <a:t>ProductKey</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ORDER BY </a:t>
            </a:r>
            <a:r>
              <a:rPr lang="en-US" sz="900" b="1" dirty="0" err="1">
                <a:solidFill>
                  <a:srgbClr val="FF0000"/>
                </a:solidFill>
                <a:latin typeface="Cambria" panose="02040503050406030204" pitchFamily="18" charset="0"/>
                <a:ea typeface="Cambria" panose="02040503050406030204" pitchFamily="18" charset="0"/>
              </a:rPr>
              <a:t>ProductKey</a:t>
            </a:r>
            <a:endParaRPr lang="en-US" sz="900" b="1" dirty="0">
              <a:solidFill>
                <a:srgbClr val="FF0000"/>
              </a:solidFill>
              <a:latin typeface="Cambria" panose="02040503050406030204" pitchFamily="18" charset="0"/>
              <a:ea typeface="Cambria" panose="02040503050406030204" pitchFamily="18" charset="0"/>
            </a:endParaRPr>
          </a:p>
        </p:txBody>
      </p:sp>
      <p:sp>
        <p:nvSpPr>
          <p:cNvPr id="29" name="Rectangle 28"/>
          <p:cNvSpPr/>
          <p:nvPr/>
        </p:nvSpPr>
        <p:spPr>
          <a:xfrm>
            <a:off x="8060457" y="4994423"/>
            <a:ext cx="3077737" cy="150810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chemeClr val="dk1"/>
                </a:solidFill>
                <a:latin typeface="Cambria" panose="02040503050406030204" pitchFamily="18" charset="0"/>
                <a:ea typeface="Cambria" panose="02040503050406030204" pitchFamily="18" charset="0"/>
              </a:rPr>
              <a:t>CTE with INSERT </a:t>
            </a:r>
            <a:r>
              <a:rPr lang="en-US" sz="1000" b="1" dirty="0" smtClean="0">
                <a:solidFill>
                  <a:schemeClr val="dk1"/>
                </a:solidFill>
                <a:latin typeface="Cambria" panose="02040503050406030204" pitchFamily="18" charset="0"/>
                <a:ea typeface="Cambria" panose="02040503050406030204" pitchFamily="18" charset="0"/>
              </a:rPr>
              <a:t>statement:-</a:t>
            </a:r>
            <a:endParaRPr lang="en-US" sz="1000" b="1" dirty="0">
              <a:solidFill>
                <a:schemeClr val="dk1"/>
              </a:solidFill>
              <a:latin typeface="Cambria" panose="02040503050406030204" pitchFamily="18" charset="0"/>
              <a:ea typeface="Cambria" panose="02040503050406030204" pitchFamily="18" charset="0"/>
            </a:endParaRPr>
          </a:p>
          <a:p>
            <a:r>
              <a:rPr lang="en-US" sz="1000" b="1" dirty="0">
                <a:solidFill>
                  <a:schemeClr val="dk1"/>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CREATE TABLE [</a:t>
            </a:r>
            <a:r>
              <a:rPr lang="en-US" sz="900" b="1" dirty="0" err="1">
                <a:solidFill>
                  <a:srgbClr val="FF0000"/>
                </a:solidFill>
                <a:latin typeface="Cambria" panose="02040503050406030204" pitchFamily="18" charset="0"/>
                <a:ea typeface="Cambria" panose="02040503050406030204" pitchFamily="18" charset="0"/>
              </a:rPr>
              <a:t>dbo</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TestTable</a:t>
            </a:r>
            <a:r>
              <a:rPr lang="en-US" sz="900" b="1" dirty="0">
                <a:solidFill>
                  <a:srgbClr val="FF0000"/>
                </a:solidFill>
                <a:latin typeface="Cambria" panose="02040503050406030204" pitchFamily="18" charset="0"/>
                <a:ea typeface="Cambria" panose="02040503050406030204" pitchFamily="18" charset="0"/>
              </a:rPr>
              <a:t>](</a:t>
            </a:r>
          </a:p>
          <a:p>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CalendarYear</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smallint</a:t>
            </a:r>
            <a:r>
              <a:rPr lang="en-US" sz="900" b="1" dirty="0">
                <a:solidFill>
                  <a:srgbClr val="FF0000"/>
                </a:solidFill>
                <a:latin typeface="Cambria" panose="02040503050406030204" pitchFamily="18" charset="0"/>
                <a:ea typeface="Cambria" panose="02040503050406030204" pitchFamily="18" charset="0"/>
              </a:rPr>
              <a:t>] NOT NULL,</a:t>
            </a:r>
          </a:p>
          <a:p>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OrderDateKey</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 NOT NULL,</a:t>
            </a:r>
          </a:p>
          <a:p>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ProductKey</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 NOT NULL,</a:t>
            </a:r>
          </a:p>
          <a:p>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TotalSale</a:t>
            </a:r>
            <a:r>
              <a:rPr lang="en-US" sz="900" b="1" dirty="0">
                <a:solidFill>
                  <a:srgbClr val="FF0000"/>
                </a:solidFill>
                <a:latin typeface="Cambria" panose="02040503050406030204" pitchFamily="18" charset="0"/>
                <a:ea typeface="Cambria" panose="02040503050406030204" pitchFamily="18" charset="0"/>
              </a:rPr>
              <a:t>] [money] NULL,</a:t>
            </a:r>
          </a:p>
          <a:p>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FirstName</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nvarchar</a:t>
            </a:r>
            <a:r>
              <a:rPr lang="en-US" sz="900" b="1" dirty="0">
                <a:solidFill>
                  <a:srgbClr val="FF0000"/>
                </a:solidFill>
                <a:latin typeface="Cambria" panose="02040503050406030204" pitchFamily="18" charset="0"/>
                <a:ea typeface="Cambria" panose="02040503050406030204" pitchFamily="18" charset="0"/>
              </a:rPr>
              <a:t>](50) NULL,</a:t>
            </a:r>
          </a:p>
          <a:p>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LastName</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nvarchar</a:t>
            </a:r>
            <a:r>
              <a:rPr lang="en-US" sz="900" b="1" dirty="0">
                <a:solidFill>
                  <a:srgbClr val="FF0000"/>
                </a:solidFill>
                <a:latin typeface="Cambria" panose="02040503050406030204" pitchFamily="18" charset="0"/>
                <a:ea typeface="Cambria" panose="02040503050406030204" pitchFamily="18" charset="0"/>
              </a:rPr>
              <a:t>](50) NULL</a:t>
            </a:r>
          </a:p>
          <a:p>
            <a:r>
              <a:rPr lang="en-US" sz="900" b="1" dirty="0">
                <a:solidFill>
                  <a:srgbClr val="FF0000"/>
                </a:solidFill>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1285134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4416" y="287931"/>
            <a:ext cx="8915399" cy="633449"/>
          </a:xfrm>
        </p:spPr>
        <p:txBody>
          <a:bodyPr>
            <a:normAutofit/>
          </a:bodyPr>
          <a:lstStyle/>
          <a:p>
            <a:r>
              <a:rPr lang="en-US" sz="3200" dirty="0" smtClean="0">
                <a:latin typeface="Cambria" panose="02040503050406030204" pitchFamily="18" charset="0"/>
                <a:ea typeface="Cambria" panose="02040503050406030204" pitchFamily="18" charset="0"/>
              </a:rPr>
              <a:t>Data Types</a:t>
            </a:r>
            <a:endParaRPr lang="en-US" sz="3200"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a:xfrm>
            <a:off x="1814415" y="1029038"/>
            <a:ext cx="8915399" cy="813722"/>
          </a:xfrm>
        </p:spPr>
        <p:txBody>
          <a:bodyPr>
            <a:normAutofit/>
          </a:bodyPr>
          <a:lstStyle/>
          <a:p>
            <a:pPr marL="285750" indent="-285750">
              <a:buFont typeface="Arial" panose="020B0604020202020204" pitchFamily="34" charset="0"/>
              <a:buChar char="•"/>
            </a:pPr>
            <a:r>
              <a:rPr lang="en-US" sz="1400" dirty="0">
                <a:latin typeface="Cambria" panose="02040503050406030204" pitchFamily="18" charset="0"/>
                <a:ea typeface="Cambria" panose="02040503050406030204" pitchFamily="18" charset="0"/>
              </a:rPr>
              <a:t>In a Database, each column, local variable, expression, and parameter has a related data type. A data type is an attribute that specifies the type of data that the object can hold: integer data, character data, monetary data, data and time data, binary strings, and so on.</a:t>
            </a:r>
          </a:p>
        </p:txBody>
      </p:sp>
      <p:sp>
        <p:nvSpPr>
          <p:cNvPr id="4" name="Rectangle 3"/>
          <p:cNvSpPr/>
          <p:nvPr/>
        </p:nvSpPr>
        <p:spPr>
          <a:xfrm>
            <a:off x="2110779" y="3985667"/>
            <a:ext cx="8322669" cy="2247442"/>
          </a:xfrm>
          <a:prstGeom prst="rect">
            <a:avLst/>
          </a:prstGeom>
        </p:spPr>
        <p:txBody>
          <a:bodyPr vert="horz" lIns="91440" tIns="45720" rIns="91440" bIns="45720" rtlCol="0" anchor="t">
            <a:normAutofit/>
          </a:bodyPr>
          <a:lstStyle/>
          <a:p>
            <a:pPr marL="285750" indent="-285750" defTabSz="457200">
              <a:spcBef>
                <a:spcPts val="1000"/>
              </a:spcBef>
              <a:buClr>
                <a:schemeClr val="accent1"/>
              </a:buClr>
              <a:buFont typeface="Arial" panose="020B0604020202020204" pitchFamily="34" charset="0"/>
              <a:buChar char="•"/>
            </a:pPr>
            <a:endParaRPr lang="en-US" sz="1400" dirty="0">
              <a:solidFill>
                <a:schemeClr val="tx1">
                  <a:lumMod val="65000"/>
                  <a:lumOff val="35000"/>
                </a:schemeClr>
              </a:solidFill>
              <a:latin typeface="Cambria" panose="02040503050406030204" pitchFamily="18" charset="0"/>
              <a:ea typeface="Cambria" panose="02040503050406030204" pitchFamily="18" charset="0"/>
            </a:endParaRPr>
          </a:p>
        </p:txBody>
      </p:sp>
      <p:sp>
        <p:nvSpPr>
          <p:cNvPr id="5" name="Rectangle 4"/>
          <p:cNvSpPr/>
          <p:nvPr/>
        </p:nvSpPr>
        <p:spPr>
          <a:xfrm>
            <a:off x="1814414" y="1950418"/>
            <a:ext cx="9633035" cy="4365298"/>
          </a:xfrm>
          <a:prstGeom prst="rect">
            <a:avLst/>
          </a:prstGeom>
        </p:spPr>
        <p:txBody>
          <a:bodyPr vert="horz" lIns="91440" tIns="45720" rIns="91440" bIns="45720" rtlCol="0" anchor="t">
            <a:normAutofit fontScale="92500" lnSpcReduction="10000"/>
          </a:bodyPr>
          <a:lstStyle/>
          <a:p>
            <a:pPr marL="285750" indent="-285750" defTabSz="457200">
              <a:spcBef>
                <a:spcPts val="1000"/>
              </a:spcBef>
              <a:buClr>
                <a:schemeClr val="accent1"/>
              </a:buClr>
              <a:buFont typeface="Arial" panose="020B0604020202020204" pitchFamily="34" charset="0"/>
              <a:buChar char="•"/>
            </a:pPr>
            <a:r>
              <a:rPr lang="en-US" sz="1400" b="1" dirty="0">
                <a:solidFill>
                  <a:schemeClr val="tx1">
                    <a:lumMod val="65000"/>
                    <a:lumOff val="35000"/>
                  </a:schemeClr>
                </a:solidFill>
                <a:latin typeface="Cambria" panose="02040503050406030204" pitchFamily="18" charset="0"/>
                <a:ea typeface="Cambria" panose="02040503050406030204" pitchFamily="18" charset="0"/>
              </a:rPr>
              <a:t>Integer Types: </a:t>
            </a:r>
            <a:endParaRPr lang="en-US" sz="1400" b="1" dirty="0" smtClean="0">
              <a:solidFill>
                <a:schemeClr val="tx1">
                  <a:lumMod val="65000"/>
                  <a:lumOff val="35000"/>
                </a:schemeClr>
              </a:solidFill>
              <a:latin typeface="Cambria" panose="02040503050406030204" pitchFamily="18" charset="0"/>
              <a:ea typeface="Cambria" panose="02040503050406030204" pitchFamily="18" charset="0"/>
            </a:endParaRPr>
          </a:p>
          <a:p>
            <a:pPr lvl="1" defTabSz="457200">
              <a:spcBef>
                <a:spcPts val="1000"/>
              </a:spcBef>
              <a:buClr>
                <a:schemeClr val="accent1"/>
              </a:buClr>
            </a:pPr>
            <a:r>
              <a:rPr lang="en-US" sz="1400" dirty="0" smtClean="0">
                <a:solidFill>
                  <a:schemeClr val="tx1">
                    <a:lumMod val="65000"/>
                    <a:lumOff val="35000"/>
                  </a:schemeClr>
                </a:solidFill>
                <a:latin typeface="Cambria" panose="02040503050406030204" pitchFamily="18" charset="0"/>
                <a:ea typeface="Cambria" panose="02040503050406030204" pitchFamily="18" charset="0"/>
              </a:rPr>
              <a:t>To </a:t>
            </a:r>
            <a:r>
              <a:rPr lang="en-US" sz="1400" dirty="0">
                <a:solidFill>
                  <a:schemeClr val="tx1">
                    <a:lumMod val="65000"/>
                    <a:lumOff val="35000"/>
                  </a:schemeClr>
                </a:solidFill>
                <a:latin typeface="Cambria" panose="02040503050406030204" pitchFamily="18" charset="0"/>
                <a:ea typeface="Cambria" panose="02040503050406030204" pitchFamily="18" charset="0"/>
              </a:rPr>
              <a:t>hold the Integer values it provides with </a:t>
            </a:r>
            <a:r>
              <a:rPr lang="en-US" sz="1400" b="1" dirty="0" err="1">
                <a:solidFill>
                  <a:schemeClr val="tx1">
                    <a:lumMod val="65000"/>
                    <a:lumOff val="35000"/>
                  </a:schemeClr>
                </a:solidFill>
                <a:latin typeface="Cambria" panose="02040503050406030204" pitchFamily="18" charset="0"/>
                <a:ea typeface="Cambria" panose="02040503050406030204" pitchFamily="18" charset="0"/>
              </a:rPr>
              <a:t>tinyint</a:t>
            </a:r>
            <a:r>
              <a:rPr lang="en-US" sz="1400" b="1" dirty="0">
                <a:solidFill>
                  <a:schemeClr val="tx1">
                    <a:lumMod val="65000"/>
                    <a:lumOff val="35000"/>
                  </a:schemeClr>
                </a:solidFill>
                <a:latin typeface="Cambria" panose="02040503050406030204" pitchFamily="18" charset="0"/>
                <a:ea typeface="Cambria" panose="02040503050406030204" pitchFamily="18" charset="0"/>
              </a:rPr>
              <a:t>, </a:t>
            </a:r>
            <a:r>
              <a:rPr lang="en-US" sz="1400" b="1" dirty="0" err="1">
                <a:solidFill>
                  <a:schemeClr val="tx1">
                    <a:lumMod val="65000"/>
                    <a:lumOff val="35000"/>
                  </a:schemeClr>
                </a:solidFill>
                <a:latin typeface="Cambria" panose="02040503050406030204" pitchFamily="18" charset="0"/>
                <a:ea typeface="Cambria" panose="02040503050406030204" pitchFamily="18" charset="0"/>
              </a:rPr>
              <a:t>smallint</a:t>
            </a:r>
            <a:r>
              <a:rPr lang="en-US" sz="1400" b="1" dirty="0">
                <a:solidFill>
                  <a:schemeClr val="tx1">
                    <a:lumMod val="65000"/>
                    <a:lumOff val="35000"/>
                  </a:schemeClr>
                </a:solidFill>
                <a:latin typeface="Cambria" panose="02040503050406030204" pitchFamily="18" charset="0"/>
                <a:ea typeface="Cambria" panose="02040503050406030204" pitchFamily="18" charset="0"/>
              </a:rPr>
              <a:t>, </a:t>
            </a:r>
            <a:r>
              <a:rPr lang="en-US" sz="1400" b="1" dirty="0" err="1">
                <a:solidFill>
                  <a:schemeClr val="tx1">
                    <a:lumMod val="65000"/>
                    <a:lumOff val="35000"/>
                  </a:schemeClr>
                </a:solidFill>
                <a:latin typeface="Cambria" panose="02040503050406030204" pitchFamily="18" charset="0"/>
                <a:ea typeface="Cambria" panose="02040503050406030204" pitchFamily="18" charset="0"/>
              </a:rPr>
              <a:t>int</a:t>
            </a:r>
            <a:r>
              <a:rPr lang="en-US" sz="1400" b="1" dirty="0">
                <a:solidFill>
                  <a:schemeClr val="tx1">
                    <a:lumMod val="65000"/>
                    <a:lumOff val="35000"/>
                  </a:schemeClr>
                </a:solidFill>
                <a:latin typeface="Cambria" panose="02040503050406030204" pitchFamily="18" charset="0"/>
                <a:ea typeface="Cambria" panose="02040503050406030204" pitchFamily="18" charset="0"/>
              </a:rPr>
              <a:t> and </a:t>
            </a:r>
            <a:r>
              <a:rPr lang="en-US" sz="1400" b="1" dirty="0" err="1">
                <a:solidFill>
                  <a:schemeClr val="tx1">
                    <a:lumMod val="65000"/>
                    <a:lumOff val="35000"/>
                  </a:schemeClr>
                </a:solidFill>
                <a:latin typeface="Cambria" panose="02040503050406030204" pitchFamily="18" charset="0"/>
                <a:ea typeface="Cambria" panose="02040503050406030204" pitchFamily="18" charset="0"/>
              </a:rPr>
              <a:t>bigint</a:t>
            </a:r>
            <a:r>
              <a:rPr lang="en-US" sz="1400" b="1" dirty="0">
                <a:solidFill>
                  <a:schemeClr val="tx1">
                    <a:lumMod val="65000"/>
                    <a:lumOff val="35000"/>
                  </a:schemeClr>
                </a:solidFill>
                <a:latin typeface="Cambria" panose="02040503050406030204" pitchFamily="18" charset="0"/>
                <a:ea typeface="Cambria" panose="02040503050406030204" pitchFamily="18" charset="0"/>
              </a:rPr>
              <a:t> </a:t>
            </a:r>
            <a:r>
              <a:rPr lang="en-US" sz="1400" dirty="0">
                <a:solidFill>
                  <a:schemeClr val="tx1">
                    <a:lumMod val="65000"/>
                    <a:lumOff val="35000"/>
                  </a:schemeClr>
                </a:solidFill>
                <a:latin typeface="Cambria" panose="02040503050406030204" pitchFamily="18" charset="0"/>
                <a:ea typeface="Cambria" panose="02040503050406030204" pitchFamily="18" charset="0"/>
              </a:rPr>
              <a:t>data types with sizes 1, 2, 4 and 8 bytes respectively.</a:t>
            </a:r>
          </a:p>
          <a:p>
            <a:pPr marL="285750" indent="-285750" defTabSz="457200">
              <a:spcBef>
                <a:spcPts val="1000"/>
              </a:spcBef>
              <a:buClr>
                <a:schemeClr val="accent1"/>
              </a:buClr>
              <a:buFont typeface="Arial" panose="020B0604020202020204" pitchFamily="34" charset="0"/>
              <a:buChar char="•"/>
            </a:pPr>
            <a:r>
              <a:rPr lang="en-US" sz="1400" b="1" dirty="0">
                <a:solidFill>
                  <a:schemeClr val="tx1">
                    <a:lumMod val="65000"/>
                    <a:lumOff val="35000"/>
                  </a:schemeClr>
                </a:solidFill>
                <a:latin typeface="Cambria" panose="02040503050406030204" pitchFamily="18" charset="0"/>
                <a:ea typeface="Cambria" panose="02040503050406030204" pitchFamily="18" charset="0"/>
              </a:rPr>
              <a:t>Boolean Type: </a:t>
            </a:r>
            <a:r>
              <a:rPr lang="en-US" sz="1400" dirty="0">
                <a:solidFill>
                  <a:schemeClr val="tx1">
                    <a:lumMod val="65000"/>
                    <a:lumOff val="35000"/>
                  </a:schemeClr>
                </a:solidFill>
                <a:latin typeface="Cambria" panose="02040503050406030204" pitchFamily="18" charset="0"/>
                <a:ea typeface="Cambria" panose="02040503050406030204" pitchFamily="18" charset="0"/>
              </a:rPr>
              <a:t>To hold the Boolean values it provides with bit data type that can take a value of 1, 0, or NULL</a:t>
            </a:r>
            <a:r>
              <a:rPr lang="en-US" sz="1400" dirty="0" smtClean="0">
                <a:solidFill>
                  <a:schemeClr val="tx1">
                    <a:lumMod val="65000"/>
                    <a:lumOff val="35000"/>
                  </a:schemeClr>
                </a:solidFill>
                <a:latin typeface="Cambria" panose="02040503050406030204" pitchFamily="18" charset="0"/>
                <a:ea typeface="Cambria" panose="02040503050406030204" pitchFamily="18" charset="0"/>
              </a:rPr>
              <a:t>.</a:t>
            </a:r>
          </a:p>
          <a:p>
            <a:pPr marL="742950" lvl="1" indent="-285750" defTabSz="457200">
              <a:spcBef>
                <a:spcPts val="1000"/>
              </a:spcBef>
              <a:buClr>
                <a:schemeClr val="accent1"/>
              </a:buClr>
              <a:buFont typeface="Arial" panose="020B0604020202020204" pitchFamily="34" charset="0"/>
              <a:buChar char="•"/>
            </a:pPr>
            <a:r>
              <a:rPr lang="en-US" sz="1400" b="1" dirty="0">
                <a:solidFill>
                  <a:schemeClr val="tx1">
                    <a:lumMod val="65000"/>
                    <a:lumOff val="35000"/>
                  </a:schemeClr>
                </a:solidFill>
                <a:latin typeface="Cambria" panose="02040503050406030204" pitchFamily="18" charset="0"/>
                <a:ea typeface="Cambria" panose="02040503050406030204" pitchFamily="18" charset="0"/>
              </a:rPr>
              <a:t>Note: </a:t>
            </a:r>
            <a:r>
              <a:rPr lang="en-US" sz="1400" dirty="0">
                <a:solidFill>
                  <a:schemeClr val="tx1">
                    <a:lumMod val="65000"/>
                    <a:lumOff val="35000"/>
                  </a:schemeClr>
                </a:solidFill>
                <a:latin typeface="Cambria" panose="02040503050406030204" pitchFamily="18" charset="0"/>
                <a:ea typeface="Cambria" panose="02040503050406030204" pitchFamily="18" charset="0"/>
              </a:rPr>
              <a:t>The string values TRUE and FALSE can be converted to bit values: TRUE is converted to 1 and FALSE is converted to 0</a:t>
            </a:r>
            <a:r>
              <a:rPr lang="en-US" sz="1400" dirty="0" smtClean="0">
                <a:solidFill>
                  <a:schemeClr val="tx1">
                    <a:lumMod val="65000"/>
                    <a:lumOff val="35000"/>
                  </a:schemeClr>
                </a:solidFill>
                <a:latin typeface="Cambria" panose="02040503050406030204" pitchFamily="18" charset="0"/>
                <a:ea typeface="Cambria" panose="02040503050406030204" pitchFamily="18" charset="0"/>
              </a:rPr>
              <a:t>.</a:t>
            </a:r>
          </a:p>
          <a:p>
            <a:pPr lvl="1" defTabSz="457200">
              <a:spcBef>
                <a:spcPts val="1000"/>
              </a:spcBef>
              <a:buClr>
                <a:schemeClr val="accent1"/>
              </a:buClr>
            </a:pPr>
            <a:endParaRPr lang="en-US" sz="1400" dirty="0">
              <a:solidFill>
                <a:schemeClr val="tx1">
                  <a:lumMod val="65000"/>
                  <a:lumOff val="35000"/>
                </a:schemeClr>
              </a:solidFill>
              <a:latin typeface="Cambria" panose="02040503050406030204" pitchFamily="18" charset="0"/>
              <a:ea typeface="Cambria" panose="02040503050406030204" pitchFamily="18" charset="0"/>
            </a:endParaRPr>
          </a:p>
          <a:p>
            <a:pPr marL="285750" indent="-285750" defTabSz="457200">
              <a:spcBef>
                <a:spcPts val="1000"/>
              </a:spcBef>
              <a:buClr>
                <a:schemeClr val="accent1"/>
              </a:buClr>
              <a:buFont typeface="Arial" panose="020B0604020202020204" pitchFamily="34" charset="0"/>
              <a:buChar char="•"/>
            </a:pPr>
            <a:r>
              <a:rPr lang="en-US" sz="1400" b="1" dirty="0">
                <a:solidFill>
                  <a:schemeClr val="tx1">
                    <a:lumMod val="65000"/>
                    <a:lumOff val="35000"/>
                  </a:schemeClr>
                </a:solidFill>
                <a:latin typeface="Cambria" panose="02040503050406030204" pitchFamily="18" charset="0"/>
                <a:ea typeface="Cambria" panose="02040503050406030204" pitchFamily="18" charset="0"/>
              </a:rPr>
              <a:t>Decimal Types: </a:t>
            </a:r>
            <a:r>
              <a:rPr lang="en-US" sz="1400" dirty="0">
                <a:solidFill>
                  <a:schemeClr val="tx1">
                    <a:lumMod val="65000"/>
                    <a:lumOff val="35000"/>
                  </a:schemeClr>
                </a:solidFill>
                <a:latin typeface="Cambria" panose="02040503050406030204" pitchFamily="18" charset="0"/>
                <a:ea typeface="Cambria" panose="02040503050406030204" pitchFamily="18" charset="0"/>
              </a:rPr>
              <a:t>To hold the decimal values it provides with the following types:</a:t>
            </a:r>
          </a:p>
          <a:p>
            <a:pPr defTabSz="457200">
              <a:spcBef>
                <a:spcPts val="1000"/>
              </a:spcBef>
              <a:buClr>
                <a:schemeClr val="accent1"/>
              </a:buClr>
            </a:pPr>
            <a:r>
              <a:rPr lang="en-US" sz="1400" dirty="0">
                <a:solidFill>
                  <a:schemeClr val="tx1">
                    <a:lumMod val="65000"/>
                    <a:lumOff val="35000"/>
                  </a:schemeClr>
                </a:solidFill>
                <a:latin typeface="Cambria" panose="02040503050406030204" pitchFamily="18" charset="0"/>
                <a:ea typeface="Cambria" panose="02040503050406030204" pitchFamily="18" charset="0"/>
              </a:rPr>
              <a:t>	</a:t>
            </a:r>
            <a:r>
              <a:rPr lang="en-US" sz="1400" dirty="0" smtClean="0">
                <a:solidFill>
                  <a:schemeClr val="tx1">
                    <a:lumMod val="65000"/>
                    <a:lumOff val="35000"/>
                  </a:schemeClr>
                </a:solidFill>
                <a:latin typeface="Cambria" panose="02040503050406030204" pitchFamily="18" charset="0"/>
                <a:ea typeface="Cambria" panose="02040503050406030204" pitchFamily="18" charset="0"/>
              </a:rPr>
              <a:t>-</a:t>
            </a:r>
            <a:r>
              <a:rPr lang="en-US" sz="1400" dirty="0">
                <a:solidFill>
                  <a:schemeClr val="tx1">
                    <a:lumMod val="65000"/>
                    <a:lumOff val="35000"/>
                  </a:schemeClr>
                </a:solidFill>
                <a:latin typeface="Cambria" panose="02040503050406030204" pitchFamily="18" charset="0"/>
                <a:ea typeface="Cambria" panose="02040503050406030204" pitchFamily="18" charset="0"/>
              </a:rPr>
              <a:t>decimal[ (p[ , s] )] and numeric[ (p[ , s] )] </a:t>
            </a:r>
          </a:p>
          <a:p>
            <a:pPr marL="285750" indent="-285750" defTabSz="457200">
              <a:spcBef>
                <a:spcPts val="1000"/>
              </a:spcBef>
              <a:buClr>
                <a:schemeClr val="accent1"/>
              </a:buClr>
              <a:buFont typeface="Arial" panose="020B0604020202020204" pitchFamily="34" charset="0"/>
              <a:buChar char="•"/>
            </a:pPr>
            <a:r>
              <a:rPr lang="en-US" sz="1400" b="1" dirty="0">
                <a:solidFill>
                  <a:schemeClr val="tx1">
                    <a:lumMod val="65000"/>
                    <a:lumOff val="35000"/>
                  </a:schemeClr>
                </a:solidFill>
                <a:latin typeface="Cambria" panose="02040503050406030204" pitchFamily="18" charset="0"/>
                <a:ea typeface="Cambria" panose="02040503050406030204" pitchFamily="18" charset="0"/>
              </a:rPr>
              <a:t>Float</a:t>
            </a:r>
          </a:p>
          <a:p>
            <a:pPr defTabSz="457200">
              <a:spcBef>
                <a:spcPts val="1000"/>
              </a:spcBef>
              <a:buClr>
                <a:schemeClr val="accent1"/>
              </a:buClr>
            </a:pPr>
            <a:r>
              <a:rPr lang="en-US" sz="1400" dirty="0" smtClean="0">
                <a:solidFill>
                  <a:schemeClr val="tx1">
                    <a:lumMod val="65000"/>
                    <a:lumOff val="35000"/>
                  </a:schemeClr>
                </a:solidFill>
                <a:latin typeface="Cambria" panose="02040503050406030204" pitchFamily="18" charset="0"/>
                <a:ea typeface="Cambria" panose="02040503050406030204" pitchFamily="18" charset="0"/>
              </a:rPr>
              <a:t>	Approximate-number </a:t>
            </a:r>
            <a:r>
              <a:rPr lang="en-US" sz="1400" dirty="0">
                <a:solidFill>
                  <a:schemeClr val="tx1">
                    <a:lumMod val="65000"/>
                    <a:lumOff val="35000"/>
                  </a:schemeClr>
                </a:solidFill>
                <a:latin typeface="Cambria" panose="02040503050406030204" pitchFamily="18" charset="0"/>
                <a:ea typeface="Cambria" panose="02040503050406030204" pitchFamily="18" charset="0"/>
              </a:rPr>
              <a:t>data types for use with floating point numeric data. </a:t>
            </a:r>
          </a:p>
          <a:p>
            <a:pPr marL="285750" indent="-285750" defTabSz="457200">
              <a:spcBef>
                <a:spcPts val="1000"/>
              </a:spcBef>
              <a:buClr>
                <a:schemeClr val="accent1"/>
              </a:buClr>
              <a:buFont typeface="Arial" panose="020B0604020202020204" pitchFamily="34" charset="0"/>
              <a:buChar char="•"/>
            </a:pPr>
            <a:r>
              <a:rPr lang="en-US" sz="1400" b="1" dirty="0" smtClean="0">
                <a:solidFill>
                  <a:schemeClr val="tx1">
                    <a:lumMod val="65000"/>
                    <a:lumOff val="35000"/>
                  </a:schemeClr>
                </a:solidFill>
                <a:latin typeface="Cambria" panose="02040503050406030204" pitchFamily="18" charset="0"/>
                <a:ea typeface="Cambria" panose="02040503050406030204" pitchFamily="18" charset="0"/>
              </a:rPr>
              <a:t>Currency :-</a:t>
            </a:r>
          </a:p>
          <a:p>
            <a:pPr lvl="1" defTabSz="457200">
              <a:spcBef>
                <a:spcPts val="1000"/>
              </a:spcBef>
              <a:buClr>
                <a:schemeClr val="accent1"/>
              </a:buClr>
            </a:pPr>
            <a:r>
              <a:rPr lang="en-US" sz="1400" dirty="0">
                <a:solidFill>
                  <a:schemeClr val="tx1">
                    <a:lumMod val="65000"/>
                    <a:lumOff val="35000"/>
                  </a:schemeClr>
                </a:solidFill>
                <a:latin typeface="Cambria" panose="02040503050406030204" pitchFamily="18" charset="0"/>
                <a:ea typeface="Cambria" panose="02040503050406030204" pitchFamily="18" charset="0"/>
              </a:rPr>
              <a:t>Money and Small </a:t>
            </a:r>
            <a:r>
              <a:rPr lang="en-US" sz="1400" dirty="0" smtClean="0">
                <a:solidFill>
                  <a:schemeClr val="tx1">
                    <a:lumMod val="65000"/>
                    <a:lumOff val="35000"/>
                  </a:schemeClr>
                </a:solidFill>
                <a:latin typeface="Cambria" panose="02040503050406030204" pitchFamily="18" charset="0"/>
                <a:ea typeface="Cambria" panose="02040503050406030204" pitchFamily="18" charset="0"/>
              </a:rPr>
              <a:t>Money</a:t>
            </a:r>
            <a:endParaRPr lang="en-US" sz="1400" dirty="0">
              <a:solidFill>
                <a:schemeClr val="tx1">
                  <a:lumMod val="65000"/>
                  <a:lumOff val="35000"/>
                </a:schemeClr>
              </a:solidFill>
              <a:latin typeface="Cambria" panose="02040503050406030204" pitchFamily="18" charset="0"/>
              <a:ea typeface="Cambria" panose="02040503050406030204" pitchFamily="18" charset="0"/>
            </a:endParaRPr>
          </a:p>
          <a:p>
            <a:pPr marL="285750" indent="-285750" defTabSz="457200">
              <a:spcBef>
                <a:spcPts val="1000"/>
              </a:spcBef>
              <a:buClr>
                <a:schemeClr val="accent1"/>
              </a:buClr>
              <a:buFont typeface="Arial" panose="020B0604020202020204" pitchFamily="34" charset="0"/>
              <a:buChar char="•"/>
            </a:pPr>
            <a:r>
              <a:rPr lang="en-US" sz="1400" b="1" dirty="0">
                <a:solidFill>
                  <a:schemeClr val="tx1">
                    <a:lumMod val="65000"/>
                    <a:lumOff val="35000"/>
                  </a:schemeClr>
                </a:solidFill>
                <a:latin typeface="Cambria" panose="02040503050406030204" pitchFamily="18" charset="0"/>
                <a:ea typeface="Cambria" panose="02040503050406030204" pitchFamily="18" charset="0"/>
              </a:rPr>
              <a:t>Date and Time:- </a:t>
            </a:r>
          </a:p>
          <a:p>
            <a:pPr defTabSz="457200">
              <a:spcBef>
                <a:spcPts val="1000"/>
              </a:spcBef>
              <a:buClr>
                <a:schemeClr val="accent1"/>
              </a:buClr>
            </a:pPr>
            <a:r>
              <a:rPr lang="en-US" sz="1400" dirty="0">
                <a:solidFill>
                  <a:schemeClr val="tx1">
                    <a:lumMod val="65000"/>
                    <a:lumOff val="35000"/>
                  </a:schemeClr>
                </a:solidFill>
                <a:latin typeface="Cambria" panose="02040503050406030204" pitchFamily="18" charset="0"/>
                <a:ea typeface="Cambria" panose="02040503050406030204" pitchFamily="18" charset="0"/>
              </a:rPr>
              <a:t>	</a:t>
            </a:r>
            <a:r>
              <a:rPr lang="en-US" sz="1400" dirty="0" err="1" smtClean="0">
                <a:solidFill>
                  <a:schemeClr val="tx1">
                    <a:lumMod val="65000"/>
                    <a:lumOff val="35000"/>
                  </a:schemeClr>
                </a:solidFill>
                <a:latin typeface="Cambria" panose="02040503050406030204" pitchFamily="18" charset="0"/>
                <a:ea typeface="Cambria" panose="02040503050406030204" pitchFamily="18" charset="0"/>
              </a:rPr>
              <a:t>Datetime</a:t>
            </a:r>
            <a:r>
              <a:rPr lang="en-US" sz="1400" dirty="0">
                <a:solidFill>
                  <a:schemeClr val="tx1">
                    <a:lumMod val="65000"/>
                    <a:lumOff val="35000"/>
                  </a:schemeClr>
                </a:solidFill>
                <a:latin typeface="Cambria" panose="02040503050406030204" pitchFamily="18" charset="0"/>
                <a:ea typeface="Cambria" panose="02040503050406030204" pitchFamily="18" charset="0"/>
              </a:rPr>
              <a:t>, </a:t>
            </a:r>
            <a:r>
              <a:rPr lang="en-US" sz="1400" dirty="0" err="1">
                <a:solidFill>
                  <a:schemeClr val="tx1">
                    <a:lumMod val="65000"/>
                    <a:lumOff val="35000"/>
                  </a:schemeClr>
                </a:solidFill>
                <a:latin typeface="Cambria" panose="02040503050406030204" pitchFamily="18" charset="0"/>
                <a:ea typeface="Cambria" panose="02040503050406030204" pitchFamily="18" charset="0"/>
              </a:rPr>
              <a:t>SmallDatetime</a:t>
            </a:r>
            <a:r>
              <a:rPr lang="en-US" sz="1400" dirty="0">
                <a:solidFill>
                  <a:schemeClr val="tx1">
                    <a:lumMod val="65000"/>
                    <a:lumOff val="35000"/>
                  </a:schemeClr>
                </a:solidFill>
                <a:latin typeface="Cambria" panose="02040503050406030204" pitchFamily="18" charset="0"/>
                <a:ea typeface="Cambria" panose="02040503050406030204" pitchFamily="18" charset="0"/>
              </a:rPr>
              <a:t>, Date, Time</a:t>
            </a:r>
          </a:p>
        </p:txBody>
      </p:sp>
    </p:spTree>
    <p:extLst>
      <p:ext uri="{BB962C8B-B14F-4D97-AF65-F5344CB8AC3E}">
        <p14:creationId xmlns:p14="http://schemas.microsoft.com/office/powerpoint/2010/main" val="685400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3916744" y="13628"/>
            <a:ext cx="23354" cy="6848090"/>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p:cNvCxnSpPr/>
          <p:nvPr/>
        </p:nvCxnSpPr>
        <p:spPr>
          <a:xfrm>
            <a:off x="7906611" y="0"/>
            <a:ext cx="23354" cy="6848090"/>
          </a:xfrm>
          <a:prstGeom prst="line">
            <a:avLst/>
          </a:prstGeom>
        </p:spPr>
        <p:style>
          <a:lnRef idx="3">
            <a:schemeClr val="accent2"/>
          </a:lnRef>
          <a:fillRef idx="0">
            <a:schemeClr val="accent2"/>
          </a:fillRef>
          <a:effectRef idx="2">
            <a:schemeClr val="accent2"/>
          </a:effectRef>
          <a:fontRef idx="minor">
            <a:schemeClr val="tx1"/>
          </a:fontRef>
        </p:style>
      </p:cxnSp>
      <p:sp>
        <p:nvSpPr>
          <p:cNvPr id="3" name="Rectangle 2"/>
          <p:cNvSpPr/>
          <p:nvPr/>
        </p:nvSpPr>
        <p:spPr>
          <a:xfrm>
            <a:off x="37171" y="28496"/>
            <a:ext cx="3806283" cy="212365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chemeClr val="dk1"/>
                </a:solidFill>
                <a:latin typeface="Cambria" panose="02040503050406030204" pitchFamily="18" charset="0"/>
                <a:ea typeface="Cambria" panose="02040503050406030204" pitchFamily="18" charset="0"/>
              </a:rPr>
              <a:t>Then, in the following example we can use a CTE to Insert Into this table</a:t>
            </a:r>
            <a:r>
              <a:rPr lang="en-US" sz="1000" b="1" dirty="0" smtClean="0">
                <a:solidFill>
                  <a:schemeClr val="dk1"/>
                </a:solidFill>
                <a:latin typeface="Cambria" panose="02040503050406030204" pitchFamily="18" charset="0"/>
                <a:ea typeface="Cambria" panose="02040503050406030204" pitchFamily="18" charset="0"/>
              </a:rPr>
              <a:t>.</a:t>
            </a:r>
            <a:endParaRPr lang="en-US" sz="1000" b="1" dirty="0">
              <a:solidFill>
                <a:schemeClr val="dk1"/>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WITH </a:t>
            </a:r>
            <a:r>
              <a:rPr lang="en-US" sz="800" b="1" dirty="0" err="1">
                <a:solidFill>
                  <a:srgbClr val="FF0000"/>
                </a:solidFill>
                <a:latin typeface="Cambria" panose="02040503050406030204" pitchFamily="18" charset="0"/>
                <a:ea typeface="Cambria" panose="02040503050406030204" pitchFamily="18" charset="0"/>
              </a:rPr>
              <a:t>Simple_CTE</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AS (</a:t>
            </a:r>
          </a:p>
          <a:p>
            <a:r>
              <a:rPr lang="en-US" sz="800" b="1" dirty="0">
                <a:solidFill>
                  <a:srgbClr val="FF0000"/>
                </a:solidFill>
                <a:latin typeface="Cambria" panose="02040503050406030204" pitchFamily="18" charset="0"/>
                <a:ea typeface="Cambria" panose="02040503050406030204" pitchFamily="18" charset="0"/>
              </a:rPr>
              <a:t>   SELECT </a:t>
            </a:r>
            <a:r>
              <a:rPr lang="en-US" sz="800" b="1" dirty="0" err="1">
                <a:solidFill>
                  <a:srgbClr val="FF0000"/>
                </a:solidFill>
                <a:latin typeface="Cambria" panose="02040503050406030204" pitchFamily="18" charset="0"/>
                <a:ea typeface="Cambria" panose="02040503050406030204" pitchFamily="18" charset="0"/>
              </a:rPr>
              <a:t>dd.CalendarYear</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fs.OrderDateKey</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fs.ProductKey</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fs.OrderQuantity</a:t>
            </a:r>
            <a:r>
              <a:rPr lang="en-US" sz="800" b="1" dirty="0">
                <a:solidFill>
                  <a:srgbClr val="FF0000"/>
                </a:solidFill>
                <a:latin typeface="Cambria" panose="02040503050406030204" pitchFamily="18" charset="0"/>
                <a:ea typeface="Cambria" panose="02040503050406030204" pitchFamily="18" charset="0"/>
              </a:rPr>
              <a:t> * </a:t>
            </a:r>
            <a:r>
              <a:rPr lang="en-US" sz="800" b="1" dirty="0" err="1">
                <a:solidFill>
                  <a:srgbClr val="FF0000"/>
                </a:solidFill>
                <a:latin typeface="Cambria" panose="02040503050406030204" pitchFamily="18" charset="0"/>
                <a:ea typeface="Cambria" panose="02040503050406030204" pitchFamily="18" charset="0"/>
              </a:rPr>
              <a:t>fs.UnitPrice</a:t>
            </a:r>
            <a:r>
              <a:rPr lang="en-US" sz="800" b="1" dirty="0">
                <a:solidFill>
                  <a:srgbClr val="FF0000"/>
                </a:solidFill>
                <a:latin typeface="Cambria" panose="02040503050406030204" pitchFamily="18" charset="0"/>
                <a:ea typeface="Cambria" panose="02040503050406030204" pitchFamily="18" charset="0"/>
              </a:rPr>
              <a:t> AS </a:t>
            </a:r>
            <a:r>
              <a:rPr lang="en-US" sz="800" b="1" dirty="0" err="1">
                <a:solidFill>
                  <a:srgbClr val="FF0000"/>
                </a:solidFill>
                <a:latin typeface="Cambria" panose="02040503050406030204" pitchFamily="18" charset="0"/>
                <a:ea typeface="Cambria" panose="02040503050406030204" pitchFamily="18" charset="0"/>
              </a:rPr>
              <a:t>TotalSale</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dc.FirstName</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dc.LastName</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FROM [</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a:t>
            </a:r>
            <a:r>
              <a:rPr lang="en-US" sz="800" b="1" dirty="0" err="1">
                <a:solidFill>
                  <a:srgbClr val="FF0000"/>
                </a:solidFill>
                <a:latin typeface="Cambria" panose="02040503050406030204" pitchFamily="18" charset="0"/>
                <a:ea typeface="Cambria" panose="02040503050406030204" pitchFamily="18" charset="0"/>
              </a:rPr>
              <a:t>FactInternetSales</a:t>
            </a:r>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fs</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INNER JOIN [</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a:t>
            </a:r>
            <a:r>
              <a:rPr lang="en-US" sz="800" b="1" dirty="0" err="1">
                <a:solidFill>
                  <a:srgbClr val="FF0000"/>
                </a:solidFill>
                <a:latin typeface="Cambria" panose="02040503050406030204" pitchFamily="18" charset="0"/>
                <a:ea typeface="Cambria" panose="02040503050406030204" pitchFamily="18" charset="0"/>
              </a:rPr>
              <a:t>DimCustomer</a:t>
            </a:r>
            <a:r>
              <a:rPr lang="en-US" sz="800" b="1" dirty="0">
                <a:solidFill>
                  <a:srgbClr val="FF0000"/>
                </a:solidFill>
                <a:latin typeface="Cambria" panose="02040503050406030204" pitchFamily="18" charset="0"/>
                <a:ea typeface="Cambria" panose="02040503050406030204" pitchFamily="18" charset="0"/>
              </a:rPr>
              <a:t>] dc ON </a:t>
            </a:r>
            <a:r>
              <a:rPr lang="en-US" sz="800" b="1" dirty="0" err="1">
                <a:solidFill>
                  <a:srgbClr val="FF0000"/>
                </a:solidFill>
                <a:latin typeface="Cambria" panose="02040503050406030204" pitchFamily="18" charset="0"/>
                <a:ea typeface="Cambria" panose="02040503050406030204" pitchFamily="18" charset="0"/>
              </a:rPr>
              <a:t>dc.CustomerKey</a:t>
            </a:r>
            <a:r>
              <a:rPr lang="en-US" sz="800" b="1" dirty="0">
                <a:solidFill>
                  <a:srgbClr val="FF0000"/>
                </a:solidFill>
                <a:latin typeface="Cambria" panose="02040503050406030204" pitchFamily="18" charset="0"/>
                <a:ea typeface="Cambria" panose="02040503050406030204" pitchFamily="18" charset="0"/>
              </a:rPr>
              <a:t> = </a:t>
            </a:r>
            <a:r>
              <a:rPr lang="en-US" sz="800" b="1" dirty="0" err="1">
                <a:solidFill>
                  <a:srgbClr val="FF0000"/>
                </a:solidFill>
                <a:latin typeface="Cambria" panose="02040503050406030204" pitchFamily="18" charset="0"/>
                <a:ea typeface="Cambria" panose="02040503050406030204" pitchFamily="18" charset="0"/>
              </a:rPr>
              <a:t>fs.CustomerKey</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INNER JOIN [</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a:t>
            </a:r>
            <a:r>
              <a:rPr lang="en-US" sz="800" b="1" dirty="0" err="1">
                <a:solidFill>
                  <a:srgbClr val="FF0000"/>
                </a:solidFill>
                <a:latin typeface="Cambria" panose="02040503050406030204" pitchFamily="18" charset="0"/>
                <a:ea typeface="Cambria" panose="02040503050406030204" pitchFamily="18" charset="0"/>
              </a:rPr>
              <a:t>DimDate</a:t>
            </a:r>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dd</a:t>
            </a:r>
            <a:r>
              <a:rPr lang="en-US" sz="800" b="1" dirty="0">
                <a:solidFill>
                  <a:srgbClr val="FF0000"/>
                </a:solidFill>
                <a:latin typeface="Cambria" panose="02040503050406030204" pitchFamily="18" charset="0"/>
                <a:ea typeface="Cambria" panose="02040503050406030204" pitchFamily="18" charset="0"/>
              </a:rPr>
              <a:t> ON </a:t>
            </a:r>
            <a:r>
              <a:rPr lang="en-US" sz="800" b="1" dirty="0" err="1">
                <a:solidFill>
                  <a:srgbClr val="FF0000"/>
                </a:solidFill>
                <a:latin typeface="Cambria" panose="02040503050406030204" pitchFamily="18" charset="0"/>
                <a:ea typeface="Cambria" panose="02040503050406030204" pitchFamily="18" charset="0"/>
              </a:rPr>
              <a:t>dd.DateKey</a:t>
            </a:r>
            <a:r>
              <a:rPr lang="en-US" sz="800" b="1" dirty="0">
                <a:solidFill>
                  <a:srgbClr val="FF0000"/>
                </a:solidFill>
                <a:latin typeface="Cambria" panose="02040503050406030204" pitchFamily="18" charset="0"/>
                <a:ea typeface="Cambria" panose="02040503050406030204" pitchFamily="18" charset="0"/>
              </a:rPr>
              <a:t> = </a:t>
            </a:r>
            <a:r>
              <a:rPr lang="en-US" sz="800" b="1" dirty="0" err="1">
                <a:solidFill>
                  <a:srgbClr val="FF0000"/>
                </a:solidFill>
                <a:latin typeface="Cambria" panose="02040503050406030204" pitchFamily="18" charset="0"/>
                <a:ea typeface="Cambria" panose="02040503050406030204" pitchFamily="18" charset="0"/>
              </a:rPr>
              <a:t>fs.OrderDateKey</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r>
              <a:rPr lang="en-US" sz="800" b="1" dirty="0" smtClean="0">
                <a:solidFill>
                  <a:srgbClr val="FF0000"/>
                </a:solidFill>
                <a:latin typeface="Cambria" panose="02040503050406030204" pitchFamily="18" charset="0"/>
                <a:ea typeface="Cambria" panose="02040503050406030204" pitchFamily="18" charset="0"/>
              </a:rPr>
              <a:t>)</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INSERT INTO </a:t>
            </a:r>
            <a:r>
              <a:rPr lang="en-US" sz="800" b="1" dirty="0" err="1">
                <a:solidFill>
                  <a:srgbClr val="FF0000"/>
                </a:solidFill>
                <a:latin typeface="Cambria" panose="02040503050406030204" pitchFamily="18" charset="0"/>
                <a:ea typeface="Cambria" panose="02040503050406030204" pitchFamily="18" charset="0"/>
              </a:rPr>
              <a:t>dbo.TestTable</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SELECT * FROM </a:t>
            </a:r>
            <a:r>
              <a:rPr lang="en-US" sz="800" b="1" dirty="0" err="1">
                <a:solidFill>
                  <a:srgbClr val="FF0000"/>
                </a:solidFill>
                <a:latin typeface="Cambria" panose="02040503050406030204" pitchFamily="18" charset="0"/>
                <a:ea typeface="Cambria" panose="02040503050406030204" pitchFamily="18" charset="0"/>
              </a:rPr>
              <a:t>Simple_CTE</a:t>
            </a:r>
            <a:endParaRPr lang="en-US" sz="800" b="1" dirty="0">
              <a:solidFill>
                <a:srgbClr val="FF0000"/>
              </a:solidFill>
              <a:latin typeface="Cambria" panose="02040503050406030204" pitchFamily="18" charset="0"/>
              <a:ea typeface="Cambria" panose="02040503050406030204" pitchFamily="18" charset="0"/>
            </a:endParaRPr>
          </a:p>
        </p:txBody>
      </p:sp>
      <p:sp>
        <p:nvSpPr>
          <p:cNvPr id="5" name="Rectangle 4"/>
          <p:cNvSpPr/>
          <p:nvPr/>
        </p:nvSpPr>
        <p:spPr>
          <a:xfrm>
            <a:off x="60082" y="2206046"/>
            <a:ext cx="3806283" cy="249299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900" b="1" dirty="0">
                <a:solidFill>
                  <a:schemeClr val="dk1"/>
                </a:solidFill>
                <a:latin typeface="Cambria" panose="02040503050406030204" pitchFamily="18" charset="0"/>
                <a:ea typeface="Cambria" panose="02040503050406030204" pitchFamily="18" charset="0"/>
              </a:rPr>
              <a:t>CTE with UPDATE </a:t>
            </a:r>
            <a:r>
              <a:rPr lang="en-US" sz="900" b="1" dirty="0" smtClean="0">
                <a:solidFill>
                  <a:schemeClr val="dk1"/>
                </a:solidFill>
                <a:latin typeface="Cambria" panose="02040503050406030204" pitchFamily="18" charset="0"/>
                <a:ea typeface="Cambria" panose="02040503050406030204" pitchFamily="18" charset="0"/>
              </a:rPr>
              <a:t>statement:-</a:t>
            </a:r>
            <a:endParaRPr lang="en-US" sz="900" b="1" dirty="0">
              <a:solidFill>
                <a:schemeClr val="dk1"/>
              </a:solidFill>
              <a:latin typeface="Cambria" panose="02040503050406030204" pitchFamily="18" charset="0"/>
              <a:ea typeface="Cambria" panose="02040503050406030204" pitchFamily="18" charset="0"/>
            </a:endParaRPr>
          </a:p>
          <a:p>
            <a:r>
              <a:rPr lang="en-US" sz="900" b="1" i="1" dirty="0" smtClean="0">
                <a:solidFill>
                  <a:schemeClr val="dk1"/>
                </a:solidFill>
                <a:latin typeface="Cambria" panose="02040503050406030204" pitchFamily="18" charset="0"/>
                <a:ea typeface="Cambria" panose="02040503050406030204" pitchFamily="18" charset="0"/>
              </a:rPr>
              <a:t>Need </a:t>
            </a:r>
            <a:r>
              <a:rPr lang="en-US" sz="900" b="1" i="1" dirty="0">
                <a:solidFill>
                  <a:schemeClr val="dk1"/>
                </a:solidFill>
                <a:latin typeface="Cambria" panose="02040503050406030204" pitchFamily="18" charset="0"/>
                <a:ea typeface="Cambria" panose="02040503050406030204" pitchFamily="18" charset="0"/>
              </a:rPr>
              <a:t>to insert AdventureWorksDW2017.Dimcustomer table data into another table </a:t>
            </a:r>
            <a:endParaRPr lang="en-US" sz="1000" b="1" dirty="0">
              <a:solidFill>
                <a:schemeClr val="dk1"/>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SELECT * </a:t>
            </a:r>
          </a:p>
          <a:p>
            <a:r>
              <a:rPr lang="en-US" sz="900" b="1" dirty="0">
                <a:solidFill>
                  <a:srgbClr val="FF0000"/>
                </a:solidFill>
                <a:latin typeface="Cambria" panose="02040503050406030204" pitchFamily="18" charset="0"/>
                <a:ea typeface="Cambria" panose="02040503050406030204" pitchFamily="18" charset="0"/>
              </a:rPr>
              <a:t>INTO </a:t>
            </a:r>
            <a:r>
              <a:rPr lang="en-US" sz="900" b="1" dirty="0" err="1">
                <a:solidFill>
                  <a:srgbClr val="FF0000"/>
                </a:solidFill>
                <a:latin typeface="Cambria" panose="02040503050406030204" pitchFamily="18" charset="0"/>
                <a:ea typeface="Cambria" panose="02040503050406030204" pitchFamily="18" charset="0"/>
              </a:rPr>
              <a:t>dbo.DimCustomerBakUpdate</a:t>
            </a:r>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FROM </a:t>
            </a:r>
            <a:r>
              <a:rPr lang="en-US" sz="900" b="1" dirty="0" err="1">
                <a:solidFill>
                  <a:srgbClr val="FF0000"/>
                </a:solidFill>
                <a:latin typeface="Cambria" panose="02040503050406030204" pitchFamily="18" charset="0"/>
                <a:ea typeface="Cambria" panose="02040503050406030204" pitchFamily="18" charset="0"/>
              </a:rPr>
              <a:t>DimCustomer</a:t>
            </a:r>
            <a:endParaRPr lang="en-US" sz="900" b="1" dirty="0">
              <a:solidFill>
                <a:srgbClr val="FF0000"/>
              </a:solidFill>
              <a:latin typeface="Cambria" panose="02040503050406030204" pitchFamily="18" charset="0"/>
              <a:ea typeface="Cambria" panose="02040503050406030204" pitchFamily="18" charset="0"/>
            </a:endParaRPr>
          </a:p>
          <a:p>
            <a:r>
              <a:rPr lang="en-US" sz="1000" b="1" dirty="0">
                <a:solidFill>
                  <a:schemeClr val="dk1"/>
                </a:solidFill>
                <a:latin typeface="Cambria" panose="02040503050406030204" pitchFamily="18" charset="0"/>
                <a:ea typeface="Cambria" panose="02040503050406030204" pitchFamily="18" charset="0"/>
              </a:rPr>
              <a:t> </a:t>
            </a:r>
            <a:r>
              <a:rPr lang="en-US" sz="1000" b="1" dirty="0">
                <a:latin typeface="Cambria" panose="02040503050406030204" pitchFamily="18" charset="0"/>
                <a:ea typeface="Cambria" panose="02040503050406030204" pitchFamily="18" charset="0"/>
              </a:rPr>
              <a:t>We can update this table. In the below example, we are updating all of the records where the AddressLine2 is NULL as specified in the WHERE clause to be a blank string instead</a:t>
            </a:r>
            <a:r>
              <a:rPr lang="en-US" sz="1000" b="1" dirty="0" smtClean="0">
                <a:latin typeface="Cambria" panose="02040503050406030204" pitchFamily="18" charset="0"/>
                <a:ea typeface="Cambria" panose="02040503050406030204" pitchFamily="18" charset="0"/>
              </a:rPr>
              <a:t>.</a:t>
            </a:r>
            <a:endParaRPr lang="en-US" sz="1000" b="1" dirty="0">
              <a:solidFill>
                <a:schemeClr val="dk1"/>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WITH </a:t>
            </a:r>
            <a:r>
              <a:rPr lang="en-US" sz="900" b="1" dirty="0" err="1">
                <a:solidFill>
                  <a:srgbClr val="FF0000"/>
                </a:solidFill>
                <a:latin typeface="Cambria" panose="02040503050406030204" pitchFamily="18" charset="0"/>
                <a:ea typeface="Cambria" panose="02040503050406030204" pitchFamily="18" charset="0"/>
              </a:rPr>
              <a:t>Update_CTE</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AS (</a:t>
            </a:r>
          </a:p>
          <a:p>
            <a:r>
              <a:rPr lang="en-US" sz="900" b="1" dirty="0">
                <a:solidFill>
                  <a:srgbClr val="FF0000"/>
                </a:solidFill>
                <a:latin typeface="Cambria" panose="02040503050406030204" pitchFamily="18" charset="0"/>
                <a:ea typeface="Cambria" panose="02040503050406030204" pitchFamily="18" charset="0"/>
              </a:rPr>
              <a:t>   SELECT *</a:t>
            </a:r>
          </a:p>
          <a:p>
            <a:r>
              <a:rPr lang="en-US" sz="900" b="1" dirty="0">
                <a:solidFill>
                  <a:srgbClr val="FF0000"/>
                </a:solidFill>
                <a:latin typeface="Cambria" panose="02040503050406030204" pitchFamily="18" charset="0"/>
                <a:ea typeface="Cambria" panose="02040503050406030204" pitchFamily="18" charset="0"/>
              </a:rPr>
              <a:t>   FROM </a:t>
            </a:r>
            <a:r>
              <a:rPr lang="en-US" sz="900" b="1" dirty="0" err="1">
                <a:solidFill>
                  <a:srgbClr val="FF0000"/>
                </a:solidFill>
                <a:latin typeface="Cambria" panose="02040503050406030204" pitchFamily="18" charset="0"/>
                <a:ea typeface="Cambria" panose="02040503050406030204" pitchFamily="18" charset="0"/>
              </a:rPr>
              <a:t>dbo.DimCustomerBakUpdate</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WHERE AddressLine2 IS NULL</a:t>
            </a:r>
          </a:p>
          <a:p>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UPDATE </a:t>
            </a:r>
            <a:r>
              <a:rPr lang="en-US" sz="900" b="1" dirty="0" err="1">
                <a:solidFill>
                  <a:srgbClr val="FF0000"/>
                </a:solidFill>
                <a:latin typeface="Cambria" panose="02040503050406030204" pitchFamily="18" charset="0"/>
                <a:ea typeface="Cambria" panose="02040503050406030204" pitchFamily="18" charset="0"/>
              </a:rPr>
              <a:t>Update_CTE</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SET AddressLine2 = ''</a:t>
            </a:r>
          </a:p>
        </p:txBody>
      </p:sp>
      <p:sp>
        <p:nvSpPr>
          <p:cNvPr id="7" name="Rectangle 6"/>
          <p:cNvSpPr/>
          <p:nvPr/>
        </p:nvSpPr>
        <p:spPr>
          <a:xfrm>
            <a:off x="22302" y="4779313"/>
            <a:ext cx="3865756" cy="192360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chemeClr val="dk1"/>
                </a:solidFill>
                <a:latin typeface="Cambria" panose="02040503050406030204" pitchFamily="18" charset="0"/>
                <a:ea typeface="Cambria" panose="02040503050406030204" pitchFamily="18" charset="0"/>
              </a:rPr>
              <a:t>CTE with DELETE </a:t>
            </a:r>
            <a:r>
              <a:rPr lang="en-US" sz="1000" b="1" dirty="0" smtClean="0">
                <a:solidFill>
                  <a:schemeClr val="dk1"/>
                </a:solidFill>
                <a:latin typeface="Cambria" panose="02040503050406030204" pitchFamily="18" charset="0"/>
                <a:ea typeface="Cambria" panose="02040503050406030204" pitchFamily="18" charset="0"/>
              </a:rPr>
              <a:t>statement:-</a:t>
            </a:r>
            <a:endParaRPr lang="en-US" sz="1000" b="1" dirty="0">
              <a:solidFill>
                <a:schemeClr val="dk1"/>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SELECT * </a:t>
            </a:r>
          </a:p>
          <a:p>
            <a:r>
              <a:rPr lang="en-US" sz="900" b="1" dirty="0">
                <a:solidFill>
                  <a:srgbClr val="FF0000"/>
                </a:solidFill>
                <a:latin typeface="Cambria" panose="02040503050406030204" pitchFamily="18" charset="0"/>
                <a:ea typeface="Cambria" panose="02040503050406030204" pitchFamily="18" charset="0"/>
              </a:rPr>
              <a:t>INTO </a:t>
            </a:r>
            <a:r>
              <a:rPr lang="en-US" sz="900" b="1" dirty="0" err="1">
                <a:solidFill>
                  <a:srgbClr val="FF0000"/>
                </a:solidFill>
                <a:latin typeface="Cambria" panose="02040503050406030204" pitchFamily="18" charset="0"/>
                <a:ea typeface="Cambria" panose="02040503050406030204" pitchFamily="18" charset="0"/>
              </a:rPr>
              <a:t>dbo.DimCustomerBakUpdate</a:t>
            </a:r>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FROM </a:t>
            </a:r>
            <a:r>
              <a:rPr lang="en-US" sz="900" b="1" dirty="0" err="1" smtClean="0">
                <a:solidFill>
                  <a:srgbClr val="FF0000"/>
                </a:solidFill>
                <a:latin typeface="Cambria" panose="02040503050406030204" pitchFamily="18" charset="0"/>
                <a:ea typeface="Cambria" panose="02040503050406030204" pitchFamily="18" charset="0"/>
              </a:rPr>
              <a:t>DimCustomer</a:t>
            </a:r>
            <a:endParaRPr lang="en-US" sz="1000" b="1" dirty="0">
              <a:solidFill>
                <a:schemeClr val="dk1"/>
              </a:solidFill>
              <a:latin typeface="Cambria" panose="02040503050406030204" pitchFamily="18" charset="0"/>
              <a:ea typeface="Cambria" panose="02040503050406030204" pitchFamily="18" charset="0"/>
            </a:endParaRPr>
          </a:p>
          <a:p>
            <a:r>
              <a:rPr lang="en-US" sz="1000" b="1" dirty="0">
                <a:solidFill>
                  <a:schemeClr val="dk1"/>
                </a:solidFill>
                <a:latin typeface="Cambria" panose="02040503050406030204" pitchFamily="18" charset="0"/>
                <a:ea typeface="Cambria" panose="02040503050406030204" pitchFamily="18" charset="0"/>
              </a:rPr>
              <a:t>We can delete from this table using a </a:t>
            </a:r>
            <a:r>
              <a:rPr lang="en-US" sz="1000" b="1" dirty="0" smtClean="0">
                <a:solidFill>
                  <a:schemeClr val="dk1"/>
                </a:solidFill>
                <a:latin typeface="Cambria" panose="02040503050406030204" pitchFamily="18" charset="0"/>
                <a:ea typeface="Cambria" panose="02040503050406030204" pitchFamily="18" charset="0"/>
              </a:rPr>
              <a:t>CTE</a:t>
            </a:r>
            <a:endParaRPr lang="en-US" sz="1000" b="1" dirty="0">
              <a:solidFill>
                <a:schemeClr val="dk1"/>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WITH </a:t>
            </a:r>
            <a:r>
              <a:rPr lang="en-US" sz="900" b="1" dirty="0" err="1">
                <a:solidFill>
                  <a:srgbClr val="FF0000"/>
                </a:solidFill>
                <a:latin typeface="Cambria" panose="02040503050406030204" pitchFamily="18" charset="0"/>
                <a:ea typeface="Cambria" panose="02040503050406030204" pitchFamily="18" charset="0"/>
              </a:rPr>
              <a:t>MissingAddress_CTE</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AS (</a:t>
            </a:r>
          </a:p>
          <a:p>
            <a:r>
              <a:rPr lang="en-US" sz="900" b="1" dirty="0">
                <a:solidFill>
                  <a:srgbClr val="FF0000"/>
                </a:solidFill>
                <a:latin typeface="Cambria" panose="02040503050406030204" pitchFamily="18" charset="0"/>
                <a:ea typeface="Cambria" panose="02040503050406030204" pitchFamily="18" charset="0"/>
              </a:rPr>
              <a:t>   SELECT *</a:t>
            </a:r>
          </a:p>
          <a:p>
            <a:r>
              <a:rPr lang="en-US" sz="900" b="1" dirty="0">
                <a:solidFill>
                  <a:srgbClr val="FF0000"/>
                </a:solidFill>
                <a:latin typeface="Cambria" panose="02040503050406030204" pitchFamily="18" charset="0"/>
                <a:ea typeface="Cambria" panose="02040503050406030204" pitchFamily="18" charset="0"/>
              </a:rPr>
              <a:t>   FROM </a:t>
            </a:r>
            <a:r>
              <a:rPr lang="en-US" sz="900" b="1" dirty="0" err="1">
                <a:solidFill>
                  <a:srgbClr val="FF0000"/>
                </a:solidFill>
                <a:latin typeface="Cambria" panose="02040503050406030204" pitchFamily="18" charset="0"/>
                <a:ea typeface="Cambria" panose="02040503050406030204" pitchFamily="18" charset="0"/>
              </a:rPr>
              <a:t>dbo.DimCustomerBak</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WHERE AddressLine2 IS NULL</a:t>
            </a:r>
          </a:p>
          <a:p>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DELETE</a:t>
            </a:r>
          </a:p>
          <a:p>
            <a:r>
              <a:rPr lang="en-US" sz="900" b="1" dirty="0">
                <a:solidFill>
                  <a:srgbClr val="FF0000"/>
                </a:solidFill>
                <a:latin typeface="Cambria" panose="02040503050406030204" pitchFamily="18" charset="0"/>
                <a:ea typeface="Cambria" panose="02040503050406030204" pitchFamily="18" charset="0"/>
              </a:rPr>
              <a:t>FROM </a:t>
            </a:r>
            <a:r>
              <a:rPr lang="en-US" sz="900" b="1" dirty="0" err="1">
                <a:solidFill>
                  <a:srgbClr val="FF0000"/>
                </a:solidFill>
                <a:latin typeface="Cambria" panose="02040503050406030204" pitchFamily="18" charset="0"/>
                <a:ea typeface="Cambria" panose="02040503050406030204" pitchFamily="18" charset="0"/>
              </a:rPr>
              <a:t>MissingAddress_CTE</a:t>
            </a:r>
            <a:endParaRPr lang="en-US" sz="900" b="1" dirty="0">
              <a:solidFill>
                <a:srgbClr val="FF0000"/>
              </a:solidFill>
              <a:latin typeface="Cambria" panose="02040503050406030204" pitchFamily="18" charset="0"/>
              <a:ea typeface="Cambria" panose="02040503050406030204" pitchFamily="18" charset="0"/>
            </a:endParaRPr>
          </a:p>
        </p:txBody>
      </p:sp>
      <p:sp>
        <p:nvSpPr>
          <p:cNvPr id="8" name="Rectangle 7"/>
          <p:cNvSpPr/>
          <p:nvPr/>
        </p:nvSpPr>
        <p:spPr>
          <a:xfrm>
            <a:off x="3981290" y="28496"/>
            <a:ext cx="3894883" cy="344709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chemeClr val="dk1"/>
                </a:solidFill>
                <a:latin typeface="Cambria" panose="02040503050406030204" pitchFamily="18" charset="0"/>
                <a:ea typeface="Cambria" panose="02040503050406030204" pitchFamily="18" charset="0"/>
              </a:rPr>
              <a:t>Multiple CTEs in a Single Query</a:t>
            </a:r>
          </a:p>
          <a:p>
            <a:r>
              <a:rPr lang="en-US" sz="800" b="1" dirty="0">
                <a:solidFill>
                  <a:srgbClr val="FF0000"/>
                </a:solidFill>
                <a:latin typeface="Cambria" panose="02040503050406030204" pitchFamily="18" charset="0"/>
                <a:ea typeface="Cambria" panose="02040503050406030204" pitchFamily="18" charset="0"/>
              </a:rPr>
              <a:t>WITH </a:t>
            </a:r>
            <a:r>
              <a:rPr lang="en-US" sz="800" b="1" dirty="0" err="1">
                <a:solidFill>
                  <a:srgbClr val="FF0000"/>
                </a:solidFill>
                <a:latin typeface="Cambria" panose="02040503050406030204" pitchFamily="18" charset="0"/>
                <a:ea typeface="Cambria" panose="02040503050406030204" pitchFamily="18" charset="0"/>
              </a:rPr>
              <a:t>Sales_Cust_Join_CTE</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AS (</a:t>
            </a:r>
          </a:p>
          <a:p>
            <a:r>
              <a:rPr lang="en-US" sz="800" b="1" dirty="0">
                <a:solidFill>
                  <a:srgbClr val="FF0000"/>
                </a:solidFill>
                <a:latin typeface="Cambria" panose="02040503050406030204" pitchFamily="18" charset="0"/>
                <a:ea typeface="Cambria" panose="02040503050406030204" pitchFamily="18" charset="0"/>
              </a:rPr>
              <a:t>   SELECT </a:t>
            </a:r>
            <a:r>
              <a:rPr lang="en-US" sz="800" b="1" dirty="0" err="1">
                <a:solidFill>
                  <a:srgbClr val="FF0000"/>
                </a:solidFill>
                <a:latin typeface="Cambria" panose="02040503050406030204" pitchFamily="18" charset="0"/>
                <a:ea typeface="Cambria" panose="02040503050406030204" pitchFamily="18" charset="0"/>
              </a:rPr>
              <a:t>fs.OrderDateKey</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fs.ProductKey</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fs.OrderQuantity</a:t>
            </a:r>
            <a:r>
              <a:rPr lang="en-US" sz="800" b="1" dirty="0">
                <a:solidFill>
                  <a:srgbClr val="FF0000"/>
                </a:solidFill>
                <a:latin typeface="Cambria" panose="02040503050406030204" pitchFamily="18" charset="0"/>
                <a:ea typeface="Cambria" panose="02040503050406030204" pitchFamily="18" charset="0"/>
              </a:rPr>
              <a:t> * </a:t>
            </a:r>
            <a:r>
              <a:rPr lang="en-US" sz="800" b="1" dirty="0" err="1">
                <a:solidFill>
                  <a:srgbClr val="FF0000"/>
                </a:solidFill>
                <a:latin typeface="Cambria" panose="02040503050406030204" pitchFamily="18" charset="0"/>
                <a:ea typeface="Cambria" panose="02040503050406030204" pitchFamily="18" charset="0"/>
              </a:rPr>
              <a:t>fs.UnitPrice</a:t>
            </a:r>
            <a:r>
              <a:rPr lang="en-US" sz="800" b="1" dirty="0">
                <a:solidFill>
                  <a:srgbClr val="FF0000"/>
                </a:solidFill>
                <a:latin typeface="Cambria" panose="02040503050406030204" pitchFamily="18" charset="0"/>
                <a:ea typeface="Cambria" panose="02040503050406030204" pitchFamily="18" charset="0"/>
              </a:rPr>
              <a:t> AS </a:t>
            </a:r>
            <a:r>
              <a:rPr lang="en-US" sz="800" b="1" dirty="0" err="1">
                <a:solidFill>
                  <a:srgbClr val="FF0000"/>
                </a:solidFill>
                <a:latin typeface="Cambria" panose="02040503050406030204" pitchFamily="18" charset="0"/>
                <a:ea typeface="Cambria" panose="02040503050406030204" pitchFamily="18" charset="0"/>
              </a:rPr>
              <a:t>TotalSale</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dc.FirstName</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dc.LastName</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FROM [</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a:t>
            </a:r>
            <a:r>
              <a:rPr lang="en-US" sz="800" b="1" dirty="0" err="1">
                <a:solidFill>
                  <a:srgbClr val="FF0000"/>
                </a:solidFill>
                <a:latin typeface="Cambria" panose="02040503050406030204" pitchFamily="18" charset="0"/>
                <a:ea typeface="Cambria" panose="02040503050406030204" pitchFamily="18" charset="0"/>
              </a:rPr>
              <a:t>FactInternetSales</a:t>
            </a:r>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fs</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INNER JOIN [</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a:t>
            </a:r>
            <a:r>
              <a:rPr lang="en-US" sz="800" b="1" dirty="0" err="1">
                <a:solidFill>
                  <a:srgbClr val="FF0000"/>
                </a:solidFill>
                <a:latin typeface="Cambria" panose="02040503050406030204" pitchFamily="18" charset="0"/>
                <a:ea typeface="Cambria" panose="02040503050406030204" pitchFamily="18" charset="0"/>
              </a:rPr>
              <a:t>DimCustomer</a:t>
            </a:r>
            <a:r>
              <a:rPr lang="en-US" sz="800" b="1" dirty="0">
                <a:solidFill>
                  <a:srgbClr val="FF0000"/>
                </a:solidFill>
                <a:latin typeface="Cambria" panose="02040503050406030204" pitchFamily="18" charset="0"/>
                <a:ea typeface="Cambria" panose="02040503050406030204" pitchFamily="18" charset="0"/>
              </a:rPr>
              <a:t>] dc ON </a:t>
            </a:r>
            <a:r>
              <a:rPr lang="en-US" sz="800" b="1" dirty="0" err="1">
                <a:solidFill>
                  <a:srgbClr val="FF0000"/>
                </a:solidFill>
                <a:latin typeface="Cambria" panose="02040503050406030204" pitchFamily="18" charset="0"/>
                <a:ea typeface="Cambria" panose="02040503050406030204" pitchFamily="18" charset="0"/>
              </a:rPr>
              <a:t>dc.CustomerKey</a:t>
            </a:r>
            <a:r>
              <a:rPr lang="en-US" sz="800" b="1" dirty="0">
                <a:solidFill>
                  <a:srgbClr val="FF0000"/>
                </a:solidFill>
                <a:latin typeface="Cambria" panose="02040503050406030204" pitchFamily="18" charset="0"/>
                <a:ea typeface="Cambria" panose="02040503050406030204" pitchFamily="18" charset="0"/>
              </a:rPr>
              <a:t> = </a:t>
            </a:r>
            <a:r>
              <a:rPr lang="en-US" sz="800" b="1" dirty="0" err="1">
                <a:solidFill>
                  <a:srgbClr val="FF0000"/>
                </a:solidFill>
                <a:latin typeface="Cambria" panose="02040503050406030204" pitchFamily="18" charset="0"/>
                <a:ea typeface="Cambria" panose="02040503050406030204" pitchFamily="18" charset="0"/>
              </a:rPr>
              <a:t>fs.CustomerKey</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Date_CTE</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AS (</a:t>
            </a:r>
          </a:p>
          <a:p>
            <a:r>
              <a:rPr lang="en-US" sz="800" b="1" dirty="0">
                <a:solidFill>
                  <a:srgbClr val="FF0000"/>
                </a:solidFill>
                <a:latin typeface="Cambria" panose="02040503050406030204" pitchFamily="18" charset="0"/>
                <a:ea typeface="Cambria" panose="02040503050406030204" pitchFamily="18" charset="0"/>
              </a:rPr>
              <a:t>   SELECT </a:t>
            </a:r>
            <a:r>
              <a:rPr lang="en-US" sz="800" b="1" dirty="0" err="1">
                <a:solidFill>
                  <a:srgbClr val="FF0000"/>
                </a:solidFill>
                <a:latin typeface="Cambria" panose="02040503050406030204" pitchFamily="18" charset="0"/>
                <a:ea typeface="Cambria" panose="02040503050406030204" pitchFamily="18" charset="0"/>
              </a:rPr>
              <a:t>DateKey</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CalendarYear</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FROM [</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a:t>
            </a:r>
            <a:r>
              <a:rPr lang="en-US" sz="800" b="1" dirty="0" err="1">
                <a:solidFill>
                  <a:srgbClr val="FF0000"/>
                </a:solidFill>
                <a:latin typeface="Cambria" panose="02040503050406030204" pitchFamily="18" charset="0"/>
                <a:ea typeface="Cambria" panose="02040503050406030204" pitchFamily="18" charset="0"/>
              </a:rPr>
              <a:t>DimDate</a:t>
            </a:r>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   )</a:t>
            </a:r>
          </a:p>
          <a:p>
            <a:r>
              <a:rPr lang="en-US" sz="800" b="1" dirty="0">
                <a:solidFill>
                  <a:srgbClr val="FF0000"/>
                </a:solidFill>
                <a:latin typeface="Cambria" panose="02040503050406030204" pitchFamily="18" charset="0"/>
                <a:ea typeface="Cambria" panose="02040503050406030204" pitchFamily="18" charset="0"/>
              </a:rPr>
              <a:t>SELECT </a:t>
            </a:r>
            <a:r>
              <a:rPr lang="en-US" sz="800" b="1" dirty="0" err="1">
                <a:solidFill>
                  <a:srgbClr val="FF0000"/>
                </a:solidFill>
                <a:latin typeface="Cambria" panose="02040503050406030204" pitchFamily="18" charset="0"/>
                <a:ea typeface="Cambria" panose="02040503050406030204" pitchFamily="18" charset="0"/>
              </a:rPr>
              <a:t>CalendarYear</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ProductKey</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,SUM(</a:t>
            </a:r>
            <a:r>
              <a:rPr lang="en-US" sz="800" b="1" dirty="0" err="1">
                <a:solidFill>
                  <a:srgbClr val="FF0000"/>
                </a:solidFill>
                <a:latin typeface="Cambria" panose="02040503050406030204" pitchFamily="18" charset="0"/>
                <a:ea typeface="Cambria" panose="02040503050406030204" pitchFamily="18" charset="0"/>
              </a:rPr>
              <a:t>TotalSale</a:t>
            </a:r>
            <a:r>
              <a:rPr lang="en-US" sz="800" b="1" dirty="0">
                <a:solidFill>
                  <a:srgbClr val="FF0000"/>
                </a:solidFill>
                <a:latin typeface="Cambria" panose="02040503050406030204" pitchFamily="18" charset="0"/>
                <a:ea typeface="Cambria" panose="02040503050406030204" pitchFamily="18" charset="0"/>
              </a:rPr>
              <a:t>) AS </a:t>
            </a:r>
            <a:r>
              <a:rPr lang="en-US" sz="800" b="1" dirty="0" err="1">
                <a:solidFill>
                  <a:srgbClr val="FF0000"/>
                </a:solidFill>
                <a:latin typeface="Cambria" panose="02040503050406030204" pitchFamily="18" charset="0"/>
                <a:ea typeface="Cambria" panose="02040503050406030204" pitchFamily="18" charset="0"/>
              </a:rPr>
              <a:t>TotalSales</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FROM </a:t>
            </a:r>
            <a:r>
              <a:rPr lang="en-US" sz="800" b="1" dirty="0" err="1">
                <a:solidFill>
                  <a:srgbClr val="FF0000"/>
                </a:solidFill>
                <a:latin typeface="Cambria" panose="02040503050406030204" pitchFamily="18" charset="0"/>
                <a:ea typeface="Cambria" panose="02040503050406030204" pitchFamily="18" charset="0"/>
              </a:rPr>
              <a:t>Sales_Cust_Join_CTE</a:t>
            </a:r>
            <a:endParaRPr lang="en-US" sz="800" b="1" dirty="0">
              <a:solidFill>
                <a:srgbClr val="FF0000"/>
              </a:solidFill>
              <a:latin typeface="Cambria" panose="02040503050406030204" pitchFamily="18" charset="0"/>
              <a:ea typeface="Cambria" panose="02040503050406030204" pitchFamily="18" charset="0"/>
            </a:endParaRPr>
          </a:p>
          <a:p>
            <a:r>
              <a:rPr lang="en-US" sz="800" b="1" dirty="0" smtClean="0">
                <a:solidFill>
                  <a:srgbClr val="FF0000"/>
                </a:solidFill>
                <a:latin typeface="Cambria" panose="02040503050406030204" pitchFamily="18" charset="0"/>
                <a:ea typeface="Cambria" panose="02040503050406030204" pitchFamily="18" charset="0"/>
              </a:rPr>
              <a:t>INNER JOIN </a:t>
            </a:r>
            <a:r>
              <a:rPr lang="en-US" sz="800" b="1" dirty="0" err="1" smtClean="0">
                <a:solidFill>
                  <a:srgbClr val="FF0000"/>
                </a:solidFill>
                <a:latin typeface="Cambria" panose="02040503050406030204" pitchFamily="18" charset="0"/>
                <a:ea typeface="Cambria" panose="02040503050406030204" pitchFamily="18" charset="0"/>
              </a:rPr>
              <a:t>Date_CTE</a:t>
            </a:r>
            <a:r>
              <a:rPr lang="en-US" sz="800" b="1" dirty="0" smtClean="0">
                <a:solidFill>
                  <a:srgbClr val="FF0000"/>
                </a:solidFill>
                <a:latin typeface="Cambria" panose="02040503050406030204" pitchFamily="18" charset="0"/>
                <a:ea typeface="Cambria" panose="02040503050406030204" pitchFamily="18" charset="0"/>
              </a:rPr>
              <a:t> ON </a:t>
            </a:r>
            <a:r>
              <a:rPr lang="en-US" sz="800" b="1" dirty="0" err="1" smtClean="0">
                <a:solidFill>
                  <a:srgbClr val="FF0000"/>
                </a:solidFill>
                <a:latin typeface="Cambria" panose="02040503050406030204" pitchFamily="18" charset="0"/>
                <a:ea typeface="Cambria" panose="02040503050406030204" pitchFamily="18" charset="0"/>
              </a:rPr>
              <a:t>Date_CTE.DateKey</a:t>
            </a:r>
            <a:r>
              <a:rPr lang="en-US" sz="800" b="1" dirty="0" smtClean="0">
                <a:solidFill>
                  <a:srgbClr val="FF0000"/>
                </a:solidFill>
                <a:latin typeface="Cambria" panose="02040503050406030204" pitchFamily="18" charset="0"/>
                <a:ea typeface="Cambria" panose="02040503050406030204" pitchFamily="18" charset="0"/>
              </a:rPr>
              <a:t> = </a:t>
            </a:r>
            <a:r>
              <a:rPr lang="en-US" sz="800" b="1" dirty="0" err="1" smtClean="0">
                <a:solidFill>
                  <a:srgbClr val="FF0000"/>
                </a:solidFill>
                <a:latin typeface="Cambria" panose="02040503050406030204" pitchFamily="18" charset="0"/>
                <a:ea typeface="Cambria" panose="02040503050406030204" pitchFamily="18" charset="0"/>
              </a:rPr>
              <a:t>Sales_Cust_Join_CTE.OrderDateKey</a:t>
            </a:r>
            <a:endParaRPr lang="en-US" sz="800" b="1" dirty="0" smtClean="0">
              <a:solidFill>
                <a:srgbClr val="FF0000"/>
              </a:solidFill>
              <a:latin typeface="Cambria" panose="02040503050406030204" pitchFamily="18" charset="0"/>
              <a:ea typeface="Cambria" panose="02040503050406030204" pitchFamily="18" charset="0"/>
            </a:endParaRPr>
          </a:p>
          <a:p>
            <a:r>
              <a:rPr lang="en-US" sz="800" b="1" dirty="0" smtClean="0">
                <a:solidFill>
                  <a:srgbClr val="FF0000"/>
                </a:solidFill>
                <a:latin typeface="Cambria" panose="02040503050406030204" pitchFamily="18" charset="0"/>
                <a:ea typeface="Cambria" panose="02040503050406030204" pitchFamily="18" charset="0"/>
              </a:rPr>
              <a:t>GROUP </a:t>
            </a:r>
            <a:r>
              <a:rPr lang="en-US" sz="800" b="1" dirty="0">
                <a:solidFill>
                  <a:srgbClr val="FF0000"/>
                </a:solidFill>
                <a:latin typeface="Cambria" panose="02040503050406030204" pitchFamily="18" charset="0"/>
                <a:ea typeface="Cambria" panose="02040503050406030204" pitchFamily="18" charset="0"/>
              </a:rPr>
              <a:t>BY </a:t>
            </a:r>
            <a:r>
              <a:rPr lang="en-US" sz="800" b="1" dirty="0" err="1">
                <a:solidFill>
                  <a:srgbClr val="FF0000"/>
                </a:solidFill>
                <a:latin typeface="Cambria" panose="02040503050406030204" pitchFamily="18" charset="0"/>
                <a:ea typeface="Cambria" panose="02040503050406030204" pitchFamily="18" charset="0"/>
              </a:rPr>
              <a:t>CalendarYear</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ProductKey</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ORDER BY </a:t>
            </a:r>
            <a:r>
              <a:rPr lang="en-US" sz="800" b="1" dirty="0" err="1">
                <a:solidFill>
                  <a:srgbClr val="FF0000"/>
                </a:solidFill>
                <a:latin typeface="Cambria" panose="02040503050406030204" pitchFamily="18" charset="0"/>
                <a:ea typeface="Cambria" panose="02040503050406030204" pitchFamily="18" charset="0"/>
              </a:rPr>
              <a:t>CalendarYear</a:t>
            </a:r>
            <a:r>
              <a:rPr lang="en-US" sz="800" b="1" dirty="0">
                <a:solidFill>
                  <a:srgbClr val="FF0000"/>
                </a:solidFill>
                <a:latin typeface="Cambria" panose="02040503050406030204" pitchFamily="18" charset="0"/>
                <a:ea typeface="Cambria" panose="02040503050406030204" pitchFamily="18" charset="0"/>
              </a:rPr>
              <a:t> ASC</a:t>
            </a: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TotalSales</a:t>
            </a:r>
            <a:r>
              <a:rPr lang="en-US" sz="800" b="1" dirty="0">
                <a:solidFill>
                  <a:srgbClr val="FF0000"/>
                </a:solidFill>
                <a:latin typeface="Cambria" panose="02040503050406030204" pitchFamily="18" charset="0"/>
                <a:ea typeface="Cambria" panose="02040503050406030204" pitchFamily="18" charset="0"/>
              </a:rPr>
              <a:t> DESC</a:t>
            </a:r>
          </a:p>
        </p:txBody>
      </p:sp>
      <p:sp>
        <p:nvSpPr>
          <p:cNvPr id="10" name="Rectangle 9"/>
          <p:cNvSpPr/>
          <p:nvPr/>
        </p:nvSpPr>
        <p:spPr>
          <a:xfrm>
            <a:off x="3996158" y="3551557"/>
            <a:ext cx="3894883" cy="320087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chemeClr val="dk1"/>
                </a:solidFill>
                <a:latin typeface="Cambria" panose="02040503050406030204" pitchFamily="18" charset="0"/>
                <a:ea typeface="Cambria" panose="02040503050406030204" pitchFamily="18" charset="0"/>
              </a:rPr>
              <a:t>Create two CTE and use as a join conditions on this 2 CTE’s</a:t>
            </a:r>
          </a:p>
          <a:p>
            <a:r>
              <a:rPr lang="en-US" sz="1000" b="1" dirty="0">
                <a:solidFill>
                  <a:schemeClr val="dk1"/>
                </a:solidFill>
                <a:latin typeface="Cambria" panose="02040503050406030204" pitchFamily="18" charset="0"/>
                <a:ea typeface="Cambria" panose="02040503050406030204" pitchFamily="18" charset="0"/>
              </a:rPr>
              <a:t> </a:t>
            </a:r>
          </a:p>
          <a:p>
            <a:r>
              <a:rPr lang="en-US" sz="1000" b="1" u="sng" dirty="0" smtClean="0">
                <a:solidFill>
                  <a:schemeClr val="tx1"/>
                </a:solidFill>
                <a:latin typeface="Cambria" panose="02040503050406030204" pitchFamily="18" charset="0"/>
                <a:ea typeface="Cambria" panose="02040503050406030204" pitchFamily="18" charset="0"/>
              </a:rPr>
              <a:t>Requirment1</a:t>
            </a:r>
            <a:r>
              <a:rPr lang="en-US" sz="1000" b="1" u="sng" dirty="0">
                <a:solidFill>
                  <a:schemeClr val="tx1"/>
                </a:solidFill>
                <a:latin typeface="Cambria" panose="02040503050406030204" pitchFamily="18" charset="0"/>
                <a:ea typeface="Cambria" panose="02040503050406030204" pitchFamily="18" charset="0"/>
              </a:rPr>
              <a:t>:-</a:t>
            </a:r>
            <a:r>
              <a:rPr lang="en-US" sz="1000" b="1" dirty="0">
                <a:solidFill>
                  <a:schemeClr val="tx1"/>
                </a:solidFill>
                <a:latin typeface="Cambria" panose="02040503050406030204" pitchFamily="18" charset="0"/>
                <a:ea typeface="Cambria" panose="02040503050406030204" pitchFamily="18" charset="0"/>
              </a:rPr>
              <a:t> Find the Lowest Rating for the product Name 'HL Mountain Pedal</a:t>
            </a:r>
            <a:r>
              <a:rPr lang="en-US" sz="1000" b="1" dirty="0" smtClean="0">
                <a:solidFill>
                  <a:schemeClr val="tx1"/>
                </a:solidFill>
                <a:latin typeface="Cambria" panose="02040503050406030204" pitchFamily="18" charset="0"/>
                <a:ea typeface="Cambria" panose="02040503050406030204" pitchFamily="18" charset="0"/>
              </a:rPr>
              <a:t>'</a:t>
            </a:r>
            <a:endParaRPr lang="en-US" sz="10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select * from [Production].Product</a:t>
            </a:r>
          </a:p>
          <a:p>
            <a:r>
              <a:rPr lang="en-US" sz="900" b="1" dirty="0">
                <a:solidFill>
                  <a:srgbClr val="FF0000"/>
                </a:solidFill>
                <a:latin typeface="Cambria" panose="02040503050406030204" pitchFamily="18" charset="0"/>
                <a:ea typeface="Cambria" panose="02040503050406030204" pitchFamily="18" charset="0"/>
              </a:rPr>
              <a:t>select * from [Production].</a:t>
            </a:r>
            <a:r>
              <a:rPr lang="en-US" sz="900" b="1" dirty="0" err="1">
                <a:solidFill>
                  <a:srgbClr val="FF0000"/>
                </a:solidFill>
                <a:latin typeface="Cambria" panose="02040503050406030204" pitchFamily="18" charset="0"/>
                <a:ea typeface="Cambria" panose="02040503050406030204" pitchFamily="18" charset="0"/>
              </a:rPr>
              <a:t>ProductReview</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chemeClr val="tx1"/>
                </a:solidFill>
                <a:latin typeface="Cambria" panose="02040503050406030204" pitchFamily="18" charset="0"/>
                <a:ea typeface="Cambria" panose="02040503050406030204" pitchFamily="18" charset="0"/>
              </a:rPr>
              <a:t>--we got all the ratings for Product ID 937 </a:t>
            </a:r>
          </a:p>
          <a:p>
            <a:r>
              <a:rPr lang="en-US" sz="900" b="1" dirty="0">
                <a:solidFill>
                  <a:srgbClr val="FF0000"/>
                </a:solidFill>
                <a:latin typeface="Cambria" panose="02040503050406030204" pitchFamily="18" charset="0"/>
                <a:ea typeface="Cambria" panose="02040503050406030204" pitchFamily="18" charset="0"/>
              </a:rPr>
              <a:t>select * from </a:t>
            </a:r>
            <a:r>
              <a:rPr lang="en-US" sz="900" b="1" dirty="0" err="1">
                <a:solidFill>
                  <a:srgbClr val="FF0000"/>
                </a:solidFill>
                <a:latin typeface="Cambria" panose="02040503050406030204" pitchFamily="18" charset="0"/>
                <a:ea typeface="Cambria" panose="02040503050406030204" pitchFamily="18" charset="0"/>
              </a:rPr>
              <a:t>Production.ProductReview</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where </a:t>
            </a:r>
            <a:r>
              <a:rPr lang="en-US" sz="900" b="1" dirty="0" err="1">
                <a:solidFill>
                  <a:srgbClr val="FF0000"/>
                </a:solidFill>
                <a:latin typeface="Cambria" panose="02040503050406030204" pitchFamily="18" charset="0"/>
                <a:ea typeface="Cambria" panose="02040503050406030204" pitchFamily="18" charset="0"/>
              </a:rPr>
              <a:t>ProductID</a:t>
            </a:r>
            <a:r>
              <a:rPr lang="en-US" sz="900" b="1" dirty="0">
                <a:solidFill>
                  <a:srgbClr val="FF0000"/>
                </a:solidFill>
                <a:latin typeface="Cambria" panose="02040503050406030204" pitchFamily="18" charset="0"/>
                <a:ea typeface="Cambria" panose="02040503050406030204" pitchFamily="18" charset="0"/>
              </a:rPr>
              <a:t>=(</a:t>
            </a:r>
          </a:p>
          <a:p>
            <a:r>
              <a:rPr lang="en-US" sz="900" b="1" dirty="0">
                <a:solidFill>
                  <a:srgbClr val="FF0000"/>
                </a:solidFill>
                <a:latin typeface="Cambria" panose="02040503050406030204" pitchFamily="18" charset="0"/>
                <a:ea typeface="Cambria" panose="02040503050406030204" pitchFamily="18" charset="0"/>
              </a:rPr>
              <a:t>select </a:t>
            </a:r>
            <a:r>
              <a:rPr lang="en-US" sz="900" b="1" dirty="0" err="1">
                <a:solidFill>
                  <a:srgbClr val="FF0000"/>
                </a:solidFill>
                <a:latin typeface="Cambria" panose="02040503050406030204" pitchFamily="18" charset="0"/>
                <a:ea typeface="Cambria" panose="02040503050406030204" pitchFamily="18" charset="0"/>
              </a:rPr>
              <a:t>ProductID</a:t>
            </a:r>
            <a:r>
              <a:rPr lang="en-US" sz="900" b="1" dirty="0">
                <a:solidFill>
                  <a:srgbClr val="FF0000"/>
                </a:solidFill>
                <a:latin typeface="Cambria" panose="02040503050406030204" pitchFamily="18" charset="0"/>
                <a:ea typeface="Cambria" panose="02040503050406030204" pitchFamily="18" charset="0"/>
              </a:rPr>
              <a:t> from [Production].Product</a:t>
            </a:r>
          </a:p>
          <a:p>
            <a:r>
              <a:rPr lang="en-US" sz="900" b="1" dirty="0">
                <a:solidFill>
                  <a:srgbClr val="FF0000"/>
                </a:solidFill>
                <a:latin typeface="Cambria" panose="02040503050406030204" pitchFamily="18" charset="0"/>
                <a:ea typeface="Cambria" panose="02040503050406030204" pitchFamily="18" charset="0"/>
              </a:rPr>
              <a:t>where Name='HL Mountain Pedal')</a:t>
            </a:r>
          </a:p>
          <a:p>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chemeClr val="tx1"/>
                </a:solidFill>
                <a:latin typeface="Cambria" panose="02040503050406030204" pitchFamily="18" charset="0"/>
                <a:ea typeface="Cambria" panose="02040503050406030204" pitchFamily="18" charset="0"/>
              </a:rPr>
              <a:t>--But We Need Lowest Rating </a:t>
            </a:r>
          </a:p>
          <a:p>
            <a:r>
              <a:rPr lang="en-US" sz="900" b="1" dirty="0">
                <a:solidFill>
                  <a:srgbClr val="FF0000"/>
                </a:solidFill>
                <a:latin typeface="Cambria" panose="02040503050406030204" pitchFamily="18" charset="0"/>
                <a:ea typeface="Cambria" panose="02040503050406030204" pitchFamily="18" charset="0"/>
              </a:rPr>
              <a:t>with </a:t>
            </a:r>
            <a:r>
              <a:rPr lang="en-US" sz="900" b="1" dirty="0" err="1">
                <a:solidFill>
                  <a:srgbClr val="FF0000"/>
                </a:solidFill>
                <a:latin typeface="Cambria" panose="02040503050406030204" pitchFamily="18" charset="0"/>
                <a:ea typeface="Cambria" panose="02040503050406030204" pitchFamily="18" charset="0"/>
              </a:rPr>
              <a:t>CTE_Rating</a:t>
            </a:r>
            <a:r>
              <a:rPr lang="en-US" sz="900" b="1" dirty="0">
                <a:solidFill>
                  <a:srgbClr val="FF0000"/>
                </a:solidFill>
                <a:latin typeface="Cambria" panose="02040503050406030204" pitchFamily="18" charset="0"/>
                <a:ea typeface="Cambria" panose="02040503050406030204" pitchFamily="18" charset="0"/>
              </a:rPr>
              <a:t> as</a:t>
            </a:r>
          </a:p>
          <a:p>
            <a:r>
              <a:rPr lang="en-US" sz="900" b="1" dirty="0" smtClean="0">
                <a:solidFill>
                  <a:srgbClr val="FF0000"/>
                </a:solidFill>
                <a:latin typeface="Cambria" panose="02040503050406030204" pitchFamily="18" charset="0"/>
                <a:ea typeface="Cambria" panose="02040503050406030204" pitchFamily="18" charset="0"/>
              </a:rPr>
              <a:t>(</a:t>
            </a:r>
          </a:p>
          <a:p>
            <a:r>
              <a:rPr lang="en-US" sz="900" b="1" dirty="0" smtClean="0">
                <a:solidFill>
                  <a:srgbClr val="FF0000"/>
                </a:solidFill>
                <a:latin typeface="Cambria" panose="02040503050406030204" pitchFamily="18" charset="0"/>
                <a:ea typeface="Cambria" panose="02040503050406030204" pitchFamily="18" charset="0"/>
              </a:rPr>
              <a:t>select </a:t>
            </a:r>
            <a:r>
              <a:rPr lang="en-US" sz="900" b="1" dirty="0">
                <a:solidFill>
                  <a:srgbClr val="FF0000"/>
                </a:solidFill>
                <a:latin typeface="Cambria" panose="02040503050406030204" pitchFamily="18" charset="0"/>
                <a:ea typeface="Cambria" panose="02040503050406030204" pitchFamily="18" charset="0"/>
              </a:rPr>
              <a:t>* from </a:t>
            </a:r>
            <a:r>
              <a:rPr lang="en-US" sz="900" b="1" dirty="0" err="1">
                <a:solidFill>
                  <a:srgbClr val="FF0000"/>
                </a:solidFill>
                <a:latin typeface="Cambria" panose="02040503050406030204" pitchFamily="18" charset="0"/>
                <a:ea typeface="Cambria" panose="02040503050406030204" pitchFamily="18" charset="0"/>
              </a:rPr>
              <a:t>Production.ProductReview</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where </a:t>
            </a:r>
            <a:r>
              <a:rPr lang="en-US" sz="900" b="1" dirty="0" err="1">
                <a:solidFill>
                  <a:srgbClr val="FF0000"/>
                </a:solidFill>
                <a:latin typeface="Cambria" panose="02040503050406030204" pitchFamily="18" charset="0"/>
                <a:ea typeface="Cambria" panose="02040503050406030204" pitchFamily="18" charset="0"/>
              </a:rPr>
              <a:t>ProductID</a:t>
            </a:r>
            <a:r>
              <a:rPr lang="en-US" sz="900" b="1" dirty="0">
                <a:solidFill>
                  <a:srgbClr val="FF0000"/>
                </a:solidFill>
                <a:latin typeface="Cambria" panose="02040503050406030204" pitchFamily="18" charset="0"/>
                <a:ea typeface="Cambria" panose="02040503050406030204" pitchFamily="18" charset="0"/>
              </a:rPr>
              <a:t>=(</a:t>
            </a:r>
          </a:p>
          <a:p>
            <a:r>
              <a:rPr lang="en-US" sz="900" b="1" dirty="0" smtClean="0">
                <a:solidFill>
                  <a:srgbClr val="FF0000"/>
                </a:solidFill>
                <a:latin typeface="Cambria" panose="02040503050406030204" pitchFamily="18" charset="0"/>
                <a:ea typeface="Cambria" panose="02040503050406030204" pitchFamily="18" charset="0"/>
              </a:rPr>
              <a:t>select </a:t>
            </a:r>
            <a:r>
              <a:rPr lang="en-US" sz="900" b="1" dirty="0" err="1">
                <a:solidFill>
                  <a:srgbClr val="FF0000"/>
                </a:solidFill>
                <a:latin typeface="Cambria" panose="02040503050406030204" pitchFamily="18" charset="0"/>
                <a:ea typeface="Cambria" panose="02040503050406030204" pitchFamily="18" charset="0"/>
              </a:rPr>
              <a:t>ProductID</a:t>
            </a:r>
            <a:r>
              <a:rPr lang="en-US" sz="900" b="1" dirty="0">
                <a:solidFill>
                  <a:srgbClr val="FF0000"/>
                </a:solidFill>
                <a:latin typeface="Cambria" panose="02040503050406030204" pitchFamily="18" charset="0"/>
                <a:ea typeface="Cambria" panose="02040503050406030204" pitchFamily="18" charset="0"/>
              </a:rPr>
              <a:t> from [Production].Product</a:t>
            </a:r>
          </a:p>
          <a:p>
            <a:r>
              <a:rPr lang="en-US" sz="900" b="1" dirty="0" smtClean="0">
                <a:solidFill>
                  <a:srgbClr val="FF0000"/>
                </a:solidFill>
                <a:latin typeface="Cambria" panose="02040503050406030204" pitchFamily="18" charset="0"/>
                <a:ea typeface="Cambria" panose="02040503050406030204" pitchFamily="18" charset="0"/>
              </a:rPr>
              <a:t>where </a:t>
            </a:r>
            <a:r>
              <a:rPr lang="en-US" sz="900" b="1" dirty="0">
                <a:solidFill>
                  <a:srgbClr val="FF0000"/>
                </a:solidFill>
                <a:latin typeface="Cambria" panose="02040503050406030204" pitchFamily="18" charset="0"/>
                <a:ea typeface="Cambria" panose="02040503050406030204" pitchFamily="18" charset="0"/>
              </a:rPr>
              <a:t>Name='HL Mountain Pedal')</a:t>
            </a:r>
          </a:p>
          <a:p>
            <a:r>
              <a:rPr lang="en-US" sz="900" b="1" dirty="0" smtClean="0">
                <a:solidFill>
                  <a:srgbClr val="FF0000"/>
                </a:solidFill>
                <a:latin typeface="Cambria" panose="02040503050406030204" pitchFamily="18" charset="0"/>
                <a:ea typeface="Cambria" panose="02040503050406030204" pitchFamily="18" charset="0"/>
              </a:rPr>
              <a:t>)</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select Min(Rating) as </a:t>
            </a:r>
            <a:r>
              <a:rPr lang="en-US" sz="900" b="1" dirty="0" err="1">
                <a:solidFill>
                  <a:srgbClr val="FF0000"/>
                </a:solidFill>
                <a:latin typeface="Cambria" panose="02040503050406030204" pitchFamily="18" charset="0"/>
                <a:ea typeface="Cambria" panose="02040503050406030204" pitchFamily="18" charset="0"/>
              </a:rPr>
              <a:t>Lowest_Rating</a:t>
            </a:r>
            <a:r>
              <a:rPr lang="en-US" sz="900" b="1" dirty="0">
                <a:solidFill>
                  <a:srgbClr val="FF0000"/>
                </a:solidFill>
                <a:latin typeface="Cambria" panose="02040503050406030204" pitchFamily="18" charset="0"/>
                <a:ea typeface="Cambria" panose="02040503050406030204" pitchFamily="18" charset="0"/>
              </a:rPr>
              <a:t> from </a:t>
            </a:r>
            <a:r>
              <a:rPr lang="en-US" sz="900" b="1" dirty="0" err="1" smtClean="0">
                <a:solidFill>
                  <a:srgbClr val="FF0000"/>
                </a:solidFill>
                <a:latin typeface="Cambria" panose="02040503050406030204" pitchFamily="18" charset="0"/>
                <a:ea typeface="Cambria" panose="02040503050406030204" pitchFamily="18" charset="0"/>
              </a:rPr>
              <a:t>CTE_Rating</a:t>
            </a:r>
            <a:endParaRPr lang="en-US" sz="900" b="1" dirty="0">
              <a:solidFill>
                <a:srgbClr val="FF0000"/>
              </a:solidFill>
              <a:latin typeface="Cambria" panose="02040503050406030204" pitchFamily="18" charset="0"/>
              <a:ea typeface="Cambria" panose="02040503050406030204" pitchFamily="18" charset="0"/>
            </a:endParaRPr>
          </a:p>
        </p:txBody>
      </p:sp>
      <p:sp>
        <p:nvSpPr>
          <p:cNvPr id="13" name="Rectangle 12"/>
          <p:cNvSpPr/>
          <p:nvPr/>
        </p:nvSpPr>
        <p:spPr>
          <a:xfrm>
            <a:off x="8028878" y="13628"/>
            <a:ext cx="4103649" cy="469359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chemeClr val="dk1"/>
                </a:solidFill>
                <a:latin typeface="Cambria" panose="02040503050406030204" pitchFamily="18" charset="0"/>
                <a:ea typeface="Cambria" panose="02040503050406030204" pitchFamily="18" charset="0"/>
              </a:rPr>
              <a:t>--Requirment2 Find the reviews for Products and their list Price, along with their product Id and Product Names</a:t>
            </a:r>
          </a:p>
          <a:p>
            <a:r>
              <a:rPr lang="en-US" sz="900" b="1" dirty="0">
                <a:solidFill>
                  <a:schemeClr val="dk1"/>
                </a:solidFill>
                <a:latin typeface="Cambria" panose="02040503050406030204" pitchFamily="18" charset="0"/>
                <a:ea typeface="Cambria" panose="02040503050406030204" pitchFamily="18" charset="0"/>
              </a:rPr>
              <a:t> </a:t>
            </a:r>
          </a:p>
          <a:p>
            <a:r>
              <a:rPr lang="en-US" sz="900" b="1" dirty="0">
                <a:solidFill>
                  <a:schemeClr val="tx1"/>
                </a:solidFill>
                <a:latin typeface="Cambria" panose="02040503050406030204" pitchFamily="18" charset="0"/>
                <a:ea typeface="Cambria" panose="02040503050406030204" pitchFamily="18" charset="0"/>
              </a:rPr>
              <a:t>--reviews, list Price, Product ID and Product Name </a:t>
            </a:r>
          </a:p>
          <a:p>
            <a:r>
              <a:rPr lang="en-US" sz="900" b="1" dirty="0">
                <a:solidFill>
                  <a:srgbClr val="FF0000"/>
                </a:solidFill>
                <a:latin typeface="Cambria" panose="02040503050406030204" pitchFamily="18" charset="0"/>
                <a:ea typeface="Cambria" panose="02040503050406030204" pitchFamily="18" charset="0"/>
              </a:rPr>
              <a:t>select * from [Production].Product </a:t>
            </a:r>
            <a:r>
              <a:rPr lang="en-US" sz="900" b="1" dirty="0">
                <a:solidFill>
                  <a:schemeClr val="tx1"/>
                </a:solidFill>
                <a:latin typeface="Cambria" panose="02040503050406030204" pitchFamily="18" charset="0"/>
                <a:ea typeface="Cambria" panose="02040503050406030204" pitchFamily="18" charset="0"/>
              </a:rPr>
              <a:t>-- Product id and Name</a:t>
            </a:r>
          </a:p>
          <a:p>
            <a:r>
              <a:rPr lang="en-US" sz="900" b="1" dirty="0">
                <a:solidFill>
                  <a:srgbClr val="FF0000"/>
                </a:solidFill>
                <a:latin typeface="Cambria" panose="02040503050406030204" pitchFamily="18" charset="0"/>
                <a:ea typeface="Cambria" panose="02040503050406030204" pitchFamily="18" charset="0"/>
              </a:rPr>
              <a:t>select * from [Production].</a:t>
            </a:r>
            <a:r>
              <a:rPr lang="en-US" sz="900" b="1" dirty="0" err="1">
                <a:solidFill>
                  <a:srgbClr val="FF0000"/>
                </a:solidFill>
                <a:latin typeface="Cambria" panose="02040503050406030204" pitchFamily="18" charset="0"/>
                <a:ea typeface="Cambria" panose="02040503050406030204" pitchFamily="18" charset="0"/>
              </a:rPr>
              <a:t>ProductReview</a:t>
            </a:r>
            <a:r>
              <a:rPr lang="en-US" sz="900" b="1" dirty="0">
                <a:solidFill>
                  <a:srgbClr val="FF0000"/>
                </a:solidFill>
                <a:latin typeface="Cambria" panose="02040503050406030204" pitchFamily="18" charset="0"/>
                <a:ea typeface="Cambria" panose="02040503050406030204" pitchFamily="18" charset="0"/>
              </a:rPr>
              <a:t> </a:t>
            </a:r>
            <a:r>
              <a:rPr lang="en-US" sz="900" b="1" dirty="0">
                <a:solidFill>
                  <a:schemeClr val="tx1"/>
                </a:solidFill>
                <a:latin typeface="Cambria" panose="02040503050406030204" pitchFamily="18" charset="0"/>
                <a:ea typeface="Cambria" panose="02040503050406030204" pitchFamily="18" charset="0"/>
              </a:rPr>
              <a:t>-- comments = Review</a:t>
            </a:r>
          </a:p>
          <a:p>
            <a:r>
              <a:rPr lang="en-US" sz="900" b="1" dirty="0">
                <a:solidFill>
                  <a:srgbClr val="FF0000"/>
                </a:solidFill>
                <a:latin typeface="Cambria" panose="02040503050406030204" pitchFamily="18" charset="0"/>
                <a:ea typeface="Cambria" panose="02040503050406030204" pitchFamily="18" charset="0"/>
              </a:rPr>
              <a:t>select * from </a:t>
            </a:r>
            <a:r>
              <a:rPr lang="en-US" sz="900" b="1" dirty="0" err="1">
                <a:solidFill>
                  <a:srgbClr val="FF0000"/>
                </a:solidFill>
                <a:latin typeface="Cambria" panose="02040503050406030204" pitchFamily="18" charset="0"/>
                <a:ea typeface="Cambria" panose="02040503050406030204" pitchFamily="18" charset="0"/>
              </a:rPr>
              <a:t>Production.ProductListPriceHistory</a:t>
            </a:r>
            <a:r>
              <a:rPr lang="en-US" sz="900" b="1" dirty="0">
                <a:solidFill>
                  <a:srgbClr val="FF0000"/>
                </a:solidFill>
                <a:latin typeface="Cambria" panose="02040503050406030204" pitchFamily="18" charset="0"/>
                <a:ea typeface="Cambria" panose="02040503050406030204" pitchFamily="18" charset="0"/>
              </a:rPr>
              <a:t> </a:t>
            </a:r>
            <a:r>
              <a:rPr lang="en-US" sz="900" b="1" dirty="0">
                <a:solidFill>
                  <a:schemeClr val="tx1"/>
                </a:solidFill>
                <a:latin typeface="Cambria" panose="02040503050406030204" pitchFamily="18" charset="0"/>
                <a:ea typeface="Cambria" panose="02040503050406030204" pitchFamily="18" charset="0"/>
              </a:rPr>
              <a:t>-- List Prices</a:t>
            </a:r>
          </a:p>
          <a:p>
            <a:endParaRPr lang="en-US" sz="900" b="1" dirty="0" smtClean="0">
              <a:solidFill>
                <a:schemeClr val="tx1"/>
              </a:solidFill>
              <a:latin typeface="Cambria" panose="02040503050406030204" pitchFamily="18" charset="0"/>
              <a:ea typeface="Cambria" panose="02040503050406030204" pitchFamily="18" charset="0"/>
            </a:endParaRPr>
          </a:p>
          <a:p>
            <a:r>
              <a:rPr lang="en-US" sz="900" b="1" dirty="0" smtClean="0">
                <a:solidFill>
                  <a:schemeClr val="tx1"/>
                </a:solidFill>
                <a:latin typeface="Cambria" panose="02040503050406030204" pitchFamily="18" charset="0"/>
                <a:ea typeface="Cambria" panose="02040503050406030204" pitchFamily="18" charset="0"/>
              </a:rPr>
              <a:t>--</a:t>
            </a:r>
            <a:r>
              <a:rPr lang="en-US" sz="900" b="1" dirty="0">
                <a:solidFill>
                  <a:schemeClr val="tx1"/>
                </a:solidFill>
                <a:latin typeface="Cambria" panose="02040503050406030204" pitchFamily="18" charset="0"/>
                <a:ea typeface="Cambria" panose="02040503050406030204" pitchFamily="18" charset="0"/>
              </a:rPr>
              <a:t>Below Query we get product review</a:t>
            </a:r>
          </a:p>
          <a:p>
            <a:r>
              <a:rPr lang="en-US" sz="900" b="1" dirty="0">
                <a:solidFill>
                  <a:srgbClr val="FF0000"/>
                </a:solidFill>
                <a:latin typeface="Cambria" panose="02040503050406030204" pitchFamily="18" charset="0"/>
                <a:ea typeface="Cambria" panose="02040503050406030204" pitchFamily="18" charset="0"/>
              </a:rPr>
              <a:t>select </a:t>
            </a:r>
            <a:r>
              <a:rPr lang="en-US" sz="900" b="1" dirty="0" err="1">
                <a:solidFill>
                  <a:srgbClr val="FF0000"/>
                </a:solidFill>
                <a:latin typeface="Cambria" panose="02040503050406030204" pitchFamily="18" charset="0"/>
                <a:ea typeface="Cambria" panose="02040503050406030204" pitchFamily="18" charset="0"/>
              </a:rPr>
              <a:t>A.ProductID,A.Name</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B.Comments</a:t>
            </a:r>
            <a:r>
              <a:rPr lang="en-US" sz="900" b="1" dirty="0">
                <a:solidFill>
                  <a:srgbClr val="FF0000"/>
                </a:solidFill>
                <a:latin typeface="Cambria" panose="02040503050406030204" pitchFamily="18" charset="0"/>
                <a:ea typeface="Cambria" panose="02040503050406030204" pitchFamily="18" charset="0"/>
              </a:rPr>
              <a:t> from [Production].Product As A </a:t>
            </a:r>
          </a:p>
          <a:p>
            <a:r>
              <a:rPr lang="en-US" sz="900" b="1" dirty="0">
                <a:solidFill>
                  <a:srgbClr val="FF0000"/>
                </a:solidFill>
                <a:latin typeface="Cambria" panose="02040503050406030204" pitchFamily="18" charset="0"/>
                <a:ea typeface="Cambria" panose="02040503050406030204" pitchFamily="18" charset="0"/>
              </a:rPr>
              <a:t>Right Join [Production].</a:t>
            </a:r>
            <a:r>
              <a:rPr lang="en-US" sz="900" b="1" dirty="0" err="1">
                <a:solidFill>
                  <a:srgbClr val="FF0000"/>
                </a:solidFill>
                <a:latin typeface="Cambria" panose="02040503050406030204" pitchFamily="18" charset="0"/>
                <a:ea typeface="Cambria" panose="02040503050406030204" pitchFamily="18" charset="0"/>
              </a:rPr>
              <a:t>ProductReview</a:t>
            </a:r>
            <a:r>
              <a:rPr lang="en-US" sz="900" b="1" dirty="0">
                <a:solidFill>
                  <a:srgbClr val="FF0000"/>
                </a:solidFill>
                <a:latin typeface="Cambria" panose="02040503050406030204" pitchFamily="18" charset="0"/>
                <a:ea typeface="Cambria" panose="02040503050406030204" pitchFamily="18" charset="0"/>
              </a:rPr>
              <a:t> As B on </a:t>
            </a:r>
            <a:r>
              <a:rPr lang="en-US" sz="900" b="1" dirty="0" err="1">
                <a:solidFill>
                  <a:srgbClr val="FF0000"/>
                </a:solidFill>
                <a:latin typeface="Cambria" panose="02040503050406030204" pitchFamily="18" charset="0"/>
                <a:ea typeface="Cambria" panose="02040503050406030204" pitchFamily="18" charset="0"/>
              </a:rPr>
              <a:t>A.ProductID</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B.ProductID</a:t>
            </a:r>
            <a:endParaRPr lang="en-US" sz="900" b="1" dirty="0">
              <a:solidFill>
                <a:srgbClr val="FF0000"/>
              </a:solidFill>
              <a:latin typeface="Cambria" panose="02040503050406030204" pitchFamily="18" charset="0"/>
              <a:ea typeface="Cambria" panose="02040503050406030204" pitchFamily="18" charset="0"/>
            </a:endParaRPr>
          </a:p>
          <a:p>
            <a:endParaRPr lang="en-US" sz="900" b="1" dirty="0" smtClean="0">
              <a:solidFill>
                <a:schemeClr val="tx1"/>
              </a:solidFill>
              <a:latin typeface="Cambria" panose="02040503050406030204" pitchFamily="18" charset="0"/>
              <a:ea typeface="Cambria" panose="02040503050406030204" pitchFamily="18" charset="0"/>
            </a:endParaRPr>
          </a:p>
          <a:p>
            <a:r>
              <a:rPr lang="en-US" sz="900" b="1" dirty="0" smtClean="0">
                <a:solidFill>
                  <a:schemeClr val="tx1"/>
                </a:solidFill>
                <a:latin typeface="Cambria" panose="02040503050406030204" pitchFamily="18" charset="0"/>
                <a:ea typeface="Cambria" panose="02040503050406030204" pitchFamily="18" charset="0"/>
              </a:rPr>
              <a:t>--</a:t>
            </a:r>
            <a:r>
              <a:rPr lang="en-US" sz="900" b="1" dirty="0">
                <a:solidFill>
                  <a:schemeClr val="tx1"/>
                </a:solidFill>
                <a:latin typeface="Cambria" panose="02040503050406030204" pitchFamily="18" charset="0"/>
                <a:ea typeface="Cambria" panose="02040503050406030204" pitchFamily="18" charset="0"/>
              </a:rPr>
              <a:t>Below Query we get list price, Product name</a:t>
            </a:r>
          </a:p>
          <a:p>
            <a:r>
              <a:rPr lang="en-US" sz="900" b="1" dirty="0">
                <a:solidFill>
                  <a:srgbClr val="FF0000"/>
                </a:solidFill>
                <a:latin typeface="Cambria" panose="02040503050406030204" pitchFamily="18" charset="0"/>
                <a:ea typeface="Cambria" panose="02040503050406030204" pitchFamily="18" charset="0"/>
              </a:rPr>
              <a:t>select </a:t>
            </a:r>
            <a:r>
              <a:rPr lang="en-US" sz="900" b="1" dirty="0" err="1">
                <a:solidFill>
                  <a:srgbClr val="FF0000"/>
                </a:solidFill>
                <a:latin typeface="Cambria" panose="02040503050406030204" pitchFamily="18" charset="0"/>
                <a:ea typeface="Cambria" panose="02040503050406030204" pitchFamily="18" charset="0"/>
              </a:rPr>
              <a:t>A.ProductID,A.Name</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B.ListPrice</a:t>
            </a:r>
            <a:r>
              <a:rPr lang="en-US" sz="900" b="1" dirty="0">
                <a:solidFill>
                  <a:srgbClr val="FF0000"/>
                </a:solidFill>
                <a:latin typeface="Cambria" panose="02040503050406030204" pitchFamily="18" charset="0"/>
                <a:ea typeface="Cambria" panose="02040503050406030204" pitchFamily="18" charset="0"/>
              </a:rPr>
              <a:t> from [Production].Product As A </a:t>
            </a:r>
          </a:p>
          <a:p>
            <a:r>
              <a:rPr lang="en-US" sz="900" b="1" dirty="0">
                <a:solidFill>
                  <a:srgbClr val="FF0000"/>
                </a:solidFill>
                <a:latin typeface="Cambria" panose="02040503050406030204" pitchFamily="18" charset="0"/>
                <a:ea typeface="Cambria" panose="02040503050406030204" pitchFamily="18" charset="0"/>
              </a:rPr>
              <a:t>Right Join </a:t>
            </a:r>
            <a:r>
              <a:rPr lang="en-US" sz="900" b="1" dirty="0" err="1">
                <a:solidFill>
                  <a:srgbClr val="FF0000"/>
                </a:solidFill>
                <a:latin typeface="Cambria" panose="02040503050406030204" pitchFamily="18" charset="0"/>
                <a:ea typeface="Cambria" panose="02040503050406030204" pitchFamily="18" charset="0"/>
              </a:rPr>
              <a:t>Production.ProductListPriceHistory</a:t>
            </a:r>
            <a:r>
              <a:rPr lang="en-US" sz="900" b="1" dirty="0">
                <a:solidFill>
                  <a:srgbClr val="FF0000"/>
                </a:solidFill>
                <a:latin typeface="Cambria" panose="02040503050406030204" pitchFamily="18" charset="0"/>
                <a:ea typeface="Cambria" panose="02040503050406030204" pitchFamily="18" charset="0"/>
              </a:rPr>
              <a:t> As B on </a:t>
            </a:r>
            <a:r>
              <a:rPr lang="en-US" sz="900" b="1" dirty="0" err="1">
                <a:solidFill>
                  <a:srgbClr val="FF0000"/>
                </a:solidFill>
                <a:latin typeface="Cambria" panose="02040503050406030204" pitchFamily="18" charset="0"/>
                <a:ea typeface="Cambria" panose="02040503050406030204" pitchFamily="18" charset="0"/>
              </a:rPr>
              <a:t>A.ProductID</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B.ProductID</a:t>
            </a:r>
            <a:endParaRPr lang="en-US" sz="900" b="1" dirty="0">
              <a:solidFill>
                <a:srgbClr val="FF0000"/>
              </a:solidFill>
              <a:latin typeface="Cambria" panose="02040503050406030204" pitchFamily="18" charset="0"/>
              <a:ea typeface="Cambria" panose="02040503050406030204" pitchFamily="18" charset="0"/>
            </a:endParaRPr>
          </a:p>
          <a:p>
            <a:endParaRPr lang="en-US" sz="900" b="1" dirty="0" smtClean="0">
              <a:solidFill>
                <a:schemeClr val="tx1"/>
              </a:solidFill>
              <a:latin typeface="Cambria" panose="02040503050406030204" pitchFamily="18" charset="0"/>
              <a:ea typeface="Cambria" panose="02040503050406030204" pitchFamily="18" charset="0"/>
            </a:endParaRPr>
          </a:p>
          <a:p>
            <a:r>
              <a:rPr lang="en-US" sz="900" b="1" dirty="0" smtClean="0">
                <a:solidFill>
                  <a:schemeClr val="tx1"/>
                </a:solidFill>
                <a:latin typeface="Cambria" panose="02040503050406030204" pitchFamily="18" charset="0"/>
                <a:ea typeface="Cambria" panose="02040503050406030204" pitchFamily="18" charset="0"/>
              </a:rPr>
              <a:t>--</a:t>
            </a:r>
            <a:r>
              <a:rPr lang="en-US" sz="900" b="1" dirty="0">
                <a:solidFill>
                  <a:schemeClr val="tx1"/>
                </a:solidFill>
                <a:latin typeface="Cambria" panose="02040503050406030204" pitchFamily="18" charset="0"/>
                <a:ea typeface="Cambria" panose="02040503050406030204" pitchFamily="18" charset="0"/>
              </a:rPr>
              <a:t>Need only selected column (reviews, list Price, Product ID and Product Name) user below query </a:t>
            </a:r>
            <a:endParaRPr lang="en-US" sz="900" b="1" dirty="0" smtClean="0">
              <a:solidFill>
                <a:schemeClr val="tx1"/>
              </a:solidFill>
              <a:latin typeface="Cambria" panose="02040503050406030204" pitchFamily="18" charset="0"/>
              <a:ea typeface="Cambria" panose="02040503050406030204" pitchFamily="18" charset="0"/>
            </a:endParaRPr>
          </a:p>
          <a:p>
            <a:endParaRPr lang="en-US" sz="900" b="1" dirty="0">
              <a:solidFill>
                <a:schemeClr val="tx1"/>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With </a:t>
            </a:r>
            <a:r>
              <a:rPr lang="en-US" sz="900" b="1" dirty="0" err="1">
                <a:solidFill>
                  <a:srgbClr val="FF0000"/>
                </a:solidFill>
                <a:latin typeface="Cambria" panose="02040503050406030204" pitchFamily="18" charset="0"/>
                <a:ea typeface="Cambria" panose="02040503050406030204" pitchFamily="18" charset="0"/>
              </a:rPr>
              <a:t>CTE_Reviews</a:t>
            </a:r>
            <a:r>
              <a:rPr lang="en-US" sz="900" b="1" dirty="0">
                <a:solidFill>
                  <a:srgbClr val="FF0000"/>
                </a:solidFill>
                <a:latin typeface="Cambria" panose="02040503050406030204" pitchFamily="18" charset="0"/>
                <a:ea typeface="Cambria" panose="02040503050406030204" pitchFamily="18" charset="0"/>
              </a:rPr>
              <a:t> As (</a:t>
            </a:r>
          </a:p>
          <a:p>
            <a:r>
              <a:rPr lang="en-US" sz="900" b="1" dirty="0">
                <a:solidFill>
                  <a:srgbClr val="FF0000"/>
                </a:solidFill>
                <a:latin typeface="Cambria" panose="02040503050406030204" pitchFamily="18" charset="0"/>
                <a:ea typeface="Cambria" panose="02040503050406030204" pitchFamily="18" charset="0"/>
              </a:rPr>
              <a:t> select </a:t>
            </a:r>
            <a:r>
              <a:rPr lang="en-US" sz="900" b="1" dirty="0" err="1">
                <a:solidFill>
                  <a:srgbClr val="FF0000"/>
                </a:solidFill>
                <a:latin typeface="Cambria" panose="02040503050406030204" pitchFamily="18" charset="0"/>
                <a:ea typeface="Cambria" panose="02040503050406030204" pitchFamily="18" charset="0"/>
              </a:rPr>
              <a:t>A.ProductID,A.Name</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B.Comments</a:t>
            </a:r>
            <a:r>
              <a:rPr lang="en-US" sz="900" b="1" dirty="0">
                <a:solidFill>
                  <a:srgbClr val="FF0000"/>
                </a:solidFill>
                <a:latin typeface="Cambria" panose="02040503050406030204" pitchFamily="18" charset="0"/>
                <a:ea typeface="Cambria" panose="02040503050406030204" pitchFamily="18" charset="0"/>
              </a:rPr>
              <a:t> from [Production].Product As A </a:t>
            </a:r>
          </a:p>
          <a:p>
            <a:r>
              <a:rPr lang="en-US" sz="900" b="1" dirty="0">
                <a:solidFill>
                  <a:srgbClr val="FF0000"/>
                </a:solidFill>
                <a:latin typeface="Cambria" panose="02040503050406030204" pitchFamily="18" charset="0"/>
                <a:ea typeface="Cambria" panose="02040503050406030204" pitchFamily="18" charset="0"/>
              </a:rPr>
              <a:t>Right Join [Production].</a:t>
            </a:r>
            <a:r>
              <a:rPr lang="en-US" sz="900" b="1" dirty="0" err="1">
                <a:solidFill>
                  <a:srgbClr val="FF0000"/>
                </a:solidFill>
                <a:latin typeface="Cambria" panose="02040503050406030204" pitchFamily="18" charset="0"/>
                <a:ea typeface="Cambria" panose="02040503050406030204" pitchFamily="18" charset="0"/>
              </a:rPr>
              <a:t>ProductReview</a:t>
            </a:r>
            <a:r>
              <a:rPr lang="en-US" sz="900" b="1" dirty="0">
                <a:solidFill>
                  <a:srgbClr val="FF0000"/>
                </a:solidFill>
                <a:latin typeface="Cambria" panose="02040503050406030204" pitchFamily="18" charset="0"/>
                <a:ea typeface="Cambria" panose="02040503050406030204" pitchFamily="18" charset="0"/>
              </a:rPr>
              <a:t> As B on </a:t>
            </a:r>
            <a:r>
              <a:rPr lang="en-US" sz="900" b="1" dirty="0" err="1">
                <a:solidFill>
                  <a:srgbClr val="FF0000"/>
                </a:solidFill>
                <a:latin typeface="Cambria" panose="02040503050406030204" pitchFamily="18" charset="0"/>
                <a:ea typeface="Cambria" panose="02040503050406030204" pitchFamily="18" charset="0"/>
              </a:rPr>
              <a:t>A.ProductID</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B.ProductID</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a:t>
            </a:r>
          </a:p>
          <a:p>
            <a:r>
              <a:rPr lang="en-US" sz="900" b="1" dirty="0" err="1">
                <a:solidFill>
                  <a:srgbClr val="FF0000"/>
                </a:solidFill>
                <a:latin typeface="Cambria" panose="02040503050406030204" pitchFamily="18" charset="0"/>
                <a:ea typeface="Cambria" panose="02040503050406030204" pitchFamily="18" charset="0"/>
              </a:rPr>
              <a:t>CTE_Prices</a:t>
            </a:r>
            <a:r>
              <a:rPr lang="en-US" sz="900" b="1" dirty="0">
                <a:solidFill>
                  <a:srgbClr val="FF0000"/>
                </a:solidFill>
                <a:latin typeface="Cambria" panose="02040503050406030204" pitchFamily="18" charset="0"/>
                <a:ea typeface="Cambria" panose="02040503050406030204" pitchFamily="18" charset="0"/>
              </a:rPr>
              <a:t> as (</a:t>
            </a:r>
          </a:p>
          <a:p>
            <a:r>
              <a:rPr lang="en-US" sz="900" b="1" dirty="0">
                <a:solidFill>
                  <a:srgbClr val="FF0000"/>
                </a:solidFill>
                <a:latin typeface="Cambria" panose="02040503050406030204" pitchFamily="18" charset="0"/>
                <a:ea typeface="Cambria" panose="02040503050406030204" pitchFamily="18" charset="0"/>
              </a:rPr>
              <a:t>select </a:t>
            </a:r>
            <a:r>
              <a:rPr lang="en-US" sz="900" b="1" dirty="0" err="1">
                <a:solidFill>
                  <a:srgbClr val="FF0000"/>
                </a:solidFill>
                <a:latin typeface="Cambria" panose="02040503050406030204" pitchFamily="18" charset="0"/>
                <a:ea typeface="Cambria" panose="02040503050406030204" pitchFamily="18" charset="0"/>
              </a:rPr>
              <a:t>A.ProductID,A.Name</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B.ListPrice</a:t>
            </a:r>
            <a:r>
              <a:rPr lang="en-US" sz="900" b="1" dirty="0">
                <a:solidFill>
                  <a:srgbClr val="FF0000"/>
                </a:solidFill>
                <a:latin typeface="Cambria" panose="02040503050406030204" pitchFamily="18" charset="0"/>
                <a:ea typeface="Cambria" panose="02040503050406030204" pitchFamily="18" charset="0"/>
              </a:rPr>
              <a:t> from [Production].Product As A </a:t>
            </a:r>
          </a:p>
          <a:p>
            <a:r>
              <a:rPr lang="en-US" sz="900" b="1" dirty="0">
                <a:solidFill>
                  <a:srgbClr val="FF0000"/>
                </a:solidFill>
                <a:latin typeface="Cambria" panose="02040503050406030204" pitchFamily="18" charset="0"/>
                <a:ea typeface="Cambria" panose="02040503050406030204" pitchFamily="18" charset="0"/>
              </a:rPr>
              <a:t>Right Join </a:t>
            </a:r>
            <a:r>
              <a:rPr lang="en-US" sz="900" b="1" dirty="0" err="1">
                <a:solidFill>
                  <a:srgbClr val="FF0000"/>
                </a:solidFill>
                <a:latin typeface="Cambria" panose="02040503050406030204" pitchFamily="18" charset="0"/>
                <a:ea typeface="Cambria" panose="02040503050406030204" pitchFamily="18" charset="0"/>
              </a:rPr>
              <a:t>Production.ProductListPriceHistory</a:t>
            </a:r>
            <a:r>
              <a:rPr lang="en-US" sz="900" b="1" dirty="0">
                <a:solidFill>
                  <a:srgbClr val="FF0000"/>
                </a:solidFill>
                <a:latin typeface="Cambria" panose="02040503050406030204" pitchFamily="18" charset="0"/>
                <a:ea typeface="Cambria" panose="02040503050406030204" pitchFamily="18" charset="0"/>
              </a:rPr>
              <a:t> As B on </a:t>
            </a:r>
            <a:r>
              <a:rPr lang="en-US" sz="900" b="1" dirty="0" err="1">
                <a:solidFill>
                  <a:srgbClr val="FF0000"/>
                </a:solidFill>
                <a:latin typeface="Cambria" panose="02040503050406030204" pitchFamily="18" charset="0"/>
                <a:ea typeface="Cambria" panose="02040503050406030204" pitchFamily="18" charset="0"/>
              </a:rPr>
              <a:t>A.ProductID</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B.ProductID</a:t>
            </a:r>
            <a:endParaRPr lang="en-US" sz="900" b="1" dirty="0">
              <a:solidFill>
                <a:srgbClr val="FF0000"/>
              </a:solidFill>
              <a:latin typeface="Cambria" panose="02040503050406030204" pitchFamily="18" charset="0"/>
              <a:ea typeface="Cambria" panose="02040503050406030204" pitchFamily="18" charset="0"/>
            </a:endParaRPr>
          </a:p>
          <a:p>
            <a:r>
              <a:rPr lang="en-US" sz="900" b="1" dirty="0" smtClean="0">
                <a:solidFill>
                  <a:srgbClr val="FF0000"/>
                </a:solidFill>
                <a:latin typeface="Cambria" panose="02040503050406030204" pitchFamily="18" charset="0"/>
                <a:ea typeface="Cambria" panose="02040503050406030204" pitchFamily="18" charset="0"/>
              </a:rPr>
              <a:t>)</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select </a:t>
            </a:r>
            <a:r>
              <a:rPr lang="en-US" sz="900" b="1" dirty="0" err="1">
                <a:solidFill>
                  <a:srgbClr val="FF0000"/>
                </a:solidFill>
                <a:latin typeface="Cambria" panose="02040503050406030204" pitchFamily="18" charset="0"/>
                <a:ea typeface="Cambria" panose="02040503050406030204" pitchFamily="18" charset="0"/>
              </a:rPr>
              <a:t>C.ProductID,C.Name,C.Comments</a:t>
            </a:r>
            <a:r>
              <a:rPr lang="en-US" sz="900" b="1" dirty="0">
                <a:solidFill>
                  <a:srgbClr val="FF0000"/>
                </a:solidFill>
                <a:latin typeface="Cambria" panose="02040503050406030204" pitchFamily="18" charset="0"/>
                <a:ea typeface="Cambria" panose="02040503050406030204" pitchFamily="18" charset="0"/>
              </a:rPr>
              <a:t> as </a:t>
            </a:r>
            <a:r>
              <a:rPr lang="en-US" sz="900" b="1" dirty="0" err="1">
                <a:solidFill>
                  <a:srgbClr val="FF0000"/>
                </a:solidFill>
                <a:latin typeface="Cambria" panose="02040503050406030204" pitchFamily="18" charset="0"/>
                <a:ea typeface="Cambria" panose="02040503050406030204" pitchFamily="18" charset="0"/>
              </a:rPr>
              <a:t>Reviews,D.ListPrice</a:t>
            </a:r>
            <a:r>
              <a:rPr lang="en-US" sz="900" b="1" dirty="0">
                <a:solidFill>
                  <a:srgbClr val="FF0000"/>
                </a:solidFill>
                <a:latin typeface="Cambria" panose="02040503050406030204" pitchFamily="18" charset="0"/>
                <a:ea typeface="Cambria" panose="02040503050406030204" pitchFamily="18" charset="0"/>
              </a:rPr>
              <a:t> from </a:t>
            </a:r>
            <a:r>
              <a:rPr lang="en-US" sz="900" b="1" dirty="0" err="1">
                <a:solidFill>
                  <a:srgbClr val="FF0000"/>
                </a:solidFill>
                <a:latin typeface="Cambria" panose="02040503050406030204" pitchFamily="18" charset="0"/>
                <a:ea typeface="Cambria" panose="02040503050406030204" pitchFamily="18" charset="0"/>
              </a:rPr>
              <a:t>CTE_Reviews</a:t>
            </a:r>
            <a:r>
              <a:rPr lang="en-US" sz="900" b="1" dirty="0">
                <a:solidFill>
                  <a:srgbClr val="FF0000"/>
                </a:solidFill>
                <a:latin typeface="Cambria" panose="02040503050406030204" pitchFamily="18" charset="0"/>
                <a:ea typeface="Cambria" panose="02040503050406030204" pitchFamily="18" charset="0"/>
              </a:rPr>
              <a:t> As C</a:t>
            </a:r>
          </a:p>
          <a:p>
            <a:r>
              <a:rPr lang="en-US" sz="900" b="1" dirty="0">
                <a:solidFill>
                  <a:srgbClr val="FF0000"/>
                </a:solidFill>
                <a:latin typeface="Cambria" panose="02040503050406030204" pitchFamily="18" charset="0"/>
                <a:ea typeface="Cambria" panose="02040503050406030204" pitchFamily="18" charset="0"/>
              </a:rPr>
              <a:t>inner join </a:t>
            </a:r>
            <a:r>
              <a:rPr lang="en-US" sz="900" b="1" dirty="0" err="1">
                <a:solidFill>
                  <a:srgbClr val="FF0000"/>
                </a:solidFill>
                <a:latin typeface="Cambria" panose="02040503050406030204" pitchFamily="18" charset="0"/>
                <a:ea typeface="Cambria" panose="02040503050406030204" pitchFamily="18" charset="0"/>
              </a:rPr>
              <a:t>CTE_Prices</a:t>
            </a:r>
            <a:r>
              <a:rPr lang="en-US" sz="900" b="1" dirty="0">
                <a:solidFill>
                  <a:srgbClr val="FF0000"/>
                </a:solidFill>
                <a:latin typeface="Cambria" panose="02040503050406030204" pitchFamily="18" charset="0"/>
                <a:ea typeface="Cambria" panose="02040503050406030204" pitchFamily="18" charset="0"/>
              </a:rPr>
              <a:t> As D on </a:t>
            </a:r>
            <a:r>
              <a:rPr lang="en-US" sz="900" b="1" dirty="0" err="1">
                <a:solidFill>
                  <a:srgbClr val="FF0000"/>
                </a:solidFill>
                <a:latin typeface="Cambria" panose="02040503050406030204" pitchFamily="18" charset="0"/>
                <a:ea typeface="Cambria" panose="02040503050406030204" pitchFamily="18" charset="0"/>
              </a:rPr>
              <a:t>C.ProductID</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D.ProductID</a:t>
            </a:r>
            <a:endParaRPr lang="en-US" sz="900" b="1" dirty="0">
              <a:solidFill>
                <a:srgbClr val="FF0000"/>
              </a:solidFill>
              <a:latin typeface="Cambria" panose="02040503050406030204" pitchFamily="18" charset="0"/>
              <a:ea typeface="Cambria" panose="02040503050406030204" pitchFamily="18" charset="0"/>
            </a:endParaRPr>
          </a:p>
        </p:txBody>
      </p:sp>
      <p:sp>
        <p:nvSpPr>
          <p:cNvPr id="15" name="Rectangle 14"/>
          <p:cNvSpPr/>
          <p:nvPr/>
        </p:nvSpPr>
        <p:spPr>
          <a:xfrm>
            <a:off x="8021444" y="4778470"/>
            <a:ext cx="4111083" cy="195438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900" b="1" dirty="0" smtClean="0">
                <a:solidFill>
                  <a:schemeClr val="tx1"/>
                </a:solidFill>
                <a:latin typeface="Cambria" panose="02040503050406030204" pitchFamily="18" charset="0"/>
                <a:ea typeface="Cambria" panose="02040503050406030204" pitchFamily="18" charset="0"/>
              </a:rPr>
              <a:t>Example using </a:t>
            </a:r>
            <a:r>
              <a:rPr lang="en-US" sz="1000" b="1" dirty="0" err="1" smtClean="0">
                <a:solidFill>
                  <a:schemeClr val="tx1"/>
                </a:solidFill>
                <a:latin typeface="Cambria" panose="02040503050406030204" pitchFamily="18" charset="0"/>
                <a:ea typeface="Cambria" panose="02040503050406030204" pitchFamily="18" charset="0"/>
              </a:rPr>
              <a:t>Score_Card</a:t>
            </a:r>
            <a:r>
              <a:rPr lang="en-US" sz="900" b="1" dirty="0" smtClean="0">
                <a:solidFill>
                  <a:schemeClr val="tx1"/>
                </a:solidFill>
                <a:latin typeface="Cambria" panose="02040503050406030204" pitchFamily="18" charset="0"/>
                <a:ea typeface="Cambria" panose="02040503050406030204" pitchFamily="18" charset="0"/>
              </a:rPr>
              <a:t> table</a:t>
            </a:r>
          </a:p>
          <a:p>
            <a:r>
              <a:rPr lang="en-US" sz="800" b="1" dirty="0" smtClean="0">
                <a:solidFill>
                  <a:srgbClr val="FF0000"/>
                </a:solidFill>
                <a:latin typeface="Cambria" panose="02040503050406030204" pitchFamily="18" charset="0"/>
                <a:ea typeface="Cambria" panose="02040503050406030204" pitchFamily="18" charset="0"/>
              </a:rPr>
              <a:t>With </a:t>
            </a:r>
            <a:r>
              <a:rPr lang="en-US" sz="800" b="1" dirty="0">
                <a:solidFill>
                  <a:srgbClr val="FF0000"/>
                </a:solidFill>
                <a:latin typeface="Cambria" panose="02040503050406030204" pitchFamily="18" charset="0"/>
                <a:ea typeface="Cambria" panose="02040503050406030204" pitchFamily="18" charset="0"/>
              </a:rPr>
              <a:t>CTE As(</a:t>
            </a:r>
          </a:p>
          <a:p>
            <a:r>
              <a:rPr lang="en-US" sz="800" b="1" dirty="0">
                <a:solidFill>
                  <a:srgbClr val="FF0000"/>
                </a:solidFill>
                <a:latin typeface="Cambria" panose="02040503050406030204" pitchFamily="18" charset="0"/>
                <a:ea typeface="Cambria" panose="02040503050406030204" pitchFamily="18" charset="0"/>
              </a:rPr>
              <a:t>SELECT  [ID],[Name],[Marathi],[English],[Science],[History]</a:t>
            </a:r>
          </a:p>
          <a:p>
            <a:r>
              <a:rPr lang="en-US" sz="800" b="1" dirty="0">
                <a:solidFill>
                  <a:srgbClr val="FF0000"/>
                </a:solidFill>
                <a:latin typeface="Cambria" panose="02040503050406030204" pitchFamily="18" charset="0"/>
                <a:ea typeface="Cambria" panose="02040503050406030204" pitchFamily="18" charset="0"/>
              </a:rPr>
              <a:t>  ,SUM(Cast(Marathi as </a:t>
            </a:r>
            <a:r>
              <a:rPr lang="en-US" sz="800" b="1" dirty="0" err="1">
                <a:solidFill>
                  <a:srgbClr val="FF0000"/>
                </a:solidFill>
                <a:latin typeface="Cambria" panose="02040503050406030204" pitchFamily="18" charset="0"/>
                <a:ea typeface="Cambria" panose="02040503050406030204" pitchFamily="18" charset="0"/>
              </a:rPr>
              <a:t>int</a:t>
            </a:r>
            <a:r>
              <a:rPr lang="en-US" sz="800" b="1" dirty="0">
                <a:solidFill>
                  <a:srgbClr val="FF0000"/>
                </a:solidFill>
                <a:latin typeface="Cambria" panose="02040503050406030204" pitchFamily="18" charset="0"/>
                <a:ea typeface="Cambria" panose="02040503050406030204" pitchFamily="18" charset="0"/>
              </a:rPr>
              <a:t>)+Cast(English as </a:t>
            </a:r>
            <a:r>
              <a:rPr lang="en-US" sz="800" b="1" dirty="0" err="1">
                <a:solidFill>
                  <a:srgbClr val="FF0000"/>
                </a:solidFill>
                <a:latin typeface="Cambria" panose="02040503050406030204" pitchFamily="18" charset="0"/>
                <a:ea typeface="Cambria" panose="02040503050406030204" pitchFamily="18" charset="0"/>
              </a:rPr>
              <a:t>int</a:t>
            </a:r>
            <a:r>
              <a:rPr lang="en-US" sz="800" b="1" dirty="0">
                <a:solidFill>
                  <a:srgbClr val="FF0000"/>
                </a:solidFill>
                <a:latin typeface="Cambria" panose="02040503050406030204" pitchFamily="18" charset="0"/>
                <a:ea typeface="Cambria" panose="02040503050406030204" pitchFamily="18" charset="0"/>
              </a:rPr>
              <a:t>)+Cast(Science as </a:t>
            </a:r>
            <a:r>
              <a:rPr lang="en-US" sz="800" b="1" dirty="0" err="1">
                <a:solidFill>
                  <a:srgbClr val="FF0000"/>
                </a:solidFill>
                <a:latin typeface="Cambria" panose="02040503050406030204" pitchFamily="18" charset="0"/>
                <a:ea typeface="Cambria" panose="02040503050406030204" pitchFamily="18" charset="0"/>
              </a:rPr>
              <a:t>int</a:t>
            </a:r>
            <a:r>
              <a:rPr lang="en-US" sz="800" b="1" dirty="0">
                <a:solidFill>
                  <a:srgbClr val="FF0000"/>
                </a:solidFill>
                <a:latin typeface="Cambria" panose="02040503050406030204" pitchFamily="18" charset="0"/>
                <a:ea typeface="Cambria" panose="02040503050406030204" pitchFamily="18" charset="0"/>
              </a:rPr>
              <a:t>)+Cast(History as </a:t>
            </a:r>
            <a:r>
              <a:rPr lang="en-US" sz="800" b="1" dirty="0" err="1">
                <a:solidFill>
                  <a:srgbClr val="FF0000"/>
                </a:solidFill>
                <a:latin typeface="Cambria" panose="02040503050406030204" pitchFamily="18" charset="0"/>
                <a:ea typeface="Cambria" panose="02040503050406030204" pitchFamily="18" charset="0"/>
              </a:rPr>
              <a:t>int</a:t>
            </a:r>
            <a:r>
              <a:rPr lang="en-US" sz="800" b="1" dirty="0">
                <a:solidFill>
                  <a:srgbClr val="FF0000"/>
                </a:solidFill>
                <a:latin typeface="Cambria" panose="02040503050406030204" pitchFamily="18" charset="0"/>
                <a:ea typeface="Cambria" panose="02040503050406030204" pitchFamily="18" charset="0"/>
              </a:rPr>
              <a:t>)) as '</a:t>
            </a:r>
            <a:r>
              <a:rPr lang="en-US" sz="800" b="1" dirty="0" err="1">
                <a:solidFill>
                  <a:srgbClr val="FF0000"/>
                </a:solidFill>
                <a:latin typeface="Cambria" panose="02040503050406030204" pitchFamily="18" charset="0"/>
                <a:ea typeface="Cambria" panose="02040503050406030204" pitchFamily="18" charset="0"/>
              </a:rPr>
              <a:t>Total_Marks</a:t>
            </a:r>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  ,SUM(Cast(Marathi as </a:t>
            </a:r>
            <a:r>
              <a:rPr lang="en-US" sz="800" b="1" dirty="0" err="1">
                <a:solidFill>
                  <a:srgbClr val="FF0000"/>
                </a:solidFill>
                <a:latin typeface="Cambria" panose="02040503050406030204" pitchFamily="18" charset="0"/>
                <a:ea typeface="Cambria" panose="02040503050406030204" pitchFamily="18" charset="0"/>
              </a:rPr>
              <a:t>int</a:t>
            </a:r>
            <a:r>
              <a:rPr lang="en-US" sz="800" b="1" dirty="0">
                <a:solidFill>
                  <a:srgbClr val="FF0000"/>
                </a:solidFill>
                <a:latin typeface="Cambria" panose="02040503050406030204" pitchFamily="18" charset="0"/>
                <a:ea typeface="Cambria" panose="02040503050406030204" pitchFamily="18" charset="0"/>
              </a:rPr>
              <a:t>)+Cast(English as </a:t>
            </a:r>
            <a:r>
              <a:rPr lang="en-US" sz="800" b="1" dirty="0" err="1">
                <a:solidFill>
                  <a:srgbClr val="FF0000"/>
                </a:solidFill>
                <a:latin typeface="Cambria" panose="02040503050406030204" pitchFamily="18" charset="0"/>
                <a:ea typeface="Cambria" panose="02040503050406030204" pitchFamily="18" charset="0"/>
              </a:rPr>
              <a:t>int</a:t>
            </a:r>
            <a:r>
              <a:rPr lang="en-US" sz="800" b="1" dirty="0">
                <a:solidFill>
                  <a:srgbClr val="FF0000"/>
                </a:solidFill>
                <a:latin typeface="Cambria" panose="02040503050406030204" pitchFamily="18" charset="0"/>
                <a:ea typeface="Cambria" panose="02040503050406030204" pitchFamily="18" charset="0"/>
              </a:rPr>
              <a:t>)+Cast(Science as </a:t>
            </a:r>
            <a:r>
              <a:rPr lang="en-US" sz="800" b="1" dirty="0" err="1">
                <a:solidFill>
                  <a:srgbClr val="FF0000"/>
                </a:solidFill>
                <a:latin typeface="Cambria" panose="02040503050406030204" pitchFamily="18" charset="0"/>
                <a:ea typeface="Cambria" panose="02040503050406030204" pitchFamily="18" charset="0"/>
              </a:rPr>
              <a:t>int</a:t>
            </a:r>
            <a:r>
              <a:rPr lang="en-US" sz="800" b="1" dirty="0">
                <a:solidFill>
                  <a:srgbClr val="FF0000"/>
                </a:solidFill>
                <a:latin typeface="Cambria" panose="02040503050406030204" pitchFamily="18" charset="0"/>
                <a:ea typeface="Cambria" panose="02040503050406030204" pitchFamily="18" charset="0"/>
              </a:rPr>
              <a:t>)+Cast(History as </a:t>
            </a:r>
            <a:r>
              <a:rPr lang="en-US" sz="800" b="1" dirty="0" err="1">
                <a:solidFill>
                  <a:srgbClr val="FF0000"/>
                </a:solidFill>
                <a:latin typeface="Cambria" panose="02040503050406030204" pitchFamily="18" charset="0"/>
                <a:ea typeface="Cambria" panose="02040503050406030204" pitchFamily="18" charset="0"/>
              </a:rPr>
              <a:t>int</a:t>
            </a:r>
            <a:r>
              <a:rPr lang="en-US" sz="800" b="1" dirty="0">
                <a:solidFill>
                  <a:srgbClr val="FF0000"/>
                </a:solidFill>
                <a:latin typeface="Cambria" panose="02040503050406030204" pitchFamily="18" charset="0"/>
                <a:ea typeface="Cambria" panose="02040503050406030204" pitchFamily="18" charset="0"/>
              </a:rPr>
              <a:t>))/4 as 'Percentage'  </a:t>
            </a:r>
          </a:p>
          <a:p>
            <a:r>
              <a:rPr lang="en-US" sz="800" b="1" dirty="0">
                <a:solidFill>
                  <a:srgbClr val="FF0000"/>
                </a:solidFill>
                <a:latin typeface="Cambria" panose="02040503050406030204" pitchFamily="18" charset="0"/>
                <a:ea typeface="Cambria" panose="02040503050406030204" pitchFamily="18" charset="0"/>
              </a:rPr>
              <a:t>  FROM [</a:t>
            </a:r>
            <a:r>
              <a:rPr lang="en-US" sz="800" b="1" dirty="0" err="1">
                <a:solidFill>
                  <a:srgbClr val="FF0000"/>
                </a:solidFill>
                <a:latin typeface="Cambria" panose="02040503050406030204" pitchFamily="18" charset="0"/>
                <a:ea typeface="Cambria" panose="02040503050406030204" pitchFamily="18" charset="0"/>
              </a:rPr>
              <a:t>SQLPractice</a:t>
            </a:r>
            <a:r>
              <a:rPr lang="en-US" sz="800" b="1" dirty="0">
                <a:solidFill>
                  <a:srgbClr val="FF0000"/>
                </a:solidFill>
                <a:latin typeface="Cambria" panose="02040503050406030204" pitchFamily="18" charset="0"/>
                <a:ea typeface="Cambria" panose="02040503050406030204" pitchFamily="18" charset="0"/>
              </a:rPr>
              <a:t>].[</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a:t>
            </a:r>
            <a:r>
              <a:rPr lang="en-US" sz="800" b="1" dirty="0" err="1">
                <a:solidFill>
                  <a:srgbClr val="FF0000"/>
                </a:solidFill>
                <a:latin typeface="Cambria" panose="02040503050406030204" pitchFamily="18" charset="0"/>
                <a:ea typeface="Cambria" panose="02040503050406030204" pitchFamily="18" charset="0"/>
              </a:rPr>
              <a:t>Score_Card</a:t>
            </a:r>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  GROUP BY [ID],[Name],[Marathi],[English],[Science],[History]</a:t>
            </a:r>
          </a:p>
          <a:p>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CTE2 as (</a:t>
            </a:r>
          </a:p>
          <a:p>
            <a:r>
              <a:rPr lang="en-US" sz="800" b="1" dirty="0">
                <a:solidFill>
                  <a:srgbClr val="FF0000"/>
                </a:solidFill>
                <a:latin typeface="Cambria" panose="02040503050406030204" pitchFamily="18" charset="0"/>
                <a:ea typeface="Cambria" panose="02040503050406030204" pitchFamily="18" charset="0"/>
              </a:rPr>
              <a:t>select *,Case When [Percentage]&gt;=60 then 'Pass' else 'Fail' end as Result from CTE</a:t>
            </a:r>
          </a:p>
          <a:p>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select </a:t>
            </a:r>
            <a:r>
              <a:rPr lang="en-US" sz="800" b="1" dirty="0" err="1">
                <a:solidFill>
                  <a:srgbClr val="FF0000"/>
                </a:solidFill>
                <a:latin typeface="Cambria" panose="02040503050406030204" pitchFamily="18" charset="0"/>
                <a:ea typeface="Cambria" panose="02040503050406030204" pitchFamily="18" charset="0"/>
              </a:rPr>
              <a:t>Result,Count</a:t>
            </a:r>
            <a:r>
              <a:rPr lang="en-US" sz="800" b="1" dirty="0">
                <a:solidFill>
                  <a:srgbClr val="FF0000"/>
                </a:solidFill>
                <a:latin typeface="Cambria" panose="02040503050406030204" pitchFamily="18" charset="0"/>
                <a:ea typeface="Cambria" panose="02040503050406030204" pitchFamily="18" charset="0"/>
              </a:rPr>
              <a:t>(*)'Student Count' from CTE2</a:t>
            </a:r>
          </a:p>
          <a:p>
            <a:r>
              <a:rPr lang="en-US" sz="800" b="1" dirty="0">
                <a:solidFill>
                  <a:srgbClr val="FF0000"/>
                </a:solidFill>
                <a:latin typeface="Cambria" panose="02040503050406030204" pitchFamily="18" charset="0"/>
                <a:ea typeface="Cambria" panose="02040503050406030204" pitchFamily="18" charset="0"/>
              </a:rPr>
              <a:t>Group by Result</a:t>
            </a:r>
          </a:p>
        </p:txBody>
      </p:sp>
    </p:spTree>
    <p:extLst>
      <p:ext uri="{BB962C8B-B14F-4D97-AF65-F5344CB8AC3E}">
        <p14:creationId xmlns:p14="http://schemas.microsoft.com/office/powerpoint/2010/main" val="32415688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3894442" y="13628"/>
            <a:ext cx="23354" cy="6848090"/>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p:cNvCxnSpPr/>
          <p:nvPr/>
        </p:nvCxnSpPr>
        <p:spPr>
          <a:xfrm>
            <a:off x="7906611" y="0"/>
            <a:ext cx="23354" cy="6848090"/>
          </a:xfrm>
          <a:prstGeom prst="line">
            <a:avLst/>
          </a:prstGeom>
        </p:spPr>
        <p:style>
          <a:lnRef idx="3">
            <a:schemeClr val="accent2"/>
          </a:lnRef>
          <a:fillRef idx="0">
            <a:schemeClr val="accent2"/>
          </a:fillRef>
          <a:effectRef idx="2">
            <a:schemeClr val="accent2"/>
          </a:effectRef>
          <a:fontRef idx="minor">
            <a:schemeClr val="tx1"/>
          </a:fontRef>
        </p:style>
      </p:cxnSp>
      <p:sp>
        <p:nvSpPr>
          <p:cNvPr id="3" name="Rectangle 2"/>
          <p:cNvSpPr/>
          <p:nvPr/>
        </p:nvSpPr>
        <p:spPr>
          <a:xfrm>
            <a:off x="37171" y="28496"/>
            <a:ext cx="3815987" cy="4001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u="sng" dirty="0" smtClean="0">
                <a:solidFill>
                  <a:srgbClr val="0070C0"/>
                </a:solidFill>
                <a:latin typeface="Cambria" panose="02040503050406030204" pitchFamily="18" charset="0"/>
                <a:ea typeface="Cambria" panose="02040503050406030204" pitchFamily="18" charset="0"/>
              </a:rPr>
              <a:t>Window Functions in SQL server :- </a:t>
            </a:r>
            <a:r>
              <a:rPr lang="en-US" sz="1000" dirty="0" smtClean="0">
                <a:latin typeface="Cambria" panose="02040503050406030204" pitchFamily="18" charset="0"/>
                <a:ea typeface="Cambria" panose="02040503050406030204" pitchFamily="18" charset="0"/>
              </a:rPr>
              <a:t>Window function applies on every window on specific table.</a:t>
            </a:r>
            <a:endParaRPr lang="en-US" sz="1000" b="1" u="sng" dirty="0">
              <a:solidFill>
                <a:srgbClr val="0070C0"/>
              </a:solidFill>
              <a:latin typeface="Cambria" panose="02040503050406030204" pitchFamily="18" charset="0"/>
              <a:ea typeface="Cambria" panose="02040503050406030204" pitchFamily="18" charset="0"/>
            </a:endParaRPr>
          </a:p>
        </p:txBody>
      </p:sp>
      <p:sp>
        <p:nvSpPr>
          <p:cNvPr id="2" name="Rectangle 1"/>
          <p:cNvSpPr/>
          <p:nvPr/>
        </p:nvSpPr>
        <p:spPr>
          <a:xfrm>
            <a:off x="37172" y="488078"/>
            <a:ext cx="3798848"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900" b="1" dirty="0">
                <a:solidFill>
                  <a:srgbClr val="FF0000"/>
                </a:solidFill>
                <a:latin typeface="Cambria" panose="02040503050406030204" pitchFamily="18" charset="0"/>
                <a:ea typeface="Cambria" panose="02040503050406030204" pitchFamily="18" charset="0"/>
              </a:rPr>
              <a:t>create table </a:t>
            </a:r>
            <a:r>
              <a:rPr lang="en-US" sz="900" b="1" dirty="0" err="1">
                <a:solidFill>
                  <a:srgbClr val="FF0000"/>
                </a:solidFill>
                <a:latin typeface="Cambria" panose="02040503050406030204" pitchFamily="18" charset="0"/>
                <a:ea typeface="Cambria" panose="02040503050406030204" pitchFamily="18" charset="0"/>
              </a:rPr>
              <a:t>employee_WFS</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emp_ID</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int</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emp_NAME</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varchar</a:t>
            </a:r>
            <a:r>
              <a:rPr lang="en-US" sz="900" b="1" dirty="0">
                <a:solidFill>
                  <a:srgbClr val="FF0000"/>
                </a:solidFill>
                <a:latin typeface="Cambria" panose="02040503050406030204" pitchFamily="18" charset="0"/>
                <a:ea typeface="Cambria" panose="02040503050406030204" pitchFamily="18" charset="0"/>
              </a:rPr>
              <a:t>(50)</a:t>
            </a:r>
          </a:p>
          <a:p>
            <a:r>
              <a:rPr lang="en-US" sz="900" b="1" dirty="0">
                <a:solidFill>
                  <a:srgbClr val="FF0000"/>
                </a:solidFill>
                <a:latin typeface="Cambria" panose="02040503050406030204" pitchFamily="18" charset="0"/>
                <a:ea typeface="Cambria" panose="02040503050406030204" pitchFamily="18" charset="0"/>
              </a:rPr>
              <a:t>, DEPT_NAME </a:t>
            </a:r>
            <a:r>
              <a:rPr lang="en-US" sz="900" b="1" dirty="0" err="1">
                <a:solidFill>
                  <a:srgbClr val="FF0000"/>
                </a:solidFill>
                <a:latin typeface="Cambria" panose="02040503050406030204" pitchFamily="18" charset="0"/>
                <a:ea typeface="Cambria" panose="02040503050406030204" pitchFamily="18" charset="0"/>
              </a:rPr>
              <a:t>varchar</a:t>
            </a:r>
            <a:r>
              <a:rPr lang="en-US" sz="900" b="1" dirty="0">
                <a:solidFill>
                  <a:srgbClr val="FF0000"/>
                </a:solidFill>
                <a:latin typeface="Cambria" panose="02040503050406030204" pitchFamily="18" charset="0"/>
                <a:ea typeface="Cambria" panose="02040503050406030204" pitchFamily="18" charset="0"/>
              </a:rPr>
              <a:t>(50)</a:t>
            </a:r>
          </a:p>
          <a:p>
            <a:r>
              <a:rPr lang="en-US" sz="900" b="1" dirty="0">
                <a:solidFill>
                  <a:srgbClr val="FF0000"/>
                </a:solidFill>
                <a:latin typeface="Cambria" panose="02040503050406030204" pitchFamily="18" charset="0"/>
                <a:ea typeface="Cambria" panose="02040503050406030204" pitchFamily="18" charset="0"/>
              </a:rPr>
              <a:t>, SALARY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a:t>
            </a:r>
          </a:p>
          <a:p>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insert into </a:t>
            </a:r>
            <a:r>
              <a:rPr lang="en-US" sz="900" b="1" dirty="0" err="1">
                <a:solidFill>
                  <a:srgbClr val="FF0000"/>
                </a:solidFill>
                <a:latin typeface="Cambria" panose="02040503050406030204" pitchFamily="18" charset="0"/>
                <a:ea typeface="Cambria" panose="02040503050406030204" pitchFamily="18" charset="0"/>
              </a:rPr>
              <a:t>employee_WFS</a:t>
            </a:r>
            <a:r>
              <a:rPr lang="en-US" sz="900" b="1" dirty="0">
                <a:solidFill>
                  <a:srgbClr val="FF0000"/>
                </a:solidFill>
                <a:latin typeface="Cambria" panose="02040503050406030204" pitchFamily="18" charset="0"/>
                <a:ea typeface="Cambria" panose="02040503050406030204" pitchFamily="18" charset="0"/>
              </a:rPr>
              <a:t> values(101, 'Mohan', 'Admin', 4000)</a:t>
            </a:r>
          </a:p>
          <a:p>
            <a:r>
              <a:rPr lang="en-US" sz="900" b="1" dirty="0">
                <a:solidFill>
                  <a:srgbClr val="FF0000"/>
                </a:solidFill>
                <a:latin typeface="Cambria" panose="02040503050406030204" pitchFamily="18" charset="0"/>
                <a:ea typeface="Cambria" panose="02040503050406030204" pitchFamily="18" charset="0"/>
              </a:rPr>
              <a:t>insert into </a:t>
            </a:r>
            <a:r>
              <a:rPr lang="en-US" sz="900" b="1" dirty="0" err="1">
                <a:solidFill>
                  <a:srgbClr val="FF0000"/>
                </a:solidFill>
                <a:latin typeface="Cambria" panose="02040503050406030204" pitchFamily="18" charset="0"/>
                <a:ea typeface="Cambria" panose="02040503050406030204" pitchFamily="18" charset="0"/>
              </a:rPr>
              <a:t>employee_WFS</a:t>
            </a:r>
            <a:r>
              <a:rPr lang="en-US" sz="900" b="1" dirty="0">
                <a:solidFill>
                  <a:srgbClr val="FF0000"/>
                </a:solidFill>
                <a:latin typeface="Cambria" panose="02040503050406030204" pitchFamily="18" charset="0"/>
                <a:ea typeface="Cambria" panose="02040503050406030204" pitchFamily="18" charset="0"/>
              </a:rPr>
              <a:t> values(102, '</a:t>
            </a:r>
            <a:r>
              <a:rPr lang="en-US" sz="900" b="1" dirty="0" err="1">
                <a:solidFill>
                  <a:srgbClr val="FF0000"/>
                </a:solidFill>
                <a:latin typeface="Cambria" panose="02040503050406030204" pitchFamily="18" charset="0"/>
                <a:ea typeface="Cambria" panose="02040503050406030204" pitchFamily="18" charset="0"/>
              </a:rPr>
              <a:t>Rajkumar</a:t>
            </a:r>
            <a:r>
              <a:rPr lang="en-US" sz="900" b="1" dirty="0">
                <a:solidFill>
                  <a:srgbClr val="FF0000"/>
                </a:solidFill>
                <a:latin typeface="Cambria" panose="02040503050406030204" pitchFamily="18" charset="0"/>
                <a:ea typeface="Cambria" panose="02040503050406030204" pitchFamily="18" charset="0"/>
              </a:rPr>
              <a:t>', 'HR', 3000)</a:t>
            </a:r>
          </a:p>
          <a:p>
            <a:r>
              <a:rPr lang="en-US" sz="900" b="1" dirty="0">
                <a:solidFill>
                  <a:srgbClr val="FF0000"/>
                </a:solidFill>
                <a:latin typeface="Cambria" panose="02040503050406030204" pitchFamily="18" charset="0"/>
                <a:ea typeface="Cambria" panose="02040503050406030204" pitchFamily="18" charset="0"/>
              </a:rPr>
              <a:t>insert into </a:t>
            </a:r>
            <a:r>
              <a:rPr lang="en-US" sz="900" b="1" dirty="0" err="1">
                <a:solidFill>
                  <a:srgbClr val="FF0000"/>
                </a:solidFill>
                <a:latin typeface="Cambria" panose="02040503050406030204" pitchFamily="18" charset="0"/>
                <a:ea typeface="Cambria" panose="02040503050406030204" pitchFamily="18" charset="0"/>
              </a:rPr>
              <a:t>employee_WFS</a:t>
            </a:r>
            <a:r>
              <a:rPr lang="en-US" sz="900" b="1" dirty="0">
                <a:solidFill>
                  <a:srgbClr val="FF0000"/>
                </a:solidFill>
                <a:latin typeface="Cambria" panose="02040503050406030204" pitchFamily="18" charset="0"/>
                <a:ea typeface="Cambria" panose="02040503050406030204" pitchFamily="18" charset="0"/>
              </a:rPr>
              <a:t> values(103, 'Akbar', 'IT', 4000)</a:t>
            </a:r>
          </a:p>
          <a:p>
            <a:r>
              <a:rPr lang="en-US" sz="900" b="1" dirty="0">
                <a:solidFill>
                  <a:srgbClr val="FF0000"/>
                </a:solidFill>
                <a:latin typeface="Cambria" panose="02040503050406030204" pitchFamily="18" charset="0"/>
                <a:ea typeface="Cambria" panose="02040503050406030204" pitchFamily="18" charset="0"/>
              </a:rPr>
              <a:t>insert into </a:t>
            </a:r>
            <a:r>
              <a:rPr lang="en-US" sz="900" b="1" dirty="0" err="1">
                <a:solidFill>
                  <a:srgbClr val="FF0000"/>
                </a:solidFill>
                <a:latin typeface="Cambria" panose="02040503050406030204" pitchFamily="18" charset="0"/>
                <a:ea typeface="Cambria" panose="02040503050406030204" pitchFamily="18" charset="0"/>
              </a:rPr>
              <a:t>employee_WFS</a:t>
            </a:r>
            <a:r>
              <a:rPr lang="en-US" sz="900" b="1" dirty="0">
                <a:solidFill>
                  <a:srgbClr val="FF0000"/>
                </a:solidFill>
                <a:latin typeface="Cambria" panose="02040503050406030204" pitchFamily="18" charset="0"/>
                <a:ea typeface="Cambria" panose="02040503050406030204" pitchFamily="18" charset="0"/>
              </a:rPr>
              <a:t> values(104, '</a:t>
            </a:r>
            <a:r>
              <a:rPr lang="en-US" sz="900" b="1" dirty="0" err="1">
                <a:solidFill>
                  <a:srgbClr val="FF0000"/>
                </a:solidFill>
                <a:latin typeface="Cambria" panose="02040503050406030204" pitchFamily="18" charset="0"/>
                <a:ea typeface="Cambria" panose="02040503050406030204" pitchFamily="18" charset="0"/>
              </a:rPr>
              <a:t>Dorvin</a:t>
            </a:r>
            <a:r>
              <a:rPr lang="en-US" sz="900" b="1" dirty="0">
                <a:solidFill>
                  <a:srgbClr val="FF0000"/>
                </a:solidFill>
                <a:latin typeface="Cambria" panose="02040503050406030204" pitchFamily="18" charset="0"/>
                <a:ea typeface="Cambria" panose="02040503050406030204" pitchFamily="18" charset="0"/>
              </a:rPr>
              <a:t>', 'Finance', 6500)</a:t>
            </a:r>
          </a:p>
          <a:p>
            <a:r>
              <a:rPr lang="en-US" sz="900" b="1" dirty="0">
                <a:solidFill>
                  <a:srgbClr val="FF0000"/>
                </a:solidFill>
                <a:latin typeface="Cambria" panose="02040503050406030204" pitchFamily="18" charset="0"/>
                <a:ea typeface="Cambria" panose="02040503050406030204" pitchFamily="18" charset="0"/>
              </a:rPr>
              <a:t>insert into </a:t>
            </a:r>
            <a:r>
              <a:rPr lang="en-US" sz="900" b="1" dirty="0" err="1">
                <a:solidFill>
                  <a:srgbClr val="FF0000"/>
                </a:solidFill>
                <a:latin typeface="Cambria" panose="02040503050406030204" pitchFamily="18" charset="0"/>
                <a:ea typeface="Cambria" panose="02040503050406030204" pitchFamily="18" charset="0"/>
              </a:rPr>
              <a:t>employee_WFS</a:t>
            </a:r>
            <a:r>
              <a:rPr lang="en-US" sz="900" b="1" dirty="0">
                <a:solidFill>
                  <a:srgbClr val="FF0000"/>
                </a:solidFill>
                <a:latin typeface="Cambria" panose="02040503050406030204" pitchFamily="18" charset="0"/>
                <a:ea typeface="Cambria" panose="02040503050406030204" pitchFamily="18" charset="0"/>
              </a:rPr>
              <a:t> values(105, '</a:t>
            </a:r>
            <a:r>
              <a:rPr lang="en-US" sz="900" b="1" dirty="0" err="1">
                <a:solidFill>
                  <a:srgbClr val="FF0000"/>
                </a:solidFill>
                <a:latin typeface="Cambria" panose="02040503050406030204" pitchFamily="18" charset="0"/>
                <a:ea typeface="Cambria" panose="02040503050406030204" pitchFamily="18" charset="0"/>
              </a:rPr>
              <a:t>Rohit</a:t>
            </a:r>
            <a:r>
              <a:rPr lang="en-US" sz="900" b="1" dirty="0">
                <a:solidFill>
                  <a:srgbClr val="FF0000"/>
                </a:solidFill>
                <a:latin typeface="Cambria" panose="02040503050406030204" pitchFamily="18" charset="0"/>
                <a:ea typeface="Cambria" panose="02040503050406030204" pitchFamily="18" charset="0"/>
              </a:rPr>
              <a:t>', 'HR', 3000)</a:t>
            </a:r>
          </a:p>
          <a:p>
            <a:r>
              <a:rPr lang="en-US" sz="900" b="1" dirty="0">
                <a:solidFill>
                  <a:srgbClr val="FF0000"/>
                </a:solidFill>
                <a:latin typeface="Cambria" panose="02040503050406030204" pitchFamily="18" charset="0"/>
                <a:ea typeface="Cambria" panose="02040503050406030204" pitchFamily="18" charset="0"/>
              </a:rPr>
              <a:t>insert into </a:t>
            </a:r>
            <a:r>
              <a:rPr lang="en-US" sz="900" b="1" dirty="0" err="1">
                <a:solidFill>
                  <a:srgbClr val="FF0000"/>
                </a:solidFill>
                <a:latin typeface="Cambria" panose="02040503050406030204" pitchFamily="18" charset="0"/>
                <a:ea typeface="Cambria" panose="02040503050406030204" pitchFamily="18" charset="0"/>
              </a:rPr>
              <a:t>employee_WFS</a:t>
            </a:r>
            <a:r>
              <a:rPr lang="en-US" sz="900" b="1" dirty="0">
                <a:solidFill>
                  <a:srgbClr val="FF0000"/>
                </a:solidFill>
                <a:latin typeface="Cambria" panose="02040503050406030204" pitchFamily="18" charset="0"/>
                <a:ea typeface="Cambria" panose="02040503050406030204" pitchFamily="18" charset="0"/>
              </a:rPr>
              <a:t> values(106, 'Rajesh',  'Finance', 5000)</a:t>
            </a:r>
          </a:p>
          <a:p>
            <a:r>
              <a:rPr lang="en-US" sz="900" b="1" dirty="0">
                <a:solidFill>
                  <a:srgbClr val="FF0000"/>
                </a:solidFill>
                <a:latin typeface="Cambria" panose="02040503050406030204" pitchFamily="18" charset="0"/>
                <a:ea typeface="Cambria" panose="02040503050406030204" pitchFamily="18" charset="0"/>
              </a:rPr>
              <a:t>insert into </a:t>
            </a:r>
            <a:r>
              <a:rPr lang="en-US" sz="900" b="1" dirty="0" err="1">
                <a:solidFill>
                  <a:srgbClr val="FF0000"/>
                </a:solidFill>
                <a:latin typeface="Cambria" panose="02040503050406030204" pitchFamily="18" charset="0"/>
                <a:ea typeface="Cambria" panose="02040503050406030204" pitchFamily="18" charset="0"/>
              </a:rPr>
              <a:t>employee_WFS</a:t>
            </a:r>
            <a:r>
              <a:rPr lang="en-US" sz="900" b="1" dirty="0">
                <a:solidFill>
                  <a:srgbClr val="FF0000"/>
                </a:solidFill>
                <a:latin typeface="Cambria" panose="02040503050406030204" pitchFamily="18" charset="0"/>
                <a:ea typeface="Cambria" panose="02040503050406030204" pitchFamily="18" charset="0"/>
              </a:rPr>
              <a:t> values(107, '</a:t>
            </a:r>
            <a:r>
              <a:rPr lang="en-US" sz="900" b="1" dirty="0" err="1">
                <a:solidFill>
                  <a:srgbClr val="FF0000"/>
                </a:solidFill>
                <a:latin typeface="Cambria" panose="02040503050406030204" pitchFamily="18" charset="0"/>
                <a:ea typeface="Cambria" panose="02040503050406030204" pitchFamily="18" charset="0"/>
              </a:rPr>
              <a:t>Preet</a:t>
            </a:r>
            <a:r>
              <a:rPr lang="en-US" sz="900" b="1" dirty="0">
                <a:solidFill>
                  <a:srgbClr val="FF0000"/>
                </a:solidFill>
                <a:latin typeface="Cambria" panose="02040503050406030204" pitchFamily="18" charset="0"/>
                <a:ea typeface="Cambria" panose="02040503050406030204" pitchFamily="18" charset="0"/>
              </a:rPr>
              <a:t>', 'HR', 7000)</a:t>
            </a:r>
          </a:p>
          <a:p>
            <a:r>
              <a:rPr lang="en-US" sz="900" b="1" dirty="0">
                <a:solidFill>
                  <a:srgbClr val="FF0000"/>
                </a:solidFill>
                <a:latin typeface="Cambria" panose="02040503050406030204" pitchFamily="18" charset="0"/>
                <a:ea typeface="Cambria" panose="02040503050406030204" pitchFamily="18" charset="0"/>
              </a:rPr>
              <a:t>insert into </a:t>
            </a:r>
            <a:r>
              <a:rPr lang="en-US" sz="900" b="1" dirty="0" err="1">
                <a:solidFill>
                  <a:srgbClr val="FF0000"/>
                </a:solidFill>
                <a:latin typeface="Cambria" panose="02040503050406030204" pitchFamily="18" charset="0"/>
                <a:ea typeface="Cambria" panose="02040503050406030204" pitchFamily="18" charset="0"/>
              </a:rPr>
              <a:t>employee_WFS</a:t>
            </a:r>
            <a:r>
              <a:rPr lang="en-US" sz="900" b="1" dirty="0">
                <a:solidFill>
                  <a:srgbClr val="FF0000"/>
                </a:solidFill>
                <a:latin typeface="Cambria" panose="02040503050406030204" pitchFamily="18" charset="0"/>
                <a:ea typeface="Cambria" panose="02040503050406030204" pitchFamily="18" charset="0"/>
              </a:rPr>
              <a:t> values(108, 'Maryam', 'Admin', 4000)</a:t>
            </a:r>
          </a:p>
          <a:p>
            <a:r>
              <a:rPr lang="en-US" sz="900" b="1" dirty="0">
                <a:solidFill>
                  <a:srgbClr val="FF0000"/>
                </a:solidFill>
                <a:latin typeface="Cambria" panose="02040503050406030204" pitchFamily="18" charset="0"/>
                <a:ea typeface="Cambria" panose="02040503050406030204" pitchFamily="18" charset="0"/>
              </a:rPr>
              <a:t>insert into </a:t>
            </a:r>
            <a:r>
              <a:rPr lang="en-US" sz="900" b="1" dirty="0" err="1">
                <a:solidFill>
                  <a:srgbClr val="FF0000"/>
                </a:solidFill>
                <a:latin typeface="Cambria" panose="02040503050406030204" pitchFamily="18" charset="0"/>
                <a:ea typeface="Cambria" panose="02040503050406030204" pitchFamily="18" charset="0"/>
              </a:rPr>
              <a:t>employee_WFS</a:t>
            </a:r>
            <a:r>
              <a:rPr lang="en-US" sz="900" b="1" dirty="0">
                <a:solidFill>
                  <a:srgbClr val="FF0000"/>
                </a:solidFill>
                <a:latin typeface="Cambria" panose="02040503050406030204" pitchFamily="18" charset="0"/>
                <a:ea typeface="Cambria" panose="02040503050406030204" pitchFamily="18" charset="0"/>
              </a:rPr>
              <a:t> values(109, 'Sanjay', 'IT', 6500)</a:t>
            </a:r>
          </a:p>
          <a:p>
            <a:r>
              <a:rPr lang="en-US" sz="900" b="1" dirty="0">
                <a:solidFill>
                  <a:srgbClr val="FF0000"/>
                </a:solidFill>
                <a:latin typeface="Cambria" panose="02040503050406030204" pitchFamily="18" charset="0"/>
                <a:ea typeface="Cambria" panose="02040503050406030204" pitchFamily="18" charset="0"/>
              </a:rPr>
              <a:t>insert into </a:t>
            </a:r>
            <a:r>
              <a:rPr lang="en-US" sz="900" b="1" dirty="0" err="1">
                <a:solidFill>
                  <a:srgbClr val="FF0000"/>
                </a:solidFill>
                <a:latin typeface="Cambria" panose="02040503050406030204" pitchFamily="18" charset="0"/>
                <a:ea typeface="Cambria" panose="02040503050406030204" pitchFamily="18" charset="0"/>
              </a:rPr>
              <a:t>employee_WFS</a:t>
            </a:r>
            <a:r>
              <a:rPr lang="en-US" sz="900" b="1" dirty="0">
                <a:solidFill>
                  <a:srgbClr val="FF0000"/>
                </a:solidFill>
                <a:latin typeface="Cambria" panose="02040503050406030204" pitchFamily="18" charset="0"/>
                <a:ea typeface="Cambria" panose="02040503050406030204" pitchFamily="18" charset="0"/>
              </a:rPr>
              <a:t> values(110, '</a:t>
            </a:r>
            <a:r>
              <a:rPr lang="en-US" sz="900" b="1" dirty="0" err="1">
                <a:solidFill>
                  <a:srgbClr val="FF0000"/>
                </a:solidFill>
                <a:latin typeface="Cambria" panose="02040503050406030204" pitchFamily="18" charset="0"/>
                <a:ea typeface="Cambria" panose="02040503050406030204" pitchFamily="18" charset="0"/>
              </a:rPr>
              <a:t>Vasudha</a:t>
            </a:r>
            <a:r>
              <a:rPr lang="en-US" sz="900" b="1" dirty="0">
                <a:solidFill>
                  <a:srgbClr val="FF0000"/>
                </a:solidFill>
                <a:latin typeface="Cambria" panose="02040503050406030204" pitchFamily="18" charset="0"/>
                <a:ea typeface="Cambria" panose="02040503050406030204" pitchFamily="18" charset="0"/>
              </a:rPr>
              <a:t>', 'IT', 7000)</a:t>
            </a:r>
          </a:p>
          <a:p>
            <a:r>
              <a:rPr lang="en-US" sz="900" b="1" dirty="0">
                <a:solidFill>
                  <a:srgbClr val="FF0000"/>
                </a:solidFill>
                <a:latin typeface="Cambria" panose="02040503050406030204" pitchFamily="18" charset="0"/>
                <a:ea typeface="Cambria" panose="02040503050406030204" pitchFamily="18" charset="0"/>
              </a:rPr>
              <a:t>insert into </a:t>
            </a:r>
            <a:r>
              <a:rPr lang="en-US" sz="900" b="1" dirty="0" err="1">
                <a:solidFill>
                  <a:srgbClr val="FF0000"/>
                </a:solidFill>
                <a:latin typeface="Cambria" panose="02040503050406030204" pitchFamily="18" charset="0"/>
                <a:ea typeface="Cambria" panose="02040503050406030204" pitchFamily="18" charset="0"/>
              </a:rPr>
              <a:t>employee_WFS</a:t>
            </a:r>
            <a:r>
              <a:rPr lang="en-US" sz="900" b="1" dirty="0">
                <a:solidFill>
                  <a:srgbClr val="FF0000"/>
                </a:solidFill>
                <a:latin typeface="Cambria" panose="02040503050406030204" pitchFamily="18" charset="0"/>
                <a:ea typeface="Cambria" panose="02040503050406030204" pitchFamily="18" charset="0"/>
              </a:rPr>
              <a:t> values(111, 'Melinda', 'IT', 8000)</a:t>
            </a:r>
          </a:p>
          <a:p>
            <a:r>
              <a:rPr lang="en-US" sz="900" b="1" dirty="0">
                <a:solidFill>
                  <a:srgbClr val="FF0000"/>
                </a:solidFill>
                <a:latin typeface="Cambria" panose="02040503050406030204" pitchFamily="18" charset="0"/>
                <a:ea typeface="Cambria" panose="02040503050406030204" pitchFamily="18" charset="0"/>
              </a:rPr>
              <a:t>insert into </a:t>
            </a:r>
            <a:r>
              <a:rPr lang="en-US" sz="900" b="1" dirty="0" err="1">
                <a:solidFill>
                  <a:srgbClr val="FF0000"/>
                </a:solidFill>
                <a:latin typeface="Cambria" panose="02040503050406030204" pitchFamily="18" charset="0"/>
                <a:ea typeface="Cambria" panose="02040503050406030204" pitchFamily="18" charset="0"/>
              </a:rPr>
              <a:t>employee_WFS</a:t>
            </a:r>
            <a:r>
              <a:rPr lang="en-US" sz="900" b="1" dirty="0">
                <a:solidFill>
                  <a:srgbClr val="FF0000"/>
                </a:solidFill>
                <a:latin typeface="Cambria" panose="02040503050406030204" pitchFamily="18" charset="0"/>
                <a:ea typeface="Cambria" panose="02040503050406030204" pitchFamily="18" charset="0"/>
              </a:rPr>
              <a:t> values(112, '</a:t>
            </a:r>
            <a:r>
              <a:rPr lang="en-US" sz="900" b="1" dirty="0" err="1">
                <a:solidFill>
                  <a:srgbClr val="FF0000"/>
                </a:solidFill>
                <a:latin typeface="Cambria" panose="02040503050406030204" pitchFamily="18" charset="0"/>
                <a:ea typeface="Cambria" panose="02040503050406030204" pitchFamily="18" charset="0"/>
              </a:rPr>
              <a:t>Komal</a:t>
            </a:r>
            <a:r>
              <a:rPr lang="en-US" sz="900" b="1" dirty="0">
                <a:solidFill>
                  <a:srgbClr val="FF0000"/>
                </a:solidFill>
                <a:latin typeface="Cambria" panose="02040503050406030204" pitchFamily="18" charset="0"/>
                <a:ea typeface="Cambria" panose="02040503050406030204" pitchFamily="18" charset="0"/>
              </a:rPr>
              <a:t>', 'IT', 10000)</a:t>
            </a:r>
          </a:p>
          <a:p>
            <a:r>
              <a:rPr lang="en-US" sz="900" b="1" dirty="0">
                <a:solidFill>
                  <a:srgbClr val="FF0000"/>
                </a:solidFill>
                <a:latin typeface="Cambria" panose="02040503050406030204" pitchFamily="18" charset="0"/>
                <a:ea typeface="Cambria" panose="02040503050406030204" pitchFamily="18" charset="0"/>
              </a:rPr>
              <a:t>insert into </a:t>
            </a:r>
            <a:r>
              <a:rPr lang="en-US" sz="900" b="1" dirty="0" err="1">
                <a:solidFill>
                  <a:srgbClr val="FF0000"/>
                </a:solidFill>
                <a:latin typeface="Cambria" panose="02040503050406030204" pitchFamily="18" charset="0"/>
                <a:ea typeface="Cambria" panose="02040503050406030204" pitchFamily="18" charset="0"/>
              </a:rPr>
              <a:t>employee_WFS</a:t>
            </a:r>
            <a:r>
              <a:rPr lang="en-US" sz="900" b="1" dirty="0">
                <a:solidFill>
                  <a:srgbClr val="FF0000"/>
                </a:solidFill>
                <a:latin typeface="Cambria" panose="02040503050406030204" pitchFamily="18" charset="0"/>
                <a:ea typeface="Cambria" panose="02040503050406030204" pitchFamily="18" charset="0"/>
              </a:rPr>
              <a:t> values(113, '</a:t>
            </a:r>
            <a:r>
              <a:rPr lang="en-US" sz="900" b="1" dirty="0" err="1">
                <a:solidFill>
                  <a:srgbClr val="FF0000"/>
                </a:solidFill>
                <a:latin typeface="Cambria" panose="02040503050406030204" pitchFamily="18" charset="0"/>
                <a:ea typeface="Cambria" panose="02040503050406030204" pitchFamily="18" charset="0"/>
              </a:rPr>
              <a:t>Gautham</a:t>
            </a:r>
            <a:r>
              <a:rPr lang="en-US" sz="900" b="1" dirty="0">
                <a:solidFill>
                  <a:srgbClr val="FF0000"/>
                </a:solidFill>
                <a:latin typeface="Cambria" panose="02040503050406030204" pitchFamily="18" charset="0"/>
                <a:ea typeface="Cambria" panose="02040503050406030204" pitchFamily="18" charset="0"/>
              </a:rPr>
              <a:t>', 'Admin', 2000)</a:t>
            </a:r>
          </a:p>
          <a:p>
            <a:r>
              <a:rPr lang="en-US" sz="900" b="1" dirty="0">
                <a:solidFill>
                  <a:srgbClr val="FF0000"/>
                </a:solidFill>
                <a:latin typeface="Cambria" panose="02040503050406030204" pitchFamily="18" charset="0"/>
                <a:ea typeface="Cambria" panose="02040503050406030204" pitchFamily="18" charset="0"/>
              </a:rPr>
              <a:t>insert into </a:t>
            </a:r>
            <a:r>
              <a:rPr lang="en-US" sz="900" b="1" dirty="0" err="1">
                <a:solidFill>
                  <a:srgbClr val="FF0000"/>
                </a:solidFill>
                <a:latin typeface="Cambria" panose="02040503050406030204" pitchFamily="18" charset="0"/>
                <a:ea typeface="Cambria" panose="02040503050406030204" pitchFamily="18" charset="0"/>
              </a:rPr>
              <a:t>employee_WFS</a:t>
            </a:r>
            <a:r>
              <a:rPr lang="en-US" sz="900" b="1" dirty="0">
                <a:solidFill>
                  <a:srgbClr val="FF0000"/>
                </a:solidFill>
                <a:latin typeface="Cambria" panose="02040503050406030204" pitchFamily="18" charset="0"/>
                <a:ea typeface="Cambria" panose="02040503050406030204" pitchFamily="18" charset="0"/>
              </a:rPr>
              <a:t> values(114, '</a:t>
            </a:r>
            <a:r>
              <a:rPr lang="en-US" sz="900" b="1" dirty="0" err="1">
                <a:solidFill>
                  <a:srgbClr val="FF0000"/>
                </a:solidFill>
                <a:latin typeface="Cambria" panose="02040503050406030204" pitchFamily="18" charset="0"/>
                <a:ea typeface="Cambria" panose="02040503050406030204" pitchFamily="18" charset="0"/>
              </a:rPr>
              <a:t>Manisha</a:t>
            </a:r>
            <a:r>
              <a:rPr lang="en-US" sz="900" b="1" dirty="0">
                <a:solidFill>
                  <a:srgbClr val="FF0000"/>
                </a:solidFill>
                <a:latin typeface="Cambria" panose="02040503050406030204" pitchFamily="18" charset="0"/>
                <a:ea typeface="Cambria" panose="02040503050406030204" pitchFamily="18" charset="0"/>
              </a:rPr>
              <a:t>', 'HR', 3000)</a:t>
            </a:r>
          </a:p>
          <a:p>
            <a:r>
              <a:rPr lang="en-US" sz="900" b="1" dirty="0">
                <a:solidFill>
                  <a:srgbClr val="FF0000"/>
                </a:solidFill>
                <a:latin typeface="Cambria" panose="02040503050406030204" pitchFamily="18" charset="0"/>
                <a:ea typeface="Cambria" panose="02040503050406030204" pitchFamily="18" charset="0"/>
              </a:rPr>
              <a:t>insert into </a:t>
            </a:r>
            <a:r>
              <a:rPr lang="en-US" sz="900" b="1" dirty="0" err="1">
                <a:solidFill>
                  <a:srgbClr val="FF0000"/>
                </a:solidFill>
                <a:latin typeface="Cambria" panose="02040503050406030204" pitchFamily="18" charset="0"/>
                <a:ea typeface="Cambria" panose="02040503050406030204" pitchFamily="18" charset="0"/>
              </a:rPr>
              <a:t>employee_WFS</a:t>
            </a:r>
            <a:r>
              <a:rPr lang="en-US" sz="900" b="1" dirty="0">
                <a:solidFill>
                  <a:srgbClr val="FF0000"/>
                </a:solidFill>
                <a:latin typeface="Cambria" panose="02040503050406030204" pitchFamily="18" charset="0"/>
                <a:ea typeface="Cambria" panose="02040503050406030204" pitchFamily="18" charset="0"/>
              </a:rPr>
              <a:t> values(115, '</a:t>
            </a:r>
            <a:r>
              <a:rPr lang="en-US" sz="900" b="1" dirty="0" err="1">
                <a:solidFill>
                  <a:srgbClr val="FF0000"/>
                </a:solidFill>
                <a:latin typeface="Cambria" panose="02040503050406030204" pitchFamily="18" charset="0"/>
                <a:ea typeface="Cambria" panose="02040503050406030204" pitchFamily="18" charset="0"/>
              </a:rPr>
              <a:t>Chandni</a:t>
            </a:r>
            <a:r>
              <a:rPr lang="en-US" sz="900" b="1" dirty="0">
                <a:solidFill>
                  <a:srgbClr val="FF0000"/>
                </a:solidFill>
                <a:latin typeface="Cambria" panose="02040503050406030204" pitchFamily="18" charset="0"/>
                <a:ea typeface="Cambria" panose="02040503050406030204" pitchFamily="18" charset="0"/>
              </a:rPr>
              <a:t>', 'IT', 4500)</a:t>
            </a:r>
          </a:p>
          <a:p>
            <a:r>
              <a:rPr lang="en-US" sz="900" b="1" dirty="0">
                <a:solidFill>
                  <a:srgbClr val="FF0000"/>
                </a:solidFill>
                <a:latin typeface="Cambria" panose="02040503050406030204" pitchFamily="18" charset="0"/>
                <a:ea typeface="Cambria" panose="02040503050406030204" pitchFamily="18" charset="0"/>
              </a:rPr>
              <a:t>insert into </a:t>
            </a:r>
            <a:r>
              <a:rPr lang="en-US" sz="900" b="1" dirty="0" err="1">
                <a:solidFill>
                  <a:srgbClr val="FF0000"/>
                </a:solidFill>
                <a:latin typeface="Cambria" panose="02040503050406030204" pitchFamily="18" charset="0"/>
                <a:ea typeface="Cambria" panose="02040503050406030204" pitchFamily="18" charset="0"/>
              </a:rPr>
              <a:t>employee_WFS</a:t>
            </a:r>
            <a:r>
              <a:rPr lang="en-US" sz="900" b="1" dirty="0">
                <a:solidFill>
                  <a:srgbClr val="FF0000"/>
                </a:solidFill>
                <a:latin typeface="Cambria" panose="02040503050406030204" pitchFamily="18" charset="0"/>
                <a:ea typeface="Cambria" panose="02040503050406030204" pitchFamily="18" charset="0"/>
              </a:rPr>
              <a:t> values(116, '</a:t>
            </a:r>
            <a:r>
              <a:rPr lang="en-US" sz="900" b="1" dirty="0" err="1">
                <a:solidFill>
                  <a:srgbClr val="FF0000"/>
                </a:solidFill>
                <a:latin typeface="Cambria" panose="02040503050406030204" pitchFamily="18" charset="0"/>
                <a:ea typeface="Cambria" panose="02040503050406030204" pitchFamily="18" charset="0"/>
              </a:rPr>
              <a:t>Satya</a:t>
            </a:r>
            <a:r>
              <a:rPr lang="en-US" sz="900" b="1" dirty="0">
                <a:solidFill>
                  <a:srgbClr val="FF0000"/>
                </a:solidFill>
                <a:latin typeface="Cambria" panose="02040503050406030204" pitchFamily="18" charset="0"/>
                <a:ea typeface="Cambria" panose="02040503050406030204" pitchFamily="18" charset="0"/>
              </a:rPr>
              <a:t>', 'Finance', 6500)</a:t>
            </a:r>
          </a:p>
          <a:p>
            <a:r>
              <a:rPr lang="en-US" sz="900" b="1" dirty="0">
                <a:solidFill>
                  <a:srgbClr val="FF0000"/>
                </a:solidFill>
                <a:latin typeface="Cambria" panose="02040503050406030204" pitchFamily="18" charset="0"/>
                <a:ea typeface="Cambria" panose="02040503050406030204" pitchFamily="18" charset="0"/>
              </a:rPr>
              <a:t>insert into </a:t>
            </a:r>
            <a:r>
              <a:rPr lang="en-US" sz="900" b="1" dirty="0" err="1">
                <a:solidFill>
                  <a:srgbClr val="FF0000"/>
                </a:solidFill>
                <a:latin typeface="Cambria" panose="02040503050406030204" pitchFamily="18" charset="0"/>
                <a:ea typeface="Cambria" panose="02040503050406030204" pitchFamily="18" charset="0"/>
              </a:rPr>
              <a:t>employee_WFS</a:t>
            </a:r>
            <a:r>
              <a:rPr lang="en-US" sz="900" b="1" dirty="0">
                <a:solidFill>
                  <a:srgbClr val="FF0000"/>
                </a:solidFill>
                <a:latin typeface="Cambria" panose="02040503050406030204" pitchFamily="18" charset="0"/>
                <a:ea typeface="Cambria" panose="02040503050406030204" pitchFamily="18" charset="0"/>
              </a:rPr>
              <a:t> values(117, '</a:t>
            </a:r>
            <a:r>
              <a:rPr lang="en-US" sz="900" b="1" dirty="0" err="1">
                <a:solidFill>
                  <a:srgbClr val="FF0000"/>
                </a:solidFill>
                <a:latin typeface="Cambria" panose="02040503050406030204" pitchFamily="18" charset="0"/>
                <a:ea typeface="Cambria" panose="02040503050406030204" pitchFamily="18" charset="0"/>
              </a:rPr>
              <a:t>Adarsh</a:t>
            </a:r>
            <a:r>
              <a:rPr lang="en-US" sz="900" b="1" dirty="0">
                <a:solidFill>
                  <a:srgbClr val="FF0000"/>
                </a:solidFill>
                <a:latin typeface="Cambria" panose="02040503050406030204" pitchFamily="18" charset="0"/>
                <a:ea typeface="Cambria" panose="02040503050406030204" pitchFamily="18" charset="0"/>
              </a:rPr>
              <a:t>', 'HR', 3500)</a:t>
            </a:r>
          </a:p>
          <a:p>
            <a:r>
              <a:rPr lang="en-US" sz="900" b="1" dirty="0">
                <a:solidFill>
                  <a:srgbClr val="FF0000"/>
                </a:solidFill>
                <a:latin typeface="Cambria" panose="02040503050406030204" pitchFamily="18" charset="0"/>
                <a:ea typeface="Cambria" panose="02040503050406030204" pitchFamily="18" charset="0"/>
              </a:rPr>
              <a:t>insert into </a:t>
            </a:r>
            <a:r>
              <a:rPr lang="en-US" sz="900" b="1" dirty="0" err="1">
                <a:solidFill>
                  <a:srgbClr val="FF0000"/>
                </a:solidFill>
                <a:latin typeface="Cambria" panose="02040503050406030204" pitchFamily="18" charset="0"/>
                <a:ea typeface="Cambria" panose="02040503050406030204" pitchFamily="18" charset="0"/>
              </a:rPr>
              <a:t>employee_WFS</a:t>
            </a:r>
            <a:r>
              <a:rPr lang="en-US" sz="900" b="1" dirty="0">
                <a:solidFill>
                  <a:srgbClr val="FF0000"/>
                </a:solidFill>
                <a:latin typeface="Cambria" panose="02040503050406030204" pitchFamily="18" charset="0"/>
                <a:ea typeface="Cambria" panose="02040503050406030204" pitchFamily="18" charset="0"/>
              </a:rPr>
              <a:t> values(118, '</a:t>
            </a:r>
            <a:r>
              <a:rPr lang="en-US" sz="900" b="1" dirty="0" err="1">
                <a:solidFill>
                  <a:srgbClr val="FF0000"/>
                </a:solidFill>
                <a:latin typeface="Cambria" panose="02040503050406030204" pitchFamily="18" charset="0"/>
                <a:ea typeface="Cambria" panose="02040503050406030204" pitchFamily="18" charset="0"/>
              </a:rPr>
              <a:t>Tejaswi</a:t>
            </a:r>
            <a:r>
              <a:rPr lang="en-US" sz="900" b="1" dirty="0">
                <a:solidFill>
                  <a:srgbClr val="FF0000"/>
                </a:solidFill>
                <a:latin typeface="Cambria" panose="02040503050406030204" pitchFamily="18" charset="0"/>
                <a:ea typeface="Cambria" panose="02040503050406030204" pitchFamily="18" charset="0"/>
              </a:rPr>
              <a:t>', 'Finance', 5500)</a:t>
            </a:r>
          </a:p>
          <a:p>
            <a:r>
              <a:rPr lang="en-US" sz="900" b="1" dirty="0">
                <a:solidFill>
                  <a:srgbClr val="FF0000"/>
                </a:solidFill>
                <a:latin typeface="Cambria" panose="02040503050406030204" pitchFamily="18" charset="0"/>
                <a:ea typeface="Cambria" panose="02040503050406030204" pitchFamily="18" charset="0"/>
              </a:rPr>
              <a:t>insert into </a:t>
            </a:r>
            <a:r>
              <a:rPr lang="en-US" sz="900" b="1" dirty="0" err="1">
                <a:solidFill>
                  <a:srgbClr val="FF0000"/>
                </a:solidFill>
                <a:latin typeface="Cambria" panose="02040503050406030204" pitchFamily="18" charset="0"/>
                <a:ea typeface="Cambria" panose="02040503050406030204" pitchFamily="18" charset="0"/>
              </a:rPr>
              <a:t>employee_WFS</a:t>
            </a:r>
            <a:r>
              <a:rPr lang="en-US" sz="900" b="1" dirty="0">
                <a:solidFill>
                  <a:srgbClr val="FF0000"/>
                </a:solidFill>
                <a:latin typeface="Cambria" panose="02040503050406030204" pitchFamily="18" charset="0"/>
                <a:ea typeface="Cambria" panose="02040503050406030204" pitchFamily="18" charset="0"/>
              </a:rPr>
              <a:t> values(119, 'Cory', 'HR', 8000)</a:t>
            </a:r>
          </a:p>
          <a:p>
            <a:r>
              <a:rPr lang="en-US" sz="900" b="1" dirty="0">
                <a:solidFill>
                  <a:srgbClr val="FF0000"/>
                </a:solidFill>
                <a:latin typeface="Cambria" panose="02040503050406030204" pitchFamily="18" charset="0"/>
                <a:ea typeface="Cambria" panose="02040503050406030204" pitchFamily="18" charset="0"/>
              </a:rPr>
              <a:t>insert into </a:t>
            </a:r>
            <a:r>
              <a:rPr lang="en-US" sz="900" b="1" dirty="0" err="1">
                <a:solidFill>
                  <a:srgbClr val="FF0000"/>
                </a:solidFill>
                <a:latin typeface="Cambria" panose="02040503050406030204" pitchFamily="18" charset="0"/>
                <a:ea typeface="Cambria" panose="02040503050406030204" pitchFamily="18" charset="0"/>
              </a:rPr>
              <a:t>employee_WFS</a:t>
            </a:r>
            <a:r>
              <a:rPr lang="en-US" sz="900" b="1" dirty="0">
                <a:solidFill>
                  <a:srgbClr val="FF0000"/>
                </a:solidFill>
                <a:latin typeface="Cambria" panose="02040503050406030204" pitchFamily="18" charset="0"/>
                <a:ea typeface="Cambria" panose="02040503050406030204" pitchFamily="18" charset="0"/>
              </a:rPr>
              <a:t> values(120, 'Monica', 'Admin', 5000)</a:t>
            </a:r>
          </a:p>
          <a:p>
            <a:r>
              <a:rPr lang="en-US" sz="900" b="1" dirty="0">
                <a:solidFill>
                  <a:srgbClr val="FF0000"/>
                </a:solidFill>
                <a:latin typeface="Cambria" panose="02040503050406030204" pitchFamily="18" charset="0"/>
                <a:ea typeface="Cambria" panose="02040503050406030204" pitchFamily="18" charset="0"/>
              </a:rPr>
              <a:t>insert into </a:t>
            </a:r>
            <a:r>
              <a:rPr lang="en-US" sz="900" b="1" dirty="0" err="1">
                <a:solidFill>
                  <a:srgbClr val="FF0000"/>
                </a:solidFill>
                <a:latin typeface="Cambria" panose="02040503050406030204" pitchFamily="18" charset="0"/>
                <a:ea typeface="Cambria" panose="02040503050406030204" pitchFamily="18" charset="0"/>
              </a:rPr>
              <a:t>employee_WFS</a:t>
            </a:r>
            <a:r>
              <a:rPr lang="en-US" sz="900" b="1" dirty="0">
                <a:solidFill>
                  <a:srgbClr val="FF0000"/>
                </a:solidFill>
                <a:latin typeface="Cambria" panose="02040503050406030204" pitchFamily="18" charset="0"/>
                <a:ea typeface="Cambria" panose="02040503050406030204" pitchFamily="18" charset="0"/>
              </a:rPr>
              <a:t> values(121, '</a:t>
            </a:r>
            <a:r>
              <a:rPr lang="en-US" sz="900" b="1" dirty="0" err="1">
                <a:solidFill>
                  <a:srgbClr val="FF0000"/>
                </a:solidFill>
                <a:latin typeface="Cambria" panose="02040503050406030204" pitchFamily="18" charset="0"/>
                <a:ea typeface="Cambria" panose="02040503050406030204" pitchFamily="18" charset="0"/>
              </a:rPr>
              <a:t>Rosalin</a:t>
            </a:r>
            <a:r>
              <a:rPr lang="en-US" sz="900" b="1" dirty="0">
                <a:solidFill>
                  <a:srgbClr val="FF0000"/>
                </a:solidFill>
                <a:latin typeface="Cambria" panose="02040503050406030204" pitchFamily="18" charset="0"/>
                <a:ea typeface="Cambria" panose="02040503050406030204" pitchFamily="18" charset="0"/>
              </a:rPr>
              <a:t>', 'IT', 6000)</a:t>
            </a:r>
          </a:p>
          <a:p>
            <a:r>
              <a:rPr lang="en-US" sz="900" b="1" dirty="0">
                <a:solidFill>
                  <a:srgbClr val="FF0000"/>
                </a:solidFill>
                <a:latin typeface="Cambria" panose="02040503050406030204" pitchFamily="18" charset="0"/>
                <a:ea typeface="Cambria" panose="02040503050406030204" pitchFamily="18" charset="0"/>
              </a:rPr>
              <a:t>insert into </a:t>
            </a:r>
            <a:r>
              <a:rPr lang="en-US" sz="900" b="1" dirty="0" err="1">
                <a:solidFill>
                  <a:srgbClr val="FF0000"/>
                </a:solidFill>
                <a:latin typeface="Cambria" panose="02040503050406030204" pitchFamily="18" charset="0"/>
                <a:ea typeface="Cambria" panose="02040503050406030204" pitchFamily="18" charset="0"/>
              </a:rPr>
              <a:t>employee_WFS</a:t>
            </a:r>
            <a:r>
              <a:rPr lang="en-US" sz="900" b="1" dirty="0">
                <a:solidFill>
                  <a:srgbClr val="FF0000"/>
                </a:solidFill>
                <a:latin typeface="Cambria" panose="02040503050406030204" pitchFamily="18" charset="0"/>
                <a:ea typeface="Cambria" panose="02040503050406030204" pitchFamily="18" charset="0"/>
              </a:rPr>
              <a:t> values(122, 'Ibrahim', 'IT', 8000)</a:t>
            </a:r>
          </a:p>
          <a:p>
            <a:r>
              <a:rPr lang="en-US" sz="900" b="1" dirty="0">
                <a:solidFill>
                  <a:srgbClr val="FF0000"/>
                </a:solidFill>
                <a:latin typeface="Cambria" panose="02040503050406030204" pitchFamily="18" charset="0"/>
                <a:ea typeface="Cambria" panose="02040503050406030204" pitchFamily="18" charset="0"/>
              </a:rPr>
              <a:t>insert into </a:t>
            </a:r>
            <a:r>
              <a:rPr lang="en-US" sz="900" b="1" dirty="0" err="1">
                <a:solidFill>
                  <a:srgbClr val="FF0000"/>
                </a:solidFill>
                <a:latin typeface="Cambria" panose="02040503050406030204" pitchFamily="18" charset="0"/>
                <a:ea typeface="Cambria" panose="02040503050406030204" pitchFamily="18" charset="0"/>
              </a:rPr>
              <a:t>employee_WFS</a:t>
            </a:r>
            <a:r>
              <a:rPr lang="en-US" sz="900" b="1" dirty="0">
                <a:solidFill>
                  <a:srgbClr val="FF0000"/>
                </a:solidFill>
                <a:latin typeface="Cambria" panose="02040503050406030204" pitchFamily="18" charset="0"/>
                <a:ea typeface="Cambria" panose="02040503050406030204" pitchFamily="18" charset="0"/>
              </a:rPr>
              <a:t> values(123, '</a:t>
            </a:r>
            <a:r>
              <a:rPr lang="en-US" sz="900" b="1" dirty="0" err="1">
                <a:solidFill>
                  <a:srgbClr val="FF0000"/>
                </a:solidFill>
                <a:latin typeface="Cambria" panose="02040503050406030204" pitchFamily="18" charset="0"/>
                <a:ea typeface="Cambria" panose="02040503050406030204" pitchFamily="18" charset="0"/>
              </a:rPr>
              <a:t>Vikram</a:t>
            </a:r>
            <a:r>
              <a:rPr lang="en-US" sz="900" b="1" dirty="0">
                <a:solidFill>
                  <a:srgbClr val="FF0000"/>
                </a:solidFill>
                <a:latin typeface="Cambria" panose="02040503050406030204" pitchFamily="18" charset="0"/>
                <a:ea typeface="Cambria" panose="02040503050406030204" pitchFamily="18" charset="0"/>
              </a:rPr>
              <a:t>', 'IT', 8000)</a:t>
            </a:r>
          </a:p>
          <a:p>
            <a:r>
              <a:rPr lang="en-US" sz="900" b="1" dirty="0">
                <a:solidFill>
                  <a:srgbClr val="FF0000"/>
                </a:solidFill>
                <a:latin typeface="Cambria" panose="02040503050406030204" pitchFamily="18" charset="0"/>
                <a:ea typeface="Cambria" panose="02040503050406030204" pitchFamily="18" charset="0"/>
              </a:rPr>
              <a:t>insert into </a:t>
            </a:r>
            <a:r>
              <a:rPr lang="en-US" sz="900" b="1" dirty="0" err="1">
                <a:solidFill>
                  <a:srgbClr val="FF0000"/>
                </a:solidFill>
                <a:latin typeface="Cambria" panose="02040503050406030204" pitchFamily="18" charset="0"/>
                <a:ea typeface="Cambria" panose="02040503050406030204" pitchFamily="18" charset="0"/>
              </a:rPr>
              <a:t>employee_WFS</a:t>
            </a:r>
            <a:r>
              <a:rPr lang="en-US" sz="900" b="1" dirty="0">
                <a:solidFill>
                  <a:srgbClr val="FF0000"/>
                </a:solidFill>
                <a:latin typeface="Cambria" panose="02040503050406030204" pitchFamily="18" charset="0"/>
                <a:ea typeface="Cambria" panose="02040503050406030204" pitchFamily="18" charset="0"/>
              </a:rPr>
              <a:t> values(124, '</a:t>
            </a:r>
            <a:r>
              <a:rPr lang="en-US" sz="900" b="1" dirty="0" err="1">
                <a:solidFill>
                  <a:srgbClr val="FF0000"/>
                </a:solidFill>
                <a:latin typeface="Cambria" panose="02040503050406030204" pitchFamily="18" charset="0"/>
                <a:ea typeface="Cambria" panose="02040503050406030204" pitchFamily="18" charset="0"/>
              </a:rPr>
              <a:t>Dheeraj</a:t>
            </a:r>
            <a:r>
              <a:rPr lang="en-US" sz="900" b="1" dirty="0">
                <a:solidFill>
                  <a:srgbClr val="FF0000"/>
                </a:solidFill>
                <a:latin typeface="Cambria" panose="02040503050406030204" pitchFamily="18" charset="0"/>
                <a:ea typeface="Cambria" panose="02040503050406030204" pitchFamily="18" charset="0"/>
              </a:rPr>
              <a:t>', 'IT', 11000</a:t>
            </a:r>
            <a:r>
              <a:rPr lang="en-US" sz="900" b="1" dirty="0" smtClean="0">
                <a:solidFill>
                  <a:srgbClr val="FF0000"/>
                </a:solidFill>
                <a:latin typeface="Cambria" panose="02040503050406030204" pitchFamily="18" charset="0"/>
                <a:ea typeface="Cambria" panose="02040503050406030204" pitchFamily="18" charset="0"/>
              </a:rPr>
              <a:t>)</a:t>
            </a:r>
          </a:p>
          <a:p>
            <a:endParaRPr lang="en-US" sz="900" b="1" dirty="0">
              <a:solidFill>
                <a:srgbClr val="FF0000"/>
              </a:solidFill>
              <a:latin typeface="Cambria" panose="02040503050406030204" pitchFamily="18" charset="0"/>
              <a:ea typeface="Cambria" panose="02040503050406030204" pitchFamily="18" charset="0"/>
            </a:endParaRPr>
          </a:p>
          <a:p>
            <a:r>
              <a:rPr lang="en-US" sz="900" b="1" dirty="0" smtClean="0">
                <a:solidFill>
                  <a:srgbClr val="FF0000"/>
                </a:solidFill>
                <a:latin typeface="Cambria" panose="02040503050406030204" pitchFamily="18" charset="0"/>
                <a:ea typeface="Cambria" panose="02040503050406030204" pitchFamily="18" charset="0"/>
              </a:rPr>
              <a:t>Select * from </a:t>
            </a:r>
            <a:r>
              <a:rPr lang="en-US" sz="900" b="1" dirty="0" err="1">
                <a:solidFill>
                  <a:srgbClr val="FF0000"/>
                </a:solidFill>
                <a:latin typeface="Cambria" panose="02040503050406030204" pitchFamily="18" charset="0"/>
                <a:ea typeface="Cambria" panose="02040503050406030204" pitchFamily="18" charset="0"/>
              </a:rPr>
              <a:t>employee_WFS</a:t>
            </a:r>
            <a:endParaRPr lang="en-US" sz="900" b="1" dirty="0">
              <a:solidFill>
                <a:srgbClr val="FF0000"/>
              </a:solidFill>
              <a:latin typeface="Cambria" panose="02040503050406030204" pitchFamily="18" charset="0"/>
              <a:ea typeface="Cambria" panose="02040503050406030204" pitchFamily="18" charset="0"/>
            </a:endParaRPr>
          </a:p>
        </p:txBody>
      </p:sp>
      <p:sp>
        <p:nvSpPr>
          <p:cNvPr id="4" name="Rectangle 3"/>
          <p:cNvSpPr/>
          <p:nvPr/>
        </p:nvSpPr>
        <p:spPr>
          <a:xfrm>
            <a:off x="37171" y="5071865"/>
            <a:ext cx="3798849" cy="13849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900" b="1" dirty="0">
                <a:solidFill>
                  <a:schemeClr val="tx1"/>
                </a:solidFill>
                <a:latin typeface="Cambria" panose="02040503050406030204" pitchFamily="18" charset="0"/>
                <a:ea typeface="Cambria" panose="02040503050406030204" pitchFamily="18" charset="0"/>
              </a:rPr>
              <a:t>-- Using Aggregate function as Window Function</a:t>
            </a:r>
          </a:p>
          <a:p>
            <a:r>
              <a:rPr lang="en-US" sz="900" b="1" dirty="0">
                <a:solidFill>
                  <a:schemeClr val="tx1"/>
                </a:solidFill>
                <a:latin typeface="Cambria" panose="02040503050406030204" pitchFamily="18" charset="0"/>
                <a:ea typeface="Cambria" panose="02040503050406030204" pitchFamily="18" charset="0"/>
              </a:rPr>
              <a:t>-- Without window function, SQL will reduce the no of records.</a:t>
            </a:r>
          </a:p>
          <a:p>
            <a:r>
              <a:rPr lang="en-US" sz="800" b="1" dirty="0">
                <a:solidFill>
                  <a:srgbClr val="FF0000"/>
                </a:solidFill>
                <a:latin typeface="Cambria" panose="02040503050406030204" pitchFamily="18" charset="0"/>
                <a:ea typeface="Cambria" panose="02040503050406030204" pitchFamily="18" charset="0"/>
              </a:rPr>
              <a:t>select </a:t>
            </a:r>
            <a:r>
              <a:rPr lang="en-US" sz="800" b="1" dirty="0" err="1">
                <a:solidFill>
                  <a:srgbClr val="FF0000"/>
                </a:solidFill>
                <a:latin typeface="Cambria" panose="02040503050406030204" pitchFamily="18" charset="0"/>
                <a:ea typeface="Cambria" panose="02040503050406030204" pitchFamily="18" charset="0"/>
              </a:rPr>
              <a:t>dept_name</a:t>
            </a:r>
            <a:r>
              <a:rPr lang="en-US" sz="800" b="1" dirty="0">
                <a:solidFill>
                  <a:srgbClr val="FF0000"/>
                </a:solidFill>
                <a:latin typeface="Cambria" panose="02040503050406030204" pitchFamily="18" charset="0"/>
                <a:ea typeface="Cambria" panose="02040503050406030204" pitchFamily="18" charset="0"/>
              </a:rPr>
              <a:t>, max(salary) from </a:t>
            </a:r>
            <a:r>
              <a:rPr lang="en-US" sz="800" b="1" dirty="0" err="1">
                <a:solidFill>
                  <a:srgbClr val="FF0000"/>
                </a:solidFill>
                <a:latin typeface="Cambria" panose="02040503050406030204" pitchFamily="18" charset="0"/>
                <a:ea typeface="Cambria" panose="02040503050406030204" pitchFamily="18" charset="0"/>
              </a:rPr>
              <a:t>employee_WFS</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group by </a:t>
            </a:r>
            <a:r>
              <a:rPr lang="en-US" sz="800" b="1" dirty="0" err="1">
                <a:solidFill>
                  <a:srgbClr val="FF0000"/>
                </a:solidFill>
                <a:latin typeface="Cambria" panose="02040503050406030204" pitchFamily="18" charset="0"/>
                <a:ea typeface="Cambria" panose="02040503050406030204" pitchFamily="18" charset="0"/>
              </a:rPr>
              <a:t>dept_name</a:t>
            </a:r>
            <a:r>
              <a:rPr lang="en-US" sz="800" b="1" dirty="0">
                <a:solidFill>
                  <a:srgbClr val="FF0000"/>
                </a:solidFill>
                <a:latin typeface="Cambria" panose="02040503050406030204" pitchFamily="18" charset="0"/>
                <a:ea typeface="Cambria" panose="02040503050406030204" pitchFamily="18" charset="0"/>
              </a:rPr>
              <a:t>;</a:t>
            </a:r>
          </a:p>
          <a:p>
            <a:endParaRPr lang="en-US" sz="800" b="1" dirty="0">
              <a:solidFill>
                <a:srgbClr val="FF0000"/>
              </a:solidFill>
              <a:latin typeface="Cambria" panose="02040503050406030204" pitchFamily="18" charset="0"/>
              <a:ea typeface="Cambria" panose="02040503050406030204" pitchFamily="18" charset="0"/>
            </a:endParaRPr>
          </a:p>
          <a:p>
            <a:r>
              <a:rPr lang="en-US" sz="900" b="1" dirty="0">
                <a:solidFill>
                  <a:schemeClr val="tx1"/>
                </a:solidFill>
                <a:latin typeface="Cambria" panose="02040503050406030204" pitchFamily="18" charset="0"/>
                <a:ea typeface="Cambria" panose="02040503050406030204" pitchFamily="18" charset="0"/>
              </a:rPr>
              <a:t>-- By using MAX as an window function, SQL will not reduce records but the result will be shown corresponding to each record.</a:t>
            </a:r>
          </a:p>
          <a:p>
            <a:r>
              <a:rPr lang="en-US" sz="800" b="1" dirty="0">
                <a:solidFill>
                  <a:srgbClr val="FF0000"/>
                </a:solidFill>
                <a:latin typeface="Cambria" panose="02040503050406030204" pitchFamily="18" charset="0"/>
                <a:ea typeface="Cambria" panose="02040503050406030204" pitchFamily="18" charset="0"/>
              </a:rPr>
              <a:t>select e.*,</a:t>
            </a:r>
          </a:p>
          <a:p>
            <a:r>
              <a:rPr lang="en-US" sz="800" b="1" dirty="0">
                <a:solidFill>
                  <a:srgbClr val="FF0000"/>
                </a:solidFill>
                <a:latin typeface="Cambria" panose="02040503050406030204" pitchFamily="18" charset="0"/>
                <a:ea typeface="Cambria" panose="02040503050406030204" pitchFamily="18" charset="0"/>
              </a:rPr>
              <a:t>max(salary) over(partition by </a:t>
            </a:r>
            <a:r>
              <a:rPr lang="en-US" sz="800" b="1" dirty="0" err="1">
                <a:solidFill>
                  <a:srgbClr val="FF0000"/>
                </a:solidFill>
                <a:latin typeface="Cambria" panose="02040503050406030204" pitchFamily="18" charset="0"/>
                <a:ea typeface="Cambria" panose="02040503050406030204" pitchFamily="18" charset="0"/>
              </a:rPr>
              <a:t>dept_name</a:t>
            </a:r>
            <a:r>
              <a:rPr lang="en-US" sz="800" b="1" dirty="0">
                <a:solidFill>
                  <a:srgbClr val="FF0000"/>
                </a:solidFill>
                <a:latin typeface="Cambria" panose="02040503050406030204" pitchFamily="18" charset="0"/>
                <a:ea typeface="Cambria" panose="02040503050406030204" pitchFamily="18" charset="0"/>
              </a:rPr>
              <a:t>) as </a:t>
            </a:r>
            <a:r>
              <a:rPr lang="en-US" sz="800" b="1" dirty="0" err="1">
                <a:solidFill>
                  <a:srgbClr val="FF0000"/>
                </a:solidFill>
                <a:latin typeface="Cambria" panose="02040503050406030204" pitchFamily="18" charset="0"/>
                <a:ea typeface="Cambria" panose="02040503050406030204" pitchFamily="18" charset="0"/>
              </a:rPr>
              <a:t>max_salary</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from </a:t>
            </a:r>
            <a:r>
              <a:rPr lang="en-US" sz="800" b="1" dirty="0" err="1">
                <a:solidFill>
                  <a:srgbClr val="FF0000"/>
                </a:solidFill>
                <a:latin typeface="Cambria" panose="02040503050406030204" pitchFamily="18" charset="0"/>
                <a:ea typeface="Cambria" panose="02040503050406030204" pitchFamily="18" charset="0"/>
              </a:rPr>
              <a:t>employee_WFS</a:t>
            </a:r>
            <a:r>
              <a:rPr lang="en-US" sz="800" b="1" dirty="0">
                <a:solidFill>
                  <a:srgbClr val="FF0000"/>
                </a:solidFill>
                <a:latin typeface="Cambria" panose="02040503050406030204" pitchFamily="18" charset="0"/>
                <a:ea typeface="Cambria" panose="02040503050406030204" pitchFamily="18" charset="0"/>
              </a:rPr>
              <a:t> e;</a:t>
            </a:r>
          </a:p>
        </p:txBody>
      </p:sp>
      <p:sp>
        <p:nvSpPr>
          <p:cNvPr id="5" name="Rectangle 4"/>
          <p:cNvSpPr/>
          <p:nvPr/>
        </p:nvSpPr>
        <p:spPr>
          <a:xfrm>
            <a:off x="4003851" y="48752"/>
            <a:ext cx="3822203" cy="26652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smtClean="0">
                <a:latin typeface="Cambria" panose="02040503050406030204" pitchFamily="18" charset="0"/>
                <a:ea typeface="Cambria" panose="02040503050406030204" pitchFamily="18" charset="0"/>
              </a:rPr>
              <a:t>ROW_NUMBER, RANK and DENSE_RANK</a:t>
            </a:r>
            <a:endParaRPr lang="en-US" sz="1100" b="1" dirty="0">
              <a:latin typeface="Cambria" panose="02040503050406030204" pitchFamily="18" charset="0"/>
              <a:ea typeface="Cambria" panose="02040503050406030204" pitchFamily="18" charset="0"/>
            </a:endParaRPr>
          </a:p>
        </p:txBody>
      </p:sp>
      <p:sp>
        <p:nvSpPr>
          <p:cNvPr id="6" name="Rectangle 5"/>
          <p:cNvSpPr/>
          <p:nvPr/>
        </p:nvSpPr>
        <p:spPr>
          <a:xfrm>
            <a:off x="3975608" y="339398"/>
            <a:ext cx="3865756"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800" b="1" dirty="0">
                <a:solidFill>
                  <a:srgbClr val="FF0000"/>
                </a:solidFill>
                <a:latin typeface="Cambria" panose="02040503050406030204" pitchFamily="18" charset="0"/>
                <a:ea typeface="Cambria" panose="02040503050406030204" pitchFamily="18" charset="0"/>
              </a:rPr>
              <a:t>select e.*,</a:t>
            </a:r>
          </a:p>
          <a:p>
            <a:r>
              <a:rPr lang="en-US" sz="800" b="1" dirty="0" err="1">
                <a:solidFill>
                  <a:srgbClr val="FF0000"/>
                </a:solidFill>
                <a:latin typeface="Cambria" panose="02040503050406030204" pitchFamily="18" charset="0"/>
                <a:ea typeface="Cambria" panose="02040503050406030204" pitchFamily="18" charset="0"/>
              </a:rPr>
              <a:t>row_number</a:t>
            </a:r>
            <a:r>
              <a:rPr lang="en-US" sz="800" b="1" dirty="0">
                <a:solidFill>
                  <a:srgbClr val="FF0000"/>
                </a:solidFill>
                <a:latin typeface="Cambria" panose="02040503050406030204" pitchFamily="18" charset="0"/>
                <a:ea typeface="Cambria" panose="02040503050406030204" pitchFamily="18" charset="0"/>
              </a:rPr>
              <a:t>() over(partition by </a:t>
            </a:r>
            <a:r>
              <a:rPr lang="en-US" sz="800" b="1" dirty="0" err="1">
                <a:solidFill>
                  <a:srgbClr val="FF0000"/>
                </a:solidFill>
                <a:latin typeface="Cambria" panose="02040503050406030204" pitchFamily="18" charset="0"/>
                <a:ea typeface="Cambria" panose="02040503050406030204" pitchFamily="18" charset="0"/>
              </a:rPr>
              <a:t>dept_name</a:t>
            </a:r>
            <a:r>
              <a:rPr lang="en-US" sz="800" b="1" dirty="0">
                <a:solidFill>
                  <a:srgbClr val="FF0000"/>
                </a:solidFill>
                <a:latin typeface="Cambria" panose="02040503050406030204" pitchFamily="18" charset="0"/>
                <a:ea typeface="Cambria" panose="02040503050406030204" pitchFamily="18" charset="0"/>
              </a:rPr>
              <a:t> order by </a:t>
            </a:r>
            <a:r>
              <a:rPr lang="en-US" sz="800" b="1" dirty="0" err="1">
                <a:solidFill>
                  <a:srgbClr val="FF0000"/>
                </a:solidFill>
                <a:latin typeface="Cambria" panose="02040503050406030204" pitchFamily="18" charset="0"/>
                <a:ea typeface="Cambria" panose="02040503050406030204" pitchFamily="18" charset="0"/>
              </a:rPr>
              <a:t>emp_id</a:t>
            </a:r>
            <a:r>
              <a:rPr lang="en-US" sz="800" b="1" dirty="0" smtClean="0">
                <a:solidFill>
                  <a:srgbClr val="FF0000"/>
                </a:solidFill>
                <a:latin typeface="Cambria" panose="02040503050406030204" pitchFamily="18" charset="0"/>
                <a:ea typeface="Cambria" panose="02040503050406030204" pitchFamily="18" charset="0"/>
              </a:rPr>
              <a:t> </a:t>
            </a:r>
            <a:r>
              <a:rPr lang="en-US" sz="800" b="1" dirty="0">
                <a:solidFill>
                  <a:srgbClr val="FF0000"/>
                </a:solidFill>
                <a:latin typeface="Cambria" panose="02040503050406030204" pitchFamily="18" charset="0"/>
                <a:ea typeface="Cambria" panose="02040503050406030204" pitchFamily="18" charset="0"/>
              </a:rPr>
              <a:t>) as </a:t>
            </a:r>
            <a:r>
              <a:rPr lang="en-US" sz="800" b="1" dirty="0" err="1">
                <a:solidFill>
                  <a:srgbClr val="FF0000"/>
                </a:solidFill>
                <a:latin typeface="Cambria" panose="02040503050406030204" pitchFamily="18" charset="0"/>
                <a:ea typeface="Cambria" panose="02040503050406030204" pitchFamily="18" charset="0"/>
              </a:rPr>
              <a:t>rn</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from </a:t>
            </a:r>
            <a:r>
              <a:rPr lang="en-US" sz="800" b="1" dirty="0" err="1">
                <a:solidFill>
                  <a:srgbClr val="FF0000"/>
                </a:solidFill>
                <a:latin typeface="Cambria" panose="02040503050406030204" pitchFamily="18" charset="0"/>
                <a:ea typeface="Cambria" panose="02040503050406030204" pitchFamily="18" charset="0"/>
              </a:rPr>
              <a:t>employee_WFS</a:t>
            </a:r>
            <a:r>
              <a:rPr lang="en-US" sz="800" b="1" dirty="0">
                <a:solidFill>
                  <a:srgbClr val="FF0000"/>
                </a:solidFill>
                <a:latin typeface="Cambria" panose="02040503050406030204" pitchFamily="18" charset="0"/>
                <a:ea typeface="Cambria" panose="02040503050406030204" pitchFamily="18" charset="0"/>
              </a:rPr>
              <a:t> e;</a:t>
            </a:r>
          </a:p>
        </p:txBody>
      </p:sp>
      <p:sp>
        <p:nvSpPr>
          <p:cNvPr id="7" name="Rectangle 6"/>
          <p:cNvSpPr/>
          <p:nvPr/>
        </p:nvSpPr>
        <p:spPr>
          <a:xfrm>
            <a:off x="3990476" y="850798"/>
            <a:ext cx="3865756" cy="98488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900" b="1" dirty="0">
                <a:solidFill>
                  <a:schemeClr val="tx1"/>
                </a:solidFill>
                <a:latin typeface="Cambria" panose="02040503050406030204" pitchFamily="18" charset="0"/>
                <a:ea typeface="Cambria" panose="02040503050406030204" pitchFamily="18" charset="0"/>
              </a:rPr>
              <a:t>-- Fetch the first 2 employees from each department to join the company.</a:t>
            </a:r>
          </a:p>
          <a:p>
            <a:r>
              <a:rPr lang="en-US" sz="800" b="1" dirty="0">
                <a:solidFill>
                  <a:srgbClr val="FF0000"/>
                </a:solidFill>
                <a:latin typeface="Cambria" panose="02040503050406030204" pitchFamily="18" charset="0"/>
                <a:ea typeface="Cambria" panose="02040503050406030204" pitchFamily="18" charset="0"/>
              </a:rPr>
              <a:t>select * from (</a:t>
            </a:r>
          </a:p>
          <a:p>
            <a:r>
              <a:rPr lang="en-US" sz="800" b="1" dirty="0">
                <a:solidFill>
                  <a:srgbClr val="FF0000"/>
                </a:solidFill>
                <a:latin typeface="Cambria" panose="02040503050406030204" pitchFamily="18" charset="0"/>
                <a:ea typeface="Cambria" panose="02040503050406030204" pitchFamily="18" charset="0"/>
              </a:rPr>
              <a:t>select e.*,</a:t>
            </a:r>
          </a:p>
          <a:p>
            <a:r>
              <a:rPr lang="en-US" sz="800" b="1" dirty="0" err="1">
                <a:solidFill>
                  <a:srgbClr val="FF0000"/>
                </a:solidFill>
                <a:latin typeface="Cambria" panose="02040503050406030204" pitchFamily="18" charset="0"/>
                <a:ea typeface="Cambria" panose="02040503050406030204" pitchFamily="18" charset="0"/>
              </a:rPr>
              <a:t>row_number</a:t>
            </a:r>
            <a:r>
              <a:rPr lang="en-US" sz="800" b="1" dirty="0">
                <a:solidFill>
                  <a:srgbClr val="FF0000"/>
                </a:solidFill>
                <a:latin typeface="Cambria" panose="02040503050406030204" pitchFamily="18" charset="0"/>
                <a:ea typeface="Cambria" panose="02040503050406030204" pitchFamily="18" charset="0"/>
              </a:rPr>
              <a:t>() over(partition by </a:t>
            </a:r>
            <a:r>
              <a:rPr lang="en-US" sz="800" b="1" dirty="0" err="1">
                <a:solidFill>
                  <a:srgbClr val="FF0000"/>
                </a:solidFill>
                <a:latin typeface="Cambria" panose="02040503050406030204" pitchFamily="18" charset="0"/>
                <a:ea typeface="Cambria" panose="02040503050406030204" pitchFamily="18" charset="0"/>
              </a:rPr>
              <a:t>dept_name</a:t>
            </a:r>
            <a:r>
              <a:rPr lang="en-US" sz="800" b="1" dirty="0">
                <a:solidFill>
                  <a:srgbClr val="FF0000"/>
                </a:solidFill>
                <a:latin typeface="Cambria" panose="02040503050406030204" pitchFamily="18" charset="0"/>
                <a:ea typeface="Cambria" panose="02040503050406030204" pitchFamily="18" charset="0"/>
              </a:rPr>
              <a:t> order by </a:t>
            </a:r>
            <a:r>
              <a:rPr lang="en-US" sz="800" b="1" dirty="0" err="1">
                <a:solidFill>
                  <a:srgbClr val="FF0000"/>
                </a:solidFill>
                <a:latin typeface="Cambria" panose="02040503050406030204" pitchFamily="18" charset="0"/>
                <a:ea typeface="Cambria" panose="02040503050406030204" pitchFamily="18" charset="0"/>
              </a:rPr>
              <a:t>emp_id</a:t>
            </a:r>
            <a:r>
              <a:rPr lang="en-US" sz="800" b="1" dirty="0">
                <a:solidFill>
                  <a:srgbClr val="FF0000"/>
                </a:solidFill>
                <a:latin typeface="Cambria" panose="02040503050406030204" pitchFamily="18" charset="0"/>
                <a:ea typeface="Cambria" panose="02040503050406030204" pitchFamily="18" charset="0"/>
              </a:rPr>
              <a:t>) as </a:t>
            </a:r>
            <a:r>
              <a:rPr lang="en-US" sz="800" b="1" dirty="0" err="1">
                <a:solidFill>
                  <a:srgbClr val="FF0000"/>
                </a:solidFill>
                <a:latin typeface="Cambria" panose="02040503050406030204" pitchFamily="18" charset="0"/>
                <a:ea typeface="Cambria" panose="02040503050406030204" pitchFamily="18" charset="0"/>
              </a:rPr>
              <a:t>rn</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from </a:t>
            </a:r>
            <a:r>
              <a:rPr lang="en-US" sz="800" b="1" dirty="0" err="1">
                <a:solidFill>
                  <a:srgbClr val="FF0000"/>
                </a:solidFill>
                <a:latin typeface="Cambria" panose="02040503050406030204" pitchFamily="18" charset="0"/>
                <a:ea typeface="Cambria" panose="02040503050406030204" pitchFamily="18" charset="0"/>
              </a:rPr>
              <a:t>employee_WFS</a:t>
            </a:r>
            <a:r>
              <a:rPr lang="en-US" sz="800" b="1" dirty="0">
                <a:solidFill>
                  <a:srgbClr val="FF0000"/>
                </a:solidFill>
                <a:latin typeface="Cambria" panose="02040503050406030204" pitchFamily="18" charset="0"/>
                <a:ea typeface="Cambria" panose="02040503050406030204" pitchFamily="18" charset="0"/>
              </a:rPr>
              <a:t> e) x</a:t>
            </a:r>
          </a:p>
          <a:p>
            <a:r>
              <a:rPr lang="en-US" sz="800" b="1" dirty="0">
                <a:solidFill>
                  <a:srgbClr val="FF0000"/>
                </a:solidFill>
                <a:latin typeface="Cambria" panose="02040503050406030204" pitchFamily="18" charset="0"/>
                <a:ea typeface="Cambria" panose="02040503050406030204" pitchFamily="18" charset="0"/>
              </a:rPr>
              <a:t>where </a:t>
            </a:r>
            <a:r>
              <a:rPr lang="en-US" sz="800" b="1" dirty="0" err="1">
                <a:solidFill>
                  <a:srgbClr val="FF0000"/>
                </a:solidFill>
                <a:latin typeface="Cambria" panose="02040503050406030204" pitchFamily="18" charset="0"/>
                <a:ea typeface="Cambria" panose="02040503050406030204" pitchFamily="18" charset="0"/>
              </a:rPr>
              <a:t>x.rn</a:t>
            </a:r>
            <a:r>
              <a:rPr lang="en-US" sz="800" b="1" dirty="0">
                <a:solidFill>
                  <a:srgbClr val="FF0000"/>
                </a:solidFill>
                <a:latin typeface="Cambria" panose="02040503050406030204" pitchFamily="18" charset="0"/>
                <a:ea typeface="Cambria" panose="02040503050406030204" pitchFamily="18" charset="0"/>
              </a:rPr>
              <a:t> &lt; 3;</a:t>
            </a:r>
          </a:p>
        </p:txBody>
      </p:sp>
      <p:sp>
        <p:nvSpPr>
          <p:cNvPr id="8" name="Rectangle 7"/>
          <p:cNvSpPr/>
          <p:nvPr/>
        </p:nvSpPr>
        <p:spPr>
          <a:xfrm>
            <a:off x="3990476" y="1880830"/>
            <a:ext cx="3872222" cy="98488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900" b="1" dirty="0">
                <a:latin typeface="Cambria" panose="02040503050406030204" pitchFamily="18" charset="0"/>
                <a:ea typeface="Cambria" panose="02040503050406030204" pitchFamily="18" charset="0"/>
              </a:rPr>
              <a:t>-- Fetch the top 3 employees in each department earning the max salary.</a:t>
            </a:r>
          </a:p>
          <a:p>
            <a:r>
              <a:rPr lang="en-US" sz="800" b="1" dirty="0">
                <a:solidFill>
                  <a:srgbClr val="FF0000"/>
                </a:solidFill>
                <a:latin typeface="Cambria" panose="02040503050406030204" pitchFamily="18" charset="0"/>
                <a:ea typeface="Cambria" panose="02040503050406030204" pitchFamily="18" charset="0"/>
              </a:rPr>
              <a:t>select * from (</a:t>
            </a:r>
          </a:p>
          <a:p>
            <a:r>
              <a:rPr lang="en-US" sz="800" b="1" dirty="0">
                <a:solidFill>
                  <a:srgbClr val="FF0000"/>
                </a:solidFill>
                <a:latin typeface="Cambria" panose="02040503050406030204" pitchFamily="18" charset="0"/>
                <a:ea typeface="Cambria" panose="02040503050406030204" pitchFamily="18" charset="0"/>
              </a:rPr>
              <a:t>select e.*,</a:t>
            </a:r>
          </a:p>
          <a:p>
            <a:r>
              <a:rPr lang="en-US" sz="800" b="1" dirty="0">
                <a:solidFill>
                  <a:srgbClr val="FF0000"/>
                </a:solidFill>
                <a:latin typeface="Cambria" panose="02040503050406030204" pitchFamily="18" charset="0"/>
                <a:ea typeface="Cambria" panose="02040503050406030204" pitchFamily="18" charset="0"/>
              </a:rPr>
              <a:t>rank() over(partition by </a:t>
            </a:r>
            <a:r>
              <a:rPr lang="en-US" sz="800" b="1" dirty="0" err="1">
                <a:solidFill>
                  <a:srgbClr val="FF0000"/>
                </a:solidFill>
                <a:latin typeface="Cambria" panose="02040503050406030204" pitchFamily="18" charset="0"/>
                <a:ea typeface="Cambria" panose="02040503050406030204" pitchFamily="18" charset="0"/>
              </a:rPr>
              <a:t>dept_name</a:t>
            </a:r>
            <a:r>
              <a:rPr lang="en-US" sz="800" b="1" dirty="0">
                <a:solidFill>
                  <a:srgbClr val="FF0000"/>
                </a:solidFill>
                <a:latin typeface="Cambria" panose="02040503050406030204" pitchFamily="18" charset="0"/>
                <a:ea typeface="Cambria" panose="02040503050406030204" pitchFamily="18" charset="0"/>
              </a:rPr>
              <a:t> order by salary </a:t>
            </a:r>
            <a:r>
              <a:rPr lang="en-US" sz="800" b="1" dirty="0" err="1">
                <a:solidFill>
                  <a:srgbClr val="FF0000"/>
                </a:solidFill>
                <a:latin typeface="Cambria" panose="02040503050406030204" pitchFamily="18" charset="0"/>
                <a:ea typeface="Cambria" panose="02040503050406030204" pitchFamily="18" charset="0"/>
              </a:rPr>
              <a:t>desc</a:t>
            </a:r>
            <a:r>
              <a:rPr lang="en-US" sz="800" b="1" dirty="0">
                <a:solidFill>
                  <a:srgbClr val="FF0000"/>
                </a:solidFill>
                <a:latin typeface="Cambria" panose="02040503050406030204" pitchFamily="18" charset="0"/>
                <a:ea typeface="Cambria" panose="02040503050406030204" pitchFamily="18" charset="0"/>
              </a:rPr>
              <a:t>) as </a:t>
            </a:r>
            <a:r>
              <a:rPr lang="en-US" sz="800" b="1" dirty="0" err="1">
                <a:solidFill>
                  <a:srgbClr val="FF0000"/>
                </a:solidFill>
                <a:latin typeface="Cambria" panose="02040503050406030204" pitchFamily="18" charset="0"/>
                <a:ea typeface="Cambria" panose="02040503050406030204" pitchFamily="18" charset="0"/>
              </a:rPr>
              <a:t>rnk</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from </a:t>
            </a:r>
            <a:r>
              <a:rPr lang="en-US" sz="800" b="1" dirty="0" err="1">
                <a:solidFill>
                  <a:srgbClr val="FF0000"/>
                </a:solidFill>
                <a:latin typeface="Cambria" panose="02040503050406030204" pitchFamily="18" charset="0"/>
                <a:ea typeface="Cambria" panose="02040503050406030204" pitchFamily="18" charset="0"/>
              </a:rPr>
              <a:t>employee_WFS</a:t>
            </a:r>
            <a:r>
              <a:rPr lang="en-US" sz="800" b="1" dirty="0">
                <a:solidFill>
                  <a:srgbClr val="FF0000"/>
                </a:solidFill>
                <a:latin typeface="Cambria" panose="02040503050406030204" pitchFamily="18" charset="0"/>
                <a:ea typeface="Cambria" panose="02040503050406030204" pitchFamily="18" charset="0"/>
              </a:rPr>
              <a:t> e) x</a:t>
            </a:r>
          </a:p>
          <a:p>
            <a:r>
              <a:rPr lang="en-US" sz="800" b="1" dirty="0">
                <a:solidFill>
                  <a:srgbClr val="FF0000"/>
                </a:solidFill>
                <a:latin typeface="Cambria" panose="02040503050406030204" pitchFamily="18" charset="0"/>
                <a:ea typeface="Cambria" panose="02040503050406030204" pitchFamily="18" charset="0"/>
              </a:rPr>
              <a:t>where </a:t>
            </a:r>
            <a:r>
              <a:rPr lang="en-US" sz="800" b="1" dirty="0" err="1">
                <a:solidFill>
                  <a:srgbClr val="FF0000"/>
                </a:solidFill>
                <a:latin typeface="Cambria" panose="02040503050406030204" pitchFamily="18" charset="0"/>
                <a:ea typeface="Cambria" panose="02040503050406030204" pitchFamily="18" charset="0"/>
              </a:rPr>
              <a:t>x.rnk</a:t>
            </a:r>
            <a:r>
              <a:rPr lang="en-US" sz="800" b="1" dirty="0">
                <a:solidFill>
                  <a:srgbClr val="FF0000"/>
                </a:solidFill>
                <a:latin typeface="Cambria" panose="02040503050406030204" pitchFamily="18" charset="0"/>
                <a:ea typeface="Cambria" panose="02040503050406030204" pitchFamily="18" charset="0"/>
              </a:rPr>
              <a:t> &lt; 4;</a:t>
            </a:r>
          </a:p>
        </p:txBody>
      </p:sp>
      <p:sp>
        <p:nvSpPr>
          <p:cNvPr id="9" name="Rectangle 8"/>
          <p:cNvSpPr/>
          <p:nvPr/>
        </p:nvSpPr>
        <p:spPr>
          <a:xfrm>
            <a:off x="3988816" y="2910862"/>
            <a:ext cx="3865756" cy="98488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900" b="1" dirty="0">
                <a:latin typeface="Cambria" panose="02040503050406030204" pitchFamily="18" charset="0"/>
                <a:ea typeface="Cambria" panose="02040503050406030204" pitchFamily="18" charset="0"/>
              </a:rPr>
              <a:t>-- Checking the different between rank, </a:t>
            </a:r>
            <a:r>
              <a:rPr lang="en-US" sz="900" b="1" dirty="0" err="1">
                <a:latin typeface="Cambria" panose="02040503050406030204" pitchFamily="18" charset="0"/>
                <a:ea typeface="Cambria" panose="02040503050406030204" pitchFamily="18" charset="0"/>
              </a:rPr>
              <a:t>dense_rnk</a:t>
            </a:r>
            <a:r>
              <a:rPr lang="en-US" sz="900" b="1" dirty="0">
                <a:latin typeface="Cambria" panose="02040503050406030204" pitchFamily="18" charset="0"/>
                <a:ea typeface="Cambria" panose="02040503050406030204" pitchFamily="18" charset="0"/>
              </a:rPr>
              <a:t> and </a:t>
            </a:r>
            <a:r>
              <a:rPr lang="en-US" sz="900" b="1" dirty="0" err="1">
                <a:latin typeface="Cambria" panose="02040503050406030204" pitchFamily="18" charset="0"/>
                <a:ea typeface="Cambria" panose="02040503050406030204" pitchFamily="18" charset="0"/>
              </a:rPr>
              <a:t>row_number</a:t>
            </a:r>
            <a:r>
              <a:rPr lang="en-US" sz="900" b="1" dirty="0">
                <a:latin typeface="Cambria" panose="02040503050406030204" pitchFamily="18" charset="0"/>
                <a:ea typeface="Cambria" panose="02040503050406030204" pitchFamily="18" charset="0"/>
              </a:rPr>
              <a:t> window functions:</a:t>
            </a:r>
          </a:p>
          <a:p>
            <a:r>
              <a:rPr lang="en-US" sz="800" b="1" dirty="0">
                <a:solidFill>
                  <a:srgbClr val="FF0000"/>
                </a:solidFill>
                <a:latin typeface="Cambria" panose="02040503050406030204" pitchFamily="18" charset="0"/>
                <a:ea typeface="Cambria" panose="02040503050406030204" pitchFamily="18" charset="0"/>
              </a:rPr>
              <a:t>select e.*,</a:t>
            </a:r>
          </a:p>
          <a:p>
            <a:r>
              <a:rPr lang="en-US" sz="800" b="1" dirty="0">
                <a:solidFill>
                  <a:srgbClr val="FF0000"/>
                </a:solidFill>
                <a:latin typeface="Cambria" panose="02040503050406030204" pitchFamily="18" charset="0"/>
                <a:ea typeface="Cambria" panose="02040503050406030204" pitchFamily="18" charset="0"/>
              </a:rPr>
              <a:t>rank() over(partition by </a:t>
            </a:r>
            <a:r>
              <a:rPr lang="en-US" sz="800" b="1" dirty="0" err="1">
                <a:solidFill>
                  <a:srgbClr val="FF0000"/>
                </a:solidFill>
                <a:latin typeface="Cambria" panose="02040503050406030204" pitchFamily="18" charset="0"/>
                <a:ea typeface="Cambria" panose="02040503050406030204" pitchFamily="18" charset="0"/>
              </a:rPr>
              <a:t>dept_name</a:t>
            </a:r>
            <a:r>
              <a:rPr lang="en-US" sz="800" b="1" dirty="0">
                <a:solidFill>
                  <a:srgbClr val="FF0000"/>
                </a:solidFill>
                <a:latin typeface="Cambria" panose="02040503050406030204" pitchFamily="18" charset="0"/>
                <a:ea typeface="Cambria" panose="02040503050406030204" pitchFamily="18" charset="0"/>
              </a:rPr>
              <a:t> order by salary </a:t>
            </a:r>
            <a:r>
              <a:rPr lang="en-US" sz="800" b="1" dirty="0" err="1">
                <a:solidFill>
                  <a:srgbClr val="FF0000"/>
                </a:solidFill>
                <a:latin typeface="Cambria" panose="02040503050406030204" pitchFamily="18" charset="0"/>
                <a:ea typeface="Cambria" panose="02040503050406030204" pitchFamily="18" charset="0"/>
              </a:rPr>
              <a:t>desc</a:t>
            </a:r>
            <a:r>
              <a:rPr lang="en-US" sz="800" b="1" dirty="0">
                <a:solidFill>
                  <a:srgbClr val="FF0000"/>
                </a:solidFill>
                <a:latin typeface="Cambria" panose="02040503050406030204" pitchFamily="18" charset="0"/>
                <a:ea typeface="Cambria" panose="02040503050406030204" pitchFamily="18" charset="0"/>
              </a:rPr>
              <a:t>) as </a:t>
            </a:r>
            <a:r>
              <a:rPr lang="en-US" sz="800" b="1" dirty="0" err="1">
                <a:solidFill>
                  <a:srgbClr val="FF0000"/>
                </a:solidFill>
                <a:latin typeface="Cambria" panose="02040503050406030204" pitchFamily="18" charset="0"/>
                <a:ea typeface="Cambria" panose="02040503050406030204" pitchFamily="18" charset="0"/>
              </a:rPr>
              <a:t>rnk</a:t>
            </a:r>
            <a:r>
              <a:rPr lang="en-US" sz="800" b="1" dirty="0">
                <a:solidFill>
                  <a:srgbClr val="FF0000"/>
                </a:solidFill>
                <a:latin typeface="Cambria" panose="02040503050406030204" pitchFamily="18" charset="0"/>
                <a:ea typeface="Cambria" panose="02040503050406030204" pitchFamily="18" charset="0"/>
              </a:rPr>
              <a:t>,</a:t>
            </a:r>
          </a:p>
          <a:p>
            <a:r>
              <a:rPr lang="en-US" sz="800" b="1" dirty="0" err="1">
                <a:solidFill>
                  <a:srgbClr val="FF0000"/>
                </a:solidFill>
                <a:latin typeface="Cambria" panose="02040503050406030204" pitchFamily="18" charset="0"/>
                <a:ea typeface="Cambria" panose="02040503050406030204" pitchFamily="18" charset="0"/>
              </a:rPr>
              <a:t>dense_rank</a:t>
            </a:r>
            <a:r>
              <a:rPr lang="en-US" sz="800" b="1" dirty="0">
                <a:solidFill>
                  <a:srgbClr val="FF0000"/>
                </a:solidFill>
                <a:latin typeface="Cambria" panose="02040503050406030204" pitchFamily="18" charset="0"/>
                <a:ea typeface="Cambria" panose="02040503050406030204" pitchFamily="18" charset="0"/>
              </a:rPr>
              <a:t>() over(partition by </a:t>
            </a:r>
            <a:r>
              <a:rPr lang="en-US" sz="800" b="1" dirty="0" err="1">
                <a:solidFill>
                  <a:srgbClr val="FF0000"/>
                </a:solidFill>
                <a:latin typeface="Cambria" panose="02040503050406030204" pitchFamily="18" charset="0"/>
                <a:ea typeface="Cambria" panose="02040503050406030204" pitchFamily="18" charset="0"/>
              </a:rPr>
              <a:t>dept_name</a:t>
            </a:r>
            <a:r>
              <a:rPr lang="en-US" sz="800" b="1" dirty="0">
                <a:solidFill>
                  <a:srgbClr val="FF0000"/>
                </a:solidFill>
                <a:latin typeface="Cambria" panose="02040503050406030204" pitchFamily="18" charset="0"/>
                <a:ea typeface="Cambria" panose="02040503050406030204" pitchFamily="18" charset="0"/>
              </a:rPr>
              <a:t> order by salary </a:t>
            </a:r>
            <a:r>
              <a:rPr lang="en-US" sz="800" b="1" dirty="0" err="1">
                <a:solidFill>
                  <a:srgbClr val="FF0000"/>
                </a:solidFill>
                <a:latin typeface="Cambria" panose="02040503050406030204" pitchFamily="18" charset="0"/>
                <a:ea typeface="Cambria" panose="02040503050406030204" pitchFamily="18" charset="0"/>
              </a:rPr>
              <a:t>desc</a:t>
            </a:r>
            <a:r>
              <a:rPr lang="en-US" sz="800" b="1" dirty="0">
                <a:solidFill>
                  <a:srgbClr val="FF0000"/>
                </a:solidFill>
                <a:latin typeface="Cambria" panose="02040503050406030204" pitchFamily="18" charset="0"/>
                <a:ea typeface="Cambria" panose="02040503050406030204" pitchFamily="18" charset="0"/>
              </a:rPr>
              <a:t>) as </a:t>
            </a:r>
            <a:r>
              <a:rPr lang="en-US" sz="800" b="1" dirty="0" err="1">
                <a:solidFill>
                  <a:srgbClr val="FF0000"/>
                </a:solidFill>
                <a:latin typeface="Cambria" panose="02040503050406030204" pitchFamily="18" charset="0"/>
                <a:ea typeface="Cambria" panose="02040503050406030204" pitchFamily="18" charset="0"/>
              </a:rPr>
              <a:t>dense_rnk</a:t>
            </a:r>
            <a:r>
              <a:rPr lang="en-US" sz="800" b="1" dirty="0">
                <a:solidFill>
                  <a:srgbClr val="FF0000"/>
                </a:solidFill>
                <a:latin typeface="Cambria" panose="02040503050406030204" pitchFamily="18" charset="0"/>
                <a:ea typeface="Cambria" panose="02040503050406030204" pitchFamily="18" charset="0"/>
              </a:rPr>
              <a:t>,</a:t>
            </a:r>
          </a:p>
          <a:p>
            <a:r>
              <a:rPr lang="en-US" sz="800" b="1" dirty="0" err="1">
                <a:solidFill>
                  <a:srgbClr val="FF0000"/>
                </a:solidFill>
                <a:latin typeface="Cambria" panose="02040503050406030204" pitchFamily="18" charset="0"/>
                <a:ea typeface="Cambria" panose="02040503050406030204" pitchFamily="18" charset="0"/>
              </a:rPr>
              <a:t>row_number</a:t>
            </a:r>
            <a:r>
              <a:rPr lang="en-US" sz="800" b="1" dirty="0">
                <a:solidFill>
                  <a:srgbClr val="FF0000"/>
                </a:solidFill>
                <a:latin typeface="Cambria" panose="02040503050406030204" pitchFamily="18" charset="0"/>
                <a:ea typeface="Cambria" panose="02040503050406030204" pitchFamily="18" charset="0"/>
              </a:rPr>
              <a:t>() over(partition by </a:t>
            </a:r>
            <a:r>
              <a:rPr lang="en-US" sz="800" b="1" dirty="0" err="1">
                <a:solidFill>
                  <a:srgbClr val="FF0000"/>
                </a:solidFill>
                <a:latin typeface="Cambria" panose="02040503050406030204" pitchFamily="18" charset="0"/>
                <a:ea typeface="Cambria" panose="02040503050406030204" pitchFamily="18" charset="0"/>
              </a:rPr>
              <a:t>dept_name</a:t>
            </a:r>
            <a:r>
              <a:rPr lang="en-US" sz="800" b="1" dirty="0">
                <a:solidFill>
                  <a:srgbClr val="FF0000"/>
                </a:solidFill>
                <a:latin typeface="Cambria" panose="02040503050406030204" pitchFamily="18" charset="0"/>
                <a:ea typeface="Cambria" panose="02040503050406030204" pitchFamily="18" charset="0"/>
              </a:rPr>
              <a:t> order by salary </a:t>
            </a:r>
            <a:r>
              <a:rPr lang="en-US" sz="800" b="1" dirty="0" err="1">
                <a:solidFill>
                  <a:srgbClr val="FF0000"/>
                </a:solidFill>
                <a:latin typeface="Cambria" panose="02040503050406030204" pitchFamily="18" charset="0"/>
                <a:ea typeface="Cambria" panose="02040503050406030204" pitchFamily="18" charset="0"/>
              </a:rPr>
              <a:t>desc</a:t>
            </a:r>
            <a:r>
              <a:rPr lang="en-US" sz="800" b="1" dirty="0">
                <a:solidFill>
                  <a:srgbClr val="FF0000"/>
                </a:solidFill>
                <a:latin typeface="Cambria" panose="02040503050406030204" pitchFamily="18" charset="0"/>
                <a:ea typeface="Cambria" panose="02040503050406030204" pitchFamily="18" charset="0"/>
              </a:rPr>
              <a:t>) as </a:t>
            </a:r>
            <a:r>
              <a:rPr lang="en-US" sz="800" b="1" dirty="0" err="1">
                <a:solidFill>
                  <a:srgbClr val="FF0000"/>
                </a:solidFill>
                <a:latin typeface="Cambria" panose="02040503050406030204" pitchFamily="18" charset="0"/>
                <a:ea typeface="Cambria" panose="02040503050406030204" pitchFamily="18" charset="0"/>
              </a:rPr>
              <a:t>rn</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from </a:t>
            </a:r>
            <a:r>
              <a:rPr lang="en-US" sz="800" b="1" dirty="0" err="1">
                <a:solidFill>
                  <a:srgbClr val="FF0000"/>
                </a:solidFill>
                <a:latin typeface="Cambria" panose="02040503050406030204" pitchFamily="18" charset="0"/>
                <a:ea typeface="Cambria" panose="02040503050406030204" pitchFamily="18" charset="0"/>
              </a:rPr>
              <a:t>employee_WFS</a:t>
            </a:r>
            <a:r>
              <a:rPr lang="en-US" sz="800" b="1" dirty="0">
                <a:solidFill>
                  <a:srgbClr val="FF0000"/>
                </a:solidFill>
                <a:latin typeface="Cambria" panose="02040503050406030204" pitchFamily="18" charset="0"/>
                <a:ea typeface="Cambria" panose="02040503050406030204" pitchFamily="18" charset="0"/>
              </a:rPr>
              <a:t> e;</a:t>
            </a:r>
          </a:p>
        </p:txBody>
      </p:sp>
      <p:sp>
        <p:nvSpPr>
          <p:cNvPr id="10" name="Rectangle 9"/>
          <p:cNvSpPr/>
          <p:nvPr/>
        </p:nvSpPr>
        <p:spPr>
          <a:xfrm>
            <a:off x="3983043" y="4059837"/>
            <a:ext cx="3878964" cy="2677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r>
              <a:rPr lang="en-US" sz="800" b="1" dirty="0" smtClean="0"/>
              <a:t>WAQ:- Delete </a:t>
            </a:r>
            <a:r>
              <a:rPr lang="en-US" sz="800" b="1" dirty="0"/>
              <a:t>duplicate records or retrieve unique records in </a:t>
            </a:r>
            <a:r>
              <a:rPr lang="en-US" sz="800" b="1" dirty="0" smtClean="0"/>
              <a:t>below table.</a:t>
            </a:r>
            <a:endParaRPr lang="en-US" sz="800" dirty="0"/>
          </a:p>
          <a:p>
            <a:endParaRPr lang="en-US" sz="800" b="1" dirty="0" smtClean="0">
              <a:solidFill>
                <a:srgbClr val="FF0000"/>
              </a:solidFill>
              <a:latin typeface="Cambria" panose="02040503050406030204" pitchFamily="18" charset="0"/>
              <a:ea typeface="Cambria" panose="02040503050406030204" pitchFamily="18" charset="0"/>
            </a:endParaRPr>
          </a:p>
          <a:p>
            <a:r>
              <a:rPr lang="en-US" sz="800" b="1" dirty="0" smtClean="0">
                <a:solidFill>
                  <a:srgbClr val="FF0000"/>
                </a:solidFill>
                <a:latin typeface="Cambria" panose="02040503050406030204" pitchFamily="18" charset="0"/>
                <a:ea typeface="Cambria" panose="02040503050406030204" pitchFamily="18" charset="0"/>
              </a:rPr>
              <a:t>CREATE </a:t>
            </a:r>
            <a:r>
              <a:rPr lang="en-US" sz="800" b="1" dirty="0">
                <a:solidFill>
                  <a:srgbClr val="FF0000"/>
                </a:solidFill>
                <a:latin typeface="Cambria" panose="02040503050406030204" pitchFamily="18" charset="0"/>
                <a:ea typeface="Cambria" panose="02040503050406030204" pitchFamily="18" charset="0"/>
              </a:rPr>
              <a:t>TABLE [</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].[Employee1](  </a:t>
            </a:r>
          </a:p>
          <a:p>
            <a:r>
              <a:rPr lang="en-US" sz="800" b="1" dirty="0">
                <a:solidFill>
                  <a:srgbClr val="FF0000"/>
                </a:solidFill>
                <a:latin typeface="Cambria" panose="02040503050406030204" pitchFamily="18" charset="0"/>
                <a:ea typeface="Cambria" panose="02040503050406030204" pitchFamily="18" charset="0"/>
              </a:rPr>
              <a:t>    [EMPID] [</a:t>
            </a:r>
            <a:r>
              <a:rPr lang="en-US" sz="800" b="1" dirty="0" err="1">
                <a:solidFill>
                  <a:srgbClr val="FF0000"/>
                </a:solidFill>
                <a:latin typeface="Cambria" panose="02040503050406030204" pitchFamily="18" charset="0"/>
                <a:ea typeface="Cambria" panose="02040503050406030204" pitchFamily="18" charset="0"/>
              </a:rPr>
              <a:t>nvarchar</a:t>
            </a:r>
            <a:r>
              <a:rPr lang="en-US" sz="800" b="1" dirty="0">
                <a:solidFill>
                  <a:srgbClr val="FF0000"/>
                </a:solidFill>
                <a:latin typeface="Cambria" panose="02040503050406030204" pitchFamily="18" charset="0"/>
                <a:ea typeface="Cambria" panose="02040503050406030204" pitchFamily="18" charset="0"/>
              </a:rPr>
              <a:t>](30) NOT NULL,  </a:t>
            </a:r>
          </a:p>
          <a:p>
            <a:r>
              <a:rPr lang="en-US" sz="800" b="1" dirty="0">
                <a:solidFill>
                  <a:srgbClr val="FF0000"/>
                </a:solidFill>
                <a:latin typeface="Cambria" panose="02040503050406030204" pitchFamily="18" charset="0"/>
                <a:ea typeface="Cambria" panose="02040503050406030204" pitchFamily="18" charset="0"/>
              </a:rPr>
              <a:t>    [Name] [</a:t>
            </a:r>
            <a:r>
              <a:rPr lang="en-US" sz="800" b="1" dirty="0" err="1">
                <a:solidFill>
                  <a:srgbClr val="FF0000"/>
                </a:solidFill>
                <a:latin typeface="Cambria" panose="02040503050406030204" pitchFamily="18" charset="0"/>
                <a:ea typeface="Cambria" panose="02040503050406030204" pitchFamily="18" charset="0"/>
              </a:rPr>
              <a:t>nvarchar</a:t>
            </a:r>
            <a:r>
              <a:rPr lang="en-US" sz="800" b="1" dirty="0">
                <a:solidFill>
                  <a:srgbClr val="FF0000"/>
                </a:solidFill>
                <a:latin typeface="Cambria" panose="02040503050406030204" pitchFamily="18" charset="0"/>
                <a:ea typeface="Cambria" panose="02040503050406030204" pitchFamily="18" charset="0"/>
              </a:rPr>
              <a:t>](150) NULL,  </a:t>
            </a:r>
          </a:p>
          <a:p>
            <a:r>
              <a:rPr lang="en-US" sz="800" b="1" dirty="0">
                <a:solidFill>
                  <a:srgbClr val="FF0000"/>
                </a:solidFill>
                <a:latin typeface="Cambria" panose="02040503050406030204" pitchFamily="18" charset="0"/>
                <a:ea typeface="Cambria" panose="02040503050406030204" pitchFamily="18" charset="0"/>
              </a:rPr>
              <a:t>    [Salary] [money] NULL  </a:t>
            </a:r>
            <a:r>
              <a:rPr lang="en-US" sz="800" b="1" dirty="0" smtClean="0">
                <a:solidFill>
                  <a:srgbClr val="FF0000"/>
                </a:solidFill>
                <a:latin typeface="Cambria" panose="02040503050406030204" pitchFamily="18" charset="0"/>
                <a:ea typeface="Cambria" panose="02040503050406030204" pitchFamily="18" charset="0"/>
              </a:rPr>
              <a:t>)</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INSERT [</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].[Employee1] ([EMPID], [Name], [Salary]) VALUES ('EMP101', 'Vishal', 15000)  </a:t>
            </a:r>
          </a:p>
          <a:p>
            <a:r>
              <a:rPr lang="en-US" sz="800" b="1" dirty="0">
                <a:solidFill>
                  <a:srgbClr val="FF0000"/>
                </a:solidFill>
                <a:latin typeface="Cambria" panose="02040503050406030204" pitchFamily="18" charset="0"/>
                <a:ea typeface="Cambria" panose="02040503050406030204" pitchFamily="18" charset="0"/>
              </a:rPr>
              <a:t>INSERT [</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].[Employee1] ([EMPID], [Name], [Salary]) VALUES ('EMP102', 'Sam', 20000)  </a:t>
            </a:r>
          </a:p>
          <a:p>
            <a:r>
              <a:rPr lang="en-US" sz="800" b="1" dirty="0">
                <a:solidFill>
                  <a:srgbClr val="FF0000"/>
                </a:solidFill>
                <a:latin typeface="Cambria" panose="02040503050406030204" pitchFamily="18" charset="0"/>
                <a:ea typeface="Cambria" panose="02040503050406030204" pitchFamily="18" charset="0"/>
              </a:rPr>
              <a:t>INSERT [</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].[Employee1] ([EMPID], [Name], [Salary]) VALUES ('EMP105', 'Ravi', 10000)  </a:t>
            </a:r>
          </a:p>
          <a:p>
            <a:r>
              <a:rPr lang="en-US" sz="800" b="1" dirty="0">
                <a:solidFill>
                  <a:srgbClr val="FF0000"/>
                </a:solidFill>
                <a:latin typeface="Cambria" panose="02040503050406030204" pitchFamily="18" charset="0"/>
                <a:ea typeface="Cambria" panose="02040503050406030204" pitchFamily="18" charset="0"/>
              </a:rPr>
              <a:t>INSERT [</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].[Employee1] ([EMPID], [Name], [Salary]) VALUES ('EMP106', 'Mahesh', 18000) </a:t>
            </a:r>
          </a:p>
          <a:p>
            <a:r>
              <a:rPr lang="en-US" sz="800" b="1" dirty="0">
                <a:solidFill>
                  <a:srgbClr val="FF0000"/>
                </a:solidFill>
                <a:latin typeface="Cambria" panose="02040503050406030204" pitchFamily="18" charset="0"/>
                <a:ea typeface="Cambria" panose="02040503050406030204" pitchFamily="18" charset="0"/>
              </a:rPr>
              <a:t>INSERT [</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].[Employee1] ([EMPID], [Name], [Salary]) VALUES ('EMP102', 'Sam', 20000) </a:t>
            </a:r>
          </a:p>
          <a:p>
            <a:r>
              <a:rPr lang="en-US" sz="800" b="1" dirty="0">
                <a:solidFill>
                  <a:srgbClr val="FF0000"/>
                </a:solidFill>
                <a:latin typeface="Cambria" panose="02040503050406030204" pitchFamily="18" charset="0"/>
                <a:ea typeface="Cambria" panose="02040503050406030204" pitchFamily="18" charset="0"/>
              </a:rPr>
              <a:t>INSERT [</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].[Employee1] ([EMPID], [Name], [Salary]) VALUES ('EMP102', 'Sam', 20000) </a:t>
            </a:r>
          </a:p>
          <a:p>
            <a:r>
              <a:rPr lang="en-US" sz="800" b="1" dirty="0">
                <a:solidFill>
                  <a:srgbClr val="FF0000"/>
                </a:solidFill>
                <a:latin typeface="Cambria" panose="02040503050406030204" pitchFamily="18" charset="0"/>
                <a:ea typeface="Cambria" panose="02040503050406030204" pitchFamily="18" charset="0"/>
              </a:rPr>
              <a:t>INSERT [</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].[Employee1] ([EMPID], [Name], [Salary]) VALUES ('EMP105', 'Ravi', 10000)  </a:t>
            </a:r>
          </a:p>
          <a:p>
            <a:r>
              <a:rPr lang="en-US" sz="800" b="1" dirty="0">
                <a:solidFill>
                  <a:srgbClr val="FF0000"/>
                </a:solidFill>
                <a:latin typeface="Cambria" panose="02040503050406030204" pitchFamily="18" charset="0"/>
                <a:ea typeface="Cambria" panose="02040503050406030204" pitchFamily="18" charset="0"/>
              </a:rPr>
              <a:t>select * from [</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].[Employee1]</a:t>
            </a:r>
          </a:p>
        </p:txBody>
      </p:sp>
      <p:sp>
        <p:nvSpPr>
          <p:cNvPr id="12" name="Rectangle 11"/>
          <p:cNvSpPr/>
          <p:nvPr/>
        </p:nvSpPr>
        <p:spPr>
          <a:xfrm>
            <a:off x="7973958" y="48752"/>
            <a:ext cx="4099095"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800" b="1" dirty="0">
                <a:solidFill>
                  <a:srgbClr val="FF0000"/>
                </a:solidFill>
                <a:latin typeface="Cambria" panose="02040503050406030204" pitchFamily="18" charset="0"/>
                <a:ea typeface="Cambria" panose="02040503050406030204" pitchFamily="18" charset="0"/>
              </a:rPr>
              <a:t>with </a:t>
            </a:r>
            <a:r>
              <a:rPr lang="en-US" sz="800" b="1" dirty="0" err="1">
                <a:solidFill>
                  <a:srgbClr val="FF0000"/>
                </a:solidFill>
                <a:latin typeface="Cambria" panose="02040503050406030204" pitchFamily="18" charset="0"/>
                <a:ea typeface="Cambria" panose="02040503050406030204" pitchFamily="18" charset="0"/>
              </a:rPr>
              <a:t>empCTE</a:t>
            </a:r>
            <a:r>
              <a:rPr lang="en-US" sz="800" b="1" dirty="0">
                <a:solidFill>
                  <a:srgbClr val="FF0000"/>
                </a:solidFill>
                <a:latin typeface="Cambria" panose="02040503050406030204" pitchFamily="18" charset="0"/>
                <a:ea typeface="Cambria" panose="02040503050406030204" pitchFamily="18" charset="0"/>
              </a:rPr>
              <a:t> as  </a:t>
            </a:r>
          </a:p>
          <a:p>
            <a:r>
              <a:rPr lang="en-US" sz="800" b="1" dirty="0">
                <a:solidFill>
                  <a:srgbClr val="FF0000"/>
                </a:solidFill>
                <a:latin typeface="Cambria" panose="02040503050406030204" pitchFamily="18" charset="0"/>
                <a:ea typeface="Cambria" panose="02040503050406030204" pitchFamily="18" charset="0"/>
              </a:rPr>
              <a:t>(  </a:t>
            </a:r>
          </a:p>
          <a:p>
            <a:r>
              <a:rPr lang="en-US" sz="800" b="1" dirty="0">
                <a:solidFill>
                  <a:srgbClr val="FF0000"/>
                </a:solidFill>
                <a:latin typeface="Cambria" panose="02040503050406030204" pitchFamily="18" charset="0"/>
                <a:ea typeface="Cambria" panose="02040503050406030204" pitchFamily="18" charset="0"/>
              </a:rPr>
              <a:t>select *, ROW_NUMBER() over(partition by EMPID order by EMPID) as </a:t>
            </a:r>
            <a:r>
              <a:rPr lang="en-US" sz="800" b="1" dirty="0" err="1">
                <a:solidFill>
                  <a:srgbClr val="FF0000"/>
                </a:solidFill>
                <a:latin typeface="Cambria" panose="02040503050406030204" pitchFamily="18" charset="0"/>
                <a:ea typeface="Cambria" panose="02040503050406030204" pitchFamily="18" charset="0"/>
              </a:rPr>
              <a:t>rowno</a:t>
            </a:r>
            <a:r>
              <a:rPr lang="en-US" sz="800" b="1" dirty="0">
                <a:solidFill>
                  <a:srgbClr val="FF0000"/>
                </a:solidFill>
                <a:latin typeface="Cambria" panose="02040503050406030204" pitchFamily="18" charset="0"/>
                <a:ea typeface="Cambria" panose="02040503050406030204" pitchFamily="18" charset="0"/>
              </a:rPr>
              <a:t> from Employee1  </a:t>
            </a:r>
          </a:p>
          <a:p>
            <a:r>
              <a:rPr lang="en-US" sz="800" b="1" dirty="0">
                <a:solidFill>
                  <a:srgbClr val="FF0000"/>
                </a:solidFill>
                <a:latin typeface="Cambria" panose="02040503050406030204" pitchFamily="18" charset="0"/>
                <a:ea typeface="Cambria" panose="02040503050406030204" pitchFamily="18" charset="0"/>
              </a:rPr>
              <a:t>)  </a:t>
            </a:r>
          </a:p>
          <a:p>
            <a:r>
              <a:rPr lang="en-US" sz="800" b="1" dirty="0">
                <a:solidFill>
                  <a:srgbClr val="FF0000"/>
                </a:solidFill>
                <a:latin typeface="Cambria" panose="02040503050406030204" pitchFamily="18" charset="0"/>
                <a:ea typeface="Cambria" panose="02040503050406030204" pitchFamily="18" charset="0"/>
              </a:rPr>
              <a:t>Select * from </a:t>
            </a:r>
            <a:r>
              <a:rPr lang="en-US" sz="800" b="1" dirty="0" err="1">
                <a:solidFill>
                  <a:srgbClr val="FF0000"/>
                </a:solidFill>
                <a:latin typeface="Cambria" panose="02040503050406030204" pitchFamily="18" charset="0"/>
                <a:ea typeface="Cambria" panose="02040503050406030204" pitchFamily="18" charset="0"/>
              </a:rPr>
              <a:t>empCTE</a:t>
            </a:r>
            <a:r>
              <a:rPr lang="en-US" sz="800" b="1" dirty="0">
                <a:solidFill>
                  <a:srgbClr val="FF0000"/>
                </a:solidFill>
                <a:latin typeface="Cambria" panose="02040503050406030204" pitchFamily="18" charset="0"/>
                <a:ea typeface="Cambria" panose="02040503050406030204" pitchFamily="18" charset="0"/>
              </a:rPr>
              <a:t> where </a:t>
            </a:r>
            <a:r>
              <a:rPr lang="en-US" sz="800" b="1" dirty="0" err="1">
                <a:solidFill>
                  <a:srgbClr val="FF0000"/>
                </a:solidFill>
                <a:latin typeface="Cambria" panose="02040503050406030204" pitchFamily="18" charset="0"/>
                <a:ea typeface="Cambria" panose="02040503050406030204" pitchFamily="18" charset="0"/>
              </a:rPr>
              <a:t>rowno</a:t>
            </a:r>
            <a:r>
              <a:rPr lang="en-US" sz="800" b="1" dirty="0">
                <a:solidFill>
                  <a:srgbClr val="FF0000"/>
                </a:solidFill>
                <a:latin typeface="Cambria" panose="02040503050406030204" pitchFamily="18" charset="0"/>
                <a:ea typeface="Cambria" panose="02040503050406030204" pitchFamily="18" charset="0"/>
              </a:rPr>
              <a:t>=1  --</a:t>
            </a:r>
            <a:r>
              <a:rPr lang="en-US" sz="800" b="1" dirty="0">
                <a:solidFill>
                  <a:schemeClr val="tx1"/>
                </a:solidFill>
                <a:latin typeface="Cambria" panose="02040503050406030204" pitchFamily="18" charset="0"/>
                <a:ea typeface="Cambria" panose="02040503050406030204" pitchFamily="18" charset="0"/>
              </a:rPr>
              <a:t> got unique records in the table</a:t>
            </a:r>
          </a:p>
          <a:p>
            <a:r>
              <a:rPr lang="en-US" sz="800" b="1" dirty="0">
                <a:solidFill>
                  <a:srgbClr val="FF0000"/>
                </a:solidFill>
                <a:latin typeface="Cambria" panose="02040503050406030204" pitchFamily="18" charset="0"/>
                <a:ea typeface="Cambria" panose="02040503050406030204" pitchFamily="18" charset="0"/>
              </a:rPr>
              <a:t> </a:t>
            </a:r>
          </a:p>
          <a:p>
            <a:r>
              <a:rPr lang="en-US" sz="800" b="1" dirty="0">
                <a:solidFill>
                  <a:srgbClr val="FF0000"/>
                </a:solidFill>
                <a:latin typeface="Cambria" panose="02040503050406030204" pitchFamily="18" charset="0"/>
                <a:ea typeface="Cambria" panose="02040503050406030204" pitchFamily="18" charset="0"/>
              </a:rPr>
              <a:t>--delete from </a:t>
            </a:r>
            <a:r>
              <a:rPr lang="en-US" sz="800" b="1" dirty="0" err="1">
                <a:solidFill>
                  <a:srgbClr val="FF0000"/>
                </a:solidFill>
                <a:latin typeface="Cambria" panose="02040503050406030204" pitchFamily="18" charset="0"/>
                <a:ea typeface="Cambria" panose="02040503050406030204" pitchFamily="18" charset="0"/>
              </a:rPr>
              <a:t>empCTE</a:t>
            </a:r>
            <a:r>
              <a:rPr lang="en-US" sz="800" b="1" dirty="0">
                <a:solidFill>
                  <a:srgbClr val="FF0000"/>
                </a:solidFill>
                <a:latin typeface="Cambria" panose="02040503050406030204" pitchFamily="18" charset="0"/>
                <a:ea typeface="Cambria" panose="02040503050406030204" pitchFamily="18" charset="0"/>
              </a:rPr>
              <a:t> where </a:t>
            </a:r>
            <a:r>
              <a:rPr lang="en-US" sz="800" b="1" dirty="0" err="1">
                <a:solidFill>
                  <a:srgbClr val="FF0000"/>
                </a:solidFill>
                <a:latin typeface="Cambria" panose="02040503050406030204" pitchFamily="18" charset="0"/>
                <a:ea typeface="Cambria" panose="02040503050406030204" pitchFamily="18" charset="0"/>
              </a:rPr>
              <a:t>rowno</a:t>
            </a:r>
            <a:r>
              <a:rPr lang="en-US" sz="800" b="1" dirty="0">
                <a:solidFill>
                  <a:srgbClr val="FF0000"/>
                </a:solidFill>
                <a:latin typeface="Cambria" panose="02040503050406030204" pitchFamily="18" charset="0"/>
                <a:ea typeface="Cambria" panose="02040503050406030204" pitchFamily="18" charset="0"/>
              </a:rPr>
              <a:t>&gt;1  </a:t>
            </a:r>
            <a:r>
              <a:rPr lang="en-US" sz="800" b="1" dirty="0">
                <a:solidFill>
                  <a:schemeClr val="tx1"/>
                </a:solidFill>
                <a:latin typeface="Cambria" panose="02040503050406030204" pitchFamily="18" charset="0"/>
                <a:ea typeface="Cambria" panose="02040503050406030204" pitchFamily="18" charset="0"/>
              </a:rPr>
              <a:t>-- delete duplicate records in the table </a:t>
            </a:r>
          </a:p>
        </p:txBody>
      </p:sp>
      <p:sp>
        <p:nvSpPr>
          <p:cNvPr id="13" name="Rectangle 12"/>
          <p:cNvSpPr/>
          <p:nvPr/>
        </p:nvSpPr>
        <p:spPr>
          <a:xfrm>
            <a:off x="7980344" y="1268197"/>
            <a:ext cx="4092709" cy="313932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900" b="1" dirty="0" smtClean="0"/>
              <a:t>WAQ:- Finding </a:t>
            </a:r>
            <a:r>
              <a:rPr lang="en-US" sz="900" b="1" dirty="0"/>
              <a:t>the highest, 2</a:t>
            </a:r>
            <a:r>
              <a:rPr lang="en-US" sz="900" b="1" baseline="30000" dirty="0"/>
              <a:t>nd</a:t>
            </a:r>
            <a:r>
              <a:rPr lang="en-US" sz="900" b="1" dirty="0"/>
              <a:t> highest and nth highest salary but we do not require duplicates in the table </a:t>
            </a:r>
            <a:endParaRPr lang="en-US" sz="900" dirty="0"/>
          </a:p>
          <a:p>
            <a:endParaRPr lang="en-US" sz="900" b="1" dirty="0">
              <a:solidFill>
                <a:srgbClr val="FF0000"/>
              </a:solidFill>
              <a:latin typeface="Cambria" panose="02040503050406030204" pitchFamily="18" charset="0"/>
              <a:ea typeface="Cambria" panose="02040503050406030204" pitchFamily="18" charset="0"/>
            </a:endParaRPr>
          </a:p>
          <a:p>
            <a:r>
              <a:rPr lang="en-US" sz="900" b="1" dirty="0" smtClean="0">
                <a:solidFill>
                  <a:srgbClr val="FF0000"/>
                </a:solidFill>
                <a:latin typeface="Cambria" panose="02040503050406030204" pitchFamily="18" charset="0"/>
                <a:ea typeface="Cambria" panose="02040503050406030204" pitchFamily="18" charset="0"/>
              </a:rPr>
              <a:t>with </a:t>
            </a:r>
            <a:r>
              <a:rPr lang="en-US" sz="900" b="1" dirty="0" err="1">
                <a:solidFill>
                  <a:srgbClr val="FF0000"/>
                </a:solidFill>
                <a:latin typeface="Cambria" panose="02040503050406030204" pitchFamily="18" charset="0"/>
                <a:ea typeface="Cambria" panose="02040503050406030204" pitchFamily="18" charset="0"/>
              </a:rPr>
              <a:t>empCTE</a:t>
            </a:r>
            <a:r>
              <a:rPr lang="en-US" sz="900" b="1" dirty="0">
                <a:solidFill>
                  <a:srgbClr val="FF0000"/>
                </a:solidFill>
                <a:latin typeface="Cambria" panose="02040503050406030204" pitchFamily="18" charset="0"/>
                <a:ea typeface="Cambria" panose="02040503050406030204" pitchFamily="18" charset="0"/>
              </a:rPr>
              <a:t> as  </a:t>
            </a:r>
          </a:p>
          <a:p>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select *, RANK() over(--Partition by [EMPID], [Name], [Salary] </a:t>
            </a:r>
          </a:p>
          <a:p>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order by SALARY </a:t>
            </a:r>
            <a:r>
              <a:rPr lang="en-US" sz="900" b="1" dirty="0" err="1">
                <a:solidFill>
                  <a:srgbClr val="FF0000"/>
                </a:solidFill>
                <a:latin typeface="Cambria" panose="02040503050406030204" pitchFamily="18" charset="0"/>
                <a:ea typeface="Cambria" panose="02040503050406030204" pitchFamily="18" charset="0"/>
              </a:rPr>
              <a:t>desc</a:t>
            </a:r>
            <a:r>
              <a:rPr lang="en-US" sz="900" b="1" dirty="0">
                <a:solidFill>
                  <a:srgbClr val="FF0000"/>
                </a:solidFill>
                <a:latin typeface="Cambria" panose="02040503050406030204" pitchFamily="18" charset="0"/>
                <a:ea typeface="Cambria" panose="02040503050406030204" pitchFamily="18" charset="0"/>
              </a:rPr>
              <a:t>) as </a:t>
            </a:r>
            <a:r>
              <a:rPr lang="en-US" sz="900" b="1" dirty="0" err="1">
                <a:solidFill>
                  <a:srgbClr val="FF0000"/>
                </a:solidFill>
                <a:latin typeface="Cambria" panose="02040503050406030204" pitchFamily="18" charset="0"/>
                <a:ea typeface="Cambria" panose="02040503050406030204" pitchFamily="18" charset="0"/>
              </a:rPr>
              <a:t>rnk</a:t>
            </a:r>
            <a:r>
              <a:rPr lang="en-US" sz="900" b="1" dirty="0">
                <a:solidFill>
                  <a:srgbClr val="FF0000"/>
                </a:solidFill>
                <a:latin typeface="Cambria" panose="02040503050406030204" pitchFamily="18" charset="0"/>
                <a:ea typeface="Cambria" panose="02040503050406030204" pitchFamily="18" charset="0"/>
              </a:rPr>
              <a:t> from </a:t>
            </a:r>
            <a:r>
              <a:rPr lang="en-US" sz="900" b="1" dirty="0" err="1">
                <a:solidFill>
                  <a:srgbClr val="FF0000"/>
                </a:solidFill>
                <a:latin typeface="Cambria" panose="02040503050406030204" pitchFamily="18" charset="0"/>
                <a:ea typeface="Cambria" panose="02040503050406030204" pitchFamily="18" charset="0"/>
              </a:rPr>
              <a:t>employee_WFS</a:t>
            </a:r>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Select TOP 1 * from </a:t>
            </a:r>
            <a:r>
              <a:rPr lang="en-US" sz="900" b="1" dirty="0" err="1">
                <a:solidFill>
                  <a:srgbClr val="FF0000"/>
                </a:solidFill>
                <a:latin typeface="Cambria" panose="02040503050406030204" pitchFamily="18" charset="0"/>
                <a:ea typeface="Cambria" panose="02040503050406030204" pitchFamily="18" charset="0"/>
              </a:rPr>
              <a:t>empCTE</a:t>
            </a:r>
            <a:r>
              <a:rPr lang="en-US" sz="900" b="1" dirty="0">
                <a:solidFill>
                  <a:srgbClr val="FF0000"/>
                </a:solidFill>
                <a:latin typeface="Cambria" panose="02040503050406030204" pitchFamily="18" charset="0"/>
                <a:ea typeface="Cambria" panose="02040503050406030204" pitchFamily="18" charset="0"/>
              </a:rPr>
              <a:t> where </a:t>
            </a:r>
            <a:r>
              <a:rPr lang="en-US" sz="900" b="1" dirty="0" err="1" smtClean="0">
                <a:solidFill>
                  <a:srgbClr val="FF0000"/>
                </a:solidFill>
                <a:latin typeface="Cambria" panose="02040503050406030204" pitchFamily="18" charset="0"/>
                <a:ea typeface="Cambria" panose="02040503050406030204" pitchFamily="18" charset="0"/>
              </a:rPr>
              <a:t>rnk</a:t>
            </a:r>
            <a:r>
              <a:rPr lang="en-US" sz="900" b="1" dirty="0" smtClean="0">
                <a:solidFill>
                  <a:srgbClr val="FF0000"/>
                </a:solidFill>
                <a:latin typeface="Cambria" panose="02040503050406030204" pitchFamily="18" charset="0"/>
                <a:ea typeface="Cambria" panose="02040503050406030204" pitchFamily="18" charset="0"/>
              </a:rPr>
              <a:t>=2</a:t>
            </a:r>
          </a:p>
          <a:p>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chemeClr val="tx1"/>
                </a:solidFill>
                <a:latin typeface="Cambria" panose="02040503050406030204" pitchFamily="18" charset="0"/>
                <a:ea typeface="Cambria" panose="02040503050406030204" pitchFamily="18" charset="0"/>
              </a:rPr>
              <a:t>If I will retrieve 4th </a:t>
            </a:r>
            <a:r>
              <a:rPr lang="en-US" sz="900" b="1" dirty="0" smtClean="0">
                <a:solidFill>
                  <a:schemeClr val="tx1"/>
                </a:solidFill>
                <a:latin typeface="Cambria" panose="02040503050406030204" pitchFamily="18" charset="0"/>
                <a:ea typeface="Cambria" panose="02040503050406030204" pitchFamily="18" charset="0"/>
              </a:rPr>
              <a:t>Highest </a:t>
            </a:r>
            <a:r>
              <a:rPr lang="en-US" sz="900" b="1" dirty="0">
                <a:solidFill>
                  <a:schemeClr val="tx1"/>
                </a:solidFill>
                <a:latin typeface="Cambria" panose="02040503050406030204" pitchFamily="18" charset="0"/>
                <a:ea typeface="Cambria" panose="02040503050406030204" pitchFamily="18" charset="0"/>
              </a:rPr>
              <a:t>salary using RANK() then its not possible. We need to use DENSCE_RANK() function </a:t>
            </a:r>
            <a:endParaRPr lang="en-US" sz="900" b="1" dirty="0" smtClean="0">
              <a:solidFill>
                <a:schemeClr val="tx1"/>
              </a:solidFill>
              <a:latin typeface="Cambria" panose="02040503050406030204" pitchFamily="18" charset="0"/>
              <a:ea typeface="Cambria" panose="02040503050406030204" pitchFamily="18" charset="0"/>
            </a:endParaRPr>
          </a:p>
          <a:p>
            <a:endParaRPr lang="en-US" sz="900" b="1" dirty="0">
              <a:solidFill>
                <a:schemeClr val="tx1"/>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with </a:t>
            </a:r>
            <a:r>
              <a:rPr lang="en-US" sz="900" b="1" dirty="0" err="1">
                <a:solidFill>
                  <a:srgbClr val="FF0000"/>
                </a:solidFill>
                <a:latin typeface="Cambria" panose="02040503050406030204" pitchFamily="18" charset="0"/>
                <a:ea typeface="Cambria" panose="02040503050406030204" pitchFamily="18" charset="0"/>
              </a:rPr>
              <a:t>empCTE</a:t>
            </a:r>
            <a:r>
              <a:rPr lang="en-US" sz="900" b="1" dirty="0">
                <a:solidFill>
                  <a:srgbClr val="FF0000"/>
                </a:solidFill>
                <a:latin typeface="Cambria" panose="02040503050406030204" pitchFamily="18" charset="0"/>
                <a:ea typeface="Cambria" panose="02040503050406030204" pitchFamily="18" charset="0"/>
              </a:rPr>
              <a:t> as  </a:t>
            </a:r>
          </a:p>
          <a:p>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select *, </a:t>
            </a:r>
            <a:r>
              <a:rPr lang="en-US" sz="900" b="1" dirty="0" err="1">
                <a:solidFill>
                  <a:srgbClr val="FF0000"/>
                </a:solidFill>
                <a:latin typeface="Cambria" panose="02040503050406030204" pitchFamily="18" charset="0"/>
                <a:ea typeface="Cambria" panose="02040503050406030204" pitchFamily="18" charset="0"/>
              </a:rPr>
              <a:t>dense_rank</a:t>
            </a:r>
            <a:r>
              <a:rPr lang="en-US" sz="900" b="1" dirty="0">
                <a:solidFill>
                  <a:srgbClr val="FF0000"/>
                </a:solidFill>
                <a:latin typeface="Cambria" panose="02040503050406030204" pitchFamily="18" charset="0"/>
                <a:ea typeface="Cambria" panose="02040503050406030204" pitchFamily="18" charset="0"/>
              </a:rPr>
              <a:t>() over(--Partition by [EMPID], [Name], [Salary] </a:t>
            </a:r>
          </a:p>
          <a:p>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order by SALARY </a:t>
            </a:r>
            <a:r>
              <a:rPr lang="en-US" sz="900" b="1" dirty="0" err="1">
                <a:solidFill>
                  <a:srgbClr val="FF0000"/>
                </a:solidFill>
                <a:latin typeface="Cambria" panose="02040503050406030204" pitchFamily="18" charset="0"/>
                <a:ea typeface="Cambria" panose="02040503050406030204" pitchFamily="18" charset="0"/>
              </a:rPr>
              <a:t>desc</a:t>
            </a:r>
            <a:r>
              <a:rPr lang="en-US" sz="900" b="1" dirty="0">
                <a:solidFill>
                  <a:srgbClr val="FF0000"/>
                </a:solidFill>
                <a:latin typeface="Cambria" panose="02040503050406030204" pitchFamily="18" charset="0"/>
                <a:ea typeface="Cambria" panose="02040503050406030204" pitchFamily="18" charset="0"/>
              </a:rPr>
              <a:t>) as </a:t>
            </a:r>
            <a:r>
              <a:rPr lang="en-US" sz="900" b="1" dirty="0" err="1">
                <a:solidFill>
                  <a:srgbClr val="FF0000"/>
                </a:solidFill>
                <a:latin typeface="Cambria" panose="02040503050406030204" pitchFamily="18" charset="0"/>
                <a:ea typeface="Cambria" panose="02040503050406030204" pitchFamily="18" charset="0"/>
              </a:rPr>
              <a:t>rnk</a:t>
            </a:r>
            <a:r>
              <a:rPr lang="en-US" sz="900" b="1" dirty="0">
                <a:solidFill>
                  <a:srgbClr val="FF0000"/>
                </a:solidFill>
                <a:latin typeface="Cambria" panose="02040503050406030204" pitchFamily="18" charset="0"/>
                <a:ea typeface="Cambria" panose="02040503050406030204" pitchFamily="18" charset="0"/>
              </a:rPr>
              <a:t> from </a:t>
            </a:r>
            <a:r>
              <a:rPr lang="en-US" sz="900" b="1" dirty="0" err="1">
                <a:solidFill>
                  <a:srgbClr val="FF0000"/>
                </a:solidFill>
                <a:latin typeface="Cambria" panose="02040503050406030204" pitchFamily="18" charset="0"/>
                <a:ea typeface="Cambria" panose="02040503050406030204" pitchFamily="18" charset="0"/>
              </a:rPr>
              <a:t>employee_WFS</a:t>
            </a:r>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Select TOP 1 * from </a:t>
            </a:r>
            <a:r>
              <a:rPr lang="en-US" sz="900" b="1" dirty="0" err="1">
                <a:solidFill>
                  <a:srgbClr val="FF0000"/>
                </a:solidFill>
                <a:latin typeface="Cambria" panose="02040503050406030204" pitchFamily="18" charset="0"/>
                <a:ea typeface="Cambria" panose="02040503050406030204" pitchFamily="18" charset="0"/>
              </a:rPr>
              <a:t>empCTE</a:t>
            </a:r>
            <a:r>
              <a:rPr lang="en-US" sz="900" b="1" dirty="0">
                <a:solidFill>
                  <a:srgbClr val="FF0000"/>
                </a:solidFill>
                <a:latin typeface="Cambria" panose="02040503050406030204" pitchFamily="18" charset="0"/>
                <a:ea typeface="Cambria" panose="02040503050406030204" pitchFamily="18" charset="0"/>
              </a:rPr>
              <a:t> where </a:t>
            </a:r>
            <a:r>
              <a:rPr lang="en-US" sz="900" b="1" dirty="0" err="1" smtClean="0">
                <a:solidFill>
                  <a:srgbClr val="FF0000"/>
                </a:solidFill>
                <a:latin typeface="Cambria" panose="02040503050406030204" pitchFamily="18" charset="0"/>
                <a:ea typeface="Cambria" panose="02040503050406030204" pitchFamily="18" charset="0"/>
              </a:rPr>
              <a:t>rnk</a:t>
            </a:r>
            <a:r>
              <a:rPr lang="en-US" sz="900" b="1" dirty="0" smtClean="0">
                <a:solidFill>
                  <a:srgbClr val="FF0000"/>
                </a:solidFill>
                <a:latin typeface="Cambria" panose="02040503050406030204" pitchFamily="18" charset="0"/>
                <a:ea typeface="Cambria" panose="02040503050406030204" pitchFamily="18" charset="0"/>
              </a:rPr>
              <a:t>=4</a:t>
            </a:r>
            <a:endParaRPr lang="en-US" sz="900" b="1" dirty="0">
              <a:solidFill>
                <a:srgbClr val="FF0000"/>
              </a:solidFill>
              <a:latin typeface="Cambria" panose="02040503050406030204" pitchFamily="18" charset="0"/>
              <a:ea typeface="Cambria" panose="02040503050406030204" pitchFamily="18" charset="0"/>
            </a:endParaRPr>
          </a:p>
          <a:p>
            <a:endParaRPr lang="en-US" sz="900" b="1" dirty="0">
              <a:solidFill>
                <a:schemeClr val="tx1"/>
              </a:solidFill>
              <a:latin typeface="Cambria" panose="02040503050406030204" pitchFamily="18" charset="0"/>
              <a:ea typeface="Cambria" panose="02040503050406030204" pitchFamily="18" charset="0"/>
            </a:endParaRPr>
          </a:p>
        </p:txBody>
      </p:sp>
      <p:sp>
        <p:nvSpPr>
          <p:cNvPr id="15" name="Rectangle 14"/>
          <p:cNvSpPr/>
          <p:nvPr/>
        </p:nvSpPr>
        <p:spPr>
          <a:xfrm>
            <a:off x="7980344" y="4445669"/>
            <a:ext cx="4211656" cy="33855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r>
              <a:rPr lang="en-US" sz="800" b="1" dirty="0" smtClean="0">
                <a:latin typeface="Cambria" panose="02040503050406030204" pitchFamily="18" charset="0"/>
                <a:ea typeface="Cambria" panose="02040503050406030204" pitchFamily="18" charset="0"/>
              </a:rPr>
              <a:t>Example 2:-  </a:t>
            </a:r>
            <a:r>
              <a:rPr lang="en-US" sz="800" b="1" dirty="0">
                <a:latin typeface="Cambria" panose="02040503050406030204" pitchFamily="18" charset="0"/>
                <a:ea typeface="Cambria" panose="02040503050406030204" pitchFamily="18" charset="0"/>
              </a:rPr>
              <a:t>Same Example with different source table:-  (This example of student practice</a:t>
            </a:r>
            <a:r>
              <a:rPr lang="en-US" sz="800" b="1" dirty="0" smtClean="0">
                <a:latin typeface="Cambria" panose="02040503050406030204" pitchFamily="18" charset="0"/>
                <a:ea typeface="Cambria" panose="02040503050406030204" pitchFamily="18" charset="0"/>
              </a:rPr>
              <a:t>) Create table same like as below </a:t>
            </a:r>
            <a:endParaRPr lang="en-US" sz="800" b="1" dirty="0">
              <a:latin typeface="Cambria" panose="02040503050406030204" pitchFamily="18" charset="0"/>
              <a:ea typeface="Cambria" panose="0204050305040603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1943878846"/>
              </p:ext>
            </p:extLst>
          </p:nvPr>
        </p:nvGraphicFramePr>
        <p:xfrm>
          <a:off x="8091464" y="4819265"/>
          <a:ext cx="2977980" cy="2035429"/>
        </p:xfrm>
        <a:graphic>
          <a:graphicData uri="http://schemas.openxmlformats.org/drawingml/2006/table">
            <a:tbl>
              <a:tblPr firstRow="1" firstCol="1" bandRow="1">
                <a:tableStyleId>{5940675A-B579-460E-94D1-54222C63F5DA}</a:tableStyleId>
              </a:tblPr>
              <a:tblGrid>
                <a:gridCol w="558371"/>
                <a:gridCol w="756128"/>
                <a:gridCol w="884088"/>
                <a:gridCol w="779393"/>
              </a:tblGrid>
              <a:tr h="56494">
                <a:tc>
                  <a:txBody>
                    <a:bodyPr/>
                    <a:lstStyle/>
                    <a:p>
                      <a:pPr marL="0" marR="0" algn="ctr">
                        <a:lnSpc>
                          <a:spcPct val="107000"/>
                        </a:lnSpc>
                        <a:spcBef>
                          <a:spcPts val="0"/>
                        </a:spcBef>
                        <a:spcAft>
                          <a:spcPts val="0"/>
                        </a:spcAft>
                      </a:pPr>
                      <a:r>
                        <a:rPr lang="en-US" sz="800" b="1" dirty="0">
                          <a:effectLst/>
                        </a:rPr>
                        <a:t>ID</a:t>
                      </a:r>
                      <a:endParaRPr lang="en-US"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800" b="1">
                          <a:effectLst/>
                        </a:rPr>
                        <a:t>Emp_Name</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800" b="1">
                          <a:effectLst/>
                        </a:rPr>
                        <a:t>Emp_Gender</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800" b="1">
                          <a:effectLst/>
                        </a:rPr>
                        <a:t>Emp_Salary</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0500">
                <a:tc>
                  <a:txBody>
                    <a:bodyPr/>
                    <a:lstStyle/>
                    <a:p>
                      <a:pPr marL="0" marR="0" algn="r">
                        <a:lnSpc>
                          <a:spcPct val="107000"/>
                        </a:lnSpc>
                        <a:spcBef>
                          <a:spcPts val="0"/>
                        </a:spcBef>
                        <a:spcAft>
                          <a:spcPts val="0"/>
                        </a:spcAft>
                      </a:pPr>
                      <a:r>
                        <a:rPr lang="en-US" sz="800" b="1">
                          <a:effectLst/>
                        </a:rPr>
                        <a:t>1</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800" b="1">
                          <a:effectLst/>
                        </a:rPr>
                        <a:t>Mark</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b="1">
                          <a:effectLst/>
                        </a:rPr>
                        <a:t>Male</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800" b="1">
                          <a:effectLst/>
                        </a:rPr>
                        <a:t>8000</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0500">
                <a:tc>
                  <a:txBody>
                    <a:bodyPr/>
                    <a:lstStyle/>
                    <a:p>
                      <a:pPr marL="0" marR="0" algn="r">
                        <a:lnSpc>
                          <a:spcPct val="107000"/>
                        </a:lnSpc>
                        <a:spcBef>
                          <a:spcPts val="0"/>
                        </a:spcBef>
                        <a:spcAft>
                          <a:spcPts val="0"/>
                        </a:spcAft>
                      </a:pPr>
                      <a:r>
                        <a:rPr lang="en-US" sz="800" b="1">
                          <a:effectLst/>
                        </a:rPr>
                        <a:t>2</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800" b="1" dirty="0">
                          <a:effectLst/>
                        </a:rPr>
                        <a:t>John</a:t>
                      </a:r>
                      <a:endParaRPr lang="en-US"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b="1">
                          <a:effectLst/>
                        </a:rPr>
                        <a:t>Male</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800" b="1">
                          <a:effectLst/>
                        </a:rPr>
                        <a:t>8000</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0500">
                <a:tc>
                  <a:txBody>
                    <a:bodyPr/>
                    <a:lstStyle/>
                    <a:p>
                      <a:pPr marL="0" marR="0" algn="r">
                        <a:lnSpc>
                          <a:spcPct val="107000"/>
                        </a:lnSpc>
                        <a:spcBef>
                          <a:spcPts val="0"/>
                        </a:spcBef>
                        <a:spcAft>
                          <a:spcPts val="0"/>
                        </a:spcAft>
                      </a:pPr>
                      <a:r>
                        <a:rPr lang="en-US" sz="800" b="1">
                          <a:effectLst/>
                        </a:rPr>
                        <a:t>3</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800" b="1">
                          <a:effectLst/>
                        </a:rPr>
                        <a:t>Pam</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b="1">
                          <a:effectLst/>
                        </a:rPr>
                        <a:t>Female</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800" b="1">
                          <a:effectLst/>
                        </a:rPr>
                        <a:t>5000</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0500">
                <a:tc>
                  <a:txBody>
                    <a:bodyPr/>
                    <a:lstStyle/>
                    <a:p>
                      <a:pPr marL="0" marR="0" algn="r">
                        <a:lnSpc>
                          <a:spcPct val="107000"/>
                        </a:lnSpc>
                        <a:spcBef>
                          <a:spcPts val="0"/>
                        </a:spcBef>
                        <a:spcAft>
                          <a:spcPts val="0"/>
                        </a:spcAft>
                      </a:pPr>
                      <a:r>
                        <a:rPr lang="en-US" sz="800" b="1">
                          <a:effectLst/>
                        </a:rPr>
                        <a:t>4</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800" b="1">
                          <a:effectLst/>
                        </a:rPr>
                        <a:t>Sara</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b="1">
                          <a:effectLst/>
                        </a:rPr>
                        <a:t>Female</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800" b="1">
                          <a:effectLst/>
                        </a:rPr>
                        <a:t>4000</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0500">
                <a:tc>
                  <a:txBody>
                    <a:bodyPr/>
                    <a:lstStyle/>
                    <a:p>
                      <a:pPr marL="0" marR="0" algn="r">
                        <a:lnSpc>
                          <a:spcPct val="107000"/>
                        </a:lnSpc>
                        <a:spcBef>
                          <a:spcPts val="0"/>
                        </a:spcBef>
                        <a:spcAft>
                          <a:spcPts val="0"/>
                        </a:spcAft>
                      </a:pPr>
                      <a:r>
                        <a:rPr lang="en-US" sz="800" b="1">
                          <a:effectLst/>
                        </a:rPr>
                        <a:t>5</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800" b="1">
                          <a:effectLst/>
                        </a:rPr>
                        <a:t>Todd</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b="1">
                          <a:effectLst/>
                        </a:rPr>
                        <a:t>Male</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800" b="1">
                          <a:effectLst/>
                        </a:rPr>
                        <a:t>3500</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0500">
                <a:tc>
                  <a:txBody>
                    <a:bodyPr/>
                    <a:lstStyle/>
                    <a:p>
                      <a:pPr marL="0" marR="0" algn="r">
                        <a:lnSpc>
                          <a:spcPct val="107000"/>
                        </a:lnSpc>
                        <a:spcBef>
                          <a:spcPts val="0"/>
                        </a:spcBef>
                        <a:spcAft>
                          <a:spcPts val="0"/>
                        </a:spcAft>
                      </a:pPr>
                      <a:r>
                        <a:rPr lang="en-US" sz="800" b="1">
                          <a:effectLst/>
                        </a:rPr>
                        <a:t>6</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800" b="1">
                          <a:effectLst/>
                        </a:rPr>
                        <a:t>Mary</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b="1">
                          <a:effectLst/>
                        </a:rPr>
                        <a:t>Female</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800" b="1">
                          <a:effectLst/>
                        </a:rPr>
                        <a:t>6000</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0500">
                <a:tc>
                  <a:txBody>
                    <a:bodyPr/>
                    <a:lstStyle/>
                    <a:p>
                      <a:pPr marL="0" marR="0" algn="r">
                        <a:lnSpc>
                          <a:spcPct val="107000"/>
                        </a:lnSpc>
                        <a:spcBef>
                          <a:spcPts val="0"/>
                        </a:spcBef>
                        <a:spcAft>
                          <a:spcPts val="0"/>
                        </a:spcAft>
                      </a:pPr>
                      <a:r>
                        <a:rPr lang="en-US" sz="800" b="1">
                          <a:effectLst/>
                        </a:rPr>
                        <a:t>7</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800" b="1">
                          <a:effectLst/>
                        </a:rPr>
                        <a:t>Ben</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b="1">
                          <a:effectLst/>
                        </a:rPr>
                        <a:t>Male</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800" b="1">
                          <a:effectLst/>
                        </a:rPr>
                        <a:t>6500</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0500">
                <a:tc>
                  <a:txBody>
                    <a:bodyPr/>
                    <a:lstStyle/>
                    <a:p>
                      <a:pPr marL="0" marR="0" algn="r">
                        <a:lnSpc>
                          <a:spcPct val="107000"/>
                        </a:lnSpc>
                        <a:spcBef>
                          <a:spcPts val="0"/>
                        </a:spcBef>
                        <a:spcAft>
                          <a:spcPts val="0"/>
                        </a:spcAft>
                      </a:pPr>
                      <a:r>
                        <a:rPr lang="en-US" sz="800" b="1">
                          <a:effectLst/>
                        </a:rPr>
                        <a:t>8</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800" b="1">
                          <a:effectLst/>
                        </a:rPr>
                        <a:t>Jodi</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b="1">
                          <a:effectLst/>
                        </a:rPr>
                        <a:t>Female</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800" b="1">
                          <a:effectLst/>
                        </a:rPr>
                        <a:t>4500</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0500">
                <a:tc>
                  <a:txBody>
                    <a:bodyPr/>
                    <a:lstStyle/>
                    <a:p>
                      <a:pPr marL="0" marR="0" algn="r">
                        <a:lnSpc>
                          <a:spcPct val="107000"/>
                        </a:lnSpc>
                        <a:spcBef>
                          <a:spcPts val="0"/>
                        </a:spcBef>
                        <a:spcAft>
                          <a:spcPts val="0"/>
                        </a:spcAft>
                      </a:pPr>
                      <a:r>
                        <a:rPr lang="en-US" sz="800" b="1">
                          <a:effectLst/>
                        </a:rPr>
                        <a:t>9</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800" b="1">
                          <a:effectLst/>
                        </a:rPr>
                        <a:t>Tom</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b="1">
                          <a:effectLst/>
                        </a:rPr>
                        <a:t>Male</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800" b="1">
                          <a:effectLst/>
                        </a:rPr>
                        <a:t>7000</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0500">
                <a:tc>
                  <a:txBody>
                    <a:bodyPr/>
                    <a:lstStyle/>
                    <a:p>
                      <a:pPr marL="0" marR="0" algn="r">
                        <a:lnSpc>
                          <a:spcPct val="107000"/>
                        </a:lnSpc>
                        <a:spcBef>
                          <a:spcPts val="0"/>
                        </a:spcBef>
                        <a:spcAft>
                          <a:spcPts val="0"/>
                        </a:spcAft>
                      </a:pPr>
                      <a:r>
                        <a:rPr lang="en-US" sz="800" b="1">
                          <a:effectLst/>
                        </a:rPr>
                        <a:t>10</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800" b="1">
                          <a:effectLst/>
                        </a:rPr>
                        <a:t>Ron</a:t>
                      </a:r>
                      <a:endParaRPr lang="en-US" sz="8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800" b="1" dirty="0">
                          <a:effectLst/>
                        </a:rPr>
                        <a:t>Male</a:t>
                      </a:r>
                      <a:endParaRPr lang="en-US"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800" b="1" dirty="0">
                          <a:effectLst/>
                        </a:rPr>
                        <a:t>6800</a:t>
                      </a:r>
                      <a:endParaRPr lang="en-US"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0256556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3894442" y="13628"/>
            <a:ext cx="23354" cy="6848090"/>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p:cNvCxnSpPr/>
          <p:nvPr/>
        </p:nvCxnSpPr>
        <p:spPr>
          <a:xfrm>
            <a:off x="7906611" y="0"/>
            <a:ext cx="23354" cy="6848090"/>
          </a:xfrm>
          <a:prstGeom prst="line">
            <a:avLst/>
          </a:prstGeom>
        </p:spPr>
        <p:style>
          <a:lnRef idx="3">
            <a:schemeClr val="accent2"/>
          </a:lnRef>
          <a:fillRef idx="0">
            <a:schemeClr val="accent2"/>
          </a:fillRef>
          <a:effectRef idx="2">
            <a:schemeClr val="accent2"/>
          </a:effectRef>
          <a:fontRef idx="minor">
            <a:schemeClr val="tx1"/>
          </a:fontRef>
        </p:style>
      </p:cxnSp>
      <p:sp>
        <p:nvSpPr>
          <p:cNvPr id="5" name="Rectangle 4"/>
          <p:cNvSpPr/>
          <p:nvPr/>
        </p:nvSpPr>
        <p:spPr>
          <a:xfrm>
            <a:off x="74340" y="2632301"/>
            <a:ext cx="2579650" cy="2616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smtClean="0">
                <a:latin typeface="Cambria" panose="02040503050406030204" pitchFamily="18" charset="0"/>
                <a:ea typeface="Cambria" panose="02040503050406030204" pitchFamily="18" charset="0"/>
              </a:rPr>
              <a:t>LEAD and LAG</a:t>
            </a:r>
            <a:endParaRPr lang="en-US" sz="1100" b="1" dirty="0">
              <a:latin typeface="Cambria" panose="02040503050406030204" pitchFamily="18" charset="0"/>
              <a:ea typeface="Cambria" panose="02040503050406030204" pitchFamily="18" charset="0"/>
            </a:endParaRPr>
          </a:p>
        </p:txBody>
      </p:sp>
      <p:sp>
        <p:nvSpPr>
          <p:cNvPr id="16" name="Rectangle 15"/>
          <p:cNvSpPr/>
          <p:nvPr/>
        </p:nvSpPr>
        <p:spPr>
          <a:xfrm>
            <a:off x="59472" y="81197"/>
            <a:ext cx="3762731" cy="24622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900" b="1" dirty="0">
                <a:solidFill>
                  <a:schemeClr val="tx1"/>
                </a:solidFill>
                <a:latin typeface="Cambria" panose="02040503050406030204" pitchFamily="18" charset="0"/>
                <a:ea typeface="Cambria" panose="02040503050406030204" pitchFamily="18" charset="0"/>
              </a:rPr>
              <a:t>2nd highest Salary with </a:t>
            </a:r>
            <a:r>
              <a:rPr lang="en-US" sz="900" b="1" dirty="0" smtClean="0">
                <a:solidFill>
                  <a:schemeClr val="tx1"/>
                </a:solidFill>
                <a:latin typeface="Cambria" panose="02040503050406030204" pitchFamily="18" charset="0"/>
                <a:ea typeface="Cambria" panose="02040503050406030204" pitchFamily="18" charset="0"/>
              </a:rPr>
              <a:t>Dense </a:t>
            </a:r>
            <a:r>
              <a:rPr lang="en-US" sz="900" b="1" dirty="0">
                <a:solidFill>
                  <a:schemeClr val="tx1"/>
                </a:solidFill>
                <a:latin typeface="Cambria" panose="02040503050406030204" pitchFamily="18" charset="0"/>
                <a:ea typeface="Cambria" panose="02040503050406030204" pitchFamily="18" charset="0"/>
              </a:rPr>
              <a:t>Rank:-</a:t>
            </a:r>
          </a:p>
          <a:p>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With Result As (</a:t>
            </a:r>
          </a:p>
          <a:p>
            <a:r>
              <a:rPr lang="en-US" sz="800" b="1" dirty="0">
                <a:solidFill>
                  <a:srgbClr val="FF0000"/>
                </a:solidFill>
                <a:latin typeface="Cambria" panose="02040503050406030204" pitchFamily="18" charset="0"/>
                <a:ea typeface="Cambria" panose="02040503050406030204" pitchFamily="18" charset="0"/>
              </a:rPr>
              <a:t>Select Salary, DENSE_RANK() Over(Order by Salary </a:t>
            </a:r>
            <a:r>
              <a:rPr lang="en-US" sz="800" b="1" dirty="0" err="1">
                <a:solidFill>
                  <a:srgbClr val="FF0000"/>
                </a:solidFill>
                <a:latin typeface="Cambria" panose="02040503050406030204" pitchFamily="18" charset="0"/>
                <a:ea typeface="Cambria" panose="02040503050406030204" pitchFamily="18" charset="0"/>
              </a:rPr>
              <a:t>Desc</a:t>
            </a:r>
            <a:r>
              <a:rPr lang="en-US" sz="800" b="1" dirty="0">
                <a:solidFill>
                  <a:srgbClr val="FF0000"/>
                </a:solidFill>
                <a:latin typeface="Cambria" panose="02040503050406030204" pitchFamily="18" charset="0"/>
                <a:ea typeface="Cambria" panose="02040503050406030204" pitchFamily="18" charset="0"/>
              </a:rPr>
              <a:t>) as </a:t>
            </a:r>
            <a:r>
              <a:rPr lang="en-US" sz="800" b="1" dirty="0" err="1">
                <a:solidFill>
                  <a:srgbClr val="FF0000"/>
                </a:solidFill>
                <a:latin typeface="Cambria" panose="02040503050406030204" pitchFamily="18" charset="0"/>
                <a:ea typeface="Cambria" panose="02040503050406030204" pitchFamily="18" charset="0"/>
              </a:rPr>
              <a:t>Salary_Rank</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From Employee</a:t>
            </a:r>
          </a:p>
          <a:p>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Select TOP 1 salary from Result where </a:t>
            </a:r>
            <a:r>
              <a:rPr lang="en-US" sz="800" b="1" dirty="0" err="1">
                <a:solidFill>
                  <a:srgbClr val="FF0000"/>
                </a:solidFill>
                <a:latin typeface="Cambria" panose="02040503050406030204" pitchFamily="18" charset="0"/>
                <a:ea typeface="Cambria" panose="02040503050406030204" pitchFamily="18" charset="0"/>
              </a:rPr>
              <a:t>Salary_Rank</a:t>
            </a:r>
            <a:r>
              <a:rPr lang="en-US" sz="800" b="1" dirty="0">
                <a:solidFill>
                  <a:srgbClr val="FF0000"/>
                </a:solidFill>
                <a:latin typeface="Cambria" panose="02040503050406030204" pitchFamily="18" charset="0"/>
                <a:ea typeface="Cambria" panose="02040503050406030204" pitchFamily="18" charset="0"/>
              </a:rPr>
              <a:t>=2</a:t>
            </a:r>
          </a:p>
          <a:p>
            <a:endParaRPr lang="en-US" sz="800" b="1" dirty="0">
              <a:solidFill>
                <a:srgbClr val="FF0000"/>
              </a:solidFill>
              <a:latin typeface="Cambria" panose="02040503050406030204" pitchFamily="18" charset="0"/>
              <a:ea typeface="Cambria" panose="02040503050406030204" pitchFamily="18" charset="0"/>
            </a:endParaRPr>
          </a:p>
          <a:p>
            <a:r>
              <a:rPr lang="en-US" sz="900" b="1" dirty="0" smtClean="0">
                <a:solidFill>
                  <a:schemeClr val="tx1"/>
                </a:solidFill>
                <a:latin typeface="Cambria" panose="02040503050406030204" pitchFamily="18" charset="0"/>
                <a:ea typeface="Cambria" panose="02040503050406030204" pitchFamily="18" charset="0"/>
              </a:rPr>
              <a:t>3</a:t>
            </a:r>
            <a:r>
              <a:rPr lang="en-US" sz="900" b="1" baseline="30000" dirty="0" smtClean="0">
                <a:solidFill>
                  <a:schemeClr val="tx1"/>
                </a:solidFill>
                <a:latin typeface="Cambria" panose="02040503050406030204" pitchFamily="18" charset="0"/>
                <a:ea typeface="Cambria" panose="02040503050406030204" pitchFamily="18" charset="0"/>
              </a:rPr>
              <a:t>rd</a:t>
            </a:r>
            <a:r>
              <a:rPr lang="en-US" sz="900" b="1" dirty="0" smtClean="0">
                <a:solidFill>
                  <a:schemeClr val="tx1"/>
                </a:solidFill>
                <a:latin typeface="Cambria" panose="02040503050406030204" pitchFamily="18" charset="0"/>
                <a:ea typeface="Cambria" panose="02040503050406030204" pitchFamily="18" charset="0"/>
              </a:rPr>
              <a:t> highest </a:t>
            </a:r>
            <a:r>
              <a:rPr lang="en-US" sz="900" b="1" dirty="0">
                <a:solidFill>
                  <a:schemeClr val="tx1"/>
                </a:solidFill>
                <a:latin typeface="Cambria" panose="02040503050406030204" pitchFamily="18" charset="0"/>
                <a:ea typeface="Cambria" panose="02040503050406030204" pitchFamily="18" charset="0"/>
              </a:rPr>
              <a:t>salary only for female Gender:-</a:t>
            </a:r>
          </a:p>
          <a:p>
            <a:endParaRPr lang="en-US" sz="800" b="1" dirty="0">
              <a:solidFill>
                <a:srgbClr val="FF0000"/>
              </a:solidFill>
              <a:latin typeface="Cambria" panose="02040503050406030204" pitchFamily="18" charset="0"/>
              <a:ea typeface="Cambria" panose="02040503050406030204" pitchFamily="18" charset="0"/>
            </a:endParaRPr>
          </a:p>
          <a:p>
            <a:r>
              <a:rPr lang="en-US" sz="800" b="1" dirty="0" smtClean="0">
                <a:solidFill>
                  <a:srgbClr val="FF0000"/>
                </a:solidFill>
                <a:latin typeface="Cambria" panose="02040503050406030204" pitchFamily="18" charset="0"/>
                <a:ea typeface="Cambria" panose="02040503050406030204" pitchFamily="18" charset="0"/>
              </a:rPr>
              <a:t>WITH </a:t>
            </a:r>
            <a:r>
              <a:rPr lang="en-US" sz="800" b="1" dirty="0" err="1">
                <a:solidFill>
                  <a:srgbClr val="FF0000"/>
                </a:solidFill>
                <a:latin typeface="Cambria" panose="02040503050406030204" pitchFamily="18" charset="0"/>
                <a:ea typeface="Cambria" panose="02040503050406030204" pitchFamily="18" charset="0"/>
              </a:rPr>
              <a:t>SalaryResult</a:t>
            </a:r>
            <a:r>
              <a:rPr lang="en-US" sz="800" b="1" dirty="0">
                <a:solidFill>
                  <a:srgbClr val="FF0000"/>
                </a:solidFill>
                <a:latin typeface="Cambria" panose="02040503050406030204" pitchFamily="18" charset="0"/>
                <a:ea typeface="Cambria" panose="02040503050406030204" pitchFamily="18" charset="0"/>
              </a:rPr>
              <a:t> AS</a:t>
            </a:r>
            <a:br>
              <a:rPr lang="en-US" sz="800" b="1" dirty="0">
                <a:solidFill>
                  <a:srgbClr val="FF0000"/>
                </a:solidFill>
                <a:latin typeface="Cambria" panose="02040503050406030204" pitchFamily="18" charset="0"/>
                <a:ea typeface="Cambria" panose="02040503050406030204" pitchFamily="18" charset="0"/>
              </a:rPr>
            </a:br>
            <a:r>
              <a:rPr lang="en-US" sz="800" b="1" dirty="0">
                <a:solidFill>
                  <a:srgbClr val="FF0000"/>
                </a:solidFill>
                <a:latin typeface="Cambria" panose="02040503050406030204" pitchFamily="18" charset="0"/>
                <a:ea typeface="Cambria" panose="02040503050406030204" pitchFamily="18" charset="0"/>
              </a:rPr>
              <a:t>(</a:t>
            </a:r>
            <a:br>
              <a:rPr lang="en-US" sz="800" b="1" dirty="0">
                <a:solidFill>
                  <a:srgbClr val="FF0000"/>
                </a:solidFill>
                <a:latin typeface="Cambria" panose="02040503050406030204" pitchFamily="18" charset="0"/>
                <a:ea typeface="Cambria" panose="02040503050406030204" pitchFamily="18" charset="0"/>
              </a:rPr>
            </a:br>
            <a:r>
              <a:rPr lang="en-US" sz="800" b="1" dirty="0">
                <a:solidFill>
                  <a:srgbClr val="FF0000"/>
                </a:solidFill>
                <a:latin typeface="Cambria" panose="02040503050406030204" pitchFamily="18" charset="0"/>
                <a:ea typeface="Cambria" panose="02040503050406030204" pitchFamily="18" charset="0"/>
              </a:rPr>
              <a:t>SELECT Salary, Gender, </a:t>
            </a:r>
            <a:br>
              <a:rPr lang="en-US" sz="800" b="1" dirty="0">
                <a:solidFill>
                  <a:srgbClr val="FF0000"/>
                </a:solidFill>
                <a:latin typeface="Cambria" panose="02040503050406030204" pitchFamily="18" charset="0"/>
                <a:ea typeface="Cambria" panose="02040503050406030204" pitchFamily="18" charset="0"/>
              </a:rPr>
            </a:br>
            <a:r>
              <a:rPr lang="en-US" sz="800" b="1" dirty="0">
                <a:solidFill>
                  <a:srgbClr val="FF0000"/>
                </a:solidFill>
                <a:latin typeface="Cambria" panose="02040503050406030204" pitchFamily="18" charset="0"/>
                <a:ea typeface="Cambria" panose="02040503050406030204" pitchFamily="18" charset="0"/>
              </a:rPr>
              <a:t>DENSE_RANK() OVER (PARTITION BY Gender ORDER BY Salary </a:t>
            </a:r>
            <a:r>
              <a:rPr lang="en-US" sz="800" b="1" dirty="0" err="1">
                <a:solidFill>
                  <a:srgbClr val="FF0000"/>
                </a:solidFill>
                <a:latin typeface="Cambria" panose="02040503050406030204" pitchFamily="18" charset="0"/>
                <a:ea typeface="Cambria" panose="02040503050406030204" pitchFamily="18" charset="0"/>
              </a:rPr>
              <a:t>desc</a:t>
            </a:r>
            <a:r>
              <a:rPr lang="en-US" sz="800" b="1" dirty="0">
                <a:solidFill>
                  <a:srgbClr val="FF0000"/>
                </a:solidFill>
                <a:latin typeface="Cambria" panose="02040503050406030204" pitchFamily="18" charset="0"/>
                <a:ea typeface="Cambria" panose="02040503050406030204" pitchFamily="18" charset="0"/>
              </a:rPr>
              <a:t>) AS </a:t>
            </a:r>
            <a:r>
              <a:rPr lang="en-US" sz="800" b="1" dirty="0" err="1">
                <a:solidFill>
                  <a:srgbClr val="FF0000"/>
                </a:solidFill>
                <a:latin typeface="Cambria" panose="02040503050406030204" pitchFamily="18" charset="0"/>
                <a:ea typeface="Cambria" panose="02040503050406030204" pitchFamily="18" charset="0"/>
              </a:rPr>
              <a:t>SalaryDenseRank</a:t>
            </a:r>
            <a:r>
              <a:rPr lang="en-US" sz="800" b="1" dirty="0">
                <a:solidFill>
                  <a:srgbClr val="FF0000"/>
                </a:solidFill>
                <a:latin typeface="Cambria" panose="02040503050406030204" pitchFamily="18" charset="0"/>
                <a:ea typeface="Cambria" panose="02040503050406030204" pitchFamily="18" charset="0"/>
              </a:rPr>
              <a:t/>
            </a:r>
            <a:br>
              <a:rPr lang="en-US" sz="800" b="1" dirty="0">
                <a:solidFill>
                  <a:srgbClr val="FF0000"/>
                </a:solidFill>
                <a:latin typeface="Cambria" panose="02040503050406030204" pitchFamily="18" charset="0"/>
                <a:ea typeface="Cambria" panose="02040503050406030204" pitchFamily="18" charset="0"/>
              </a:rPr>
            </a:br>
            <a:r>
              <a:rPr lang="en-US" sz="800" b="1" dirty="0">
                <a:solidFill>
                  <a:srgbClr val="FF0000"/>
                </a:solidFill>
                <a:latin typeface="Cambria" panose="02040503050406030204" pitchFamily="18" charset="0"/>
                <a:ea typeface="Cambria" panose="02040503050406030204" pitchFamily="18" charset="0"/>
              </a:rPr>
              <a:t>FROM Employee</a:t>
            </a:r>
            <a:br>
              <a:rPr lang="en-US" sz="800" b="1" dirty="0">
                <a:solidFill>
                  <a:srgbClr val="FF0000"/>
                </a:solidFill>
                <a:latin typeface="Cambria" panose="02040503050406030204" pitchFamily="18" charset="0"/>
                <a:ea typeface="Cambria" panose="02040503050406030204" pitchFamily="18" charset="0"/>
              </a:rPr>
            </a:br>
            <a:r>
              <a:rPr lang="en-US" sz="800" b="1" dirty="0">
                <a:solidFill>
                  <a:srgbClr val="FF0000"/>
                </a:solidFill>
                <a:latin typeface="Cambria" panose="02040503050406030204" pitchFamily="18" charset="0"/>
                <a:ea typeface="Cambria" panose="02040503050406030204" pitchFamily="18" charset="0"/>
              </a:rPr>
              <a:t>)</a:t>
            </a:r>
            <a:br>
              <a:rPr lang="en-US" sz="800" b="1" dirty="0">
                <a:solidFill>
                  <a:srgbClr val="FF0000"/>
                </a:solidFill>
                <a:latin typeface="Cambria" panose="02040503050406030204" pitchFamily="18" charset="0"/>
                <a:ea typeface="Cambria" panose="02040503050406030204" pitchFamily="18" charset="0"/>
              </a:rPr>
            </a:br>
            <a:r>
              <a:rPr lang="en-US" sz="800" b="1" dirty="0">
                <a:solidFill>
                  <a:srgbClr val="FF0000"/>
                </a:solidFill>
                <a:latin typeface="Cambria" panose="02040503050406030204" pitchFamily="18" charset="0"/>
                <a:ea typeface="Cambria" panose="02040503050406030204" pitchFamily="18" charset="0"/>
              </a:rPr>
              <a:t>SELECT TOP 1 Salary  FROM </a:t>
            </a:r>
            <a:r>
              <a:rPr lang="en-US" sz="800" b="1" dirty="0" err="1">
                <a:solidFill>
                  <a:srgbClr val="FF0000"/>
                </a:solidFill>
                <a:latin typeface="Cambria" panose="02040503050406030204" pitchFamily="18" charset="0"/>
                <a:ea typeface="Cambria" panose="02040503050406030204" pitchFamily="18" charset="0"/>
              </a:rPr>
              <a:t>SalaryResult</a:t>
            </a:r>
            <a:r>
              <a:rPr lang="en-US" sz="800" b="1" dirty="0">
                <a:solidFill>
                  <a:srgbClr val="FF0000"/>
                </a:solidFill>
                <a:latin typeface="Cambria" panose="02040503050406030204" pitchFamily="18" charset="0"/>
                <a:ea typeface="Cambria" panose="02040503050406030204" pitchFamily="18" charset="0"/>
              </a:rPr>
              <a:t> WHERE </a:t>
            </a:r>
            <a:r>
              <a:rPr lang="en-US" sz="800" b="1" dirty="0" err="1">
                <a:solidFill>
                  <a:srgbClr val="FF0000"/>
                </a:solidFill>
                <a:latin typeface="Cambria" panose="02040503050406030204" pitchFamily="18" charset="0"/>
                <a:ea typeface="Cambria" panose="02040503050406030204" pitchFamily="18" charset="0"/>
              </a:rPr>
              <a:t>SalaryDenseRank</a:t>
            </a:r>
            <a:r>
              <a:rPr lang="en-US" sz="800" b="1" dirty="0">
                <a:solidFill>
                  <a:srgbClr val="FF0000"/>
                </a:solidFill>
                <a:latin typeface="Cambria" panose="02040503050406030204" pitchFamily="18" charset="0"/>
                <a:ea typeface="Cambria" panose="02040503050406030204" pitchFamily="18" charset="0"/>
              </a:rPr>
              <a:t>= 3 and Gender ='Female'</a:t>
            </a:r>
          </a:p>
        </p:txBody>
      </p:sp>
      <p:sp>
        <p:nvSpPr>
          <p:cNvPr id="21" name="Rectangle 20"/>
          <p:cNvSpPr/>
          <p:nvPr/>
        </p:nvSpPr>
        <p:spPr>
          <a:xfrm>
            <a:off x="4036738" y="29159"/>
            <a:ext cx="3762731" cy="30469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800" b="1" dirty="0">
                <a:solidFill>
                  <a:srgbClr val="FF0000"/>
                </a:solidFill>
                <a:latin typeface="Cambria" panose="02040503050406030204" pitchFamily="18" charset="0"/>
                <a:ea typeface="Cambria" panose="02040503050406030204" pitchFamily="18" charset="0"/>
              </a:rPr>
              <a:t>Create Table </a:t>
            </a:r>
            <a:r>
              <a:rPr lang="en-US" sz="800" b="1" dirty="0" err="1">
                <a:solidFill>
                  <a:srgbClr val="FF0000"/>
                </a:solidFill>
                <a:latin typeface="Cambria" panose="02040503050406030204" pitchFamily="18" charset="0"/>
                <a:ea typeface="Cambria" panose="02040503050406030204" pitchFamily="18" charset="0"/>
              </a:rPr>
              <a:t>annual_sale</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[Year] </a:t>
            </a:r>
            <a:r>
              <a:rPr lang="en-US" sz="800" b="1" dirty="0" err="1">
                <a:solidFill>
                  <a:srgbClr val="FF0000"/>
                </a:solidFill>
                <a:latin typeface="Cambria" panose="02040503050406030204" pitchFamily="18" charset="0"/>
                <a:ea typeface="Cambria" panose="02040503050406030204" pitchFamily="18" charset="0"/>
              </a:rPr>
              <a:t>varchar</a:t>
            </a:r>
            <a:r>
              <a:rPr lang="en-US" sz="800" b="1" dirty="0">
                <a:solidFill>
                  <a:srgbClr val="FF0000"/>
                </a:solidFill>
                <a:latin typeface="Cambria" panose="02040503050406030204" pitchFamily="18" charset="0"/>
                <a:ea typeface="Cambria" panose="02040503050406030204" pitchFamily="18" charset="0"/>
              </a:rPr>
              <a:t>(50),</a:t>
            </a:r>
          </a:p>
          <a:p>
            <a:r>
              <a:rPr lang="en-US" sz="800" b="1" dirty="0">
                <a:solidFill>
                  <a:srgbClr val="FF0000"/>
                </a:solidFill>
                <a:latin typeface="Cambria" panose="02040503050406030204" pitchFamily="18" charset="0"/>
                <a:ea typeface="Cambria" panose="02040503050406030204" pitchFamily="18" charset="0"/>
              </a:rPr>
              <a:t>[</a:t>
            </a:r>
            <a:r>
              <a:rPr lang="en-US" sz="800" b="1" dirty="0" err="1">
                <a:solidFill>
                  <a:srgbClr val="FF0000"/>
                </a:solidFill>
                <a:latin typeface="Cambria" panose="02040503050406030204" pitchFamily="18" charset="0"/>
                <a:ea typeface="Cambria" panose="02040503050406030204" pitchFamily="18" charset="0"/>
              </a:rPr>
              <a:t>Total_Sales</a:t>
            </a:r>
            <a:r>
              <a:rPr lang="en-US" sz="800" b="1" dirty="0">
                <a:solidFill>
                  <a:srgbClr val="FF0000"/>
                </a:solidFill>
                <a:latin typeface="Cambria" panose="02040503050406030204" pitchFamily="18" charset="0"/>
                <a:ea typeface="Cambria" panose="02040503050406030204" pitchFamily="18" charset="0"/>
              </a:rPr>
              <a:t>] Money</a:t>
            </a:r>
          </a:p>
          <a:p>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 </a:t>
            </a:r>
          </a:p>
          <a:p>
            <a:r>
              <a:rPr lang="en-US" sz="800" b="1" dirty="0">
                <a:solidFill>
                  <a:srgbClr val="FF0000"/>
                </a:solidFill>
                <a:latin typeface="Cambria" panose="02040503050406030204" pitchFamily="18" charset="0"/>
                <a:ea typeface="Cambria" panose="02040503050406030204" pitchFamily="18" charset="0"/>
              </a:rPr>
              <a:t>Insert into </a:t>
            </a:r>
            <a:r>
              <a:rPr lang="en-US" sz="800" b="1" dirty="0" err="1">
                <a:solidFill>
                  <a:srgbClr val="FF0000"/>
                </a:solidFill>
                <a:latin typeface="Cambria" panose="02040503050406030204" pitchFamily="18" charset="0"/>
                <a:ea typeface="Cambria" panose="02040503050406030204" pitchFamily="18" charset="0"/>
              </a:rPr>
              <a:t>annual_sale</a:t>
            </a:r>
            <a:r>
              <a:rPr lang="en-US" sz="800" b="1" dirty="0">
                <a:solidFill>
                  <a:srgbClr val="FF0000"/>
                </a:solidFill>
                <a:latin typeface="Cambria" panose="02040503050406030204" pitchFamily="18" charset="0"/>
                <a:ea typeface="Cambria" panose="02040503050406030204" pitchFamily="18" charset="0"/>
              </a:rPr>
              <a:t>  values('2015', 23000)</a:t>
            </a:r>
          </a:p>
          <a:p>
            <a:r>
              <a:rPr lang="en-US" sz="800" b="1" dirty="0">
                <a:solidFill>
                  <a:srgbClr val="FF0000"/>
                </a:solidFill>
                <a:latin typeface="Cambria" panose="02040503050406030204" pitchFamily="18" charset="0"/>
                <a:ea typeface="Cambria" panose="02040503050406030204" pitchFamily="18" charset="0"/>
              </a:rPr>
              <a:t>Insert into </a:t>
            </a:r>
            <a:r>
              <a:rPr lang="en-US" sz="800" b="1" dirty="0" err="1">
                <a:solidFill>
                  <a:srgbClr val="FF0000"/>
                </a:solidFill>
                <a:latin typeface="Cambria" panose="02040503050406030204" pitchFamily="18" charset="0"/>
                <a:ea typeface="Cambria" panose="02040503050406030204" pitchFamily="18" charset="0"/>
              </a:rPr>
              <a:t>annual_sale</a:t>
            </a:r>
            <a:r>
              <a:rPr lang="en-US" sz="800" b="1" dirty="0">
                <a:solidFill>
                  <a:srgbClr val="FF0000"/>
                </a:solidFill>
                <a:latin typeface="Cambria" panose="02040503050406030204" pitchFamily="18" charset="0"/>
                <a:ea typeface="Cambria" panose="02040503050406030204" pitchFamily="18" charset="0"/>
              </a:rPr>
              <a:t>  values('2016', 25000)</a:t>
            </a:r>
          </a:p>
          <a:p>
            <a:r>
              <a:rPr lang="en-US" sz="800" b="1" dirty="0">
                <a:solidFill>
                  <a:srgbClr val="FF0000"/>
                </a:solidFill>
                <a:latin typeface="Cambria" panose="02040503050406030204" pitchFamily="18" charset="0"/>
                <a:ea typeface="Cambria" panose="02040503050406030204" pitchFamily="18" charset="0"/>
              </a:rPr>
              <a:t>Insert into </a:t>
            </a:r>
            <a:r>
              <a:rPr lang="en-US" sz="800" b="1" dirty="0" err="1">
                <a:solidFill>
                  <a:srgbClr val="FF0000"/>
                </a:solidFill>
                <a:latin typeface="Cambria" panose="02040503050406030204" pitchFamily="18" charset="0"/>
                <a:ea typeface="Cambria" panose="02040503050406030204" pitchFamily="18" charset="0"/>
              </a:rPr>
              <a:t>annual_sale</a:t>
            </a:r>
            <a:r>
              <a:rPr lang="en-US" sz="800" b="1" dirty="0">
                <a:solidFill>
                  <a:srgbClr val="FF0000"/>
                </a:solidFill>
                <a:latin typeface="Cambria" panose="02040503050406030204" pitchFamily="18" charset="0"/>
                <a:ea typeface="Cambria" panose="02040503050406030204" pitchFamily="18" charset="0"/>
              </a:rPr>
              <a:t>  values('2017', 34000)</a:t>
            </a:r>
          </a:p>
          <a:p>
            <a:r>
              <a:rPr lang="en-US" sz="800" b="1" dirty="0">
                <a:solidFill>
                  <a:srgbClr val="FF0000"/>
                </a:solidFill>
                <a:latin typeface="Cambria" panose="02040503050406030204" pitchFamily="18" charset="0"/>
                <a:ea typeface="Cambria" panose="02040503050406030204" pitchFamily="18" charset="0"/>
              </a:rPr>
              <a:t>Insert into </a:t>
            </a:r>
            <a:r>
              <a:rPr lang="en-US" sz="800" b="1" dirty="0" err="1">
                <a:solidFill>
                  <a:srgbClr val="FF0000"/>
                </a:solidFill>
                <a:latin typeface="Cambria" panose="02040503050406030204" pitchFamily="18" charset="0"/>
                <a:ea typeface="Cambria" panose="02040503050406030204" pitchFamily="18" charset="0"/>
              </a:rPr>
              <a:t>annual_sale</a:t>
            </a:r>
            <a:r>
              <a:rPr lang="en-US" sz="800" b="1" dirty="0">
                <a:solidFill>
                  <a:srgbClr val="FF0000"/>
                </a:solidFill>
                <a:latin typeface="Cambria" panose="02040503050406030204" pitchFamily="18" charset="0"/>
                <a:ea typeface="Cambria" panose="02040503050406030204" pitchFamily="18" charset="0"/>
              </a:rPr>
              <a:t>  values('2018', 32000)</a:t>
            </a:r>
          </a:p>
          <a:p>
            <a:r>
              <a:rPr lang="en-US" sz="800" b="1" dirty="0">
                <a:solidFill>
                  <a:srgbClr val="FF0000"/>
                </a:solidFill>
                <a:latin typeface="Cambria" panose="02040503050406030204" pitchFamily="18" charset="0"/>
                <a:ea typeface="Cambria" panose="02040503050406030204" pitchFamily="18" charset="0"/>
              </a:rPr>
              <a:t>Insert into </a:t>
            </a:r>
            <a:r>
              <a:rPr lang="en-US" sz="800" b="1" dirty="0" err="1">
                <a:solidFill>
                  <a:srgbClr val="FF0000"/>
                </a:solidFill>
                <a:latin typeface="Cambria" panose="02040503050406030204" pitchFamily="18" charset="0"/>
                <a:ea typeface="Cambria" panose="02040503050406030204" pitchFamily="18" charset="0"/>
              </a:rPr>
              <a:t>annual_sale</a:t>
            </a:r>
            <a:r>
              <a:rPr lang="en-US" sz="800" b="1" dirty="0">
                <a:solidFill>
                  <a:srgbClr val="FF0000"/>
                </a:solidFill>
                <a:latin typeface="Cambria" panose="02040503050406030204" pitchFamily="18" charset="0"/>
                <a:ea typeface="Cambria" panose="02040503050406030204" pitchFamily="18" charset="0"/>
              </a:rPr>
              <a:t>  values('2019', 33000)</a:t>
            </a:r>
          </a:p>
          <a:p>
            <a:r>
              <a:rPr lang="en-US" sz="800" b="1" dirty="0">
                <a:solidFill>
                  <a:srgbClr val="FF0000"/>
                </a:solidFill>
                <a:latin typeface="Cambria" panose="02040503050406030204" pitchFamily="18" charset="0"/>
                <a:ea typeface="Cambria" panose="02040503050406030204" pitchFamily="18" charset="0"/>
              </a:rPr>
              <a:t>Insert into </a:t>
            </a:r>
            <a:r>
              <a:rPr lang="en-US" sz="800" b="1" dirty="0" err="1">
                <a:solidFill>
                  <a:srgbClr val="FF0000"/>
                </a:solidFill>
                <a:latin typeface="Cambria" panose="02040503050406030204" pitchFamily="18" charset="0"/>
                <a:ea typeface="Cambria" panose="02040503050406030204" pitchFamily="18" charset="0"/>
              </a:rPr>
              <a:t>annual_sale</a:t>
            </a:r>
            <a:r>
              <a:rPr lang="en-US" sz="800" b="1" dirty="0">
                <a:solidFill>
                  <a:srgbClr val="FF0000"/>
                </a:solidFill>
                <a:latin typeface="Cambria" panose="02040503050406030204" pitchFamily="18" charset="0"/>
                <a:ea typeface="Cambria" panose="02040503050406030204" pitchFamily="18" charset="0"/>
              </a:rPr>
              <a:t>  values('2020', 27000)</a:t>
            </a:r>
          </a:p>
          <a:p>
            <a:r>
              <a:rPr lang="en-US" sz="800" b="1" dirty="0">
                <a:solidFill>
                  <a:srgbClr val="FF0000"/>
                </a:solidFill>
                <a:latin typeface="Cambria" panose="02040503050406030204" pitchFamily="18" charset="0"/>
                <a:ea typeface="Cambria" panose="02040503050406030204" pitchFamily="18" charset="0"/>
              </a:rPr>
              <a:t>Insert into </a:t>
            </a:r>
            <a:r>
              <a:rPr lang="en-US" sz="800" b="1" dirty="0" err="1">
                <a:solidFill>
                  <a:srgbClr val="FF0000"/>
                </a:solidFill>
                <a:latin typeface="Cambria" panose="02040503050406030204" pitchFamily="18" charset="0"/>
                <a:ea typeface="Cambria" panose="02040503050406030204" pitchFamily="18" charset="0"/>
              </a:rPr>
              <a:t>annual_sale</a:t>
            </a:r>
            <a:r>
              <a:rPr lang="en-US" sz="800" b="1" dirty="0">
                <a:solidFill>
                  <a:srgbClr val="FF0000"/>
                </a:solidFill>
                <a:latin typeface="Cambria" panose="02040503050406030204" pitchFamily="18" charset="0"/>
                <a:ea typeface="Cambria" panose="02040503050406030204" pitchFamily="18" charset="0"/>
              </a:rPr>
              <a:t>  values('2021', 30000)</a:t>
            </a:r>
          </a:p>
          <a:p>
            <a:r>
              <a:rPr lang="en-US" sz="800" b="1" dirty="0">
                <a:solidFill>
                  <a:srgbClr val="FF0000"/>
                </a:solidFill>
                <a:latin typeface="Cambria" panose="02040503050406030204" pitchFamily="18" charset="0"/>
                <a:ea typeface="Cambria" panose="02040503050406030204" pitchFamily="18" charset="0"/>
              </a:rPr>
              <a:t>Insert into </a:t>
            </a:r>
            <a:r>
              <a:rPr lang="en-US" sz="800" b="1" dirty="0" err="1">
                <a:solidFill>
                  <a:srgbClr val="FF0000"/>
                </a:solidFill>
                <a:latin typeface="Cambria" panose="02040503050406030204" pitchFamily="18" charset="0"/>
                <a:ea typeface="Cambria" panose="02040503050406030204" pitchFamily="18" charset="0"/>
              </a:rPr>
              <a:t>annual_sale</a:t>
            </a:r>
            <a:r>
              <a:rPr lang="en-US" sz="800" b="1" dirty="0">
                <a:solidFill>
                  <a:srgbClr val="FF0000"/>
                </a:solidFill>
                <a:latin typeface="Cambria" panose="02040503050406030204" pitchFamily="18" charset="0"/>
                <a:ea typeface="Cambria" panose="02040503050406030204" pitchFamily="18" charset="0"/>
              </a:rPr>
              <a:t>  values('2022', 35000)</a:t>
            </a:r>
          </a:p>
          <a:p>
            <a:r>
              <a:rPr lang="en-US" sz="800" b="1" dirty="0">
                <a:solidFill>
                  <a:srgbClr val="FF0000"/>
                </a:solidFill>
                <a:latin typeface="Cambria" panose="02040503050406030204" pitchFamily="18" charset="0"/>
                <a:ea typeface="Cambria" panose="02040503050406030204" pitchFamily="18" charset="0"/>
              </a:rPr>
              <a:t> </a:t>
            </a:r>
          </a:p>
          <a:p>
            <a:r>
              <a:rPr lang="en-US" sz="800" b="1" dirty="0">
                <a:solidFill>
                  <a:srgbClr val="FF0000"/>
                </a:solidFill>
                <a:latin typeface="Cambria" panose="02040503050406030204" pitchFamily="18" charset="0"/>
                <a:ea typeface="Cambria" panose="02040503050406030204" pitchFamily="18" charset="0"/>
              </a:rPr>
              <a:t>select * from </a:t>
            </a:r>
            <a:r>
              <a:rPr lang="en-US" sz="800" b="1" dirty="0" err="1" smtClean="0">
                <a:solidFill>
                  <a:srgbClr val="FF0000"/>
                </a:solidFill>
                <a:latin typeface="Cambria" panose="02040503050406030204" pitchFamily="18" charset="0"/>
                <a:ea typeface="Cambria" panose="02040503050406030204" pitchFamily="18" charset="0"/>
              </a:rPr>
              <a:t>annual_sale</a:t>
            </a:r>
            <a:endParaRPr lang="en-US" sz="800" b="1" dirty="0" smtClean="0">
              <a:solidFill>
                <a:srgbClr val="FF0000"/>
              </a:solidFill>
              <a:latin typeface="Cambria" panose="02040503050406030204" pitchFamily="18" charset="0"/>
              <a:ea typeface="Cambria" panose="02040503050406030204" pitchFamily="18" charset="0"/>
            </a:endParaRPr>
          </a:p>
          <a:p>
            <a:r>
              <a:rPr lang="en-US" sz="800" b="1" u="sng" dirty="0" smtClean="0">
                <a:solidFill>
                  <a:schemeClr val="tx1"/>
                </a:solidFill>
                <a:latin typeface="Cambria" panose="02040503050406030204" pitchFamily="18" charset="0"/>
                <a:ea typeface="Cambria" panose="02040503050406030204" pitchFamily="18" charset="0"/>
              </a:rPr>
              <a:t>SQL Query :- </a:t>
            </a:r>
          </a:p>
          <a:p>
            <a:endParaRPr lang="en-US" sz="800" b="1" u="sng" dirty="0">
              <a:solidFill>
                <a:schemeClr val="tx1"/>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SELECT </a:t>
            </a:r>
          </a:p>
          <a:p>
            <a:r>
              <a:rPr lang="en-US" sz="800" b="1" dirty="0">
                <a:solidFill>
                  <a:srgbClr val="FF0000"/>
                </a:solidFill>
                <a:latin typeface="Cambria" panose="02040503050406030204" pitchFamily="18" charset="0"/>
                <a:ea typeface="Cambria" panose="02040503050406030204" pitchFamily="18" charset="0"/>
              </a:rPr>
              <a:t>   year,</a:t>
            </a: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total_sale</a:t>
            </a:r>
            <a:r>
              <a:rPr lang="en-US" sz="800" b="1" dirty="0">
                <a:solidFill>
                  <a:srgbClr val="FF0000"/>
                </a:solidFill>
                <a:latin typeface="Cambria" panose="02040503050406030204" pitchFamily="18" charset="0"/>
                <a:ea typeface="Cambria" panose="02040503050406030204" pitchFamily="18" charset="0"/>
              </a:rPr>
              <a:t> AS </a:t>
            </a:r>
            <a:r>
              <a:rPr lang="en-US" sz="800" b="1" dirty="0" err="1">
                <a:solidFill>
                  <a:srgbClr val="FF0000"/>
                </a:solidFill>
                <a:latin typeface="Cambria" panose="02040503050406030204" pitchFamily="18" charset="0"/>
                <a:ea typeface="Cambria" panose="02040503050406030204" pitchFamily="18" charset="0"/>
              </a:rPr>
              <a:t>current_total_sale</a:t>
            </a:r>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   LAG(</a:t>
            </a:r>
            <a:r>
              <a:rPr lang="en-US" sz="800" b="1" dirty="0" err="1">
                <a:solidFill>
                  <a:srgbClr val="FF0000"/>
                </a:solidFill>
                <a:latin typeface="Cambria" panose="02040503050406030204" pitchFamily="18" charset="0"/>
                <a:ea typeface="Cambria" panose="02040503050406030204" pitchFamily="18" charset="0"/>
              </a:rPr>
              <a:t>total_sale</a:t>
            </a:r>
            <a:r>
              <a:rPr lang="en-US" sz="800" b="1" dirty="0">
                <a:solidFill>
                  <a:srgbClr val="FF0000"/>
                </a:solidFill>
                <a:latin typeface="Cambria" panose="02040503050406030204" pitchFamily="18" charset="0"/>
                <a:ea typeface="Cambria" panose="02040503050406030204" pitchFamily="18" charset="0"/>
              </a:rPr>
              <a:t>) OVER(ORDER BY year) AS </a:t>
            </a:r>
            <a:r>
              <a:rPr lang="en-US" sz="800" b="1" dirty="0" err="1">
                <a:solidFill>
                  <a:srgbClr val="FF0000"/>
                </a:solidFill>
                <a:latin typeface="Cambria" panose="02040503050406030204" pitchFamily="18" charset="0"/>
                <a:ea typeface="Cambria" panose="02040503050406030204" pitchFamily="18" charset="0"/>
              </a:rPr>
              <a:t>previous_total_sale</a:t>
            </a:r>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total_sale</a:t>
            </a:r>
            <a:r>
              <a:rPr lang="en-US" sz="800" b="1" dirty="0">
                <a:solidFill>
                  <a:srgbClr val="FF0000"/>
                </a:solidFill>
                <a:latin typeface="Cambria" panose="02040503050406030204" pitchFamily="18" charset="0"/>
                <a:ea typeface="Cambria" panose="02040503050406030204" pitchFamily="18" charset="0"/>
              </a:rPr>
              <a:t> - LAG(</a:t>
            </a:r>
            <a:r>
              <a:rPr lang="en-US" sz="800" b="1" dirty="0" err="1">
                <a:solidFill>
                  <a:srgbClr val="FF0000"/>
                </a:solidFill>
                <a:latin typeface="Cambria" panose="02040503050406030204" pitchFamily="18" charset="0"/>
                <a:ea typeface="Cambria" panose="02040503050406030204" pitchFamily="18" charset="0"/>
              </a:rPr>
              <a:t>total_sale</a:t>
            </a:r>
            <a:r>
              <a:rPr lang="en-US" sz="800" b="1" dirty="0">
                <a:solidFill>
                  <a:srgbClr val="FF0000"/>
                </a:solidFill>
                <a:latin typeface="Cambria" panose="02040503050406030204" pitchFamily="18" charset="0"/>
                <a:ea typeface="Cambria" panose="02040503050406030204" pitchFamily="18" charset="0"/>
              </a:rPr>
              <a:t>) OVER(ORDER BY year) AS difference</a:t>
            </a:r>
          </a:p>
          <a:p>
            <a:r>
              <a:rPr lang="en-US" sz="800" b="1" dirty="0">
                <a:solidFill>
                  <a:srgbClr val="FF0000"/>
                </a:solidFill>
                <a:latin typeface="Cambria" panose="02040503050406030204" pitchFamily="18" charset="0"/>
                <a:ea typeface="Cambria" panose="02040503050406030204" pitchFamily="18" charset="0"/>
              </a:rPr>
              <a:t>FROM </a:t>
            </a:r>
            <a:r>
              <a:rPr lang="en-US" sz="800" b="1" dirty="0" err="1" smtClean="0">
                <a:solidFill>
                  <a:srgbClr val="FF0000"/>
                </a:solidFill>
                <a:latin typeface="Cambria" panose="02040503050406030204" pitchFamily="18" charset="0"/>
                <a:ea typeface="Cambria" panose="02040503050406030204" pitchFamily="18" charset="0"/>
              </a:rPr>
              <a:t>annual_sale</a:t>
            </a:r>
            <a:endParaRPr lang="en-US" sz="800" b="1" dirty="0">
              <a:solidFill>
                <a:srgbClr val="FF0000"/>
              </a:solidFill>
              <a:latin typeface="Cambria" panose="02040503050406030204" pitchFamily="18" charset="0"/>
              <a:ea typeface="Cambria" panose="02040503050406030204" pitchFamily="18" charset="0"/>
            </a:endParaRPr>
          </a:p>
        </p:txBody>
      </p:sp>
      <p:sp>
        <p:nvSpPr>
          <p:cNvPr id="22" name="Rectangle 21"/>
          <p:cNvSpPr/>
          <p:nvPr/>
        </p:nvSpPr>
        <p:spPr>
          <a:xfrm>
            <a:off x="74340" y="2999380"/>
            <a:ext cx="3278459" cy="292387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800" b="1" dirty="0">
                <a:solidFill>
                  <a:srgbClr val="FF0000"/>
                </a:solidFill>
                <a:latin typeface="Cambria" panose="02040503050406030204" pitchFamily="18" charset="0"/>
                <a:ea typeface="Cambria" panose="02040503050406030204" pitchFamily="18" charset="0"/>
              </a:rPr>
              <a:t>Create table Seals</a:t>
            </a:r>
          </a:p>
          <a:p>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ID </a:t>
            </a:r>
            <a:r>
              <a:rPr lang="en-US" sz="800" b="1" dirty="0" err="1">
                <a:solidFill>
                  <a:srgbClr val="FF0000"/>
                </a:solidFill>
                <a:latin typeface="Cambria" panose="02040503050406030204" pitchFamily="18" charset="0"/>
                <a:ea typeface="Cambria" panose="02040503050406030204" pitchFamily="18" charset="0"/>
              </a:rPr>
              <a:t>int</a:t>
            </a:r>
            <a:r>
              <a:rPr lang="en-US" sz="800" b="1" dirty="0">
                <a:solidFill>
                  <a:srgbClr val="FF0000"/>
                </a:solidFill>
                <a:latin typeface="Cambria" panose="02040503050406030204" pitchFamily="18" charset="0"/>
                <a:ea typeface="Cambria" panose="02040503050406030204" pitchFamily="18" charset="0"/>
              </a:rPr>
              <a:t> not null,</a:t>
            </a:r>
          </a:p>
          <a:p>
            <a:r>
              <a:rPr lang="en-US" sz="800" b="1" dirty="0" err="1">
                <a:solidFill>
                  <a:srgbClr val="FF0000"/>
                </a:solidFill>
                <a:latin typeface="Cambria" panose="02040503050406030204" pitchFamily="18" charset="0"/>
                <a:ea typeface="Cambria" panose="02040503050406030204" pitchFamily="18" charset="0"/>
              </a:rPr>
              <a:t>seller_Name</a:t>
            </a:r>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varchar</a:t>
            </a:r>
            <a:r>
              <a:rPr lang="en-US" sz="800" b="1" dirty="0">
                <a:solidFill>
                  <a:srgbClr val="FF0000"/>
                </a:solidFill>
                <a:latin typeface="Cambria" panose="02040503050406030204" pitchFamily="18" charset="0"/>
                <a:ea typeface="Cambria" panose="02040503050406030204" pitchFamily="18" charset="0"/>
              </a:rPr>
              <a:t>(50),</a:t>
            </a:r>
          </a:p>
          <a:p>
            <a:r>
              <a:rPr lang="en-US" sz="800" b="1" dirty="0" err="1">
                <a:solidFill>
                  <a:srgbClr val="FF0000"/>
                </a:solidFill>
                <a:latin typeface="Cambria" panose="02040503050406030204" pitchFamily="18" charset="0"/>
                <a:ea typeface="Cambria" panose="02040503050406030204" pitchFamily="18" charset="0"/>
              </a:rPr>
              <a:t>sales_Value</a:t>
            </a:r>
            <a:r>
              <a:rPr lang="en-US" sz="800" b="1" dirty="0">
                <a:solidFill>
                  <a:srgbClr val="FF0000"/>
                </a:solidFill>
                <a:latin typeface="Cambria" panose="02040503050406030204" pitchFamily="18" charset="0"/>
                <a:ea typeface="Cambria" panose="02040503050406030204" pitchFamily="18" charset="0"/>
              </a:rPr>
              <a:t> money </a:t>
            </a:r>
          </a:p>
          <a:p>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insert into [</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].[Seals] values (1,'stef',7000)</a:t>
            </a:r>
          </a:p>
          <a:p>
            <a:r>
              <a:rPr lang="en-US" sz="800" b="1" dirty="0">
                <a:solidFill>
                  <a:srgbClr val="FF0000"/>
                </a:solidFill>
                <a:latin typeface="Cambria" panose="02040503050406030204" pitchFamily="18" charset="0"/>
                <a:ea typeface="Cambria" panose="02040503050406030204" pitchFamily="18" charset="0"/>
              </a:rPr>
              <a:t>insert into [</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].[Seals] values (2,'Mili',12000)</a:t>
            </a:r>
          </a:p>
          <a:p>
            <a:r>
              <a:rPr lang="en-US" sz="800" b="1" dirty="0">
                <a:solidFill>
                  <a:srgbClr val="FF0000"/>
                </a:solidFill>
                <a:latin typeface="Cambria" panose="02040503050406030204" pitchFamily="18" charset="0"/>
                <a:ea typeface="Cambria" panose="02040503050406030204" pitchFamily="18" charset="0"/>
              </a:rPr>
              <a:t>insert into [</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].[Seals] values (3,'Alice',25000)</a:t>
            </a:r>
          </a:p>
          <a:p>
            <a:r>
              <a:rPr lang="en-US" sz="800" b="1" dirty="0">
                <a:solidFill>
                  <a:srgbClr val="FF0000"/>
                </a:solidFill>
                <a:latin typeface="Cambria" panose="02040503050406030204" pitchFamily="18" charset="0"/>
                <a:ea typeface="Cambria" panose="02040503050406030204" pitchFamily="18" charset="0"/>
              </a:rPr>
              <a:t>insert into [</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].[Seals] values (4,'Sara',30000)</a:t>
            </a:r>
          </a:p>
          <a:p>
            <a:r>
              <a:rPr lang="en-US" sz="800" b="1" dirty="0">
                <a:solidFill>
                  <a:srgbClr val="FF0000"/>
                </a:solidFill>
                <a:latin typeface="Cambria" panose="02040503050406030204" pitchFamily="18" charset="0"/>
                <a:ea typeface="Cambria" panose="02040503050406030204" pitchFamily="18" charset="0"/>
              </a:rPr>
              <a:t>insert into [</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].[Seals] values (5,'Andy',15000)</a:t>
            </a:r>
          </a:p>
          <a:p>
            <a:r>
              <a:rPr lang="en-US" sz="800" b="1" dirty="0">
                <a:solidFill>
                  <a:srgbClr val="FF0000"/>
                </a:solidFill>
                <a:latin typeface="Cambria" panose="02040503050406030204" pitchFamily="18" charset="0"/>
                <a:ea typeface="Cambria" panose="02040503050406030204" pitchFamily="18" charset="0"/>
              </a:rPr>
              <a:t>insert into [</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].[Seals] values (6,'Tom',12000)</a:t>
            </a:r>
          </a:p>
          <a:p>
            <a:r>
              <a:rPr lang="en-US" sz="800" b="1" dirty="0">
                <a:solidFill>
                  <a:srgbClr val="FF0000"/>
                </a:solidFill>
                <a:latin typeface="Cambria" panose="02040503050406030204" pitchFamily="18" charset="0"/>
                <a:ea typeface="Cambria" panose="02040503050406030204" pitchFamily="18" charset="0"/>
              </a:rPr>
              <a:t> </a:t>
            </a:r>
          </a:p>
          <a:p>
            <a:r>
              <a:rPr lang="en-US" sz="800" b="1" dirty="0">
                <a:solidFill>
                  <a:srgbClr val="FF0000"/>
                </a:solidFill>
                <a:latin typeface="Cambria" panose="02040503050406030204" pitchFamily="18" charset="0"/>
                <a:ea typeface="Cambria" panose="02040503050406030204" pitchFamily="18" charset="0"/>
              </a:rPr>
              <a:t>select * from [</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].[Seals</a:t>
            </a:r>
            <a:r>
              <a:rPr lang="en-US" sz="800" b="1" dirty="0" smtClean="0">
                <a:solidFill>
                  <a:srgbClr val="FF0000"/>
                </a:solidFill>
                <a:latin typeface="Cambria" panose="02040503050406030204" pitchFamily="18" charset="0"/>
                <a:ea typeface="Cambria" panose="02040503050406030204" pitchFamily="18" charset="0"/>
              </a:rPr>
              <a:t>]</a:t>
            </a:r>
          </a:p>
          <a:p>
            <a:endParaRPr lang="en-US" sz="800" b="1" dirty="0" smtClean="0">
              <a:solidFill>
                <a:srgbClr val="FF0000"/>
              </a:solidFill>
              <a:latin typeface="Cambria" panose="02040503050406030204" pitchFamily="18" charset="0"/>
              <a:ea typeface="Cambria" panose="02040503050406030204" pitchFamily="18" charset="0"/>
            </a:endParaRPr>
          </a:p>
          <a:p>
            <a:r>
              <a:rPr lang="en-US" sz="800" b="1" u="sng" dirty="0">
                <a:solidFill>
                  <a:schemeClr val="tx1"/>
                </a:solidFill>
                <a:latin typeface="Cambria" panose="02040503050406030204" pitchFamily="18" charset="0"/>
                <a:ea typeface="Cambria" panose="02040503050406030204" pitchFamily="18" charset="0"/>
              </a:rPr>
              <a:t>SQL Query :- </a:t>
            </a:r>
          </a:p>
          <a:p>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SELECT </a:t>
            </a:r>
            <a:r>
              <a:rPr lang="en-US" sz="800" b="1" dirty="0" err="1">
                <a:solidFill>
                  <a:srgbClr val="FF0000"/>
                </a:solidFill>
                <a:latin typeface="Cambria" panose="02040503050406030204" pitchFamily="18" charset="0"/>
                <a:ea typeface="Cambria" panose="02040503050406030204" pitchFamily="18" charset="0"/>
              </a:rPr>
              <a:t>seller_name</a:t>
            </a:r>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sale_value</a:t>
            </a:r>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  LAG(</a:t>
            </a:r>
            <a:r>
              <a:rPr lang="en-US" sz="800" b="1" dirty="0" err="1">
                <a:solidFill>
                  <a:srgbClr val="FF0000"/>
                </a:solidFill>
                <a:latin typeface="Cambria" panose="02040503050406030204" pitchFamily="18" charset="0"/>
                <a:ea typeface="Cambria" panose="02040503050406030204" pitchFamily="18" charset="0"/>
              </a:rPr>
              <a:t>sale_value</a:t>
            </a:r>
            <a:r>
              <a:rPr lang="en-US" sz="800" b="1" dirty="0">
                <a:solidFill>
                  <a:srgbClr val="FF0000"/>
                </a:solidFill>
                <a:latin typeface="Cambria" panose="02040503050406030204" pitchFamily="18" charset="0"/>
                <a:ea typeface="Cambria" panose="02040503050406030204" pitchFamily="18" charset="0"/>
              </a:rPr>
              <a:t>) OVER(ORDER BY </a:t>
            </a:r>
            <a:r>
              <a:rPr lang="en-US" sz="800" b="1" dirty="0" err="1">
                <a:solidFill>
                  <a:srgbClr val="FF0000"/>
                </a:solidFill>
                <a:latin typeface="Cambria" panose="02040503050406030204" pitchFamily="18" charset="0"/>
                <a:ea typeface="Cambria" panose="02040503050406030204" pitchFamily="18" charset="0"/>
              </a:rPr>
              <a:t>sale_value</a:t>
            </a:r>
            <a:r>
              <a:rPr lang="en-US" sz="800" b="1" dirty="0">
                <a:solidFill>
                  <a:srgbClr val="FF0000"/>
                </a:solidFill>
                <a:latin typeface="Cambria" panose="02040503050406030204" pitchFamily="18" charset="0"/>
                <a:ea typeface="Cambria" panose="02040503050406030204" pitchFamily="18" charset="0"/>
              </a:rPr>
              <a:t>) as </a:t>
            </a:r>
            <a:r>
              <a:rPr lang="en-US" sz="800" b="1" dirty="0" err="1">
                <a:solidFill>
                  <a:srgbClr val="FF0000"/>
                </a:solidFill>
                <a:latin typeface="Cambria" panose="02040503050406030204" pitchFamily="18" charset="0"/>
                <a:ea typeface="Cambria" panose="02040503050406030204" pitchFamily="18" charset="0"/>
              </a:rPr>
              <a:t>previous_sale_value</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LEAD(</a:t>
            </a:r>
            <a:r>
              <a:rPr lang="en-US" sz="800" b="1" dirty="0" err="1">
                <a:solidFill>
                  <a:srgbClr val="FF0000"/>
                </a:solidFill>
                <a:latin typeface="Cambria" panose="02040503050406030204" pitchFamily="18" charset="0"/>
                <a:ea typeface="Cambria" panose="02040503050406030204" pitchFamily="18" charset="0"/>
              </a:rPr>
              <a:t>sale_value</a:t>
            </a:r>
            <a:r>
              <a:rPr lang="en-US" sz="800" b="1" dirty="0">
                <a:solidFill>
                  <a:srgbClr val="FF0000"/>
                </a:solidFill>
                <a:latin typeface="Cambria" panose="02040503050406030204" pitchFamily="18" charset="0"/>
                <a:ea typeface="Cambria" panose="02040503050406030204" pitchFamily="18" charset="0"/>
              </a:rPr>
              <a:t>) OVER(ORDER BY </a:t>
            </a:r>
            <a:r>
              <a:rPr lang="en-US" sz="800" b="1" dirty="0" err="1">
                <a:solidFill>
                  <a:srgbClr val="FF0000"/>
                </a:solidFill>
                <a:latin typeface="Cambria" panose="02040503050406030204" pitchFamily="18" charset="0"/>
                <a:ea typeface="Cambria" panose="02040503050406030204" pitchFamily="18" charset="0"/>
              </a:rPr>
              <a:t>sale_value</a:t>
            </a:r>
            <a:r>
              <a:rPr lang="en-US" sz="800" b="1" dirty="0">
                <a:solidFill>
                  <a:srgbClr val="FF0000"/>
                </a:solidFill>
                <a:latin typeface="Cambria" panose="02040503050406030204" pitchFamily="18" charset="0"/>
                <a:ea typeface="Cambria" panose="02040503050406030204" pitchFamily="18" charset="0"/>
              </a:rPr>
              <a:t>) as </a:t>
            </a:r>
            <a:r>
              <a:rPr lang="en-US" sz="800" b="1" dirty="0" err="1">
                <a:solidFill>
                  <a:srgbClr val="FF0000"/>
                </a:solidFill>
                <a:latin typeface="Cambria" panose="02040503050406030204" pitchFamily="18" charset="0"/>
                <a:ea typeface="Cambria" panose="02040503050406030204" pitchFamily="18" charset="0"/>
              </a:rPr>
              <a:t>Next_sale_value</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FROM sale;</a:t>
            </a:r>
          </a:p>
          <a:p>
            <a:endParaRPr lang="en-US" sz="800" b="1" dirty="0">
              <a:solidFill>
                <a:srgbClr val="FF0000"/>
              </a:solidFill>
              <a:latin typeface="Cambria" panose="02040503050406030204" pitchFamily="18" charset="0"/>
              <a:ea typeface="Cambria" panose="02040503050406030204" pitchFamily="18" charset="0"/>
            </a:endParaRPr>
          </a:p>
        </p:txBody>
      </p:sp>
      <p:sp>
        <p:nvSpPr>
          <p:cNvPr id="23" name="Rectangle 22"/>
          <p:cNvSpPr/>
          <p:nvPr/>
        </p:nvSpPr>
        <p:spPr>
          <a:xfrm>
            <a:off x="3999568" y="3139631"/>
            <a:ext cx="3836020" cy="36625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800" b="1" dirty="0">
                <a:solidFill>
                  <a:srgbClr val="FF0000"/>
                </a:solidFill>
                <a:latin typeface="Cambria" panose="02040503050406030204" pitchFamily="18" charset="0"/>
                <a:ea typeface="Cambria" panose="02040503050406030204" pitchFamily="18" charset="0"/>
              </a:rPr>
              <a:t>Create table </a:t>
            </a:r>
            <a:r>
              <a:rPr lang="en-US" sz="800" b="1" dirty="0" err="1">
                <a:solidFill>
                  <a:srgbClr val="FF0000"/>
                </a:solidFill>
                <a:latin typeface="Cambria" panose="02040503050406030204" pitchFamily="18" charset="0"/>
                <a:ea typeface="Cambria" panose="02040503050406030204" pitchFamily="18" charset="0"/>
              </a:rPr>
              <a:t>Company_Sales</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[Year] </a:t>
            </a:r>
            <a:r>
              <a:rPr lang="en-US" sz="800" b="1" dirty="0" err="1">
                <a:solidFill>
                  <a:srgbClr val="FF0000"/>
                </a:solidFill>
                <a:latin typeface="Cambria" panose="02040503050406030204" pitchFamily="18" charset="0"/>
                <a:ea typeface="Cambria" panose="02040503050406030204" pitchFamily="18" charset="0"/>
              </a:rPr>
              <a:t>varchar</a:t>
            </a:r>
            <a:r>
              <a:rPr lang="en-US" sz="800" b="1" dirty="0">
                <a:solidFill>
                  <a:srgbClr val="FF0000"/>
                </a:solidFill>
                <a:latin typeface="Cambria" panose="02040503050406030204" pitchFamily="18" charset="0"/>
                <a:ea typeface="Cambria" panose="02040503050406030204" pitchFamily="18" charset="0"/>
              </a:rPr>
              <a:t>(50),</a:t>
            </a:r>
          </a:p>
          <a:p>
            <a:r>
              <a:rPr lang="en-US" sz="800" b="1" dirty="0">
                <a:solidFill>
                  <a:srgbClr val="FF0000"/>
                </a:solidFill>
                <a:latin typeface="Cambria" panose="02040503050406030204" pitchFamily="18" charset="0"/>
                <a:ea typeface="Cambria" panose="02040503050406030204" pitchFamily="18" charset="0"/>
              </a:rPr>
              <a:t>[Quarter] </a:t>
            </a:r>
            <a:r>
              <a:rPr lang="en-US" sz="800" b="1" dirty="0" err="1">
                <a:solidFill>
                  <a:srgbClr val="FF0000"/>
                </a:solidFill>
                <a:latin typeface="Cambria" panose="02040503050406030204" pitchFamily="18" charset="0"/>
                <a:ea typeface="Cambria" panose="02040503050406030204" pitchFamily="18" charset="0"/>
              </a:rPr>
              <a:t>varchar</a:t>
            </a:r>
            <a:r>
              <a:rPr lang="en-US" sz="800" b="1" dirty="0">
                <a:solidFill>
                  <a:srgbClr val="FF0000"/>
                </a:solidFill>
                <a:latin typeface="Cambria" panose="02040503050406030204" pitchFamily="18" charset="0"/>
                <a:ea typeface="Cambria" panose="02040503050406030204" pitchFamily="18" charset="0"/>
              </a:rPr>
              <a:t>(50),</a:t>
            </a:r>
          </a:p>
          <a:p>
            <a:r>
              <a:rPr lang="en-US" sz="800" b="1" dirty="0">
                <a:solidFill>
                  <a:srgbClr val="FF0000"/>
                </a:solidFill>
                <a:latin typeface="Cambria" panose="02040503050406030204" pitchFamily="18" charset="0"/>
                <a:ea typeface="Cambria" panose="02040503050406030204" pitchFamily="18" charset="0"/>
              </a:rPr>
              <a:t>Sales </a:t>
            </a:r>
            <a:r>
              <a:rPr lang="en-US" sz="800" b="1" dirty="0" smtClean="0">
                <a:solidFill>
                  <a:srgbClr val="FF0000"/>
                </a:solidFill>
                <a:latin typeface="Cambria" panose="02040503050406030204" pitchFamily="18" charset="0"/>
                <a:ea typeface="Cambria" panose="02040503050406030204" pitchFamily="18" charset="0"/>
              </a:rPr>
              <a:t>Money)</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Insert into </a:t>
            </a:r>
            <a:r>
              <a:rPr lang="en-US" sz="800" b="1" dirty="0" err="1">
                <a:solidFill>
                  <a:srgbClr val="FF0000"/>
                </a:solidFill>
                <a:latin typeface="Cambria" panose="02040503050406030204" pitchFamily="18" charset="0"/>
                <a:ea typeface="Cambria" panose="02040503050406030204" pitchFamily="18" charset="0"/>
              </a:rPr>
              <a:t>Company_Sales</a:t>
            </a:r>
            <a:r>
              <a:rPr lang="en-US" sz="800" b="1" dirty="0">
                <a:solidFill>
                  <a:srgbClr val="FF0000"/>
                </a:solidFill>
                <a:latin typeface="Cambria" panose="02040503050406030204" pitchFamily="18" charset="0"/>
                <a:ea typeface="Cambria" panose="02040503050406030204" pitchFamily="18" charset="0"/>
              </a:rPr>
              <a:t> values ('2017','1',55000)</a:t>
            </a:r>
          </a:p>
          <a:p>
            <a:r>
              <a:rPr lang="en-US" sz="800" b="1" dirty="0">
                <a:solidFill>
                  <a:srgbClr val="FF0000"/>
                </a:solidFill>
                <a:latin typeface="Cambria" panose="02040503050406030204" pitchFamily="18" charset="0"/>
                <a:ea typeface="Cambria" panose="02040503050406030204" pitchFamily="18" charset="0"/>
              </a:rPr>
              <a:t>Insert into </a:t>
            </a:r>
            <a:r>
              <a:rPr lang="en-US" sz="800" b="1" dirty="0" err="1">
                <a:solidFill>
                  <a:srgbClr val="FF0000"/>
                </a:solidFill>
                <a:latin typeface="Cambria" panose="02040503050406030204" pitchFamily="18" charset="0"/>
                <a:ea typeface="Cambria" panose="02040503050406030204" pitchFamily="18" charset="0"/>
              </a:rPr>
              <a:t>Company_Sales</a:t>
            </a:r>
            <a:r>
              <a:rPr lang="en-US" sz="800" b="1" dirty="0">
                <a:solidFill>
                  <a:srgbClr val="FF0000"/>
                </a:solidFill>
                <a:latin typeface="Cambria" panose="02040503050406030204" pitchFamily="18" charset="0"/>
                <a:ea typeface="Cambria" panose="02040503050406030204" pitchFamily="18" charset="0"/>
              </a:rPr>
              <a:t> values ('2017','2',78000)</a:t>
            </a:r>
          </a:p>
          <a:p>
            <a:r>
              <a:rPr lang="en-US" sz="800" b="1" dirty="0">
                <a:solidFill>
                  <a:srgbClr val="FF0000"/>
                </a:solidFill>
                <a:latin typeface="Cambria" panose="02040503050406030204" pitchFamily="18" charset="0"/>
                <a:ea typeface="Cambria" panose="02040503050406030204" pitchFamily="18" charset="0"/>
              </a:rPr>
              <a:t>Insert into </a:t>
            </a:r>
            <a:r>
              <a:rPr lang="en-US" sz="800" b="1" dirty="0" err="1">
                <a:solidFill>
                  <a:srgbClr val="FF0000"/>
                </a:solidFill>
                <a:latin typeface="Cambria" panose="02040503050406030204" pitchFamily="18" charset="0"/>
                <a:ea typeface="Cambria" panose="02040503050406030204" pitchFamily="18" charset="0"/>
              </a:rPr>
              <a:t>Company_Sales</a:t>
            </a:r>
            <a:r>
              <a:rPr lang="en-US" sz="800" b="1" dirty="0">
                <a:solidFill>
                  <a:srgbClr val="FF0000"/>
                </a:solidFill>
                <a:latin typeface="Cambria" panose="02040503050406030204" pitchFamily="18" charset="0"/>
                <a:ea typeface="Cambria" panose="02040503050406030204" pitchFamily="18" charset="0"/>
              </a:rPr>
              <a:t> values ('2017','3',49000)</a:t>
            </a:r>
          </a:p>
          <a:p>
            <a:r>
              <a:rPr lang="en-US" sz="800" b="1" dirty="0">
                <a:solidFill>
                  <a:srgbClr val="FF0000"/>
                </a:solidFill>
                <a:latin typeface="Cambria" panose="02040503050406030204" pitchFamily="18" charset="0"/>
                <a:ea typeface="Cambria" panose="02040503050406030204" pitchFamily="18" charset="0"/>
              </a:rPr>
              <a:t>Insert into </a:t>
            </a:r>
            <a:r>
              <a:rPr lang="en-US" sz="800" b="1" dirty="0" err="1">
                <a:solidFill>
                  <a:srgbClr val="FF0000"/>
                </a:solidFill>
                <a:latin typeface="Cambria" panose="02040503050406030204" pitchFamily="18" charset="0"/>
                <a:ea typeface="Cambria" panose="02040503050406030204" pitchFamily="18" charset="0"/>
              </a:rPr>
              <a:t>Company_Sales</a:t>
            </a:r>
            <a:r>
              <a:rPr lang="en-US" sz="800" b="1" dirty="0">
                <a:solidFill>
                  <a:srgbClr val="FF0000"/>
                </a:solidFill>
                <a:latin typeface="Cambria" panose="02040503050406030204" pitchFamily="18" charset="0"/>
                <a:ea typeface="Cambria" panose="02040503050406030204" pitchFamily="18" charset="0"/>
              </a:rPr>
              <a:t> values ('2017','4',32000</a:t>
            </a:r>
            <a:r>
              <a:rPr lang="en-US" sz="800" b="1" dirty="0" smtClean="0">
                <a:solidFill>
                  <a:srgbClr val="FF0000"/>
                </a:solidFill>
                <a:latin typeface="Cambria" panose="02040503050406030204" pitchFamily="18" charset="0"/>
                <a:ea typeface="Cambria" panose="02040503050406030204" pitchFamily="18" charset="0"/>
              </a:rPr>
              <a:t>)</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Insert into </a:t>
            </a:r>
            <a:r>
              <a:rPr lang="en-US" sz="800" b="1" dirty="0" err="1">
                <a:solidFill>
                  <a:srgbClr val="FF0000"/>
                </a:solidFill>
                <a:latin typeface="Cambria" panose="02040503050406030204" pitchFamily="18" charset="0"/>
                <a:ea typeface="Cambria" panose="02040503050406030204" pitchFamily="18" charset="0"/>
              </a:rPr>
              <a:t>Company_Sales</a:t>
            </a:r>
            <a:r>
              <a:rPr lang="en-US" sz="800" b="1" dirty="0">
                <a:solidFill>
                  <a:srgbClr val="FF0000"/>
                </a:solidFill>
                <a:latin typeface="Cambria" panose="02040503050406030204" pitchFamily="18" charset="0"/>
                <a:ea typeface="Cambria" panose="02040503050406030204" pitchFamily="18" charset="0"/>
              </a:rPr>
              <a:t> values ('2018','1',41000)</a:t>
            </a:r>
          </a:p>
          <a:p>
            <a:r>
              <a:rPr lang="en-US" sz="800" b="1" dirty="0">
                <a:solidFill>
                  <a:srgbClr val="FF0000"/>
                </a:solidFill>
                <a:latin typeface="Cambria" panose="02040503050406030204" pitchFamily="18" charset="0"/>
                <a:ea typeface="Cambria" panose="02040503050406030204" pitchFamily="18" charset="0"/>
              </a:rPr>
              <a:t>Insert into </a:t>
            </a:r>
            <a:r>
              <a:rPr lang="en-US" sz="800" b="1" dirty="0" err="1">
                <a:solidFill>
                  <a:srgbClr val="FF0000"/>
                </a:solidFill>
                <a:latin typeface="Cambria" panose="02040503050406030204" pitchFamily="18" charset="0"/>
                <a:ea typeface="Cambria" panose="02040503050406030204" pitchFamily="18" charset="0"/>
              </a:rPr>
              <a:t>Company_Sales</a:t>
            </a:r>
            <a:r>
              <a:rPr lang="en-US" sz="800" b="1" dirty="0">
                <a:solidFill>
                  <a:srgbClr val="FF0000"/>
                </a:solidFill>
                <a:latin typeface="Cambria" panose="02040503050406030204" pitchFamily="18" charset="0"/>
                <a:ea typeface="Cambria" panose="02040503050406030204" pitchFamily="18" charset="0"/>
              </a:rPr>
              <a:t> values ('2018','2',89650)</a:t>
            </a:r>
          </a:p>
          <a:p>
            <a:r>
              <a:rPr lang="en-US" sz="800" b="1" dirty="0">
                <a:solidFill>
                  <a:srgbClr val="FF0000"/>
                </a:solidFill>
                <a:latin typeface="Cambria" panose="02040503050406030204" pitchFamily="18" charset="0"/>
                <a:ea typeface="Cambria" panose="02040503050406030204" pitchFamily="18" charset="0"/>
              </a:rPr>
              <a:t>Insert into </a:t>
            </a:r>
            <a:r>
              <a:rPr lang="en-US" sz="800" b="1" dirty="0" err="1">
                <a:solidFill>
                  <a:srgbClr val="FF0000"/>
                </a:solidFill>
                <a:latin typeface="Cambria" panose="02040503050406030204" pitchFamily="18" charset="0"/>
                <a:ea typeface="Cambria" panose="02040503050406030204" pitchFamily="18" charset="0"/>
              </a:rPr>
              <a:t>Company_Sales</a:t>
            </a:r>
            <a:r>
              <a:rPr lang="en-US" sz="800" b="1" dirty="0">
                <a:solidFill>
                  <a:srgbClr val="FF0000"/>
                </a:solidFill>
                <a:latin typeface="Cambria" panose="02040503050406030204" pitchFamily="18" charset="0"/>
                <a:ea typeface="Cambria" panose="02040503050406030204" pitchFamily="18" charset="0"/>
              </a:rPr>
              <a:t> values ('2018','3',69000)</a:t>
            </a:r>
          </a:p>
          <a:p>
            <a:r>
              <a:rPr lang="en-US" sz="800" b="1" dirty="0">
                <a:solidFill>
                  <a:srgbClr val="FF0000"/>
                </a:solidFill>
                <a:latin typeface="Cambria" panose="02040503050406030204" pitchFamily="18" charset="0"/>
                <a:ea typeface="Cambria" panose="02040503050406030204" pitchFamily="18" charset="0"/>
              </a:rPr>
              <a:t>Insert into </a:t>
            </a:r>
            <a:r>
              <a:rPr lang="en-US" sz="800" b="1" dirty="0" err="1">
                <a:solidFill>
                  <a:srgbClr val="FF0000"/>
                </a:solidFill>
                <a:latin typeface="Cambria" panose="02040503050406030204" pitchFamily="18" charset="0"/>
                <a:ea typeface="Cambria" panose="02040503050406030204" pitchFamily="18" charset="0"/>
              </a:rPr>
              <a:t>Company_Sales</a:t>
            </a:r>
            <a:r>
              <a:rPr lang="en-US" sz="800" b="1" dirty="0">
                <a:solidFill>
                  <a:srgbClr val="FF0000"/>
                </a:solidFill>
                <a:latin typeface="Cambria" panose="02040503050406030204" pitchFamily="18" charset="0"/>
                <a:ea typeface="Cambria" panose="02040503050406030204" pitchFamily="18" charset="0"/>
              </a:rPr>
              <a:t> values ('2018','4',32000</a:t>
            </a:r>
            <a:r>
              <a:rPr lang="en-US" sz="800" b="1" dirty="0" smtClean="0">
                <a:solidFill>
                  <a:srgbClr val="FF0000"/>
                </a:solidFill>
                <a:latin typeface="Cambria" panose="02040503050406030204" pitchFamily="18" charset="0"/>
                <a:ea typeface="Cambria" panose="02040503050406030204" pitchFamily="18" charset="0"/>
              </a:rPr>
              <a:t>)</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Insert into </a:t>
            </a:r>
            <a:r>
              <a:rPr lang="en-US" sz="800" b="1" dirty="0" err="1">
                <a:solidFill>
                  <a:srgbClr val="FF0000"/>
                </a:solidFill>
                <a:latin typeface="Cambria" panose="02040503050406030204" pitchFamily="18" charset="0"/>
                <a:ea typeface="Cambria" panose="02040503050406030204" pitchFamily="18" charset="0"/>
              </a:rPr>
              <a:t>Company_Sales</a:t>
            </a:r>
            <a:r>
              <a:rPr lang="en-US" sz="800" b="1" dirty="0">
                <a:solidFill>
                  <a:srgbClr val="FF0000"/>
                </a:solidFill>
                <a:latin typeface="Cambria" panose="02040503050406030204" pitchFamily="18" charset="0"/>
                <a:ea typeface="Cambria" panose="02040503050406030204" pitchFamily="18" charset="0"/>
              </a:rPr>
              <a:t> values ('2019','1',87000)</a:t>
            </a:r>
          </a:p>
          <a:p>
            <a:r>
              <a:rPr lang="en-US" sz="800" b="1" dirty="0">
                <a:solidFill>
                  <a:srgbClr val="FF0000"/>
                </a:solidFill>
                <a:latin typeface="Cambria" panose="02040503050406030204" pitchFamily="18" charset="0"/>
                <a:ea typeface="Cambria" panose="02040503050406030204" pitchFamily="18" charset="0"/>
              </a:rPr>
              <a:t>Insert into </a:t>
            </a:r>
            <a:r>
              <a:rPr lang="en-US" sz="800" b="1" dirty="0" err="1">
                <a:solidFill>
                  <a:srgbClr val="FF0000"/>
                </a:solidFill>
                <a:latin typeface="Cambria" panose="02040503050406030204" pitchFamily="18" charset="0"/>
                <a:ea typeface="Cambria" panose="02040503050406030204" pitchFamily="18" charset="0"/>
              </a:rPr>
              <a:t>Company_Sales</a:t>
            </a:r>
            <a:r>
              <a:rPr lang="en-US" sz="800" b="1" dirty="0">
                <a:solidFill>
                  <a:srgbClr val="FF0000"/>
                </a:solidFill>
                <a:latin typeface="Cambria" panose="02040503050406030204" pitchFamily="18" charset="0"/>
                <a:ea typeface="Cambria" panose="02040503050406030204" pitchFamily="18" charset="0"/>
              </a:rPr>
              <a:t> values ('2019','2',75000)</a:t>
            </a:r>
          </a:p>
          <a:p>
            <a:r>
              <a:rPr lang="en-US" sz="800" b="1" dirty="0">
                <a:solidFill>
                  <a:srgbClr val="FF0000"/>
                </a:solidFill>
                <a:latin typeface="Cambria" panose="02040503050406030204" pitchFamily="18" charset="0"/>
                <a:ea typeface="Cambria" panose="02040503050406030204" pitchFamily="18" charset="0"/>
              </a:rPr>
              <a:t>Insert into </a:t>
            </a:r>
            <a:r>
              <a:rPr lang="en-US" sz="800" b="1" dirty="0" err="1">
                <a:solidFill>
                  <a:srgbClr val="FF0000"/>
                </a:solidFill>
                <a:latin typeface="Cambria" panose="02040503050406030204" pitchFamily="18" charset="0"/>
                <a:ea typeface="Cambria" panose="02040503050406030204" pitchFamily="18" charset="0"/>
              </a:rPr>
              <a:t>Company_Sales</a:t>
            </a:r>
            <a:r>
              <a:rPr lang="en-US" sz="800" b="1" dirty="0">
                <a:solidFill>
                  <a:srgbClr val="FF0000"/>
                </a:solidFill>
                <a:latin typeface="Cambria" panose="02040503050406030204" pitchFamily="18" charset="0"/>
                <a:ea typeface="Cambria" panose="02040503050406030204" pitchFamily="18" charset="0"/>
              </a:rPr>
              <a:t> values ('2019','3',15000)</a:t>
            </a:r>
          </a:p>
          <a:p>
            <a:r>
              <a:rPr lang="en-US" sz="800" b="1" dirty="0">
                <a:solidFill>
                  <a:srgbClr val="FF0000"/>
                </a:solidFill>
                <a:latin typeface="Cambria" panose="02040503050406030204" pitchFamily="18" charset="0"/>
                <a:ea typeface="Cambria" panose="02040503050406030204" pitchFamily="18" charset="0"/>
              </a:rPr>
              <a:t>Insert into </a:t>
            </a:r>
            <a:r>
              <a:rPr lang="en-US" sz="800" b="1" dirty="0" err="1">
                <a:solidFill>
                  <a:srgbClr val="FF0000"/>
                </a:solidFill>
                <a:latin typeface="Cambria" panose="02040503050406030204" pitchFamily="18" charset="0"/>
                <a:ea typeface="Cambria" panose="02040503050406030204" pitchFamily="18" charset="0"/>
              </a:rPr>
              <a:t>Company_Sales</a:t>
            </a:r>
            <a:r>
              <a:rPr lang="en-US" sz="800" b="1" dirty="0">
                <a:solidFill>
                  <a:srgbClr val="FF0000"/>
                </a:solidFill>
                <a:latin typeface="Cambria" panose="02040503050406030204" pitchFamily="18" charset="0"/>
                <a:ea typeface="Cambria" panose="02040503050406030204" pitchFamily="18" charset="0"/>
              </a:rPr>
              <a:t> values ('2019','4',73000)</a:t>
            </a:r>
          </a:p>
          <a:p>
            <a:r>
              <a:rPr lang="en-US" sz="800" b="1" dirty="0">
                <a:solidFill>
                  <a:srgbClr val="FF0000"/>
                </a:solidFill>
                <a:latin typeface="Cambria" panose="02040503050406030204" pitchFamily="18" charset="0"/>
                <a:ea typeface="Cambria" panose="02040503050406030204" pitchFamily="18" charset="0"/>
              </a:rPr>
              <a:t> </a:t>
            </a:r>
          </a:p>
          <a:p>
            <a:r>
              <a:rPr lang="en-US" sz="800" b="1" dirty="0">
                <a:solidFill>
                  <a:srgbClr val="FF0000"/>
                </a:solidFill>
                <a:latin typeface="Cambria" panose="02040503050406030204" pitchFamily="18" charset="0"/>
                <a:ea typeface="Cambria" panose="02040503050406030204" pitchFamily="18" charset="0"/>
              </a:rPr>
              <a:t>select * from </a:t>
            </a:r>
            <a:r>
              <a:rPr lang="en-US" sz="800" b="1" dirty="0" err="1">
                <a:solidFill>
                  <a:srgbClr val="FF0000"/>
                </a:solidFill>
                <a:latin typeface="Cambria" panose="02040503050406030204" pitchFamily="18" charset="0"/>
                <a:ea typeface="Cambria" panose="02040503050406030204" pitchFamily="18" charset="0"/>
              </a:rPr>
              <a:t>Company_Sales</a:t>
            </a:r>
            <a:endParaRPr lang="en-US" sz="800" b="1" dirty="0">
              <a:solidFill>
                <a:srgbClr val="FF0000"/>
              </a:solidFill>
              <a:latin typeface="Cambria" panose="02040503050406030204" pitchFamily="18" charset="0"/>
              <a:ea typeface="Cambria" panose="02040503050406030204" pitchFamily="18" charset="0"/>
            </a:endParaRPr>
          </a:p>
          <a:p>
            <a:r>
              <a:rPr lang="en-US" sz="800" b="1" u="sng" dirty="0">
                <a:solidFill>
                  <a:schemeClr val="tx1"/>
                </a:solidFill>
                <a:latin typeface="Cambria" panose="02040503050406030204" pitchFamily="18" charset="0"/>
                <a:ea typeface="Cambria" panose="02040503050406030204" pitchFamily="18" charset="0"/>
              </a:rPr>
              <a:t>-- Without using Partition by </a:t>
            </a:r>
          </a:p>
          <a:p>
            <a:r>
              <a:rPr lang="en-US" sz="800" b="1" dirty="0">
                <a:solidFill>
                  <a:srgbClr val="FF0000"/>
                </a:solidFill>
                <a:latin typeface="Cambria" panose="02040503050406030204" pitchFamily="18" charset="0"/>
                <a:ea typeface="Cambria" panose="02040503050406030204" pitchFamily="18" charset="0"/>
              </a:rPr>
              <a:t>select [Year],[Quarter],Sales,</a:t>
            </a:r>
          </a:p>
          <a:p>
            <a:r>
              <a:rPr lang="en-US" sz="800" b="1" dirty="0">
                <a:solidFill>
                  <a:srgbClr val="FF0000"/>
                </a:solidFill>
                <a:latin typeface="Cambria" panose="02040503050406030204" pitchFamily="18" charset="0"/>
                <a:ea typeface="Cambria" panose="02040503050406030204" pitchFamily="18" charset="0"/>
              </a:rPr>
              <a:t>LAG(Sales,1,0) Over(Order by [Year],[Quarter] </a:t>
            </a:r>
            <a:r>
              <a:rPr lang="en-US" sz="800" b="1" dirty="0" err="1">
                <a:solidFill>
                  <a:srgbClr val="FF0000"/>
                </a:solidFill>
                <a:latin typeface="Cambria" panose="02040503050406030204" pitchFamily="18" charset="0"/>
                <a:ea typeface="Cambria" panose="02040503050406030204" pitchFamily="18" charset="0"/>
              </a:rPr>
              <a:t>Asc</a:t>
            </a:r>
            <a:r>
              <a:rPr lang="en-US" sz="800" b="1" dirty="0">
                <a:solidFill>
                  <a:srgbClr val="FF0000"/>
                </a:solidFill>
                <a:latin typeface="Cambria" panose="02040503050406030204" pitchFamily="18" charset="0"/>
                <a:ea typeface="Cambria" panose="02040503050406030204" pitchFamily="18" charset="0"/>
              </a:rPr>
              <a:t>) as </a:t>
            </a:r>
            <a:r>
              <a:rPr lang="en-US" sz="800" b="1" dirty="0" err="1">
                <a:solidFill>
                  <a:srgbClr val="FF0000"/>
                </a:solidFill>
                <a:latin typeface="Cambria" panose="02040503050406030204" pitchFamily="18" charset="0"/>
                <a:ea typeface="Cambria" panose="02040503050406030204" pitchFamily="18" charset="0"/>
              </a:rPr>
              <a:t>PreviousQTYsales</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from </a:t>
            </a:r>
            <a:r>
              <a:rPr lang="en-US" sz="800" b="1" dirty="0" err="1">
                <a:solidFill>
                  <a:srgbClr val="FF0000"/>
                </a:solidFill>
                <a:latin typeface="Cambria" panose="02040503050406030204" pitchFamily="18" charset="0"/>
                <a:ea typeface="Cambria" panose="02040503050406030204" pitchFamily="18" charset="0"/>
              </a:rPr>
              <a:t>Company_Sales</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p>
          <a:p>
            <a:r>
              <a:rPr lang="en-US" sz="800" b="1" u="sng" dirty="0">
                <a:solidFill>
                  <a:schemeClr val="tx1"/>
                </a:solidFill>
                <a:latin typeface="Cambria" panose="02040503050406030204" pitchFamily="18" charset="0"/>
                <a:ea typeface="Cambria" panose="02040503050406030204" pitchFamily="18" charset="0"/>
              </a:rPr>
              <a:t> IMP--with using Partition by (This example for all Student during the class)</a:t>
            </a:r>
          </a:p>
          <a:p>
            <a:r>
              <a:rPr lang="en-US" sz="800" b="1" dirty="0">
                <a:solidFill>
                  <a:srgbClr val="FF0000"/>
                </a:solidFill>
                <a:latin typeface="Cambria" panose="02040503050406030204" pitchFamily="18" charset="0"/>
                <a:ea typeface="Cambria" panose="02040503050406030204" pitchFamily="18" charset="0"/>
              </a:rPr>
              <a:t> select [Year],[Quarter],Sales,</a:t>
            </a:r>
          </a:p>
          <a:p>
            <a:r>
              <a:rPr lang="en-US" sz="800" b="1" dirty="0">
                <a:solidFill>
                  <a:srgbClr val="FF0000"/>
                </a:solidFill>
                <a:latin typeface="Cambria" panose="02040503050406030204" pitchFamily="18" charset="0"/>
                <a:ea typeface="Cambria" panose="02040503050406030204" pitchFamily="18" charset="0"/>
              </a:rPr>
              <a:t>LAG(Sales,1,0) Over(Partition by [Year] Order by [Year],[Quarter] </a:t>
            </a:r>
            <a:r>
              <a:rPr lang="en-US" sz="800" b="1" dirty="0" err="1">
                <a:solidFill>
                  <a:srgbClr val="FF0000"/>
                </a:solidFill>
                <a:latin typeface="Cambria" panose="02040503050406030204" pitchFamily="18" charset="0"/>
                <a:ea typeface="Cambria" panose="02040503050406030204" pitchFamily="18" charset="0"/>
              </a:rPr>
              <a:t>Asc</a:t>
            </a:r>
            <a:r>
              <a:rPr lang="en-US" sz="800" b="1" dirty="0">
                <a:solidFill>
                  <a:srgbClr val="FF0000"/>
                </a:solidFill>
                <a:latin typeface="Cambria" panose="02040503050406030204" pitchFamily="18" charset="0"/>
                <a:ea typeface="Cambria" panose="02040503050406030204" pitchFamily="18" charset="0"/>
              </a:rPr>
              <a:t>) as </a:t>
            </a:r>
            <a:r>
              <a:rPr lang="en-US" sz="800" b="1" dirty="0" err="1">
                <a:solidFill>
                  <a:srgbClr val="FF0000"/>
                </a:solidFill>
                <a:latin typeface="Cambria" panose="02040503050406030204" pitchFamily="18" charset="0"/>
                <a:ea typeface="Cambria" panose="02040503050406030204" pitchFamily="18" charset="0"/>
              </a:rPr>
              <a:t>PreviousQTYsales</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from </a:t>
            </a:r>
            <a:r>
              <a:rPr lang="en-US" sz="800" b="1" dirty="0" err="1">
                <a:solidFill>
                  <a:srgbClr val="FF0000"/>
                </a:solidFill>
                <a:latin typeface="Cambria" panose="02040503050406030204" pitchFamily="18" charset="0"/>
                <a:ea typeface="Cambria" panose="02040503050406030204" pitchFamily="18" charset="0"/>
              </a:rPr>
              <a:t>Company_Sales</a:t>
            </a:r>
            <a:endParaRPr lang="en-US" sz="800" b="1" dirty="0">
              <a:solidFill>
                <a:srgbClr val="FF0000"/>
              </a:solidFill>
              <a:latin typeface="Cambria" panose="02040503050406030204" pitchFamily="18" charset="0"/>
              <a:ea typeface="Cambria" panose="02040503050406030204" pitchFamily="18" charset="0"/>
            </a:endParaRPr>
          </a:p>
        </p:txBody>
      </p:sp>
      <p:sp>
        <p:nvSpPr>
          <p:cNvPr id="24" name="Rectangle 23"/>
          <p:cNvSpPr/>
          <p:nvPr/>
        </p:nvSpPr>
        <p:spPr>
          <a:xfrm>
            <a:off x="8037107" y="29159"/>
            <a:ext cx="4102854" cy="581697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900" b="1" dirty="0" smtClean="0">
                <a:solidFill>
                  <a:schemeClr val="tx1"/>
                </a:solidFill>
                <a:latin typeface="Cambria" panose="02040503050406030204" pitchFamily="18" charset="0"/>
                <a:ea typeface="Cambria" panose="02040503050406030204" pitchFamily="18" charset="0"/>
              </a:rPr>
              <a:t>WAQ:-  </a:t>
            </a:r>
            <a:r>
              <a:rPr lang="en-US" sz="900" b="1" dirty="0">
                <a:solidFill>
                  <a:schemeClr val="tx1"/>
                </a:solidFill>
                <a:latin typeface="Cambria" panose="02040503050406030204" pitchFamily="18" charset="0"/>
                <a:ea typeface="Cambria" panose="02040503050406030204" pitchFamily="18" charset="0"/>
              </a:rPr>
              <a:t>to find out running total for Net sales column </a:t>
            </a:r>
          </a:p>
          <a:p>
            <a:endParaRPr lang="en-US" sz="800" b="1" dirty="0">
              <a:solidFill>
                <a:srgbClr val="FF0000"/>
              </a:solidFill>
              <a:latin typeface="Cambria" panose="02040503050406030204" pitchFamily="18" charset="0"/>
              <a:ea typeface="Cambria" panose="02040503050406030204" pitchFamily="18" charset="0"/>
            </a:endParaRPr>
          </a:p>
          <a:p>
            <a:r>
              <a:rPr lang="en-US" sz="800" b="1" dirty="0" smtClean="0">
                <a:solidFill>
                  <a:srgbClr val="FF0000"/>
                </a:solidFill>
                <a:latin typeface="Cambria" panose="02040503050406030204" pitchFamily="18" charset="0"/>
                <a:ea typeface="Cambria" panose="02040503050406030204" pitchFamily="18" charset="0"/>
              </a:rPr>
              <a:t>Create </a:t>
            </a:r>
            <a:r>
              <a:rPr lang="en-US" sz="800" b="1" dirty="0">
                <a:solidFill>
                  <a:srgbClr val="FF0000"/>
                </a:solidFill>
                <a:latin typeface="Cambria" panose="02040503050406030204" pitchFamily="18" charset="0"/>
                <a:ea typeface="Cambria" panose="02040503050406030204" pitchFamily="18" charset="0"/>
              </a:rPr>
              <a:t>Table </a:t>
            </a:r>
            <a:r>
              <a:rPr lang="en-US" sz="800" b="1" dirty="0" err="1">
                <a:solidFill>
                  <a:srgbClr val="FF0000"/>
                </a:solidFill>
                <a:latin typeface="Cambria" panose="02040503050406030204" pitchFamily="18" charset="0"/>
                <a:ea typeface="Cambria" panose="02040503050406030204" pitchFamily="18" charset="0"/>
              </a:rPr>
              <a:t>RunningTotal</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p>
          <a:p>
            <a:r>
              <a:rPr lang="en-US" sz="800" b="1" dirty="0">
                <a:solidFill>
                  <a:srgbClr val="FF0000"/>
                </a:solidFill>
                <a:latin typeface="Cambria" panose="02040503050406030204" pitchFamily="18" charset="0"/>
                <a:ea typeface="Cambria" panose="02040503050406030204" pitchFamily="18" charset="0"/>
              </a:rPr>
              <a:t> ID </a:t>
            </a:r>
            <a:r>
              <a:rPr lang="en-US" sz="800" b="1" dirty="0" err="1">
                <a:solidFill>
                  <a:srgbClr val="FF0000"/>
                </a:solidFill>
                <a:latin typeface="Cambria" panose="02040503050406030204" pitchFamily="18" charset="0"/>
                <a:ea typeface="Cambria" panose="02040503050406030204" pitchFamily="18" charset="0"/>
              </a:rPr>
              <a:t>int</a:t>
            </a:r>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 Region </a:t>
            </a:r>
            <a:r>
              <a:rPr lang="en-US" sz="800" b="1" dirty="0" err="1">
                <a:solidFill>
                  <a:srgbClr val="FF0000"/>
                </a:solidFill>
                <a:latin typeface="Cambria" panose="02040503050406030204" pitchFamily="18" charset="0"/>
                <a:ea typeface="Cambria" panose="02040503050406030204" pitchFamily="18" charset="0"/>
              </a:rPr>
              <a:t>varchar</a:t>
            </a:r>
            <a:r>
              <a:rPr lang="en-US" sz="800" b="1" dirty="0">
                <a:solidFill>
                  <a:srgbClr val="FF0000"/>
                </a:solidFill>
                <a:latin typeface="Cambria" panose="02040503050406030204" pitchFamily="18" charset="0"/>
                <a:ea typeface="Cambria" panose="02040503050406030204" pitchFamily="18" charset="0"/>
              </a:rPr>
              <a:t>(50),</a:t>
            </a:r>
          </a:p>
          <a:p>
            <a:r>
              <a:rPr lang="en-US" sz="800" b="1" dirty="0">
                <a:solidFill>
                  <a:srgbClr val="FF0000"/>
                </a:solidFill>
                <a:latin typeface="Cambria" panose="02040503050406030204" pitchFamily="18" charset="0"/>
                <a:ea typeface="Cambria" panose="02040503050406030204" pitchFamily="18" charset="0"/>
              </a:rPr>
              <a:t> Product </a:t>
            </a:r>
            <a:r>
              <a:rPr lang="en-US" sz="800" b="1" dirty="0" err="1">
                <a:solidFill>
                  <a:srgbClr val="FF0000"/>
                </a:solidFill>
                <a:latin typeface="Cambria" panose="02040503050406030204" pitchFamily="18" charset="0"/>
                <a:ea typeface="Cambria" panose="02040503050406030204" pitchFamily="18" charset="0"/>
              </a:rPr>
              <a:t>varchar</a:t>
            </a:r>
            <a:r>
              <a:rPr lang="en-US" sz="800" b="1" dirty="0">
                <a:solidFill>
                  <a:srgbClr val="FF0000"/>
                </a:solidFill>
                <a:latin typeface="Cambria" panose="02040503050406030204" pitchFamily="18" charset="0"/>
                <a:ea typeface="Cambria" panose="02040503050406030204" pitchFamily="18" charset="0"/>
              </a:rPr>
              <a:t>(50),</a:t>
            </a:r>
          </a:p>
          <a:p>
            <a:r>
              <a:rPr lang="en-US" sz="800" b="1" dirty="0">
                <a:solidFill>
                  <a:srgbClr val="FF0000"/>
                </a:solidFill>
                <a:latin typeface="Cambria" panose="02040503050406030204" pitchFamily="18" charset="0"/>
                <a:ea typeface="Cambria" panose="02040503050406030204" pitchFamily="18" charset="0"/>
              </a:rPr>
              <a:t> QTR </a:t>
            </a:r>
            <a:r>
              <a:rPr lang="en-US" sz="800" b="1" dirty="0" err="1">
                <a:solidFill>
                  <a:srgbClr val="FF0000"/>
                </a:solidFill>
                <a:latin typeface="Cambria" panose="02040503050406030204" pitchFamily="18" charset="0"/>
                <a:ea typeface="Cambria" panose="02040503050406030204" pitchFamily="18" charset="0"/>
              </a:rPr>
              <a:t>varchar</a:t>
            </a:r>
            <a:r>
              <a:rPr lang="en-US" sz="800" b="1" dirty="0">
                <a:solidFill>
                  <a:srgbClr val="FF0000"/>
                </a:solidFill>
                <a:latin typeface="Cambria" panose="02040503050406030204" pitchFamily="18" charset="0"/>
                <a:ea typeface="Cambria" panose="02040503050406030204" pitchFamily="18" charset="0"/>
              </a:rPr>
              <a:t>(50),</a:t>
            </a: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Netsales</a:t>
            </a:r>
            <a:r>
              <a:rPr lang="en-US" sz="800" b="1" dirty="0">
                <a:solidFill>
                  <a:srgbClr val="FF0000"/>
                </a:solidFill>
                <a:latin typeface="Cambria" panose="02040503050406030204" pitchFamily="18" charset="0"/>
                <a:ea typeface="Cambria" panose="02040503050406030204" pitchFamily="18" charset="0"/>
              </a:rPr>
              <a:t> Money</a:t>
            </a:r>
          </a:p>
          <a:p>
            <a:r>
              <a:rPr lang="en-US" sz="800" b="1" dirty="0">
                <a:solidFill>
                  <a:srgbClr val="FF0000"/>
                </a:solidFill>
                <a:latin typeface="Cambria" panose="02040503050406030204" pitchFamily="18" charset="0"/>
                <a:ea typeface="Cambria" panose="02040503050406030204" pitchFamily="18" charset="0"/>
              </a:rPr>
              <a:t> )</a:t>
            </a:r>
          </a:p>
          <a:p>
            <a:r>
              <a:rPr lang="en-US" sz="800" b="1" dirty="0">
                <a:solidFill>
                  <a:srgbClr val="FF0000"/>
                </a:solidFill>
                <a:latin typeface="Cambria" panose="02040503050406030204" pitchFamily="18" charset="0"/>
                <a:ea typeface="Cambria" panose="02040503050406030204" pitchFamily="18" charset="0"/>
              </a:rPr>
              <a:t> insert into </a:t>
            </a:r>
            <a:r>
              <a:rPr lang="en-US" sz="800" b="1" dirty="0" err="1">
                <a:solidFill>
                  <a:srgbClr val="FF0000"/>
                </a:solidFill>
                <a:latin typeface="Cambria" panose="02040503050406030204" pitchFamily="18" charset="0"/>
                <a:ea typeface="Cambria" panose="02040503050406030204" pitchFamily="18" charset="0"/>
              </a:rPr>
              <a:t>RunningTotal</a:t>
            </a:r>
            <a:r>
              <a:rPr lang="en-US" sz="800" b="1" dirty="0">
                <a:solidFill>
                  <a:srgbClr val="FF0000"/>
                </a:solidFill>
                <a:latin typeface="Cambria" panose="02040503050406030204" pitchFamily="18" charset="0"/>
                <a:ea typeface="Cambria" panose="02040503050406030204" pitchFamily="18" charset="0"/>
              </a:rPr>
              <a:t> values (1,'East','Printer','Q1',57)</a:t>
            </a:r>
          </a:p>
          <a:p>
            <a:r>
              <a:rPr lang="en-US" sz="800" b="1" dirty="0">
                <a:solidFill>
                  <a:srgbClr val="FF0000"/>
                </a:solidFill>
                <a:latin typeface="Cambria" panose="02040503050406030204" pitchFamily="18" charset="0"/>
                <a:ea typeface="Cambria" panose="02040503050406030204" pitchFamily="18" charset="0"/>
              </a:rPr>
              <a:t> insert into </a:t>
            </a:r>
            <a:r>
              <a:rPr lang="en-US" sz="800" b="1" dirty="0" err="1">
                <a:solidFill>
                  <a:srgbClr val="FF0000"/>
                </a:solidFill>
                <a:latin typeface="Cambria" panose="02040503050406030204" pitchFamily="18" charset="0"/>
                <a:ea typeface="Cambria" panose="02040503050406030204" pitchFamily="18" charset="0"/>
              </a:rPr>
              <a:t>RunningTotal</a:t>
            </a:r>
            <a:r>
              <a:rPr lang="en-US" sz="800" b="1" dirty="0">
                <a:solidFill>
                  <a:srgbClr val="FF0000"/>
                </a:solidFill>
                <a:latin typeface="Cambria" panose="02040503050406030204" pitchFamily="18" charset="0"/>
                <a:ea typeface="Cambria" panose="02040503050406030204" pitchFamily="18" charset="0"/>
              </a:rPr>
              <a:t> values (2,'East','Printer','Q2',87)</a:t>
            </a:r>
          </a:p>
          <a:p>
            <a:r>
              <a:rPr lang="en-US" sz="800" b="1" dirty="0">
                <a:solidFill>
                  <a:srgbClr val="FF0000"/>
                </a:solidFill>
                <a:latin typeface="Cambria" panose="02040503050406030204" pitchFamily="18" charset="0"/>
                <a:ea typeface="Cambria" panose="02040503050406030204" pitchFamily="18" charset="0"/>
              </a:rPr>
              <a:t> insert into </a:t>
            </a:r>
            <a:r>
              <a:rPr lang="en-US" sz="800" b="1" dirty="0" err="1">
                <a:solidFill>
                  <a:srgbClr val="FF0000"/>
                </a:solidFill>
                <a:latin typeface="Cambria" panose="02040503050406030204" pitchFamily="18" charset="0"/>
                <a:ea typeface="Cambria" panose="02040503050406030204" pitchFamily="18" charset="0"/>
              </a:rPr>
              <a:t>RunningTotal</a:t>
            </a:r>
            <a:r>
              <a:rPr lang="en-US" sz="800" b="1" dirty="0">
                <a:solidFill>
                  <a:srgbClr val="FF0000"/>
                </a:solidFill>
                <a:latin typeface="Cambria" panose="02040503050406030204" pitchFamily="18" charset="0"/>
                <a:ea typeface="Cambria" panose="02040503050406030204" pitchFamily="18" charset="0"/>
              </a:rPr>
              <a:t> values (3,'East','Printer','Q3',94)</a:t>
            </a:r>
          </a:p>
          <a:p>
            <a:r>
              <a:rPr lang="en-US" sz="800" b="1" dirty="0">
                <a:solidFill>
                  <a:srgbClr val="FF0000"/>
                </a:solidFill>
                <a:latin typeface="Cambria" panose="02040503050406030204" pitchFamily="18" charset="0"/>
                <a:ea typeface="Cambria" panose="02040503050406030204" pitchFamily="18" charset="0"/>
              </a:rPr>
              <a:t> insert into </a:t>
            </a:r>
            <a:r>
              <a:rPr lang="en-US" sz="800" b="1" dirty="0" err="1">
                <a:solidFill>
                  <a:srgbClr val="FF0000"/>
                </a:solidFill>
                <a:latin typeface="Cambria" panose="02040503050406030204" pitchFamily="18" charset="0"/>
                <a:ea typeface="Cambria" panose="02040503050406030204" pitchFamily="18" charset="0"/>
              </a:rPr>
              <a:t>RunningTotal</a:t>
            </a:r>
            <a:r>
              <a:rPr lang="en-US" sz="800" b="1" dirty="0">
                <a:solidFill>
                  <a:srgbClr val="FF0000"/>
                </a:solidFill>
                <a:latin typeface="Cambria" panose="02040503050406030204" pitchFamily="18" charset="0"/>
                <a:ea typeface="Cambria" panose="02040503050406030204" pitchFamily="18" charset="0"/>
              </a:rPr>
              <a:t> values (4,'East','Scanner','Q1',87)</a:t>
            </a:r>
          </a:p>
          <a:p>
            <a:r>
              <a:rPr lang="en-US" sz="800" b="1" dirty="0">
                <a:solidFill>
                  <a:srgbClr val="FF0000"/>
                </a:solidFill>
                <a:latin typeface="Cambria" panose="02040503050406030204" pitchFamily="18" charset="0"/>
                <a:ea typeface="Cambria" panose="02040503050406030204" pitchFamily="18" charset="0"/>
              </a:rPr>
              <a:t> insert into </a:t>
            </a:r>
            <a:r>
              <a:rPr lang="en-US" sz="800" b="1" dirty="0" err="1">
                <a:solidFill>
                  <a:srgbClr val="FF0000"/>
                </a:solidFill>
                <a:latin typeface="Cambria" panose="02040503050406030204" pitchFamily="18" charset="0"/>
                <a:ea typeface="Cambria" panose="02040503050406030204" pitchFamily="18" charset="0"/>
              </a:rPr>
              <a:t>RunningTotal</a:t>
            </a:r>
            <a:r>
              <a:rPr lang="en-US" sz="800" b="1" dirty="0">
                <a:solidFill>
                  <a:srgbClr val="FF0000"/>
                </a:solidFill>
                <a:latin typeface="Cambria" panose="02040503050406030204" pitchFamily="18" charset="0"/>
                <a:ea typeface="Cambria" panose="02040503050406030204" pitchFamily="18" charset="0"/>
              </a:rPr>
              <a:t> values (5,'East','Scanner','Q2',90)</a:t>
            </a:r>
          </a:p>
          <a:p>
            <a:r>
              <a:rPr lang="en-US" sz="800" b="1" dirty="0">
                <a:solidFill>
                  <a:srgbClr val="FF0000"/>
                </a:solidFill>
                <a:latin typeface="Cambria" panose="02040503050406030204" pitchFamily="18" charset="0"/>
                <a:ea typeface="Cambria" panose="02040503050406030204" pitchFamily="18" charset="0"/>
              </a:rPr>
              <a:t> insert into </a:t>
            </a:r>
            <a:r>
              <a:rPr lang="en-US" sz="800" b="1" dirty="0" err="1">
                <a:solidFill>
                  <a:srgbClr val="FF0000"/>
                </a:solidFill>
                <a:latin typeface="Cambria" panose="02040503050406030204" pitchFamily="18" charset="0"/>
                <a:ea typeface="Cambria" panose="02040503050406030204" pitchFamily="18" charset="0"/>
              </a:rPr>
              <a:t>RunningTotal</a:t>
            </a:r>
            <a:r>
              <a:rPr lang="en-US" sz="800" b="1" dirty="0">
                <a:solidFill>
                  <a:srgbClr val="FF0000"/>
                </a:solidFill>
                <a:latin typeface="Cambria" panose="02040503050406030204" pitchFamily="18" charset="0"/>
                <a:ea typeface="Cambria" panose="02040503050406030204" pitchFamily="18" charset="0"/>
              </a:rPr>
              <a:t> values (6,'East','Scanner','Q3',87)</a:t>
            </a:r>
          </a:p>
          <a:p>
            <a:r>
              <a:rPr lang="en-US" sz="800" b="1" dirty="0">
                <a:solidFill>
                  <a:srgbClr val="FF0000"/>
                </a:solidFill>
                <a:latin typeface="Cambria" panose="02040503050406030204" pitchFamily="18" charset="0"/>
                <a:ea typeface="Cambria" panose="02040503050406030204" pitchFamily="18" charset="0"/>
              </a:rPr>
              <a:t> insert into </a:t>
            </a:r>
            <a:r>
              <a:rPr lang="en-US" sz="800" b="1" dirty="0" err="1">
                <a:solidFill>
                  <a:srgbClr val="FF0000"/>
                </a:solidFill>
                <a:latin typeface="Cambria" panose="02040503050406030204" pitchFamily="18" charset="0"/>
                <a:ea typeface="Cambria" panose="02040503050406030204" pitchFamily="18" charset="0"/>
              </a:rPr>
              <a:t>RunningTotal</a:t>
            </a:r>
            <a:r>
              <a:rPr lang="en-US" sz="800" b="1" dirty="0">
                <a:solidFill>
                  <a:srgbClr val="FF0000"/>
                </a:solidFill>
                <a:latin typeface="Cambria" panose="02040503050406030204" pitchFamily="18" charset="0"/>
                <a:ea typeface="Cambria" panose="02040503050406030204" pitchFamily="18" charset="0"/>
              </a:rPr>
              <a:t> values (7,'North','Printer','Q1',93)</a:t>
            </a:r>
          </a:p>
          <a:p>
            <a:r>
              <a:rPr lang="en-US" sz="800" b="1" dirty="0">
                <a:solidFill>
                  <a:srgbClr val="FF0000"/>
                </a:solidFill>
                <a:latin typeface="Cambria" panose="02040503050406030204" pitchFamily="18" charset="0"/>
                <a:ea typeface="Cambria" panose="02040503050406030204" pitchFamily="18" charset="0"/>
              </a:rPr>
              <a:t> insert into </a:t>
            </a:r>
            <a:r>
              <a:rPr lang="en-US" sz="800" b="1" dirty="0" err="1">
                <a:solidFill>
                  <a:srgbClr val="FF0000"/>
                </a:solidFill>
                <a:latin typeface="Cambria" panose="02040503050406030204" pitchFamily="18" charset="0"/>
                <a:ea typeface="Cambria" panose="02040503050406030204" pitchFamily="18" charset="0"/>
              </a:rPr>
              <a:t>RunningTotal</a:t>
            </a:r>
            <a:r>
              <a:rPr lang="en-US" sz="800" b="1" dirty="0">
                <a:solidFill>
                  <a:srgbClr val="FF0000"/>
                </a:solidFill>
                <a:latin typeface="Cambria" panose="02040503050406030204" pitchFamily="18" charset="0"/>
                <a:ea typeface="Cambria" panose="02040503050406030204" pitchFamily="18" charset="0"/>
              </a:rPr>
              <a:t> values (8,'North','Printer','Q2',86)</a:t>
            </a:r>
          </a:p>
          <a:p>
            <a:r>
              <a:rPr lang="en-US" sz="800" b="1" dirty="0">
                <a:solidFill>
                  <a:srgbClr val="FF0000"/>
                </a:solidFill>
                <a:latin typeface="Cambria" panose="02040503050406030204" pitchFamily="18" charset="0"/>
                <a:ea typeface="Cambria" panose="02040503050406030204" pitchFamily="18" charset="0"/>
              </a:rPr>
              <a:t> insert into </a:t>
            </a:r>
            <a:r>
              <a:rPr lang="en-US" sz="800" b="1" dirty="0" err="1">
                <a:solidFill>
                  <a:srgbClr val="FF0000"/>
                </a:solidFill>
                <a:latin typeface="Cambria" panose="02040503050406030204" pitchFamily="18" charset="0"/>
                <a:ea typeface="Cambria" panose="02040503050406030204" pitchFamily="18" charset="0"/>
              </a:rPr>
              <a:t>RunningTotal</a:t>
            </a:r>
            <a:r>
              <a:rPr lang="en-US" sz="800" b="1" dirty="0">
                <a:solidFill>
                  <a:srgbClr val="FF0000"/>
                </a:solidFill>
                <a:latin typeface="Cambria" panose="02040503050406030204" pitchFamily="18" charset="0"/>
                <a:ea typeface="Cambria" panose="02040503050406030204" pitchFamily="18" charset="0"/>
              </a:rPr>
              <a:t> values (9,'North', 'Printer','Q3',95)</a:t>
            </a:r>
          </a:p>
          <a:p>
            <a:r>
              <a:rPr lang="en-US" sz="800" b="1" dirty="0">
                <a:solidFill>
                  <a:srgbClr val="FF0000"/>
                </a:solidFill>
                <a:latin typeface="Cambria" panose="02040503050406030204" pitchFamily="18" charset="0"/>
                <a:ea typeface="Cambria" panose="02040503050406030204" pitchFamily="18" charset="0"/>
              </a:rPr>
              <a:t> insert into </a:t>
            </a:r>
            <a:r>
              <a:rPr lang="en-US" sz="800" b="1" dirty="0" err="1">
                <a:solidFill>
                  <a:srgbClr val="FF0000"/>
                </a:solidFill>
                <a:latin typeface="Cambria" panose="02040503050406030204" pitchFamily="18" charset="0"/>
                <a:ea typeface="Cambria" panose="02040503050406030204" pitchFamily="18" charset="0"/>
              </a:rPr>
              <a:t>RunningTotal</a:t>
            </a:r>
            <a:r>
              <a:rPr lang="en-US" sz="800" b="1" dirty="0">
                <a:solidFill>
                  <a:srgbClr val="FF0000"/>
                </a:solidFill>
                <a:latin typeface="Cambria" panose="02040503050406030204" pitchFamily="18" charset="0"/>
                <a:ea typeface="Cambria" panose="02040503050406030204" pitchFamily="18" charset="0"/>
              </a:rPr>
              <a:t> values (10,'North','Scanner','Q1',75)</a:t>
            </a:r>
          </a:p>
          <a:p>
            <a:r>
              <a:rPr lang="en-US" sz="800" b="1" dirty="0">
                <a:solidFill>
                  <a:srgbClr val="FF0000"/>
                </a:solidFill>
                <a:latin typeface="Cambria" panose="02040503050406030204" pitchFamily="18" charset="0"/>
                <a:ea typeface="Cambria" panose="02040503050406030204" pitchFamily="18" charset="0"/>
              </a:rPr>
              <a:t> insert into </a:t>
            </a:r>
            <a:r>
              <a:rPr lang="en-US" sz="800" b="1" dirty="0" err="1">
                <a:solidFill>
                  <a:srgbClr val="FF0000"/>
                </a:solidFill>
                <a:latin typeface="Cambria" panose="02040503050406030204" pitchFamily="18" charset="0"/>
                <a:ea typeface="Cambria" panose="02040503050406030204" pitchFamily="18" charset="0"/>
              </a:rPr>
              <a:t>RunningTotal</a:t>
            </a:r>
            <a:r>
              <a:rPr lang="en-US" sz="800" b="1" dirty="0">
                <a:solidFill>
                  <a:srgbClr val="FF0000"/>
                </a:solidFill>
                <a:latin typeface="Cambria" panose="02040503050406030204" pitchFamily="18" charset="0"/>
                <a:ea typeface="Cambria" panose="02040503050406030204" pitchFamily="18" charset="0"/>
              </a:rPr>
              <a:t> values (11,'North','Scanner','Q2',66)</a:t>
            </a:r>
          </a:p>
          <a:p>
            <a:r>
              <a:rPr lang="en-US" sz="800" b="1" dirty="0">
                <a:solidFill>
                  <a:srgbClr val="FF0000"/>
                </a:solidFill>
                <a:latin typeface="Cambria" panose="02040503050406030204" pitchFamily="18" charset="0"/>
                <a:ea typeface="Cambria" panose="02040503050406030204" pitchFamily="18" charset="0"/>
              </a:rPr>
              <a:t> insert into </a:t>
            </a:r>
            <a:r>
              <a:rPr lang="en-US" sz="800" b="1" dirty="0" err="1">
                <a:solidFill>
                  <a:srgbClr val="FF0000"/>
                </a:solidFill>
                <a:latin typeface="Cambria" panose="02040503050406030204" pitchFamily="18" charset="0"/>
                <a:ea typeface="Cambria" panose="02040503050406030204" pitchFamily="18" charset="0"/>
              </a:rPr>
              <a:t>RunningTotal</a:t>
            </a:r>
            <a:r>
              <a:rPr lang="en-US" sz="800" b="1" dirty="0">
                <a:solidFill>
                  <a:srgbClr val="FF0000"/>
                </a:solidFill>
                <a:latin typeface="Cambria" panose="02040503050406030204" pitchFamily="18" charset="0"/>
                <a:ea typeface="Cambria" panose="02040503050406030204" pitchFamily="18" charset="0"/>
              </a:rPr>
              <a:t> values (12,'North','Scanner','Q3',87)</a:t>
            </a:r>
          </a:p>
          <a:p>
            <a:r>
              <a:rPr lang="en-US" sz="800" b="1" dirty="0">
                <a:solidFill>
                  <a:srgbClr val="FF0000"/>
                </a:solidFill>
                <a:latin typeface="Cambria" panose="02040503050406030204" pitchFamily="18" charset="0"/>
                <a:ea typeface="Cambria" panose="02040503050406030204" pitchFamily="18" charset="0"/>
              </a:rPr>
              <a:t> </a:t>
            </a:r>
          </a:p>
          <a:p>
            <a:r>
              <a:rPr lang="en-US" sz="800" b="1" dirty="0">
                <a:solidFill>
                  <a:srgbClr val="FF0000"/>
                </a:solidFill>
                <a:latin typeface="Cambria" panose="02040503050406030204" pitchFamily="18" charset="0"/>
                <a:ea typeface="Cambria" panose="02040503050406030204" pitchFamily="18" charset="0"/>
              </a:rPr>
              <a:t>select * from </a:t>
            </a:r>
            <a:r>
              <a:rPr lang="en-US" sz="800" b="1" dirty="0" err="1">
                <a:solidFill>
                  <a:srgbClr val="FF0000"/>
                </a:solidFill>
                <a:latin typeface="Cambria" panose="02040503050406030204" pitchFamily="18" charset="0"/>
                <a:ea typeface="Cambria" panose="02040503050406030204" pitchFamily="18" charset="0"/>
              </a:rPr>
              <a:t>RunningTotal</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p>
          <a:p>
            <a:r>
              <a:rPr lang="en-US" sz="900" b="1" dirty="0">
                <a:solidFill>
                  <a:schemeClr val="tx1"/>
                </a:solidFill>
                <a:latin typeface="Cambria" panose="02040503050406030204" pitchFamily="18" charset="0"/>
                <a:ea typeface="Cambria" panose="02040503050406030204" pitchFamily="18" charset="0"/>
              </a:rPr>
              <a:t>-- Without Partition by clause </a:t>
            </a:r>
          </a:p>
          <a:p>
            <a:r>
              <a:rPr lang="en-US" sz="900" b="1" dirty="0">
                <a:solidFill>
                  <a:srgbClr val="FF0000"/>
                </a:solidFill>
                <a:latin typeface="Cambria" panose="02040503050406030204" pitchFamily="18" charset="0"/>
                <a:ea typeface="Cambria" panose="02040503050406030204" pitchFamily="18" charset="0"/>
              </a:rPr>
              <a:t> select *,</a:t>
            </a:r>
          </a:p>
          <a:p>
            <a:r>
              <a:rPr lang="en-US" sz="900" b="1" dirty="0">
                <a:solidFill>
                  <a:srgbClr val="FF0000"/>
                </a:solidFill>
                <a:latin typeface="Cambria" panose="02040503050406030204" pitchFamily="18" charset="0"/>
                <a:ea typeface="Cambria" panose="02040503050406030204" pitchFamily="18" charset="0"/>
              </a:rPr>
              <a:t> SUM(</a:t>
            </a:r>
            <a:r>
              <a:rPr lang="en-US" sz="900" b="1" dirty="0" err="1">
                <a:solidFill>
                  <a:srgbClr val="FF0000"/>
                </a:solidFill>
                <a:latin typeface="Cambria" panose="02040503050406030204" pitchFamily="18" charset="0"/>
                <a:ea typeface="Cambria" panose="02040503050406030204" pitchFamily="18" charset="0"/>
              </a:rPr>
              <a:t>Netsales</a:t>
            </a:r>
            <a:r>
              <a:rPr lang="en-US" sz="900" b="1" dirty="0">
                <a:solidFill>
                  <a:srgbClr val="FF0000"/>
                </a:solidFill>
                <a:latin typeface="Cambria" panose="02040503050406030204" pitchFamily="18" charset="0"/>
                <a:ea typeface="Cambria" panose="02040503050406030204" pitchFamily="18" charset="0"/>
              </a:rPr>
              <a:t>) Over(order by ID) as </a:t>
            </a:r>
            <a:r>
              <a:rPr lang="en-US" sz="900" b="1" dirty="0" err="1">
                <a:solidFill>
                  <a:srgbClr val="FF0000"/>
                </a:solidFill>
                <a:latin typeface="Cambria" panose="02040503050406030204" pitchFamily="18" charset="0"/>
                <a:ea typeface="Cambria" panose="02040503050406030204" pitchFamily="18" charset="0"/>
              </a:rPr>
              <a:t>RunningTotal</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from </a:t>
            </a:r>
            <a:r>
              <a:rPr lang="en-US" sz="900" b="1" dirty="0" err="1">
                <a:solidFill>
                  <a:srgbClr val="FF0000"/>
                </a:solidFill>
                <a:latin typeface="Cambria" panose="02040503050406030204" pitchFamily="18" charset="0"/>
                <a:ea typeface="Cambria" panose="02040503050406030204" pitchFamily="18" charset="0"/>
              </a:rPr>
              <a:t>RunningTotal</a:t>
            </a:r>
            <a:endParaRPr lang="en-US" sz="9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a:t>
            </a:r>
          </a:p>
          <a:p>
            <a:r>
              <a:rPr lang="en-US" sz="900" b="1" dirty="0">
                <a:solidFill>
                  <a:schemeClr val="tx1"/>
                </a:solidFill>
                <a:latin typeface="Cambria" panose="02040503050406030204" pitchFamily="18" charset="0"/>
                <a:ea typeface="Cambria" panose="02040503050406030204" pitchFamily="18" charset="0"/>
              </a:rPr>
              <a:t> -- </a:t>
            </a:r>
            <a:r>
              <a:rPr lang="en-US" sz="900" b="1" dirty="0" smtClean="0">
                <a:solidFill>
                  <a:schemeClr val="tx1"/>
                </a:solidFill>
                <a:latin typeface="Cambria" panose="02040503050406030204" pitchFamily="18" charset="0"/>
                <a:ea typeface="Cambria" panose="02040503050406030204" pitchFamily="18" charset="0"/>
              </a:rPr>
              <a:t>calculate </a:t>
            </a:r>
            <a:r>
              <a:rPr lang="en-US" sz="900" b="1" dirty="0" err="1" smtClean="0">
                <a:solidFill>
                  <a:schemeClr val="tx1"/>
                </a:solidFill>
                <a:latin typeface="Cambria" panose="02040503050406030204" pitchFamily="18" charset="0"/>
                <a:ea typeface="Cambria" panose="02040503050406030204" pitchFamily="18" charset="0"/>
              </a:rPr>
              <a:t>Runing</a:t>
            </a:r>
            <a:r>
              <a:rPr lang="en-US" sz="900" b="1" dirty="0" smtClean="0">
                <a:solidFill>
                  <a:schemeClr val="tx1"/>
                </a:solidFill>
                <a:latin typeface="Cambria" panose="02040503050406030204" pitchFamily="18" charset="0"/>
                <a:ea typeface="Cambria" panose="02040503050406030204" pitchFamily="18" charset="0"/>
              </a:rPr>
              <a:t> region wise running total using Partition </a:t>
            </a:r>
            <a:r>
              <a:rPr lang="en-US" sz="900" b="1" dirty="0">
                <a:solidFill>
                  <a:schemeClr val="tx1"/>
                </a:solidFill>
                <a:latin typeface="Cambria" panose="02040503050406030204" pitchFamily="18" charset="0"/>
                <a:ea typeface="Cambria" panose="02040503050406030204" pitchFamily="18" charset="0"/>
              </a:rPr>
              <a:t>by clause ( This is for student)</a:t>
            </a:r>
          </a:p>
          <a:p>
            <a:r>
              <a:rPr lang="en-US" sz="900" b="1" dirty="0">
                <a:solidFill>
                  <a:srgbClr val="FF0000"/>
                </a:solidFill>
                <a:latin typeface="Cambria" panose="02040503050406030204" pitchFamily="18" charset="0"/>
                <a:ea typeface="Cambria" panose="02040503050406030204" pitchFamily="18" charset="0"/>
              </a:rPr>
              <a:t>    select *,</a:t>
            </a:r>
          </a:p>
          <a:p>
            <a:r>
              <a:rPr lang="en-US" sz="900" b="1" dirty="0">
                <a:solidFill>
                  <a:srgbClr val="FF0000"/>
                </a:solidFill>
                <a:latin typeface="Cambria" panose="02040503050406030204" pitchFamily="18" charset="0"/>
                <a:ea typeface="Cambria" panose="02040503050406030204" pitchFamily="18" charset="0"/>
              </a:rPr>
              <a:t> SUM(</a:t>
            </a:r>
            <a:r>
              <a:rPr lang="en-US" sz="900" b="1" dirty="0" err="1">
                <a:solidFill>
                  <a:srgbClr val="FF0000"/>
                </a:solidFill>
                <a:latin typeface="Cambria" panose="02040503050406030204" pitchFamily="18" charset="0"/>
                <a:ea typeface="Cambria" panose="02040503050406030204" pitchFamily="18" charset="0"/>
              </a:rPr>
              <a:t>Netsales</a:t>
            </a:r>
            <a:r>
              <a:rPr lang="en-US" sz="900" b="1" dirty="0">
                <a:solidFill>
                  <a:srgbClr val="FF0000"/>
                </a:solidFill>
                <a:latin typeface="Cambria" panose="02040503050406030204" pitchFamily="18" charset="0"/>
                <a:ea typeface="Cambria" panose="02040503050406030204" pitchFamily="18" charset="0"/>
              </a:rPr>
              <a:t>) Over(Partition by Region order by ID) as </a:t>
            </a:r>
            <a:r>
              <a:rPr lang="en-US" sz="900" b="1" dirty="0" err="1">
                <a:solidFill>
                  <a:srgbClr val="FF0000"/>
                </a:solidFill>
                <a:latin typeface="Cambria" panose="02040503050406030204" pitchFamily="18" charset="0"/>
                <a:ea typeface="Cambria" panose="02040503050406030204" pitchFamily="18" charset="0"/>
              </a:rPr>
              <a:t>RunningTotal</a:t>
            </a:r>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  from </a:t>
            </a:r>
            <a:r>
              <a:rPr lang="en-US" sz="900" b="1" dirty="0" err="1" smtClean="0">
                <a:solidFill>
                  <a:srgbClr val="FF0000"/>
                </a:solidFill>
                <a:latin typeface="Cambria" panose="02040503050406030204" pitchFamily="18" charset="0"/>
                <a:ea typeface="Cambria" panose="02040503050406030204" pitchFamily="18" charset="0"/>
              </a:rPr>
              <a:t>RunningTotal</a:t>
            </a:r>
            <a:endParaRPr lang="en-US" sz="900" b="1" dirty="0" smtClean="0">
              <a:solidFill>
                <a:srgbClr val="FF0000"/>
              </a:solidFill>
              <a:latin typeface="Cambria" panose="02040503050406030204" pitchFamily="18" charset="0"/>
              <a:ea typeface="Cambria" panose="02040503050406030204" pitchFamily="18" charset="0"/>
            </a:endParaRPr>
          </a:p>
          <a:p>
            <a:endParaRPr lang="en-US" sz="800" b="1" dirty="0">
              <a:solidFill>
                <a:srgbClr val="FF0000"/>
              </a:solidFill>
              <a:latin typeface="Cambria" panose="02040503050406030204" pitchFamily="18" charset="0"/>
              <a:ea typeface="Cambria" panose="02040503050406030204" pitchFamily="18" charset="0"/>
            </a:endParaRPr>
          </a:p>
          <a:p>
            <a:endParaRPr lang="en-US" sz="800" b="1" dirty="0" smtClean="0">
              <a:solidFill>
                <a:srgbClr val="FF0000"/>
              </a:solidFill>
              <a:latin typeface="Cambria" panose="02040503050406030204" pitchFamily="18" charset="0"/>
              <a:ea typeface="Cambria" panose="02040503050406030204" pitchFamily="18" charset="0"/>
            </a:endParaRPr>
          </a:p>
          <a:p>
            <a:r>
              <a:rPr lang="en-US" sz="900" b="1" dirty="0" smtClean="0">
                <a:solidFill>
                  <a:schemeClr val="tx1"/>
                </a:solidFill>
                <a:latin typeface="Cambria" panose="02040503050406030204" pitchFamily="18" charset="0"/>
                <a:ea typeface="Cambria" panose="02040503050406030204" pitchFamily="18" charset="0"/>
              </a:rPr>
              <a:t>WAQ:- Calculate </a:t>
            </a:r>
            <a:r>
              <a:rPr lang="en-US" sz="900" b="1" dirty="0">
                <a:solidFill>
                  <a:schemeClr val="tx1"/>
                </a:solidFill>
                <a:latin typeface="Cambria" panose="02040503050406030204" pitchFamily="18" charset="0"/>
                <a:ea typeface="Cambria" panose="02040503050406030204" pitchFamily="18" charset="0"/>
              </a:rPr>
              <a:t>Moving Sum of Net sales Column </a:t>
            </a:r>
            <a:endParaRPr lang="en-US" sz="900" b="1" dirty="0" smtClean="0">
              <a:solidFill>
                <a:schemeClr val="tx1"/>
              </a:solidFill>
              <a:latin typeface="Cambria" panose="02040503050406030204" pitchFamily="18" charset="0"/>
              <a:ea typeface="Cambria" panose="02040503050406030204" pitchFamily="18" charset="0"/>
            </a:endParaRPr>
          </a:p>
          <a:p>
            <a:endParaRPr lang="en-US" sz="900" b="1" dirty="0">
              <a:solidFill>
                <a:schemeClr val="tx1"/>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select *,</a:t>
            </a:r>
          </a:p>
          <a:p>
            <a:r>
              <a:rPr lang="en-US" sz="900" b="1" dirty="0">
                <a:solidFill>
                  <a:srgbClr val="FF0000"/>
                </a:solidFill>
                <a:latin typeface="Cambria" panose="02040503050406030204" pitchFamily="18" charset="0"/>
                <a:ea typeface="Cambria" panose="02040503050406030204" pitchFamily="18" charset="0"/>
              </a:rPr>
              <a:t>--LAG(</a:t>
            </a:r>
            <a:r>
              <a:rPr lang="en-US" sz="900" b="1" dirty="0" err="1">
                <a:solidFill>
                  <a:srgbClr val="FF0000"/>
                </a:solidFill>
                <a:latin typeface="Cambria" panose="02040503050406030204" pitchFamily="18" charset="0"/>
                <a:ea typeface="Cambria" panose="02040503050406030204" pitchFamily="18" charset="0"/>
              </a:rPr>
              <a:t>Netsales</a:t>
            </a:r>
            <a:r>
              <a:rPr lang="en-US" sz="900" b="1" dirty="0">
                <a:solidFill>
                  <a:srgbClr val="FF0000"/>
                </a:solidFill>
                <a:latin typeface="Cambria" panose="02040503050406030204" pitchFamily="18" charset="0"/>
                <a:ea typeface="Cambria" panose="02040503050406030204" pitchFamily="18" charset="0"/>
              </a:rPr>
              <a:t>) over(order by ID </a:t>
            </a:r>
            <a:r>
              <a:rPr lang="en-US" sz="900" b="1" dirty="0" err="1">
                <a:solidFill>
                  <a:srgbClr val="FF0000"/>
                </a:solidFill>
                <a:latin typeface="Cambria" panose="02040503050406030204" pitchFamily="18" charset="0"/>
                <a:ea typeface="Cambria" panose="02040503050406030204" pitchFamily="18" charset="0"/>
              </a:rPr>
              <a:t>asc</a:t>
            </a:r>
            <a:r>
              <a:rPr lang="en-US" sz="900" b="1" dirty="0">
                <a:solidFill>
                  <a:srgbClr val="FF0000"/>
                </a:solidFill>
                <a:latin typeface="Cambria" panose="02040503050406030204" pitchFamily="18" charset="0"/>
                <a:ea typeface="Cambria" panose="02040503050406030204" pitchFamily="18" charset="0"/>
              </a:rPr>
              <a:t>) as LAG,</a:t>
            </a:r>
          </a:p>
          <a:p>
            <a:r>
              <a:rPr lang="en-US" sz="900" b="1" dirty="0" err="1">
                <a:solidFill>
                  <a:srgbClr val="FF0000"/>
                </a:solidFill>
                <a:latin typeface="Cambria" panose="02040503050406030204" pitchFamily="18" charset="0"/>
                <a:ea typeface="Cambria" panose="02040503050406030204" pitchFamily="18" charset="0"/>
              </a:rPr>
              <a:t>netsales+ISNULL</a:t>
            </a:r>
            <a:r>
              <a:rPr lang="en-US" sz="900" b="1" dirty="0">
                <a:solidFill>
                  <a:srgbClr val="FF0000"/>
                </a:solidFill>
                <a:latin typeface="Cambria" panose="02040503050406030204" pitchFamily="18" charset="0"/>
                <a:ea typeface="Cambria" panose="02040503050406030204" pitchFamily="18" charset="0"/>
              </a:rPr>
              <a:t>(LAG(</a:t>
            </a:r>
            <a:r>
              <a:rPr lang="en-US" sz="900" b="1" dirty="0" err="1">
                <a:solidFill>
                  <a:srgbClr val="FF0000"/>
                </a:solidFill>
                <a:latin typeface="Cambria" panose="02040503050406030204" pitchFamily="18" charset="0"/>
                <a:ea typeface="Cambria" panose="02040503050406030204" pitchFamily="18" charset="0"/>
              </a:rPr>
              <a:t>Netsales</a:t>
            </a:r>
            <a:r>
              <a:rPr lang="en-US" sz="900" b="1" dirty="0">
                <a:solidFill>
                  <a:srgbClr val="FF0000"/>
                </a:solidFill>
                <a:latin typeface="Cambria" panose="02040503050406030204" pitchFamily="18" charset="0"/>
                <a:ea typeface="Cambria" panose="02040503050406030204" pitchFamily="18" charset="0"/>
              </a:rPr>
              <a:t>) over(order by ID </a:t>
            </a:r>
            <a:r>
              <a:rPr lang="en-US" sz="900" b="1" dirty="0" err="1">
                <a:solidFill>
                  <a:srgbClr val="FF0000"/>
                </a:solidFill>
                <a:latin typeface="Cambria" panose="02040503050406030204" pitchFamily="18" charset="0"/>
                <a:ea typeface="Cambria" panose="02040503050406030204" pitchFamily="18" charset="0"/>
              </a:rPr>
              <a:t>asc</a:t>
            </a:r>
            <a:r>
              <a:rPr lang="en-US" sz="900" b="1" dirty="0">
                <a:solidFill>
                  <a:srgbClr val="FF0000"/>
                </a:solidFill>
                <a:latin typeface="Cambria" panose="02040503050406030204" pitchFamily="18" charset="0"/>
                <a:ea typeface="Cambria" panose="02040503050406030204" pitchFamily="18" charset="0"/>
              </a:rPr>
              <a:t>),0) as Total</a:t>
            </a:r>
          </a:p>
          <a:p>
            <a:r>
              <a:rPr lang="en-US" sz="900" b="1" dirty="0">
                <a:solidFill>
                  <a:srgbClr val="FF0000"/>
                </a:solidFill>
                <a:latin typeface="Cambria" panose="02040503050406030204" pitchFamily="18" charset="0"/>
                <a:ea typeface="Cambria" panose="02040503050406030204" pitchFamily="18" charset="0"/>
              </a:rPr>
              <a:t>from </a:t>
            </a:r>
            <a:r>
              <a:rPr lang="en-US" sz="900" b="1" dirty="0" err="1">
                <a:solidFill>
                  <a:srgbClr val="FF0000"/>
                </a:solidFill>
                <a:latin typeface="Cambria" panose="02040503050406030204" pitchFamily="18" charset="0"/>
                <a:ea typeface="Cambria" panose="02040503050406030204" pitchFamily="18" charset="0"/>
              </a:rPr>
              <a:t>RunningTotal</a:t>
            </a:r>
            <a:endParaRPr lang="en-US" sz="900" b="1" dirty="0">
              <a:solidFill>
                <a:srgbClr val="FF0000"/>
              </a:solidFill>
              <a:latin typeface="Cambria" panose="02040503050406030204" pitchFamily="18" charset="0"/>
              <a:ea typeface="Cambria" panose="02040503050406030204" pitchFamily="18" charset="0"/>
            </a:endParaRPr>
          </a:p>
          <a:p>
            <a:endParaRPr lang="en-US" sz="900" b="1"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611758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3894442" y="13628"/>
            <a:ext cx="23354" cy="6848090"/>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p:cNvCxnSpPr/>
          <p:nvPr/>
        </p:nvCxnSpPr>
        <p:spPr>
          <a:xfrm>
            <a:off x="7906611" y="0"/>
            <a:ext cx="23354" cy="6848090"/>
          </a:xfrm>
          <a:prstGeom prst="line">
            <a:avLst/>
          </a:prstGeom>
        </p:spPr>
        <p:style>
          <a:lnRef idx="3">
            <a:schemeClr val="accent2"/>
          </a:lnRef>
          <a:fillRef idx="0">
            <a:schemeClr val="accent2"/>
          </a:fillRef>
          <a:effectRef idx="2">
            <a:schemeClr val="accent2"/>
          </a:effectRef>
          <a:fontRef idx="minor">
            <a:schemeClr val="tx1"/>
          </a:fontRef>
        </p:style>
      </p:cxnSp>
      <p:sp>
        <p:nvSpPr>
          <p:cNvPr id="5" name="Rectangle 4"/>
          <p:cNvSpPr/>
          <p:nvPr/>
        </p:nvSpPr>
        <p:spPr>
          <a:xfrm>
            <a:off x="44604" y="35930"/>
            <a:ext cx="3834970" cy="2616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smtClean="0">
                <a:latin typeface="Cambria" panose="02040503050406030204" pitchFamily="18" charset="0"/>
                <a:ea typeface="Cambria" panose="02040503050406030204" pitchFamily="18" charset="0"/>
              </a:rPr>
              <a:t>Example1  Organization Hierarchy using CTE</a:t>
            </a:r>
            <a:endParaRPr lang="en-US" sz="1100" b="1" dirty="0">
              <a:latin typeface="Cambria" panose="02040503050406030204" pitchFamily="18" charset="0"/>
              <a:ea typeface="Cambria" panose="02040503050406030204" pitchFamily="18" charset="0"/>
            </a:endParaRPr>
          </a:p>
        </p:txBody>
      </p:sp>
      <p:pic>
        <p:nvPicPr>
          <p:cNvPr id="10" name="Picture 9"/>
          <p:cNvPicPr/>
          <p:nvPr/>
        </p:nvPicPr>
        <p:blipFill>
          <a:blip r:embed="rId3"/>
          <a:stretch>
            <a:fillRect/>
          </a:stretch>
        </p:blipFill>
        <p:spPr>
          <a:xfrm>
            <a:off x="44603" y="364583"/>
            <a:ext cx="3687337" cy="1568295"/>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40" y="2348001"/>
            <a:ext cx="1554204" cy="831973"/>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7468" y="2413350"/>
            <a:ext cx="1438353" cy="5397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44603" y="2027682"/>
            <a:ext cx="3531218" cy="2616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smtClean="0">
                <a:solidFill>
                  <a:schemeClr val="dk1"/>
                </a:solidFill>
                <a:latin typeface="Cambria" panose="02040503050406030204" pitchFamily="18" charset="0"/>
                <a:ea typeface="Cambria" panose="02040503050406030204" pitchFamily="18" charset="0"/>
              </a:rPr>
              <a:t>Required output</a:t>
            </a:r>
            <a:endParaRPr lang="en-US" sz="1100" b="1" dirty="0">
              <a:solidFill>
                <a:schemeClr val="dk1"/>
              </a:solidFill>
              <a:latin typeface="Cambria" panose="02040503050406030204" pitchFamily="18" charset="0"/>
              <a:ea typeface="Cambria" panose="02040503050406030204" pitchFamily="18" charset="0"/>
            </a:endParaRPr>
          </a:p>
        </p:txBody>
      </p:sp>
      <p:sp>
        <p:nvSpPr>
          <p:cNvPr id="6" name="Rectangle 5"/>
          <p:cNvSpPr/>
          <p:nvPr/>
        </p:nvSpPr>
        <p:spPr>
          <a:xfrm>
            <a:off x="60082" y="3238683"/>
            <a:ext cx="3769113" cy="329320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800" b="1" dirty="0">
                <a:solidFill>
                  <a:srgbClr val="FF0000"/>
                </a:solidFill>
                <a:latin typeface="Cambria" panose="02040503050406030204" pitchFamily="18" charset="0"/>
                <a:ea typeface="Cambria" panose="02040503050406030204" pitchFamily="18" charset="0"/>
              </a:rPr>
              <a:t>Create table Employees</a:t>
            </a:r>
          </a:p>
          <a:p>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EmployeeID</a:t>
            </a:r>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int</a:t>
            </a:r>
            <a:r>
              <a:rPr lang="en-US" sz="800" b="1" dirty="0">
                <a:solidFill>
                  <a:srgbClr val="FF0000"/>
                </a:solidFill>
                <a:latin typeface="Cambria" panose="02040503050406030204" pitchFamily="18" charset="0"/>
                <a:ea typeface="Cambria" panose="02040503050406030204" pitchFamily="18" charset="0"/>
              </a:rPr>
              <a:t> primary key identity,</a:t>
            </a: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EmployeeName</a:t>
            </a:r>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nvarchar</a:t>
            </a:r>
            <a:r>
              <a:rPr lang="en-US" sz="800" b="1" dirty="0">
                <a:solidFill>
                  <a:srgbClr val="FF0000"/>
                </a:solidFill>
                <a:latin typeface="Cambria" panose="02040503050406030204" pitchFamily="18" charset="0"/>
                <a:ea typeface="Cambria" panose="02040503050406030204" pitchFamily="18" charset="0"/>
              </a:rPr>
              <a:t>(50),</a:t>
            </a: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ManagerID</a:t>
            </a:r>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int</a:t>
            </a:r>
            <a:r>
              <a:rPr lang="en-US" sz="800" b="1" dirty="0">
                <a:solidFill>
                  <a:srgbClr val="FF0000"/>
                </a:solidFill>
                <a:latin typeface="Cambria" panose="02040503050406030204" pitchFamily="18" charset="0"/>
                <a:ea typeface="Cambria" panose="02040503050406030204" pitchFamily="18" charset="0"/>
              </a:rPr>
              <a:t> foreign key references Employees(</a:t>
            </a:r>
            <a:r>
              <a:rPr lang="en-US" sz="800" b="1" dirty="0" err="1">
                <a:solidFill>
                  <a:srgbClr val="FF0000"/>
                </a:solidFill>
                <a:latin typeface="Cambria" panose="02040503050406030204" pitchFamily="18" charset="0"/>
                <a:ea typeface="Cambria" panose="02040503050406030204" pitchFamily="18" charset="0"/>
              </a:rPr>
              <a:t>EmployeeID</a:t>
            </a:r>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 </a:t>
            </a:r>
          </a:p>
          <a:p>
            <a:r>
              <a:rPr lang="en-US" sz="800" b="1" dirty="0">
                <a:solidFill>
                  <a:srgbClr val="FF0000"/>
                </a:solidFill>
                <a:latin typeface="Cambria" panose="02040503050406030204" pitchFamily="18" charset="0"/>
                <a:ea typeface="Cambria" panose="02040503050406030204" pitchFamily="18" charset="0"/>
              </a:rPr>
              <a:t>Insert into Employees values ('John', NULL)</a:t>
            </a:r>
          </a:p>
          <a:p>
            <a:r>
              <a:rPr lang="en-US" sz="800" b="1" dirty="0">
                <a:solidFill>
                  <a:srgbClr val="FF0000"/>
                </a:solidFill>
                <a:latin typeface="Cambria" panose="02040503050406030204" pitchFamily="18" charset="0"/>
                <a:ea typeface="Cambria" panose="02040503050406030204" pitchFamily="18" charset="0"/>
              </a:rPr>
              <a:t>Insert into Employees values ('Mark', NULL)</a:t>
            </a:r>
          </a:p>
          <a:p>
            <a:r>
              <a:rPr lang="en-US" sz="800" b="1" dirty="0">
                <a:solidFill>
                  <a:srgbClr val="FF0000"/>
                </a:solidFill>
                <a:latin typeface="Cambria" panose="02040503050406030204" pitchFamily="18" charset="0"/>
                <a:ea typeface="Cambria" panose="02040503050406030204" pitchFamily="18" charset="0"/>
              </a:rPr>
              <a:t>Insert into Employees values ('Steve', NULL)</a:t>
            </a:r>
          </a:p>
          <a:p>
            <a:r>
              <a:rPr lang="en-US" sz="800" b="1" dirty="0">
                <a:solidFill>
                  <a:srgbClr val="FF0000"/>
                </a:solidFill>
                <a:latin typeface="Cambria" panose="02040503050406030204" pitchFamily="18" charset="0"/>
                <a:ea typeface="Cambria" panose="02040503050406030204" pitchFamily="18" charset="0"/>
              </a:rPr>
              <a:t>Insert into Employees values ('Tom', NULL)</a:t>
            </a:r>
          </a:p>
          <a:p>
            <a:r>
              <a:rPr lang="en-US" sz="800" b="1" dirty="0">
                <a:solidFill>
                  <a:srgbClr val="FF0000"/>
                </a:solidFill>
                <a:latin typeface="Cambria" panose="02040503050406030204" pitchFamily="18" charset="0"/>
                <a:ea typeface="Cambria" panose="02040503050406030204" pitchFamily="18" charset="0"/>
              </a:rPr>
              <a:t>Insert into Employees values ('Lara', NULL)</a:t>
            </a:r>
          </a:p>
          <a:p>
            <a:r>
              <a:rPr lang="en-US" sz="800" b="1" dirty="0">
                <a:solidFill>
                  <a:srgbClr val="FF0000"/>
                </a:solidFill>
                <a:latin typeface="Cambria" panose="02040503050406030204" pitchFamily="18" charset="0"/>
                <a:ea typeface="Cambria" panose="02040503050406030204" pitchFamily="18" charset="0"/>
              </a:rPr>
              <a:t>Insert into Employees values ('Simon', NULL)</a:t>
            </a:r>
          </a:p>
          <a:p>
            <a:r>
              <a:rPr lang="en-US" sz="800" b="1" dirty="0">
                <a:solidFill>
                  <a:srgbClr val="FF0000"/>
                </a:solidFill>
                <a:latin typeface="Cambria" panose="02040503050406030204" pitchFamily="18" charset="0"/>
                <a:ea typeface="Cambria" panose="02040503050406030204" pitchFamily="18" charset="0"/>
              </a:rPr>
              <a:t>Insert into Employees values ('David', NULL)</a:t>
            </a:r>
          </a:p>
          <a:p>
            <a:r>
              <a:rPr lang="en-US" sz="800" b="1" dirty="0">
                <a:solidFill>
                  <a:srgbClr val="FF0000"/>
                </a:solidFill>
                <a:latin typeface="Cambria" panose="02040503050406030204" pitchFamily="18" charset="0"/>
                <a:ea typeface="Cambria" panose="02040503050406030204" pitchFamily="18" charset="0"/>
              </a:rPr>
              <a:t>Insert into Employees values ('Ben', NULL)</a:t>
            </a:r>
          </a:p>
          <a:p>
            <a:r>
              <a:rPr lang="en-US" sz="800" b="1" dirty="0">
                <a:solidFill>
                  <a:srgbClr val="FF0000"/>
                </a:solidFill>
                <a:latin typeface="Cambria" panose="02040503050406030204" pitchFamily="18" charset="0"/>
                <a:ea typeface="Cambria" panose="02040503050406030204" pitchFamily="18" charset="0"/>
              </a:rPr>
              <a:t>Insert into Employees values ('Stacy', NULL)</a:t>
            </a:r>
          </a:p>
          <a:p>
            <a:r>
              <a:rPr lang="en-US" sz="800" b="1" dirty="0">
                <a:solidFill>
                  <a:srgbClr val="FF0000"/>
                </a:solidFill>
                <a:latin typeface="Cambria" panose="02040503050406030204" pitchFamily="18" charset="0"/>
                <a:ea typeface="Cambria" panose="02040503050406030204" pitchFamily="18" charset="0"/>
              </a:rPr>
              <a:t>Insert into Employees values ('Sam', NULL)</a:t>
            </a:r>
          </a:p>
          <a:p>
            <a:r>
              <a:rPr lang="en-US" sz="800" b="1" dirty="0">
                <a:solidFill>
                  <a:srgbClr val="FF0000"/>
                </a:solidFill>
                <a:latin typeface="Cambria" panose="02040503050406030204" pitchFamily="18" charset="0"/>
                <a:ea typeface="Cambria" panose="02040503050406030204" pitchFamily="18" charset="0"/>
              </a:rPr>
              <a:t> </a:t>
            </a:r>
          </a:p>
          <a:p>
            <a:r>
              <a:rPr lang="en-US" sz="800" b="1" dirty="0">
                <a:solidFill>
                  <a:srgbClr val="FF0000"/>
                </a:solidFill>
                <a:latin typeface="Cambria" panose="02040503050406030204" pitchFamily="18" charset="0"/>
                <a:ea typeface="Cambria" panose="02040503050406030204" pitchFamily="18" charset="0"/>
              </a:rPr>
              <a:t>Update Employees Set </a:t>
            </a:r>
            <a:r>
              <a:rPr lang="en-US" sz="800" b="1" dirty="0" err="1">
                <a:solidFill>
                  <a:srgbClr val="FF0000"/>
                </a:solidFill>
                <a:latin typeface="Cambria" panose="02040503050406030204" pitchFamily="18" charset="0"/>
                <a:ea typeface="Cambria" panose="02040503050406030204" pitchFamily="18" charset="0"/>
              </a:rPr>
              <a:t>ManagerID</a:t>
            </a:r>
            <a:r>
              <a:rPr lang="en-US" sz="800" b="1" dirty="0">
                <a:solidFill>
                  <a:srgbClr val="FF0000"/>
                </a:solidFill>
                <a:latin typeface="Cambria" panose="02040503050406030204" pitchFamily="18" charset="0"/>
                <a:ea typeface="Cambria" panose="02040503050406030204" pitchFamily="18" charset="0"/>
              </a:rPr>
              <a:t> = 8 Where </a:t>
            </a:r>
            <a:r>
              <a:rPr lang="en-US" sz="800" b="1" dirty="0" err="1">
                <a:solidFill>
                  <a:srgbClr val="FF0000"/>
                </a:solidFill>
                <a:latin typeface="Cambria" panose="02040503050406030204" pitchFamily="18" charset="0"/>
                <a:ea typeface="Cambria" panose="02040503050406030204" pitchFamily="18" charset="0"/>
              </a:rPr>
              <a:t>EmployeeName</a:t>
            </a:r>
            <a:r>
              <a:rPr lang="en-US" sz="800" b="1" dirty="0">
                <a:solidFill>
                  <a:srgbClr val="FF0000"/>
                </a:solidFill>
                <a:latin typeface="Cambria" panose="02040503050406030204" pitchFamily="18" charset="0"/>
                <a:ea typeface="Cambria" panose="02040503050406030204" pitchFamily="18" charset="0"/>
              </a:rPr>
              <a:t> IN ('Mark', 'Steve', 'Lara')</a:t>
            </a:r>
          </a:p>
          <a:p>
            <a:r>
              <a:rPr lang="en-US" sz="800" b="1" dirty="0">
                <a:solidFill>
                  <a:srgbClr val="FF0000"/>
                </a:solidFill>
                <a:latin typeface="Cambria" panose="02040503050406030204" pitchFamily="18" charset="0"/>
                <a:ea typeface="Cambria" panose="02040503050406030204" pitchFamily="18" charset="0"/>
              </a:rPr>
              <a:t>Update Employees Set </a:t>
            </a:r>
            <a:r>
              <a:rPr lang="en-US" sz="800" b="1" dirty="0" err="1">
                <a:solidFill>
                  <a:srgbClr val="FF0000"/>
                </a:solidFill>
                <a:latin typeface="Cambria" panose="02040503050406030204" pitchFamily="18" charset="0"/>
                <a:ea typeface="Cambria" panose="02040503050406030204" pitchFamily="18" charset="0"/>
              </a:rPr>
              <a:t>ManagerID</a:t>
            </a:r>
            <a:r>
              <a:rPr lang="en-US" sz="800" b="1" dirty="0">
                <a:solidFill>
                  <a:srgbClr val="FF0000"/>
                </a:solidFill>
                <a:latin typeface="Cambria" panose="02040503050406030204" pitchFamily="18" charset="0"/>
                <a:ea typeface="Cambria" panose="02040503050406030204" pitchFamily="18" charset="0"/>
              </a:rPr>
              <a:t> = 2 Where </a:t>
            </a:r>
            <a:r>
              <a:rPr lang="en-US" sz="800" b="1" dirty="0" err="1">
                <a:solidFill>
                  <a:srgbClr val="FF0000"/>
                </a:solidFill>
                <a:latin typeface="Cambria" panose="02040503050406030204" pitchFamily="18" charset="0"/>
                <a:ea typeface="Cambria" panose="02040503050406030204" pitchFamily="18" charset="0"/>
              </a:rPr>
              <a:t>EmployeeName</a:t>
            </a:r>
            <a:r>
              <a:rPr lang="en-US" sz="800" b="1" dirty="0">
                <a:solidFill>
                  <a:srgbClr val="FF0000"/>
                </a:solidFill>
                <a:latin typeface="Cambria" panose="02040503050406030204" pitchFamily="18" charset="0"/>
                <a:ea typeface="Cambria" panose="02040503050406030204" pitchFamily="18" charset="0"/>
              </a:rPr>
              <a:t> IN ('Stacy', 'Simon')</a:t>
            </a:r>
          </a:p>
          <a:p>
            <a:r>
              <a:rPr lang="en-US" sz="800" b="1" dirty="0">
                <a:solidFill>
                  <a:srgbClr val="FF0000"/>
                </a:solidFill>
                <a:latin typeface="Cambria" panose="02040503050406030204" pitchFamily="18" charset="0"/>
                <a:ea typeface="Cambria" panose="02040503050406030204" pitchFamily="18" charset="0"/>
              </a:rPr>
              <a:t>Update Employees Set </a:t>
            </a:r>
            <a:r>
              <a:rPr lang="en-US" sz="800" b="1" dirty="0" err="1">
                <a:solidFill>
                  <a:srgbClr val="FF0000"/>
                </a:solidFill>
                <a:latin typeface="Cambria" panose="02040503050406030204" pitchFamily="18" charset="0"/>
                <a:ea typeface="Cambria" panose="02040503050406030204" pitchFamily="18" charset="0"/>
              </a:rPr>
              <a:t>ManagerID</a:t>
            </a:r>
            <a:r>
              <a:rPr lang="en-US" sz="800" b="1" dirty="0">
                <a:solidFill>
                  <a:srgbClr val="FF0000"/>
                </a:solidFill>
                <a:latin typeface="Cambria" panose="02040503050406030204" pitchFamily="18" charset="0"/>
                <a:ea typeface="Cambria" panose="02040503050406030204" pitchFamily="18" charset="0"/>
              </a:rPr>
              <a:t> = 3 Where </a:t>
            </a:r>
            <a:r>
              <a:rPr lang="en-US" sz="800" b="1" dirty="0" err="1">
                <a:solidFill>
                  <a:srgbClr val="FF0000"/>
                </a:solidFill>
                <a:latin typeface="Cambria" panose="02040503050406030204" pitchFamily="18" charset="0"/>
                <a:ea typeface="Cambria" panose="02040503050406030204" pitchFamily="18" charset="0"/>
              </a:rPr>
              <a:t>EmployeeName</a:t>
            </a:r>
            <a:r>
              <a:rPr lang="en-US" sz="800" b="1" dirty="0">
                <a:solidFill>
                  <a:srgbClr val="FF0000"/>
                </a:solidFill>
                <a:latin typeface="Cambria" panose="02040503050406030204" pitchFamily="18" charset="0"/>
                <a:ea typeface="Cambria" panose="02040503050406030204" pitchFamily="18" charset="0"/>
              </a:rPr>
              <a:t> IN ('Tom')</a:t>
            </a:r>
          </a:p>
          <a:p>
            <a:r>
              <a:rPr lang="en-US" sz="800" b="1" dirty="0">
                <a:solidFill>
                  <a:srgbClr val="FF0000"/>
                </a:solidFill>
                <a:latin typeface="Cambria" panose="02040503050406030204" pitchFamily="18" charset="0"/>
                <a:ea typeface="Cambria" panose="02040503050406030204" pitchFamily="18" charset="0"/>
              </a:rPr>
              <a:t>Update Employees Set </a:t>
            </a:r>
            <a:r>
              <a:rPr lang="en-US" sz="800" b="1" dirty="0" err="1">
                <a:solidFill>
                  <a:srgbClr val="FF0000"/>
                </a:solidFill>
                <a:latin typeface="Cambria" panose="02040503050406030204" pitchFamily="18" charset="0"/>
                <a:ea typeface="Cambria" panose="02040503050406030204" pitchFamily="18" charset="0"/>
              </a:rPr>
              <a:t>ManagerID</a:t>
            </a:r>
            <a:r>
              <a:rPr lang="en-US" sz="800" b="1" dirty="0">
                <a:solidFill>
                  <a:srgbClr val="FF0000"/>
                </a:solidFill>
                <a:latin typeface="Cambria" panose="02040503050406030204" pitchFamily="18" charset="0"/>
                <a:ea typeface="Cambria" panose="02040503050406030204" pitchFamily="18" charset="0"/>
              </a:rPr>
              <a:t> = 5 Where </a:t>
            </a:r>
            <a:r>
              <a:rPr lang="en-US" sz="800" b="1" dirty="0" err="1">
                <a:solidFill>
                  <a:srgbClr val="FF0000"/>
                </a:solidFill>
                <a:latin typeface="Cambria" panose="02040503050406030204" pitchFamily="18" charset="0"/>
                <a:ea typeface="Cambria" panose="02040503050406030204" pitchFamily="18" charset="0"/>
              </a:rPr>
              <a:t>EmployeeName</a:t>
            </a:r>
            <a:r>
              <a:rPr lang="en-US" sz="800" b="1" dirty="0">
                <a:solidFill>
                  <a:srgbClr val="FF0000"/>
                </a:solidFill>
                <a:latin typeface="Cambria" panose="02040503050406030204" pitchFamily="18" charset="0"/>
                <a:ea typeface="Cambria" panose="02040503050406030204" pitchFamily="18" charset="0"/>
              </a:rPr>
              <a:t> IN ('John', 'Sam')</a:t>
            </a:r>
          </a:p>
          <a:p>
            <a:r>
              <a:rPr lang="en-US" sz="800" b="1" dirty="0">
                <a:solidFill>
                  <a:srgbClr val="FF0000"/>
                </a:solidFill>
                <a:latin typeface="Cambria" panose="02040503050406030204" pitchFamily="18" charset="0"/>
                <a:ea typeface="Cambria" panose="02040503050406030204" pitchFamily="18" charset="0"/>
              </a:rPr>
              <a:t>Update Employees Set </a:t>
            </a:r>
            <a:r>
              <a:rPr lang="en-US" sz="800" b="1" dirty="0" err="1">
                <a:solidFill>
                  <a:srgbClr val="FF0000"/>
                </a:solidFill>
                <a:latin typeface="Cambria" panose="02040503050406030204" pitchFamily="18" charset="0"/>
                <a:ea typeface="Cambria" panose="02040503050406030204" pitchFamily="18" charset="0"/>
              </a:rPr>
              <a:t>ManagerID</a:t>
            </a:r>
            <a:r>
              <a:rPr lang="en-US" sz="800" b="1" dirty="0">
                <a:solidFill>
                  <a:srgbClr val="FF0000"/>
                </a:solidFill>
                <a:latin typeface="Cambria" panose="02040503050406030204" pitchFamily="18" charset="0"/>
                <a:ea typeface="Cambria" panose="02040503050406030204" pitchFamily="18" charset="0"/>
              </a:rPr>
              <a:t> = 4 Where </a:t>
            </a:r>
            <a:r>
              <a:rPr lang="en-US" sz="800" b="1" dirty="0" err="1">
                <a:solidFill>
                  <a:srgbClr val="FF0000"/>
                </a:solidFill>
                <a:latin typeface="Cambria" panose="02040503050406030204" pitchFamily="18" charset="0"/>
                <a:ea typeface="Cambria" panose="02040503050406030204" pitchFamily="18" charset="0"/>
              </a:rPr>
              <a:t>EmployeeName</a:t>
            </a:r>
            <a:r>
              <a:rPr lang="en-US" sz="800" b="1" dirty="0">
                <a:solidFill>
                  <a:srgbClr val="FF0000"/>
                </a:solidFill>
                <a:latin typeface="Cambria" panose="02040503050406030204" pitchFamily="18" charset="0"/>
                <a:ea typeface="Cambria" panose="02040503050406030204" pitchFamily="18" charset="0"/>
              </a:rPr>
              <a:t> IN ('David')</a:t>
            </a:r>
          </a:p>
        </p:txBody>
      </p:sp>
      <p:pic>
        <p:nvPicPr>
          <p:cNvPr id="17" name="Picture 16"/>
          <p:cNvPicPr/>
          <p:nvPr/>
        </p:nvPicPr>
        <p:blipFill>
          <a:blip r:embed="rId6"/>
          <a:stretch>
            <a:fillRect/>
          </a:stretch>
        </p:blipFill>
        <p:spPr>
          <a:xfrm>
            <a:off x="4082645" y="108464"/>
            <a:ext cx="2091977" cy="1266853"/>
          </a:xfrm>
          <a:prstGeom prst="rect">
            <a:avLst/>
          </a:prstGeom>
        </p:spPr>
      </p:pic>
      <p:sp>
        <p:nvSpPr>
          <p:cNvPr id="7" name="Rectangle 6"/>
          <p:cNvSpPr/>
          <p:nvPr/>
        </p:nvSpPr>
        <p:spPr>
          <a:xfrm>
            <a:off x="4010656" y="1432888"/>
            <a:ext cx="3807354" cy="317009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800" b="1" dirty="0">
                <a:solidFill>
                  <a:schemeClr val="tx1"/>
                </a:solidFill>
                <a:latin typeface="Cambria" panose="02040503050406030204" pitchFamily="18" charset="0"/>
                <a:ea typeface="Cambria" panose="02040503050406030204" pitchFamily="18" charset="0"/>
              </a:rPr>
              <a:t>Output Query for organization Hierarchy:-</a:t>
            </a:r>
          </a:p>
          <a:p>
            <a:r>
              <a:rPr lang="en-US" sz="800" b="1" dirty="0">
                <a:solidFill>
                  <a:srgbClr val="FF0000"/>
                </a:solidFill>
                <a:latin typeface="Cambria" panose="02040503050406030204" pitchFamily="18" charset="0"/>
                <a:ea typeface="Cambria" panose="02040503050406030204" pitchFamily="18" charset="0"/>
              </a:rPr>
              <a:t>Declare @ID </a:t>
            </a:r>
            <a:r>
              <a:rPr lang="en-US" sz="800" b="1" dirty="0" err="1">
                <a:solidFill>
                  <a:srgbClr val="FF0000"/>
                </a:solidFill>
                <a:latin typeface="Cambria" panose="02040503050406030204" pitchFamily="18" charset="0"/>
                <a:ea typeface="Cambria" panose="02040503050406030204" pitchFamily="18" charset="0"/>
              </a:rPr>
              <a:t>int</a:t>
            </a:r>
            <a:r>
              <a:rPr lang="en-US" sz="800" b="1" dirty="0">
                <a:solidFill>
                  <a:srgbClr val="FF0000"/>
                </a:solidFill>
                <a:latin typeface="Cambria" panose="02040503050406030204" pitchFamily="18" charset="0"/>
                <a:ea typeface="Cambria" panose="02040503050406030204" pitchFamily="18" charset="0"/>
              </a:rPr>
              <a:t> ;</a:t>
            </a:r>
          </a:p>
          <a:p>
            <a:r>
              <a:rPr lang="en-US" sz="800" b="1" dirty="0">
                <a:solidFill>
                  <a:srgbClr val="FF0000"/>
                </a:solidFill>
                <a:latin typeface="Cambria" panose="02040503050406030204" pitchFamily="18" charset="0"/>
                <a:ea typeface="Cambria" panose="02040503050406030204" pitchFamily="18" charset="0"/>
              </a:rPr>
              <a:t>Set @ID = 7;</a:t>
            </a:r>
          </a:p>
          <a:p>
            <a:r>
              <a:rPr lang="en-US" sz="800" b="1" dirty="0">
                <a:solidFill>
                  <a:srgbClr val="FF0000"/>
                </a:solidFill>
                <a:latin typeface="Cambria" panose="02040503050406030204" pitchFamily="18" charset="0"/>
                <a:ea typeface="Cambria" panose="02040503050406030204" pitchFamily="18" charset="0"/>
              </a:rPr>
              <a:t> </a:t>
            </a:r>
          </a:p>
          <a:p>
            <a:r>
              <a:rPr lang="en-US" sz="800" b="1" dirty="0">
                <a:solidFill>
                  <a:srgbClr val="FF0000"/>
                </a:solidFill>
                <a:latin typeface="Cambria" panose="02040503050406030204" pitchFamily="18" charset="0"/>
                <a:ea typeface="Cambria" panose="02040503050406030204" pitchFamily="18" charset="0"/>
              </a:rPr>
              <a:t>WITH </a:t>
            </a:r>
            <a:r>
              <a:rPr lang="en-US" sz="800" b="1" dirty="0" err="1">
                <a:solidFill>
                  <a:srgbClr val="FF0000"/>
                </a:solidFill>
                <a:latin typeface="Cambria" panose="02040503050406030204" pitchFamily="18" charset="0"/>
                <a:ea typeface="Cambria" panose="02040503050406030204" pitchFamily="18" charset="0"/>
              </a:rPr>
              <a:t>EmployeeCTE</a:t>
            </a:r>
            <a:r>
              <a:rPr lang="en-US" sz="800" b="1" dirty="0">
                <a:solidFill>
                  <a:srgbClr val="FF0000"/>
                </a:solidFill>
                <a:latin typeface="Cambria" panose="02040503050406030204" pitchFamily="18" charset="0"/>
                <a:ea typeface="Cambria" panose="02040503050406030204" pitchFamily="18" charset="0"/>
              </a:rPr>
              <a:t> AS</a:t>
            </a:r>
          </a:p>
          <a:p>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a:t>
            </a:r>
            <a:r>
              <a:rPr lang="en-US" sz="800" b="1" dirty="0" err="1">
                <a:solidFill>
                  <a:srgbClr val="FF0000"/>
                </a:solidFill>
                <a:latin typeface="Cambria" panose="02040503050406030204" pitchFamily="18" charset="0"/>
                <a:ea typeface="Cambria" panose="02040503050406030204" pitchFamily="18" charset="0"/>
              </a:rPr>
              <a:t>Anchers</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Select </a:t>
            </a:r>
            <a:r>
              <a:rPr lang="en-US" sz="800" b="1" dirty="0" err="1">
                <a:solidFill>
                  <a:srgbClr val="FF0000"/>
                </a:solidFill>
                <a:latin typeface="Cambria" panose="02040503050406030204" pitchFamily="18" charset="0"/>
                <a:ea typeface="Cambria" panose="02040503050406030204" pitchFamily="18" charset="0"/>
              </a:rPr>
              <a:t>EmployeeId</a:t>
            </a:r>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EmployeeName</a:t>
            </a:r>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ManagerID</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From Employees</a:t>
            </a:r>
          </a:p>
          <a:p>
            <a:r>
              <a:rPr lang="en-US" sz="800" b="1" dirty="0">
                <a:solidFill>
                  <a:srgbClr val="FF0000"/>
                </a:solidFill>
                <a:latin typeface="Cambria" panose="02040503050406030204" pitchFamily="18" charset="0"/>
                <a:ea typeface="Cambria" panose="02040503050406030204" pitchFamily="18" charset="0"/>
              </a:rPr>
              <a:t>     Where </a:t>
            </a:r>
            <a:r>
              <a:rPr lang="en-US" sz="800" b="1" dirty="0" err="1">
                <a:solidFill>
                  <a:srgbClr val="FF0000"/>
                </a:solidFill>
                <a:latin typeface="Cambria" panose="02040503050406030204" pitchFamily="18" charset="0"/>
                <a:ea typeface="Cambria" panose="02040503050406030204" pitchFamily="18" charset="0"/>
              </a:rPr>
              <a:t>EmployeeId</a:t>
            </a:r>
            <a:r>
              <a:rPr lang="en-US" sz="800" b="1" dirty="0">
                <a:solidFill>
                  <a:srgbClr val="FF0000"/>
                </a:solidFill>
                <a:latin typeface="Cambria" panose="02040503050406030204" pitchFamily="18" charset="0"/>
                <a:ea typeface="Cambria" panose="02040503050406030204" pitchFamily="18" charset="0"/>
              </a:rPr>
              <a:t> = @ID</a:t>
            </a:r>
          </a:p>
          <a:p>
            <a:r>
              <a:rPr lang="en-US" sz="800" b="1" dirty="0">
                <a:solidFill>
                  <a:srgbClr val="FF0000"/>
                </a:solidFill>
                <a:latin typeface="Cambria" panose="02040503050406030204" pitchFamily="18" charset="0"/>
                <a:ea typeface="Cambria" panose="02040503050406030204" pitchFamily="18" charset="0"/>
              </a:rPr>
              <a:t>    </a:t>
            </a:r>
          </a:p>
          <a:p>
            <a:r>
              <a:rPr lang="en-US" sz="800" b="1" dirty="0">
                <a:solidFill>
                  <a:srgbClr val="FF0000"/>
                </a:solidFill>
                <a:latin typeface="Cambria" panose="02040503050406030204" pitchFamily="18" charset="0"/>
                <a:ea typeface="Cambria" panose="02040503050406030204" pitchFamily="18" charset="0"/>
              </a:rPr>
              <a:t>     UNION ALL</a:t>
            </a:r>
          </a:p>
          <a:p>
            <a:r>
              <a:rPr lang="en-US" sz="800" b="1" dirty="0">
                <a:solidFill>
                  <a:srgbClr val="FF0000"/>
                </a:solidFill>
                <a:latin typeface="Cambria" panose="02040503050406030204" pitchFamily="18" charset="0"/>
                <a:ea typeface="Cambria" panose="02040503050406030204" pitchFamily="18" charset="0"/>
              </a:rPr>
              <a:t>--Recursive members</a:t>
            </a:r>
          </a:p>
          <a:p>
            <a:r>
              <a:rPr lang="en-US" sz="800" b="1" dirty="0">
                <a:solidFill>
                  <a:srgbClr val="FF0000"/>
                </a:solidFill>
                <a:latin typeface="Cambria" panose="02040503050406030204" pitchFamily="18" charset="0"/>
                <a:ea typeface="Cambria" panose="02040503050406030204" pitchFamily="18" charset="0"/>
              </a:rPr>
              <a:t>     Select </a:t>
            </a:r>
            <a:r>
              <a:rPr lang="en-US" sz="800" b="1" dirty="0" err="1">
                <a:solidFill>
                  <a:srgbClr val="FF0000"/>
                </a:solidFill>
                <a:latin typeface="Cambria" panose="02040503050406030204" pitchFamily="18" charset="0"/>
                <a:ea typeface="Cambria" panose="02040503050406030204" pitchFamily="18" charset="0"/>
              </a:rPr>
              <a:t>Employees.EmployeeId</a:t>
            </a:r>
            <a:r>
              <a:rPr lang="en-US" sz="800" b="1" dirty="0">
                <a:solidFill>
                  <a:srgbClr val="FF0000"/>
                </a:solidFill>
                <a:latin typeface="Cambria" panose="02040503050406030204" pitchFamily="18" charset="0"/>
                <a:ea typeface="Cambria" panose="02040503050406030204" pitchFamily="18" charset="0"/>
              </a:rPr>
              <a:t> , </a:t>
            </a:r>
            <a:r>
              <a:rPr lang="en-US" sz="800" b="1" dirty="0" err="1">
                <a:solidFill>
                  <a:srgbClr val="FF0000"/>
                </a:solidFill>
                <a:latin typeface="Cambria" panose="02040503050406030204" pitchFamily="18" charset="0"/>
                <a:ea typeface="Cambria" panose="02040503050406030204" pitchFamily="18" charset="0"/>
              </a:rPr>
              <a:t>Employees.EmployeeName</a:t>
            </a:r>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Employees.ManagerID</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From Employees</a:t>
            </a:r>
          </a:p>
          <a:p>
            <a:r>
              <a:rPr lang="en-US" sz="800" b="1" dirty="0">
                <a:solidFill>
                  <a:srgbClr val="FF0000"/>
                </a:solidFill>
                <a:latin typeface="Cambria" panose="02040503050406030204" pitchFamily="18" charset="0"/>
                <a:ea typeface="Cambria" panose="02040503050406030204" pitchFamily="18" charset="0"/>
              </a:rPr>
              <a:t>     JOIN </a:t>
            </a:r>
            <a:r>
              <a:rPr lang="en-US" sz="800" b="1" dirty="0" err="1">
                <a:solidFill>
                  <a:srgbClr val="FF0000"/>
                </a:solidFill>
                <a:latin typeface="Cambria" panose="02040503050406030204" pitchFamily="18" charset="0"/>
                <a:ea typeface="Cambria" panose="02040503050406030204" pitchFamily="18" charset="0"/>
              </a:rPr>
              <a:t>EmployeeCTE</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ON </a:t>
            </a:r>
            <a:r>
              <a:rPr lang="en-US" sz="800" b="1" dirty="0" err="1">
                <a:solidFill>
                  <a:srgbClr val="FF0000"/>
                </a:solidFill>
                <a:latin typeface="Cambria" panose="02040503050406030204" pitchFamily="18" charset="0"/>
                <a:ea typeface="Cambria" panose="02040503050406030204" pitchFamily="18" charset="0"/>
              </a:rPr>
              <a:t>Employees.EmployeeId</a:t>
            </a:r>
            <a:r>
              <a:rPr lang="en-US" sz="800" b="1" dirty="0">
                <a:solidFill>
                  <a:srgbClr val="FF0000"/>
                </a:solidFill>
                <a:latin typeface="Cambria" panose="02040503050406030204" pitchFamily="18" charset="0"/>
                <a:ea typeface="Cambria" panose="02040503050406030204" pitchFamily="18" charset="0"/>
              </a:rPr>
              <a:t> = </a:t>
            </a:r>
            <a:r>
              <a:rPr lang="en-US" sz="800" b="1" dirty="0" err="1">
                <a:solidFill>
                  <a:srgbClr val="FF0000"/>
                </a:solidFill>
                <a:latin typeface="Cambria" panose="02040503050406030204" pitchFamily="18" charset="0"/>
                <a:ea typeface="Cambria" panose="02040503050406030204" pitchFamily="18" charset="0"/>
              </a:rPr>
              <a:t>EmployeeCTE.ManagerID</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 </a:t>
            </a:r>
          </a:p>
          <a:p>
            <a:r>
              <a:rPr lang="en-US" sz="800" b="1" dirty="0">
                <a:solidFill>
                  <a:srgbClr val="FF0000"/>
                </a:solidFill>
                <a:latin typeface="Cambria" panose="02040503050406030204" pitchFamily="18" charset="0"/>
                <a:ea typeface="Cambria" panose="02040503050406030204" pitchFamily="18" charset="0"/>
              </a:rPr>
              <a:t>Select E1.EmployeeName, ISNULL(E2.EmployeeName, 'No Boss') as </a:t>
            </a:r>
            <a:r>
              <a:rPr lang="en-US" sz="800" b="1" dirty="0" err="1">
                <a:solidFill>
                  <a:srgbClr val="FF0000"/>
                </a:solidFill>
                <a:latin typeface="Cambria" panose="02040503050406030204" pitchFamily="18" charset="0"/>
                <a:ea typeface="Cambria" panose="02040503050406030204" pitchFamily="18" charset="0"/>
              </a:rPr>
              <a:t>ManagerName</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From </a:t>
            </a:r>
            <a:r>
              <a:rPr lang="en-US" sz="800" b="1" dirty="0" err="1">
                <a:solidFill>
                  <a:srgbClr val="FF0000"/>
                </a:solidFill>
                <a:latin typeface="Cambria" panose="02040503050406030204" pitchFamily="18" charset="0"/>
                <a:ea typeface="Cambria" panose="02040503050406030204" pitchFamily="18" charset="0"/>
              </a:rPr>
              <a:t>EmployeeCTE</a:t>
            </a:r>
            <a:r>
              <a:rPr lang="en-US" sz="800" b="1" dirty="0">
                <a:solidFill>
                  <a:srgbClr val="FF0000"/>
                </a:solidFill>
                <a:latin typeface="Cambria" panose="02040503050406030204" pitchFamily="18" charset="0"/>
                <a:ea typeface="Cambria" panose="02040503050406030204" pitchFamily="18" charset="0"/>
              </a:rPr>
              <a:t> E1</a:t>
            </a:r>
          </a:p>
          <a:p>
            <a:r>
              <a:rPr lang="en-US" sz="800" b="1" dirty="0">
                <a:solidFill>
                  <a:srgbClr val="FF0000"/>
                </a:solidFill>
                <a:latin typeface="Cambria" panose="02040503050406030204" pitchFamily="18" charset="0"/>
                <a:ea typeface="Cambria" panose="02040503050406030204" pitchFamily="18" charset="0"/>
              </a:rPr>
              <a:t>LEFT Join </a:t>
            </a:r>
            <a:r>
              <a:rPr lang="en-US" sz="800" b="1" dirty="0" err="1">
                <a:solidFill>
                  <a:srgbClr val="FF0000"/>
                </a:solidFill>
                <a:latin typeface="Cambria" panose="02040503050406030204" pitchFamily="18" charset="0"/>
                <a:ea typeface="Cambria" panose="02040503050406030204" pitchFamily="18" charset="0"/>
              </a:rPr>
              <a:t>EmployeeCTE</a:t>
            </a:r>
            <a:r>
              <a:rPr lang="en-US" sz="800" b="1" dirty="0">
                <a:solidFill>
                  <a:srgbClr val="FF0000"/>
                </a:solidFill>
                <a:latin typeface="Cambria" panose="02040503050406030204" pitchFamily="18" charset="0"/>
                <a:ea typeface="Cambria" panose="02040503050406030204" pitchFamily="18" charset="0"/>
              </a:rPr>
              <a:t> E2</a:t>
            </a:r>
          </a:p>
          <a:p>
            <a:r>
              <a:rPr lang="en-US" sz="800" b="1" dirty="0">
                <a:solidFill>
                  <a:srgbClr val="FF0000"/>
                </a:solidFill>
                <a:latin typeface="Cambria" panose="02040503050406030204" pitchFamily="18" charset="0"/>
                <a:ea typeface="Cambria" panose="02040503050406030204" pitchFamily="18" charset="0"/>
              </a:rPr>
              <a:t>ON E1.ManagerID = E2.EmployeeId</a:t>
            </a:r>
          </a:p>
        </p:txBody>
      </p:sp>
      <p:sp>
        <p:nvSpPr>
          <p:cNvPr id="20" name="Rectangle 19"/>
          <p:cNvSpPr/>
          <p:nvPr/>
        </p:nvSpPr>
        <p:spPr>
          <a:xfrm>
            <a:off x="3983043" y="4878906"/>
            <a:ext cx="3834970" cy="2616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100" b="1" dirty="0" smtClean="0">
                <a:latin typeface="Cambria" panose="02040503050406030204" pitchFamily="18" charset="0"/>
                <a:ea typeface="Cambria" panose="02040503050406030204" pitchFamily="18" charset="0"/>
              </a:rPr>
              <a:t>Example2 Finding the route of Train</a:t>
            </a:r>
            <a:endParaRPr lang="en-US" sz="1100" b="1" dirty="0">
              <a:latin typeface="Cambria" panose="02040503050406030204" pitchFamily="18" charset="0"/>
              <a:ea typeface="Cambria" panose="02040503050406030204" pitchFamily="18" charset="0"/>
            </a:endParaRPr>
          </a:p>
        </p:txBody>
      </p:sp>
      <p:sp>
        <p:nvSpPr>
          <p:cNvPr id="8" name="Rectangle 7"/>
          <p:cNvSpPr/>
          <p:nvPr/>
        </p:nvSpPr>
        <p:spPr>
          <a:xfrm>
            <a:off x="4080298" y="5303256"/>
            <a:ext cx="2799520" cy="9541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800" b="1" dirty="0">
                <a:solidFill>
                  <a:srgbClr val="FF0000"/>
                </a:solidFill>
                <a:latin typeface="Cambria" panose="02040503050406030204" pitchFamily="18" charset="0"/>
                <a:ea typeface="Cambria" panose="02040503050406030204" pitchFamily="18" charset="0"/>
              </a:rPr>
              <a:t>Table :- (name: - </a:t>
            </a:r>
            <a:r>
              <a:rPr lang="en-US" sz="800" b="1" dirty="0" err="1">
                <a:solidFill>
                  <a:srgbClr val="FF0000"/>
                </a:solidFill>
                <a:latin typeface="Cambria" panose="02040503050406030204" pitchFamily="18" charset="0"/>
                <a:ea typeface="Cambria" panose="02040503050406030204" pitchFamily="18" charset="0"/>
              </a:rPr>
              <a:t>cities_route</a:t>
            </a:r>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 </a:t>
            </a:r>
          </a:p>
          <a:p>
            <a:r>
              <a:rPr lang="en-US" sz="800" b="1" dirty="0">
                <a:solidFill>
                  <a:srgbClr val="FF0000"/>
                </a:solidFill>
                <a:latin typeface="Cambria" panose="02040503050406030204" pitchFamily="18" charset="0"/>
                <a:ea typeface="Cambria" panose="02040503050406030204" pitchFamily="18" charset="0"/>
              </a:rPr>
              <a:t>CREATE TABLE [</a:t>
            </a:r>
            <a:r>
              <a:rPr lang="en-US" sz="800" b="1" dirty="0" err="1">
                <a:solidFill>
                  <a:srgbClr val="FF0000"/>
                </a:solidFill>
                <a:latin typeface="Cambria" panose="02040503050406030204" pitchFamily="18" charset="0"/>
                <a:ea typeface="Cambria" panose="02040503050406030204" pitchFamily="18" charset="0"/>
              </a:rPr>
              <a:t>dbo</a:t>
            </a:r>
            <a:r>
              <a:rPr lang="en-US" sz="800" b="1" dirty="0">
                <a:solidFill>
                  <a:srgbClr val="FF0000"/>
                </a:solidFill>
                <a:latin typeface="Cambria" panose="02040503050406030204" pitchFamily="18" charset="0"/>
                <a:ea typeface="Cambria" panose="02040503050406030204" pitchFamily="18" charset="0"/>
              </a:rPr>
              <a:t>].[</a:t>
            </a:r>
            <a:r>
              <a:rPr lang="en-US" sz="800" b="1" dirty="0" err="1">
                <a:solidFill>
                  <a:srgbClr val="FF0000"/>
                </a:solidFill>
                <a:latin typeface="Cambria" panose="02040503050406030204" pitchFamily="18" charset="0"/>
                <a:ea typeface="Cambria" panose="02040503050406030204" pitchFamily="18" charset="0"/>
              </a:rPr>
              <a:t>cities_route</a:t>
            </a:r>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city_from</a:t>
            </a:r>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varchar</a:t>
            </a:r>
            <a:r>
              <a:rPr lang="en-US" sz="800" b="1" dirty="0">
                <a:solidFill>
                  <a:srgbClr val="FF0000"/>
                </a:solidFill>
                <a:latin typeface="Cambria" panose="02040503050406030204" pitchFamily="18" charset="0"/>
                <a:ea typeface="Cambria" panose="02040503050406030204" pitchFamily="18" charset="0"/>
              </a:rPr>
              <a:t>](50) NULL,</a:t>
            </a: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city_to</a:t>
            </a:r>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varchar</a:t>
            </a:r>
            <a:r>
              <a:rPr lang="en-US" sz="800" b="1" dirty="0">
                <a:solidFill>
                  <a:srgbClr val="FF0000"/>
                </a:solidFill>
                <a:latin typeface="Cambria" panose="02040503050406030204" pitchFamily="18" charset="0"/>
                <a:ea typeface="Cambria" panose="02040503050406030204" pitchFamily="18" charset="0"/>
              </a:rPr>
              <a:t>](50) NULL,</a:t>
            </a:r>
          </a:p>
          <a:p>
            <a:r>
              <a:rPr lang="en-US" sz="800" b="1" dirty="0">
                <a:solidFill>
                  <a:srgbClr val="FF0000"/>
                </a:solidFill>
                <a:latin typeface="Cambria" panose="02040503050406030204" pitchFamily="18" charset="0"/>
                <a:ea typeface="Cambria" panose="02040503050406030204" pitchFamily="18" charset="0"/>
              </a:rPr>
              <a:t>	[distance] [decimal](18, 2) NULL</a:t>
            </a:r>
          </a:p>
          <a:p>
            <a:r>
              <a:rPr lang="en-US" sz="800" b="1" dirty="0">
                <a:solidFill>
                  <a:srgbClr val="FF0000"/>
                </a:solidFill>
                <a:latin typeface="Cambria" panose="02040503050406030204" pitchFamily="18" charset="0"/>
                <a:ea typeface="Cambria" panose="02040503050406030204" pitchFamily="18" charset="0"/>
              </a:rPr>
              <a:t>) ON [PRIMARY]</a:t>
            </a:r>
          </a:p>
        </p:txBody>
      </p:sp>
      <p:graphicFrame>
        <p:nvGraphicFramePr>
          <p:cNvPr id="9" name="Table 8"/>
          <p:cNvGraphicFramePr>
            <a:graphicFrameLocks noGrp="1"/>
          </p:cNvGraphicFramePr>
          <p:nvPr>
            <p:extLst>
              <p:ext uri="{D42A27DB-BD31-4B8C-83A1-F6EECF244321}">
                <p14:modId xmlns:p14="http://schemas.microsoft.com/office/powerpoint/2010/main" val="3602480742"/>
              </p:ext>
            </p:extLst>
          </p:nvPr>
        </p:nvGraphicFramePr>
        <p:xfrm>
          <a:off x="8224435" y="108464"/>
          <a:ext cx="2986259" cy="1714500"/>
        </p:xfrm>
        <a:graphic>
          <a:graphicData uri="http://schemas.openxmlformats.org/drawingml/2006/table">
            <a:tbl>
              <a:tblPr firstRow="1" firstCol="1" bandRow="1">
                <a:tableStyleId>{5940675A-B579-460E-94D1-54222C63F5DA}</a:tableStyleId>
              </a:tblPr>
              <a:tblGrid>
                <a:gridCol w="1123239"/>
                <a:gridCol w="1123239"/>
                <a:gridCol w="739781"/>
              </a:tblGrid>
              <a:tr h="190500">
                <a:tc>
                  <a:txBody>
                    <a:bodyPr/>
                    <a:lstStyle/>
                    <a:p>
                      <a:pPr marL="0" marR="0" algn="ctr">
                        <a:lnSpc>
                          <a:spcPct val="107000"/>
                        </a:lnSpc>
                        <a:spcBef>
                          <a:spcPts val="0"/>
                        </a:spcBef>
                        <a:spcAft>
                          <a:spcPts val="0"/>
                        </a:spcAft>
                      </a:pPr>
                      <a:r>
                        <a:rPr lang="en-US" sz="1100" b="1" dirty="0" err="1">
                          <a:effectLst/>
                        </a:rPr>
                        <a:t>city_from</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err="1">
                          <a:effectLst/>
                        </a:rPr>
                        <a:t>city_to</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a:effectLst/>
                        </a:rPr>
                        <a:t>distance</a:t>
                      </a:r>
                      <a:endParaRPr lang="en-US"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0500">
                <a:tc>
                  <a:txBody>
                    <a:bodyPr/>
                    <a:lstStyle/>
                    <a:p>
                      <a:pPr marL="0" marR="0" algn="ctr">
                        <a:lnSpc>
                          <a:spcPct val="107000"/>
                        </a:lnSpc>
                        <a:spcBef>
                          <a:spcPts val="0"/>
                        </a:spcBef>
                        <a:spcAft>
                          <a:spcPts val="0"/>
                        </a:spcAft>
                      </a:pPr>
                      <a:r>
                        <a:rPr lang="en-US" sz="1000" b="0" dirty="0">
                          <a:effectLst/>
                          <a:latin typeface="Cambria" panose="02040503050406030204" pitchFamily="18" charset="0"/>
                          <a:ea typeface="Cambria" panose="02040503050406030204" pitchFamily="18" charset="0"/>
                        </a:rPr>
                        <a:t>Groningen</a:t>
                      </a:r>
                      <a:endParaRPr lang="en-US" sz="10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b="0" dirty="0" err="1">
                          <a:effectLst/>
                          <a:latin typeface="Cambria" panose="02040503050406030204" pitchFamily="18" charset="0"/>
                          <a:ea typeface="Cambria" panose="02040503050406030204" pitchFamily="18" charset="0"/>
                        </a:rPr>
                        <a:t>Heerenveen</a:t>
                      </a:r>
                      <a:endParaRPr lang="en-US" sz="10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b="0">
                          <a:effectLst/>
                          <a:latin typeface="Cambria" panose="02040503050406030204" pitchFamily="18" charset="0"/>
                          <a:ea typeface="Cambria" panose="02040503050406030204" pitchFamily="18" charset="0"/>
                        </a:rPr>
                        <a:t>61.4</a:t>
                      </a:r>
                      <a:endParaRPr lang="en-US" sz="1000" b="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r>
              <a:tr h="190500">
                <a:tc>
                  <a:txBody>
                    <a:bodyPr/>
                    <a:lstStyle/>
                    <a:p>
                      <a:pPr marL="0" marR="0" algn="ctr">
                        <a:lnSpc>
                          <a:spcPct val="107000"/>
                        </a:lnSpc>
                        <a:spcBef>
                          <a:spcPts val="0"/>
                        </a:spcBef>
                        <a:spcAft>
                          <a:spcPts val="0"/>
                        </a:spcAft>
                      </a:pPr>
                      <a:r>
                        <a:rPr lang="en-US" sz="1000" b="0" dirty="0">
                          <a:effectLst/>
                          <a:latin typeface="Cambria" panose="02040503050406030204" pitchFamily="18" charset="0"/>
                          <a:ea typeface="Cambria" panose="02040503050406030204" pitchFamily="18" charset="0"/>
                        </a:rPr>
                        <a:t>Groningen</a:t>
                      </a:r>
                      <a:endParaRPr lang="en-US" sz="10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b="0">
                          <a:effectLst/>
                          <a:latin typeface="Cambria" panose="02040503050406030204" pitchFamily="18" charset="0"/>
                          <a:ea typeface="Cambria" panose="02040503050406030204" pitchFamily="18" charset="0"/>
                        </a:rPr>
                        <a:t>Harlingen</a:t>
                      </a:r>
                      <a:endParaRPr lang="en-US" sz="1000" b="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b="0">
                          <a:effectLst/>
                          <a:latin typeface="Cambria" panose="02040503050406030204" pitchFamily="18" charset="0"/>
                          <a:ea typeface="Cambria" panose="02040503050406030204" pitchFamily="18" charset="0"/>
                        </a:rPr>
                        <a:t>91.6</a:t>
                      </a:r>
                      <a:endParaRPr lang="en-US" sz="1000" b="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r>
              <a:tr h="190500">
                <a:tc>
                  <a:txBody>
                    <a:bodyPr/>
                    <a:lstStyle/>
                    <a:p>
                      <a:pPr marL="0" marR="0" algn="ctr">
                        <a:lnSpc>
                          <a:spcPct val="107000"/>
                        </a:lnSpc>
                        <a:spcBef>
                          <a:spcPts val="0"/>
                        </a:spcBef>
                        <a:spcAft>
                          <a:spcPts val="0"/>
                        </a:spcAft>
                      </a:pPr>
                      <a:r>
                        <a:rPr lang="en-US" sz="1000" b="0" dirty="0">
                          <a:effectLst/>
                          <a:latin typeface="Cambria" panose="02040503050406030204" pitchFamily="18" charset="0"/>
                          <a:ea typeface="Cambria" panose="02040503050406030204" pitchFamily="18" charset="0"/>
                        </a:rPr>
                        <a:t>Harlingen</a:t>
                      </a:r>
                      <a:endParaRPr lang="en-US" sz="10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b="0" dirty="0" err="1">
                          <a:effectLst/>
                          <a:latin typeface="Cambria" panose="02040503050406030204" pitchFamily="18" charset="0"/>
                          <a:ea typeface="Cambria" panose="02040503050406030204" pitchFamily="18" charset="0"/>
                        </a:rPr>
                        <a:t>Wieringerwerf</a:t>
                      </a:r>
                      <a:endParaRPr lang="en-US" sz="10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b="0">
                          <a:effectLst/>
                          <a:latin typeface="Cambria" panose="02040503050406030204" pitchFamily="18" charset="0"/>
                          <a:ea typeface="Cambria" panose="02040503050406030204" pitchFamily="18" charset="0"/>
                        </a:rPr>
                        <a:t>52.3</a:t>
                      </a:r>
                      <a:endParaRPr lang="en-US" sz="1000" b="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r>
              <a:tr h="190500">
                <a:tc>
                  <a:txBody>
                    <a:bodyPr/>
                    <a:lstStyle/>
                    <a:p>
                      <a:pPr marL="0" marR="0" algn="ctr">
                        <a:lnSpc>
                          <a:spcPct val="107000"/>
                        </a:lnSpc>
                        <a:spcBef>
                          <a:spcPts val="0"/>
                        </a:spcBef>
                        <a:spcAft>
                          <a:spcPts val="0"/>
                        </a:spcAft>
                      </a:pPr>
                      <a:r>
                        <a:rPr lang="en-US" sz="1000" b="0">
                          <a:effectLst/>
                          <a:latin typeface="Cambria" panose="02040503050406030204" pitchFamily="18" charset="0"/>
                          <a:ea typeface="Cambria" panose="02040503050406030204" pitchFamily="18" charset="0"/>
                        </a:rPr>
                        <a:t>Wieringerwerf</a:t>
                      </a:r>
                      <a:endParaRPr lang="en-US" sz="1000" b="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b="0" dirty="0">
                          <a:effectLst/>
                          <a:latin typeface="Cambria" panose="02040503050406030204" pitchFamily="18" charset="0"/>
                          <a:ea typeface="Cambria" panose="02040503050406030204" pitchFamily="18" charset="0"/>
                        </a:rPr>
                        <a:t>Hoorn</a:t>
                      </a:r>
                      <a:endParaRPr lang="en-US" sz="10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b="0">
                          <a:effectLst/>
                          <a:latin typeface="Cambria" panose="02040503050406030204" pitchFamily="18" charset="0"/>
                          <a:ea typeface="Cambria" panose="02040503050406030204" pitchFamily="18" charset="0"/>
                        </a:rPr>
                        <a:t>26.5</a:t>
                      </a:r>
                      <a:endParaRPr lang="en-US" sz="1000" b="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r>
              <a:tr h="190500">
                <a:tc>
                  <a:txBody>
                    <a:bodyPr/>
                    <a:lstStyle/>
                    <a:p>
                      <a:pPr marL="0" marR="0" algn="ctr">
                        <a:lnSpc>
                          <a:spcPct val="107000"/>
                        </a:lnSpc>
                        <a:spcBef>
                          <a:spcPts val="0"/>
                        </a:spcBef>
                        <a:spcAft>
                          <a:spcPts val="0"/>
                        </a:spcAft>
                      </a:pPr>
                      <a:r>
                        <a:rPr lang="en-US" sz="1000" b="0">
                          <a:effectLst/>
                          <a:latin typeface="Cambria" panose="02040503050406030204" pitchFamily="18" charset="0"/>
                          <a:ea typeface="Cambria" panose="02040503050406030204" pitchFamily="18" charset="0"/>
                        </a:rPr>
                        <a:t>Hoorn</a:t>
                      </a:r>
                      <a:endParaRPr lang="en-US" sz="1000" b="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b="0" dirty="0">
                          <a:effectLst/>
                          <a:latin typeface="Cambria" panose="02040503050406030204" pitchFamily="18" charset="0"/>
                          <a:ea typeface="Cambria" panose="02040503050406030204" pitchFamily="18" charset="0"/>
                        </a:rPr>
                        <a:t>Amsterdam</a:t>
                      </a:r>
                      <a:endParaRPr lang="en-US" sz="10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b="0" dirty="0">
                          <a:effectLst/>
                          <a:latin typeface="Cambria" panose="02040503050406030204" pitchFamily="18" charset="0"/>
                          <a:ea typeface="Cambria" panose="02040503050406030204" pitchFamily="18" charset="0"/>
                        </a:rPr>
                        <a:t>46.1</a:t>
                      </a:r>
                      <a:endParaRPr lang="en-US" sz="10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r>
              <a:tr h="190500">
                <a:tc>
                  <a:txBody>
                    <a:bodyPr/>
                    <a:lstStyle/>
                    <a:p>
                      <a:pPr marL="0" marR="0" algn="ctr">
                        <a:lnSpc>
                          <a:spcPct val="107000"/>
                        </a:lnSpc>
                        <a:spcBef>
                          <a:spcPts val="0"/>
                        </a:spcBef>
                        <a:spcAft>
                          <a:spcPts val="0"/>
                        </a:spcAft>
                      </a:pPr>
                      <a:r>
                        <a:rPr lang="en-US" sz="1000" b="0">
                          <a:effectLst/>
                          <a:latin typeface="Cambria" panose="02040503050406030204" pitchFamily="18" charset="0"/>
                          <a:ea typeface="Cambria" panose="02040503050406030204" pitchFamily="18" charset="0"/>
                        </a:rPr>
                        <a:t>Amsterdam</a:t>
                      </a:r>
                      <a:endParaRPr lang="en-US" sz="1000" b="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b="0">
                          <a:effectLst/>
                          <a:latin typeface="Cambria" panose="02040503050406030204" pitchFamily="18" charset="0"/>
                          <a:ea typeface="Cambria" panose="02040503050406030204" pitchFamily="18" charset="0"/>
                        </a:rPr>
                        <a:t>Haarlem</a:t>
                      </a:r>
                      <a:endParaRPr lang="en-US" sz="1000" b="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b="0" dirty="0">
                          <a:effectLst/>
                          <a:latin typeface="Cambria" panose="02040503050406030204" pitchFamily="18" charset="0"/>
                          <a:ea typeface="Cambria" panose="02040503050406030204" pitchFamily="18" charset="0"/>
                        </a:rPr>
                        <a:t>30</a:t>
                      </a:r>
                      <a:endParaRPr lang="en-US" sz="10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r>
              <a:tr h="190500">
                <a:tc>
                  <a:txBody>
                    <a:bodyPr/>
                    <a:lstStyle/>
                    <a:p>
                      <a:pPr marL="0" marR="0" algn="ctr">
                        <a:lnSpc>
                          <a:spcPct val="107000"/>
                        </a:lnSpc>
                        <a:spcBef>
                          <a:spcPts val="0"/>
                        </a:spcBef>
                        <a:spcAft>
                          <a:spcPts val="0"/>
                        </a:spcAft>
                      </a:pPr>
                      <a:r>
                        <a:rPr lang="en-US" sz="1000" b="0">
                          <a:effectLst/>
                          <a:latin typeface="Cambria" panose="02040503050406030204" pitchFamily="18" charset="0"/>
                          <a:ea typeface="Cambria" panose="02040503050406030204" pitchFamily="18" charset="0"/>
                        </a:rPr>
                        <a:t>Heerenveen</a:t>
                      </a:r>
                      <a:endParaRPr lang="en-US" sz="1000" b="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b="0">
                          <a:effectLst/>
                          <a:latin typeface="Cambria" panose="02040503050406030204" pitchFamily="18" charset="0"/>
                          <a:ea typeface="Cambria" panose="02040503050406030204" pitchFamily="18" charset="0"/>
                        </a:rPr>
                        <a:t>Lelystad</a:t>
                      </a:r>
                      <a:endParaRPr lang="en-US" sz="1000" b="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b="0" dirty="0">
                          <a:effectLst/>
                          <a:latin typeface="Cambria" panose="02040503050406030204" pitchFamily="18" charset="0"/>
                          <a:ea typeface="Cambria" panose="02040503050406030204" pitchFamily="18" charset="0"/>
                        </a:rPr>
                        <a:t>74</a:t>
                      </a:r>
                      <a:endParaRPr lang="en-US" sz="10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r>
              <a:tr h="190500">
                <a:tc>
                  <a:txBody>
                    <a:bodyPr/>
                    <a:lstStyle/>
                    <a:p>
                      <a:pPr marL="0" marR="0" algn="ctr">
                        <a:lnSpc>
                          <a:spcPct val="107000"/>
                        </a:lnSpc>
                        <a:spcBef>
                          <a:spcPts val="0"/>
                        </a:spcBef>
                        <a:spcAft>
                          <a:spcPts val="0"/>
                        </a:spcAft>
                      </a:pPr>
                      <a:r>
                        <a:rPr lang="en-US" sz="1000" b="0">
                          <a:effectLst/>
                          <a:latin typeface="Cambria" panose="02040503050406030204" pitchFamily="18" charset="0"/>
                          <a:ea typeface="Cambria" panose="02040503050406030204" pitchFamily="18" charset="0"/>
                        </a:rPr>
                        <a:t>Lelystad</a:t>
                      </a:r>
                      <a:endParaRPr lang="en-US" sz="1000" b="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b="0" dirty="0">
                          <a:effectLst/>
                          <a:latin typeface="Cambria" panose="02040503050406030204" pitchFamily="18" charset="0"/>
                          <a:ea typeface="Cambria" panose="02040503050406030204" pitchFamily="18" charset="0"/>
                        </a:rPr>
                        <a:t>Amsterdam</a:t>
                      </a:r>
                      <a:endParaRPr lang="en-US" sz="10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000" b="0" dirty="0">
                          <a:effectLst/>
                          <a:latin typeface="Cambria" panose="02040503050406030204" pitchFamily="18" charset="0"/>
                          <a:ea typeface="Cambria" panose="02040503050406030204" pitchFamily="18" charset="0"/>
                        </a:rPr>
                        <a:t>57.2</a:t>
                      </a:r>
                      <a:endParaRPr lang="en-US" sz="10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r>
            </a:tbl>
          </a:graphicData>
        </a:graphic>
      </p:graphicFrame>
      <p:sp>
        <p:nvSpPr>
          <p:cNvPr id="12" name="Rectangle 11"/>
          <p:cNvSpPr/>
          <p:nvPr/>
        </p:nvSpPr>
        <p:spPr>
          <a:xfrm>
            <a:off x="8050146" y="1932878"/>
            <a:ext cx="4037776" cy="292387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800" b="1" dirty="0">
                <a:solidFill>
                  <a:srgbClr val="FF0000"/>
                </a:solidFill>
                <a:latin typeface="Cambria" panose="02040503050406030204" pitchFamily="18" charset="0"/>
                <a:ea typeface="Cambria" panose="02040503050406030204" pitchFamily="18" charset="0"/>
              </a:rPr>
              <a:t>WITH  </a:t>
            </a:r>
            <a:r>
              <a:rPr lang="en-US" sz="800" b="1" dirty="0" err="1">
                <a:solidFill>
                  <a:srgbClr val="FF0000"/>
                </a:solidFill>
                <a:latin typeface="Cambria" panose="02040503050406030204" pitchFamily="18" charset="0"/>
                <a:ea typeface="Cambria" panose="02040503050406030204" pitchFamily="18" charset="0"/>
              </a:rPr>
              <a:t>possible_route</a:t>
            </a:r>
            <a:r>
              <a:rPr lang="en-US" sz="800" b="1" dirty="0">
                <a:solidFill>
                  <a:srgbClr val="FF0000"/>
                </a:solidFill>
                <a:latin typeface="Cambria" panose="02040503050406030204" pitchFamily="18" charset="0"/>
                <a:ea typeface="Cambria" panose="02040503050406030204" pitchFamily="18" charset="0"/>
              </a:rPr>
              <a:t> AS (</a:t>
            </a:r>
          </a:p>
          <a:p>
            <a:r>
              <a:rPr lang="en-US" sz="800" b="1" dirty="0">
                <a:solidFill>
                  <a:srgbClr val="FF0000"/>
                </a:solidFill>
                <a:latin typeface="Cambria" panose="02040503050406030204" pitchFamily="18" charset="0"/>
                <a:ea typeface="Cambria" panose="02040503050406030204" pitchFamily="18" charset="0"/>
              </a:rPr>
              <a:t>    </a:t>
            </a:r>
          </a:p>
          <a:p>
            <a:r>
              <a:rPr lang="en-US" sz="800" b="1" dirty="0">
                <a:solidFill>
                  <a:srgbClr val="FF0000"/>
                </a:solidFill>
                <a:latin typeface="Cambria" panose="02040503050406030204" pitchFamily="18" charset="0"/>
                <a:ea typeface="Cambria" panose="02040503050406030204" pitchFamily="18" charset="0"/>
              </a:rPr>
              <a:t>	SELECT  </a:t>
            </a:r>
            <a:r>
              <a:rPr lang="en-US" sz="800" b="1" dirty="0" err="1">
                <a:solidFill>
                  <a:srgbClr val="FF0000"/>
                </a:solidFill>
                <a:latin typeface="Cambria" panose="02040503050406030204" pitchFamily="18" charset="0"/>
                <a:ea typeface="Cambria" panose="02040503050406030204" pitchFamily="18" charset="0"/>
              </a:rPr>
              <a:t>cr.city_to</a:t>
            </a:r>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            Cast(</a:t>
            </a:r>
            <a:r>
              <a:rPr lang="en-US" sz="800" b="1" dirty="0" err="1">
                <a:solidFill>
                  <a:srgbClr val="FF0000"/>
                </a:solidFill>
                <a:latin typeface="Cambria" panose="02040503050406030204" pitchFamily="18" charset="0"/>
                <a:ea typeface="Cambria" panose="02040503050406030204" pitchFamily="18" charset="0"/>
              </a:rPr>
              <a:t>cr.city_from</a:t>
            </a:r>
            <a:r>
              <a:rPr lang="en-US" sz="800" b="1" dirty="0">
                <a:solidFill>
                  <a:srgbClr val="FF0000"/>
                </a:solidFill>
                <a:latin typeface="Cambria" panose="02040503050406030204" pitchFamily="18" charset="0"/>
                <a:ea typeface="Cambria" panose="02040503050406030204" pitchFamily="18" charset="0"/>
              </a:rPr>
              <a:t> + '-&gt;' + </a:t>
            </a:r>
            <a:r>
              <a:rPr lang="en-US" sz="800" b="1" dirty="0" err="1">
                <a:solidFill>
                  <a:srgbClr val="FF0000"/>
                </a:solidFill>
                <a:latin typeface="Cambria" panose="02040503050406030204" pitchFamily="18" charset="0"/>
                <a:ea typeface="Cambria" panose="02040503050406030204" pitchFamily="18" charset="0"/>
              </a:rPr>
              <a:t>cr.city_to</a:t>
            </a:r>
            <a:r>
              <a:rPr lang="en-US" sz="800" b="1" dirty="0">
                <a:solidFill>
                  <a:srgbClr val="FF0000"/>
                </a:solidFill>
                <a:latin typeface="Cambria" panose="02040503050406030204" pitchFamily="18" charset="0"/>
                <a:ea typeface="Cambria" panose="02040503050406030204" pitchFamily="18" charset="0"/>
              </a:rPr>
              <a:t> as </a:t>
            </a:r>
            <a:r>
              <a:rPr lang="en-US" sz="800" b="1" dirty="0" err="1">
                <a:solidFill>
                  <a:srgbClr val="FF0000"/>
                </a:solidFill>
                <a:latin typeface="Cambria" panose="02040503050406030204" pitchFamily="18" charset="0"/>
                <a:ea typeface="Cambria" panose="02040503050406030204" pitchFamily="18" charset="0"/>
              </a:rPr>
              <a:t>varchar</a:t>
            </a:r>
            <a:r>
              <a:rPr lang="en-US" sz="800" b="1" dirty="0">
                <a:solidFill>
                  <a:srgbClr val="FF0000"/>
                </a:solidFill>
                <a:latin typeface="Cambria" panose="02040503050406030204" pitchFamily="18" charset="0"/>
                <a:ea typeface="Cambria" panose="02040503050406030204" pitchFamily="18" charset="0"/>
              </a:rPr>
              <a:t>(MAX)) AS route,</a:t>
            </a:r>
          </a:p>
          <a:p>
            <a:r>
              <a:rPr lang="en-US" sz="800" b="1" dirty="0">
                <a:solidFill>
                  <a:srgbClr val="FF0000"/>
                </a:solidFill>
                <a:latin typeface="Cambria" panose="02040503050406030204" pitchFamily="18" charset="0"/>
                <a:ea typeface="Cambria" panose="02040503050406030204" pitchFamily="18" charset="0"/>
              </a:rPr>
              <a:t>            cast(</a:t>
            </a:r>
            <a:r>
              <a:rPr lang="en-US" sz="800" b="1" dirty="0" err="1">
                <a:solidFill>
                  <a:srgbClr val="FF0000"/>
                </a:solidFill>
                <a:latin typeface="Cambria" panose="02040503050406030204" pitchFamily="18" charset="0"/>
                <a:ea typeface="Cambria" panose="02040503050406030204" pitchFamily="18" charset="0"/>
              </a:rPr>
              <a:t>cr.distance</a:t>
            </a:r>
            <a:r>
              <a:rPr lang="en-US" sz="800" b="1" dirty="0">
                <a:solidFill>
                  <a:srgbClr val="FF0000"/>
                </a:solidFill>
                <a:latin typeface="Cambria" panose="02040503050406030204" pitchFamily="18" charset="0"/>
                <a:ea typeface="Cambria" panose="02040503050406030204" pitchFamily="18" charset="0"/>
              </a:rPr>
              <a:t> as decimal(18,2)) as distance</a:t>
            </a:r>
          </a:p>
          <a:p>
            <a:r>
              <a:rPr lang="en-US" sz="800" b="1" dirty="0">
                <a:solidFill>
                  <a:srgbClr val="FF0000"/>
                </a:solidFill>
                <a:latin typeface="Cambria" panose="02040503050406030204" pitchFamily="18" charset="0"/>
                <a:ea typeface="Cambria" panose="02040503050406030204" pitchFamily="18" charset="0"/>
              </a:rPr>
              <a:t>      FROM </a:t>
            </a:r>
            <a:r>
              <a:rPr lang="en-US" sz="800" b="1" dirty="0" err="1">
                <a:solidFill>
                  <a:srgbClr val="FF0000"/>
                </a:solidFill>
                <a:latin typeface="Cambria" panose="02040503050406030204" pitchFamily="18" charset="0"/>
                <a:ea typeface="Cambria" panose="02040503050406030204" pitchFamily="18" charset="0"/>
              </a:rPr>
              <a:t>cities_route</a:t>
            </a:r>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cr</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WHERE </a:t>
            </a:r>
            <a:r>
              <a:rPr lang="en-US" sz="800" b="1" dirty="0" err="1">
                <a:solidFill>
                  <a:srgbClr val="FF0000"/>
                </a:solidFill>
                <a:latin typeface="Cambria" panose="02040503050406030204" pitchFamily="18" charset="0"/>
                <a:ea typeface="Cambria" panose="02040503050406030204" pitchFamily="18" charset="0"/>
              </a:rPr>
              <a:t>cr.city_from</a:t>
            </a:r>
            <a:r>
              <a:rPr lang="en-US" sz="800" b="1" dirty="0">
                <a:solidFill>
                  <a:srgbClr val="FF0000"/>
                </a:solidFill>
                <a:latin typeface="Cambria" panose="02040503050406030204" pitchFamily="18" charset="0"/>
                <a:ea typeface="Cambria" panose="02040503050406030204" pitchFamily="18" charset="0"/>
              </a:rPr>
              <a:t> = 'Groningen'</a:t>
            </a:r>
          </a:p>
          <a:p>
            <a:r>
              <a:rPr lang="en-US" sz="800" b="1" dirty="0">
                <a:solidFill>
                  <a:srgbClr val="FF0000"/>
                </a:solidFill>
                <a:latin typeface="Cambria" panose="02040503050406030204" pitchFamily="18" charset="0"/>
                <a:ea typeface="Cambria" panose="02040503050406030204" pitchFamily="18" charset="0"/>
              </a:rPr>
              <a:t> </a:t>
            </a:r>
          </a:p>
          <a:p>
            <a:r>
              <a:rPr lang="en-US" sz="800" b="1" dirty="0">
                <a:solidFill>
                  <a:srgbClr val="FF0000"/>
                </a:solidFill>
                <a:latin typeface="Cambria" panose="02040503050406030204" pitchFamily="18" charset="0"/>
                <a:ea typeface="Cambria" panose="02040503050406030204" pitchFamily="18" charset="0"/>
              </a:rPr>
              <a:t>UNION ALL</a:t>
            </a:r>
          </a:p>
          <a:p>
            <a:r>
              <a:rPr lang="en-US" sz="800" b="1" dirty="0">
                <a:solidFill>
                  <a:srgbClr val="FF0000"/>
                </a:solidFill>
                <a:latin typeface="Cambria" panose="02040503050406030204" pitchFamily="18" charset="0"/>
                <a:ea typeface="Cambria" panose="02040503050406030204" pitchFamily="18" charset="0"/>
              </a:rPr>
              <a:t> </a:t>
            </a:r>
          </a:p>
          <a:p>
            <a:r>
              <a:rPr lang="en-US" sz="800" b="1" dirty="0">
                <a:solidFill>
                  <a:srgbClr val="FF0000"/>
                </a:solidFill>
                <a:latin typeface="Cambria" panose="02040503050406030204" pitchFamily="18" charset="0"/>
                <a:ea typeface="Cambria" panose="02040503050406030204" pitchFamily="18" charset="0"/>
              </a:rPr>
              <a:t>SELECT  </a:t>
            </a:r>
            <a:r>
              <a:rPr lang="en-US" sz="800" b="1" dirty="0" err="1">
                <a:solidFill>
                  <a:srgbClr val="FF0000"/>
                </a:solidFill>
                <a:latin typeface="Cambria" panose="02040503050406030204" pitchFamily="18" charset="0"/>
                <a:ea typeface="Cambria" panose="02040503050406030204" pitchFamily="18" charset="0"/>
              </a:rPr>
              <a:t>cr.city_to</a:t>
            </a:r>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            Cast(</a:t>
            </a:r>
            <a:r>
              <a:rPr lang="en-US" sz="800" b="1" dirty="0" err="1">
                <a:solidFill>
                  <a:srgbClr val="FF0000"/>
                </a:solidFill>
                <a:latin typeface="Cambria" panose="02040503050406030204" pitchFamily="18" charset="0"/>
                <a:ea typeface="Cambria" panose="02040503050406030204" pitchFamily="18" charset="0"/>
              </a:rPr>
              <a:t>pr.route</a:t>
            </a:r>
            <a:r>
              <a:rPr lang="en-US" sz="800" b="1" dirty="0">
                <a:solidFill>
                  <a:srgbClr val="FF0000"/>
                </a:solidFill>
                <a:latin typeface="Cambria" panose="02040503050406030204" pitchFamily="18" charset="0"/>
                <a:ea typeface="Cambria" panose="02040503050406030204" pitchFamily="18" charset="0"/>
              </a:rPr>
              <a:t> + '-&gt;' + </a:t>
            </a:r>
            <a:r>
              <a:rPr lang="en-US" sz="800" b="1" dirty="0" err="1">
                <a:solidFill>
                  <a:srgbClr val="FF0000"/>
                </a:solidFill>
                <a:latin typeface="Cambria" panose="02040503050406030204" pitchFamily="18" charset="0"/>
                <a:ea typeface="Cambria" panose="02040503050406030204" pitchFamily="18" charset="0"/>
              </a:rPr>
              <a:t>cr.city_to</a:t>
            </a:r>
            <a:r>
              <a:rPr lang="en-US" sz="800" b="1" dirty="0">
                <a:solidFill>
                  <a:srgbClr val="FF0000"/>
                </a:solidFill>
                <a:latin typeface="Cambria" panose="02040503050406030204" pitchFamily="18" charset="0"/>
                <a:ea typeface="Cambria" panose="02040503050406030204" pitchFamily="18" charset="0"/>
              </a:rPr>
              <a:t> as </a:t>
            </a:r>
            <a:r>
              <a:rPr lang="en-US" sz="800" b="1" dirty="0" err="1">
                <a:solidFill>
                  <a:srgbClr val="FF0000"/>
                </a:solidFill>
                <a:latin typeface="Cambria" panose="02040503050406030204" pitchFamily="18" charset="0"/>
                <a:ea typeface="Cambria" panose="02040503050406030204" pitchFamily="18" charset="0"/>
              </a:rPr>
              <a:t>varchar</a:t>
            </a:r>
            <a:r>
              <a:rPr lang="en-US" sz="800" b="1" dirty="0">
                <a:solidFill>
                  <a:srgbClr val="FF0000"/>
                </a:solidFill>
                <a:latin typeface="Cambria" panose="02040503050406030204" pitchFamily="18" charset="0"/>
                <a:ea typeface="Cambria" panose="02040503050406030204" pitchFamily="18" charset="0"/>
              </a:rPr>
              <a:t>(MAX)) AS route,</a:t>
            </a:r>
          </a:p>
          <a:p>
            <a:r>
              <a:rPr lang="en-US" sz="800" b="1" dirty="0">
                <a:solidFill>
                  <a:srgbClr val="FF0000"/>
                </a:solidFill>
                <a:latin typeface="Cambria" panose="02040503050406030204" pitchFamily="18" charset="0"/>
                <a:ea typeface="Cambria" panose="02040503050406030204" pitchFamily="18" charset="0"/>
              </a:rPr>
              <a:t>                CAST((</a:t>
            </a:r>
            <a:r>
              <a:rPr lang="en-US" sz="800" b="1" dirty="0" err="1">
                <a:solidFill>
                  <a:srgbClr val="FF0000"/>
                </a:solidFill>
                <a:latin typeface="Cambria" panose="02040503050406030204" pitchFamily="18" charset="0"/>
                <a:ea typeface="Cambria" panose="02040503050406030204" pitchFamily="18" charset="0"/>
              </a:rPr>
              <a:t>pr.distance</a:t>
            </a:r>
            <a:r>
              <a:rPr lang="en-US" sz="800" b="1" dirty="0">
                <a:solidFill>
                  <a:srgbClr val="FF0000"/>
                </a:solidFill>
                <a:latin typeface="Cambria" panose="02040503050406030204" pitchFamily="18" charset="0"/>
                <a:ea typeface="Cambria" panose="02040503050406030204" pitchFamily="18" charset="0"/>
              </a:rPr>
              <a:t> + </a:t>
            </a:r>
            <a:r>
              <a:rPr lang="en-US" sz="800" b="1" dirty="0" err="1">
                <a:solidFill>
                  <a:srgbClr val="FF0000"/>
                </a:solidFill>
                <a:latin typeface="Cambria" panose="02040503050406030204" pitchFamily="18" charset="0"/>
                <a:ea typeface="Cambria" panose="02040503050406030204" pitchFamily="18" charset="0"/>
              </a:rPr>
              <a:t>cr.distance</a:t>
            </a:r>
            <a:r>
              <a:rPr lang="en-US" sz="800" b="1" dirty="0">
                <a:solidFill>
                  <a:srgbClr val="FF0000"/>
                </a:solidFill>
                <a:latin typeface="Cambria" panose="02040503050406030204" pitchFamily="18" charset="0"/>
                <a:ea typeface="Cambria" panose="02040503050406030204" pitchFamily="18" charset="0"/>
              </a:rPr>
              <a:t>) AS DECIMAL(18, 2))</a:t>
            </a:r>
          </a:p>
          <a:p>
            <a:r>
              <a:rPr lang="en-US" sz="800" b="1" dirty="0">
                <a:solidFill>
                  <a:srgbClr val="FF0000"/>
                </a:solidFill>
                <a:latin typeface="Cambria" panose="02040503050406030204" pitchFamily="18" charset="0"/>
                <a:ea typeface="Cambria" panose="02040503050406030204" pitchFamily="18" charset="0"/>
              </a:rPr>
              <a:t>      FROM </a:t>
            </a:r>
            <a:r>
              <a:rPr lang="en-US" sz="800" b="1" dirty="0" err="1">
                <a:solidFill>
                  <a:srgbClr val="FF0000"/>
                </a:solidFill>
                <a:latin typeface="Cambria" panose="02040503050406030204" pitchFamily="18" charset="0"/>
                <a:ea typeface="Cambria" panose="02040503050406030204" pitchFamily="18" charset="0"/>
              </a:rPr>
              <a:t>possible_route</a:t>
            </a:r>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pr</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INNER JOIN </a:t>
            </a:r>
            <a:r>
              <a:rPr lang="en-US" sz="800" b="1" dirty="0" err="1">
                <a:solidFill>
                  <a:srgbClr val="FF0000"/>
                </a:solidFill>
                <a:latin typeface="Cambria" panose="02040503050406030204" pitchFamily="18" charset="0"/>
                <a:ea typeface="Cambria" panose="02040503050406030204" pitchFamily="18" charset="0"/>
              </a:rPr>
              <a:t>cities_route</a:t>
            </a:r>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cr</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            ON </a:t>
            </a:r>
            <a:r>
              <a:rPr lang="en-US" sz="800" b="1" dirty="0" err="1">
                <a:solidFill>
                  <a:srgbClr val="FF0000"/>
                </a:solidFill>
                <a:latin typeface="Cambria" panose="02040503050406030204" pitchFamily="18" charset="0"/>
                <a:ea typeface="Cambria" panose="02040503050406030204" pitchFamily="18" charset="0"/>
              </a:rPr>
              <a:t>cr.city_from</a:t>
            </a:r>
            <a:r>
              <a:rPr lang="en-US" sz="800" b="1" dirty="0">
                <a:solidFill>
                  <a:srgbClr val="FF0000"/>
                </a:solidFill>
                <a:latin typeface="Cambria" panose="02040503050406030204" pitchFamily="18" charset="0"/>
                <a:ea typeface="Cambria" panose="02040503050406030204" pitchFamily="18" charset="0"/>
              </a:rPr>
              <a:t> = </a:t>
            </a:r>
            <a:r>
              <a:rPr lang="en-US" sz="800" b="1" dirty="0" err="1">
                <a:solidFill>
                  <a:srgbClr val="FF0000"/>
                </a:solidFill>
                <a:latin typeface="Cambria" panose="02040503050406030204" pitchFamily="18" charset="0"/>
                <a:ea typeface="Cambria" panose="02040503050406030204" pitchFamily="18" charset="0"/>
              </a:rPr>
              <a:t>pr.city_to</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 </a:t>
            </a:r>
          </a:p>
          <a:p>
            <a:r>
              <a:rPr lang="en-US" sz="800" b="1" dirty="0">
                <a:solidFill>
                  <a:srgbClr val="FF0000"/>
                </a:solidFill>
                <a:latin typeface="Cambria" panose="02040503050406030204" pitchFamily="18" charset="0"/>
                <a:ea typeface="Cambria" panose="02040503050406030204" pitchFamily="18" charset="0"/>
              </a:rPr>
              <a:t>SELECT  </a:t>
            </a:r>
            <a:r>
              <a:rPr lang="en-US" sz="800" b="1" dirty="0" err="1">
                <a:solidFill>
                  <a:srgbClr val="FF0000"/>
                </a:solidFill>
                <a:latin typeface="Cambria" panose="02040503050406030204" pitchFamily="18" charset="0"/>
                <a:ea typeface="Cambria" panose="02040503050406030204" pitchFamily="18" charset="0"/>
              </a:rPr>
              <a:t>pr.route</a:t>
            </a:r>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pr.distance</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FROM </a:t>
            </a:r>
            <a:r>
              <a:rPr lang="en-US" sz="800" b="1" dirty="0" err="1">
                <a:solidFill>
                  <a:srgbClr val="FF0000"/>
                </a:solidFill>
                <a:latin typeface="Cambria" panose="02040503050406030204" pitchFamily="18" charset="0"/>
                <a:ea typeface="Cambria" panose="02040503050406030204" pitchFamily="18" charset="0"/>
              </a:rPr>
              <a:t>possible_route</a:t>
            </a:r>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pr</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WHERE </a:t>
            </a:r>
            <a:r>
              <a:rPr lang="en-US" sz="800" b="1" dirty="0" err="1">
                <a:solidFill>
                  <a:srgbClr val="FF0000"/>
                </a:solidFill>
                <a:latin typeface="Cambria" panose="02040503050406030204" pitchFamily="18" charset="0"/>
                <a:ea typeface="Cambria" panose="02040503050406030204" pitchFamily="18" charset="0"/>
              </a:rPr>
              <a:t>pr.city_to</a:t>
            </a:r>
            <a:r>
              <a:rPr lang="en-US" sz="800" b="1" dirty="0">
                <a:solidFill>
                  <a:srgbClr val="FF0000"/>
                </a:solidFill>
                <a:latin typeface="Cambria" panose="02040503050406030204" pitchFamily="18" charset="0"/>
                <a:ea typeface="Cambria" panose="02040503050406030204" pitchFamily="18" charset="0"/>
              </a:rPr>
              <a:t> = 'Haarlem'</a:t>
            </a:r>
          </a:p>
          <a:p>
            <a:r>
              <a:rPr lang="en-US" sz="800" b="1" dirty="0">
                <a:solidFill>
                  <a:srgbClr val="FF0000"/>
                </a:solidFill>
                <a:latin typeface="Cambria" panose="02040503050406030204" pitchFamily="18" charset="0"/>
                <a:ea typeface="Cambria" panose="02040503050406030204" pitchFamily="18" charset="0"/>
              </a:rPr>
              <a:t>ORDER BY </a:t>
            </a:r>
            <a:r>
              <a:rPr lang="en-US" sz="800" b="1" dirty="0" err="1">
                <a:solidFill>
                  <a:srgbClr val="FF0000"/>
                </a:solidFill>
                <a:latin typeface="Cambria" panose="02040503050406030204" pitchFamily="18" charset="0"/>
                <a:ea typeface="Cambria" panose="02040503050406030204" pitchFamily="18" charset="0"/>
              </a:rPr>
              <a:t>pr.distance</a:t>
            </a:r>
            <a:r>
              <a:rPr lang="en-US" sz="800" b="1" dirty="0">
                <a:solidFill>
                  <a:srgbClr val="FF0000"/>
                </a:solidFill>
                <a:latin typeface="Cambria" panose="02040503050406030204" pitchFamily="18" charset="0"/>
                <a:ea typeface="Cambria" panose="02040503050406030204" pitchFamily="18" charset="0"/>
              </a:rPr>
              <a:t>;</a:t>
            </a:r>
          </a:p>
        </p:txBody>
      </p:sp>
      <p:pic>
        <p:nvPicPr>
          <p:cNvPr id="25" name="Picture 24"/>
          <p:cNvPicPr/>
          <p:nvPr/>
        </p:nvPicPr>
        <p:blipFill>
          <a:blip r:embed="rId7"/>
          <a:stretch>
            <a:fillRect/>
          </a:stretch>
        </p:blipFill>
        <p:spPr>
          <a:xfrm>
            <a:off x="8162175" y="5140516"/>
            <a:ext cx="3813717" cy="996315"/>
          </a:xfrm>
          <a:prstGeom prst="rect">
            <a:avLst/>
          </a:prstGeom>
        </p:spPr>
      </p:pic>
      <p:cxnSp>
        <p:nvCxnSpPr>
          <p:cNvPr id="26" name="Straight Connector 25"/>
          <p:cNvCxnSpPr/>
          <p:nvPr/>
        </p:nvCxnSpPr>
        <p:spPr>
          <a:xfrm>
            <a:off x="3871287" y="4736322"/>
            <a:ext cx="4086092" cy="9248"/>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868475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3894442" y="13628"/>
            <a:ext cx="23354" cy="6848090"/>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p:cNvCxnSpPr/>
          <p:nvPr/>
        </p:nvCxnSpPr>
        <p:spPr>
          <a:xfrm>
            <a:off x="7906611" y="0"/>
            <a:ext cx="23354" cy="6848090"/>
          </a:xfrm>
          <a:prstGeom prst="line">
            <a:avLst/>
          </a:prstGeom>
        </p:spPr>
        <p:style>
          <a:lnRef idx="3">
            <a:schemeClr val="accent2"/>
          </a:lnRef>
          <a:fillRef idx="0">
            <a:schemeClr val="accent2"/>
          </a:fillRef>
          <a:effectRef idx="2">
            <a:schemeClr val="accent2"/>
          </a:effectRef>
          <a:fontRef idx="minor">
            <a:schemeClr val="tx1"/>
          </a:fontRef>
        </p:style>
      </p:cxnSp>
      <p:sp>
        <p:nvSpPr>
          <p:cNvPr id="18" name="Rectangle 17"/>
          <p:cNvSpPr/>
          <p:nvPr/>
        </p:nvSpPr>
        <p:spPr>
          <a:xfrm>
            <a:off x="52038" y="13628"/>
            <a:ext cx="3815987" cy="186204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u="sng" dirty="0" smtClean="0">
                <a:solidFill>
                  <a:srgbClr val="0070C0"/>
                </a:solidFill>
                <a:latin typeface="Cambria" panose="02040503050406030204" pitchFamily="18" charset="0"/>
                <a:ea typeface="Cambria" panose="02040503050406030204" pitchFamily="18" charset="0"/>
              </a:rPr>
              <a:t>SQL Server View :- </a:t>
            </a:r>
            <a:r>
              <a:rPr lang="en-US" sz="1000" dirty="0">
                <a:latin typeface="Cambria" panose="02040503050406030204" pitchFamily="18" charset="0"/>
                <a:ea typeface="Cambria" panose="02040503050406030204" pitchFamily="18" charset="0"/>
              </a:rPr>
              <a:t>A view is a virtual table based on the result-set of an SQL statement. A view contains rows and columns, just like a real table. The fields in a view are fields from one or more real tables in the database</a:t>
            </a:r>
            <a:r>
              <a:rPr lang="en-US" sz="1000" dirty="0" smtClean="0">
                <a:latin typeface="Cambria" panose="02040503050406030204" pitchFamily="18" charset="0"/>
                <a:ea typeface="Cambria" panose="02040503050406030204" pitchFamily="18" charset="0"/>
              </a:rPr>
              <a:t>.</a:t>
            </a:r>
          </a:p>
          <a:p>
            <a:r>
              <a:rPr lang="en-US" sz="1000" dirty="0" smtClean="0">
                <a:latin typeface="Cambria" panose="02040503050406030204" pitchFamily="18" charset="0"/>
                <a:ea typeface="Cambria" panose="02040503050406030204" pitchFamily="18" charset="0"/>
              </a:rPr>
              <a:t>The view is created for security purpose.</a:t>
            </a:r>
          </a:p>
          <a:p>
            <a:endParaRPr lang="en-US" sz="1000" dirty="0">
              <a:latin typeface="Cambria" panose="02040503050406030204" pitchFamily="18" charset="0"/>
              <a:ea typeface="Cambria" panose="02040503050406030204" pitchFamily="18" charset="0"/>
            </a:endParaRPr>
          </a:p>
          <a:p>
            <a:r>
              <a:rPr lang="en-US" sz="1000" b="1" u="sng" dirty="0"/>
              <a:t>Syntax:-</a:t>
            </a:r>
            <a:r>
              <a:rPr lang="en-US" sz="1000" dirty="0"/>
              <a:t/>
            </a:r>
            <a:br>
              <a:rPr lang="en-US" sz="1000" dirty="0"/>
            </a:br>
            <a:r>
              <a:rPr lang="en-US" sz="1000" dirty="0"/>
              <a:t/>
            </a:r>
            <a:br>
              <a:rPr lang="en-US" sz="1000" dirty="0"/>
            </a:br>
            <a:r>
              <a:rPr lang="en-US" sz="900" b="1" dirty="0">
                <a:solidFill>
                  <a:srgbClr val="FF0000"/>
                </a:solidFill>
                <a:latin typeface="Cambria" panose="02040503050406030204" pitchFamily="18" charset="0"/>
                <a:ea typeface="Cambria" panose="02040503050406030204" pitchFamily="18" charset="0"/>
              </a:rPr>
              <a:t>Create View </a:t>
            </a:r>
            <a:r>
              <a:rPr lang="en-US" sz="900" b="1" dirty="0" err="1">
                <a:solidFill>
                  <a:srgbClr val="FF0000"/>
                </a:solidFill>
                <a:latin typeface="Cambria" panose="02040503050406030204" pitchFamily="18" charset="0"/>
                <a:ea typeface="Cambria" panose="02040503050406030204" pitchFamily="18" charset="0"/>
              </a:rPr>
              <a:t>ViewName</a:t>
            </a:r>
            <a:r>
              <a:rPr lang="en-US" sz="900" b="1" dirty="0">
                <a:solidFill>
                  <a:srgbClr val="FF0000"/>
                </a:solidFill>
                <a:latin typeface="Cambria" panose="02040503050406030204" pitchFamily="18" charset="0"/>
                <a:ea typeface="Cambria" panose="02040503050406030204" pitchFamily="18" charset="0"/>
              </a:rPr>
              <a:t> </a:t>
            </a:r>
            <a:br>
              <a:rPr lang="en-US" sz="900" b="1" dirty="0">
                <a:solidFill>
                  <a:srgbClr val="FF0000"/>
                </a:solidFill>
                <a:latin typeface="Cambria" panose="02040503050406030204" pitchFamily="18" charset="0"/>
                <a:ea typeface="Cambria" panose="02040503050406030204" pitchFamily="18" charset="0"/>
              </a:rPr>
            </a:br>
            <a:r>
              <a:rPr lang="en-US" sz="900" b="1" dirty="0">
                <a:solidFill>
                  <a:srgbClr val="FF0000"/>
                </a:solidFill>
                <a:latin typeface="Cambria" panose="02040503050406030204" pitchFamily="18" charset="0"/>
                <a:ea typeface="Cambria" panose="02040503050406030204" pitchFamily="18" charset="0"/>
              </a:rPr>
              <a:t>as </a:t>
            </a:r>
            <a:br>
              <a:rPr lang="en-US" sz="900" b="1" dirty="0">
                <a:solidFill>
                  <a:srgbClr val="FF0000"/>
                </a:solidFill>
                <a:latin typeface="Cambria" panose="02040503050406030204" pitchFamily="18" charset="0"/>
                <a:ea typeface="Cambria" panose="02040503050406030204" pitchFamily="18" charset="0"/>
              </a:rPr>
            </a:br>
            <a:r>
              <a:rPr lang="en-US" sz="900" b="1" dirty="0">
                <a:solidFill>
                  <a:srgbClr val="FF0000"/>
                </a:solidFill>
                <a:latin typeface="Cambria" panose="02040503050406030204" pitchFamily="18" charset="0"/>
                <a:ea typeface="Cambria" panose="02040503050406030204" pitchFamily="18" charset="0"/>
              </a:rPr>
              <a:t>SQL Statement</a:t>
            </a:r>
            <a:r>
              <a:rPr lang="en-US" sz="800" b="1" dirty="0">
                <a:solidFill>
                  <a:srgbClr val="FF0000"/>
                </a:solidFill>
                <a:latin typeface="Cambria" panose="02040503050406030204" pitchFamily="18" charset="0"/>
                <a:ea typeface="Cambria" panose="02040503050406030204" pitchFamily="18" charset="0"/>
              </a:rPr>
              <a:t/>
            </a:r>
            <a:br>
              <a:rPr lang="en-US" sz="800" b="1" dirty="0">
                <a:solidFill>
                  <a:srgbClr val="FF0000"/>
                </a:solidFill>
                <a:latin typeface="Cambria" panose="02040503050406030204" pitchFamily="18" charset="0"/>
                <a:ea typeface="Cambria" panose="02040503050406030204" pitchFamily="18" charset="0"/>
              </a:rPr>
            </a:br>
            <a:endParaRPr lang="en-US" sz="800" b="1" dirty="0">
              <a:solidFill>
                <a:srgbClr val="FF0000"/>
              </a:solidFill>
              <a:latin typeface="Cambria" panose="02040503050406030204" pitchFamily="18" charset="0"/>
              <a:ea typeface="Cambria" panose="02040503050406030204" pitchFamily="18" charset="0"/>
            </a:endParaRPr>
          </a:p>
        </p:txBody>
      </p:sp>
      <p:sp>
        <p:nvSpPr>
          <p:cNvPr id="2" name="Rectangle 1"/>
          <p:cNvSpPr/>
          <p:nvPr/>
        </p:nvSpPr>
        <p:spPr>
          <a:xfrm>
            <a:off x="52038" y="1914958"/>
            <a:ext cx="3815987" cy="255454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800" b="1" dirty="0">
                <a:solidFill>
                  <a:schemeClr val="tx1"/>
                </a:solidFill>
                <a:latin typeface="Cambria" panose="02040503050406030204" pitchFamily="18" charset="0"/>
                <a:ea typeface="Cambria" panose="02040503050406030204" pitchFamily="18" charset="0"/>
              </a:rPr>
              <a:t>Fetch All the records in the table</a:t>
            </a:r>
          </a:p>
          <a:p>
            <a:r>
              <a:rPr lang="en-US" sz="900" b="1" dirty="0">
                <a:solidFill>
                  <a:srgbClr val="FF0000"/>
                </a:solidFill>
                <a:latin typeface="Cambria" panose="02040503050406030204" pitchFamily="18" charset="0"/>
                <a:ea typeface="Cambria" panose="02040503050406030204" pitchFamily="18" charset="0"/>
              </a:rPr>
              <a:t>USE </a:t>
            </a:r>
          </a:p>
          <a:p>
            <a:r>
              <a:rPr lang="en-US" sz="900" b="1" dirty="0">
                <a:solidFill>
                  <a:srgbClr val="FF0000"/>
                </a:solidFill>
                <a:latin typeface="Cambria" panose="02040503050406030204" pitchFamily="18" charset="0"/>
                <a:ea typeface="Cambria" panose="02040503050406030204" pitchFamily="18" charset="0"/>
              </a:rPr>
              <a:t>AdventureWorkds2017</a:t>
            </a:r>
          </a:p>
          <a:p>
            <a:r>
              <a:rPr lang="en-US" sz="900" b="1" dirty="0">
                <a:solidFill>
                  <a:srgbClr val="FF0000"/>
                </a:solidFill>
                <a:latin typeface="Cambria" panose="02040503050406030204" pitchFamily="18" charset="0"/>
                <a:ea typeface="Cambria" panose="02040503050406030204" pitchFamily="18" charset="0"/>
              </a:rPr>
              <a:t>Go</a:t>
            </a:r>
          </a:p>
          <a:p>
            <a:r>
              <a:rPr lang="en-US" sz="900" b="1" dirty="0">
                <a:solidFill>
                  <a:srgbClr val="FF0000"/>
                </a:solidFill>
                <a:latin typeface="Cambria" panose="02040503050406030204" pitchFamily="18" charset="0"/>
                <a:ea typeface="Cambria" panose="02040503050406030204" pitchFamily="18" charset="0"/>
              </a:rPr>
              <a:t>CREATE VIEW </a:t>
            </a:r>
            <a:r>
              <a:rPr lang="en-US" sz="900" b="1" dirty="0" err="1" smtClean="0">
                <a:solidFill>
                  <a:srgbClr val="FF0000"/>
                </a:solidFill>
                <a:latin typeface="Cambria" panose="02040503050406030204" pitchFamily="18" charset="0"/>
                <a:ea typeface="Cambria" panose="02040503050406030204" pitchFamily="18" charset="0"/>
              </a:rPr>
              <a:t>VW_EmployeeRecords</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AS</a:t>
            </a:r>
          </a:p>
          <a:p>
            <a:r>
              <a:rPr lang="en-US" sz="900" b="1" dirty="0">
                <a:solidFill>
                  <a:srgbClr val="FF0000"/>
                </a:solidFill>
                <a:latin typeface="Cambria" panose="02040503050406030204" pitchFamily="18" charset="0"/>
                <a:ea typeface="Cambria" panose="02040503050406030204" pitchFamily="18" charset="0"/>
              </a:rPr>
              <a:t>     SELECT *</a:t>
            </a:r>
          </a:p>
          <a:p>
            <a:r>
              <a:rPr lang="en-US" sz="900" b="1" dirty="0">
                <a:solidFill>
                  <a:srgbClr val="FF0000"/>
                </a:solidFill>
                <a:latin typeface="Cambria" panose="02040503050406030204" pitchFamily="18" charset="0"/>
                <a:ea typeface="Cambria" panose="02040503050406030204" pitchFamily="18" charset="0"/>
              </a:rPr>
              <a:t>     FROM [</a:t>
            </a:r>
            <a:r>
              <a:rPr lang="en-US" sz="900" b="1" dirty="0" err="1">
                <a:solidFill>
                  <a:srgbClr val="FF0000"/>
                </a:solidFill>
                <a:latin typeface="Cambria" panose="02040503050406030204" pitchFamily="18" charset="0"/>
                <a:ea typeface="Cambria" panose="02040503050406030204" pitchFamily="18" charset="0"/>
              </a:rPr>
              <a:t>HumanResources</a:t>
            </a:r>
            <a:r>
              <a:rPr lang="en-US" sz="900" b="1" dirty="0">
                <a:solidFill>
                  <a:srgbClr val="FF0000"/>
                </a:solidFill>
                <a:latin typeface="Cambria" panose="02040503050406030204" pitchFamily="18" charset="0"/>
                <a:ea typeface="Cambria" panose="02040503050406030204" pitchFamily="18" charset="0"/>
              </a:rPr>
              <a:t>].[Employee]</a:t>
            </a:r>
          </a:p>
          <a:p>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Select * from </a:t>
            </a:r>
            <a:r>
              <a:rPr lang="en-US" sz="900" b="1" dirty="0" err="1" smtClean="0">
                <a:solidFill>
                  <a:srgbClr val="FF0000"/>
                </a:solidFill>
                <a:latin typeface="Cambria" panose="02040503050406030204" pitchFamily="18" charset="0"/>
                <a:ea typeface="Cambria" panose="02040503050406030204" pitchFamily="18" charset="0"/>
              </a:rPr>
              <a:t>VW_EmployeeRecords</a:t>
            </a:r>
            <a:endParaRPr lang="en-US" sz="900" b="1" dirty="0">
              <a:solidFill>
                <a:srgbClr val="FF0000"/>
              </a:solidFill>
              <a:latin typeface="Cambria" panose="02040503050406030204" pitchFamily="18" charset="0"/>
              <a:ea typeface="Cambria" panose="02040503050406030204" pitchFamily="18" charset="0"/>
            </a:endParaRPr>
          </a:p>
          <a:p>
            <a:endParaRPr lang="en-US" sz="900" b="1" dirty="0" smtClean="0">
              <a:solidFill>
                <a:srgbClr val="FF0000"/>
              </a:solidFill>
              <a:latin typeface="Cambria" panose="02040503050406030204" pitchFamily="18" charset="0"/>
              <a:ea typeface="Cambria" panose="02040503050406030204" pitchFamily="18" charset="0"/>
            </a:endParaRPr>
          </a:p>
          <a:p>
            <a:r>
              <a:rPr lang="en-US" sz="800" b="1" dirty="0">
                <a:solidFill>
                  <a:schemeClr val="tx1"/>
                </a:solidFill>
                <a:latin typeface="Cambria" panose="02040503050406030204" pitchFamily="18" charset="0"/>
                <a:ea typeface="Cambria" panose="02040503050406030204" pitchFamily="18" charset="0"/>
              </a:rPr>
              <a:t>Retrieve selected columns </a:t>
            </a:r>
          </a:p>
          <a:p>
            <a:r>
              <a:rPr lang="en-US" sz="900" b="1" dirty="0">
                <a:solidFill>
                  <a:srgbClr val="FF0000"/>
                </a:solidFill>
                <a:latin typeface="Cambria" panose="02040503050406030204" pitchFamily="18" charset="0"/>
                <a:ea typeface="Cambria" panose="02040503050406030204" pitchFamily="18" charset="0"/>
              </a:rPr>
              <a:t>CREATE VIEW </a:t>
            </a:r>
            <a:r>
              <a:rPr lang="en-US" sz="900" b="1" dirty="0" err="1" smtClean="0">
                <a:solidFill>
                  <a:srgbClr val="FF0000"/>
                </a:solidFill>
                <a:latin typeface="Cambria" panose="02040503050406030204" pitchFamily="18" charset="0"/>
                <a:ea typeface="Cambria" panose="02040503050406030204" pitchFamily="18" charset="0"/>
              </a:rPr>
              <a:t>VW_EmployeeRecords</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AS</a:t>
            </a:r>
          </a:p>
          <a:p>
            <a:r>
              <a:rPr lang="en-US" sz="900" b="1" dirty="0">
                <a:solidFill>
                  <a:srgbClr val="FF0000"/>
                </a:solidFill>
                <a:latin typeface="Cambria" panose="02040503050406030204" pitchFamily="18" charset="0"/>
                <a:ea typeface="Cambria" panose="02040503050406030204" pitchFamily="18" charset="0"/>
              </a:rPr>
              <a:t>     SELECT </a:t>
            </a:r>
            <a:r>
              <a:rPr lang="en-US" sz="900" b="1" dirty="0" err="1">
                <a:solidFill>
                  <a:srgbClr val="FF0000"/>
                </a:solidFill>
                <a:latin typeface="Cambria" panose="02040503050406030204" pitchFamily="18" charset="0"/>
                <a:ea typeface="Cambria" panose="02040503050406030204" pitchFamily="18" charset="0"/>
              </a:rPr>
              <a:t>NationalIDNumber,LoginID,JobTitle</a:t>
            </a:r>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     FROM [</a:t>
            </a:r>
            <a:r>
              <a:rPr lang="en-US" sz="900" b="1" dirty="0" err="1">
                <a:solidFill>
                  <a:srgbClr val="FF0000"/>
                </a:solidFill>
                <a:latin typeface="Cambria" panose="02040503050406030204" pitchFamily="18" charset="0"/>
                <a:ea typeface="Cambria" panose="02040503050406030204" pitchFamily="18" charset="0"/>
              </a:rPr>
              <a:t>HumanResources</a:t>
            </a:r>
            <a:r>
              <a:rPr lang="en-US" sz="900" b="1" dirty="0">
                <a:solidFill>
                  <a:srgbClr val="FF0000"/>
                </a:solidFill>
                <a:latin typeface="Cambria" panose="02040503050406030204" pitchFamily="18" charset="0"/>
                <a:ea typeface="Cambria" panose="02040503050406030204" pitchFamily="18" charset="0"/>
              </a:rPr>
              <a:t>].[Employee]</a:t>
            </a:r>
          </a:p>
          <a:p>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Select * from </a:t>
            </a:r>
            <a:r>
              <a:rPr lang="en-US" sz="900" b="1" dirty="0" err="1" smtClean="0">
                <a:solidFill>
                  <a:srgbClr val="FF0000"/>
                </a:solidFill>
                <a:latin typeface="Cambria" panose="02040503050406030204" pitchFamily="18" charset="0"/>
                <a:ea typeface="Cambria" panose="02040503050406030204" pitchFamily="18" charset="0"/>
              </a:rPr>
              <a:t>VW_EmployeeRecords</a:t>
            </a:r>
            <a:endParaRPr lang="en-US" sz="900" b="1" dirty="0">
              <a:solidFill>
                <a:srgbClr val="FF0000"/>
              </a:solidFill>
              <a:latin typeface="Cambria" panose="02040503050406030204" pitchFamily="18" charset="0"/>
              <a:ea typeface="Cambria" panose="02040503050406030204" pitchFamily="18" charset="0"/>
            </a:endParaRPr>
          </a:p>
        </p:txBody>
      </p:sp>
      <p:sp>
        <p:nvSpPr>
          <p:cNvPr id="3" name="Rectangle 2"/>
          <p:cNvSpPr/>
          <p:nvPr/>
        </p:nvSpPr>
        <p:spPr>
          <a:xfrm>
            <a:off x="3944213" y="29789"/>
            <a:ext cx="3912627" cy="410881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800" b="1" dirty="0">
                <a:solidFill>
                  <a:schemeClr val="tx1"/>
                </a:solidFill>
                <a:latin typeface="Cambria" panose="02040503050406030204" pitchFamily="18" charset="0"/>
                <a:ea typeface="Cambria" panose="02040503050406030204" pitchFamily="18" charset="0"/>
              </a:rPr>
              <a:t>Using More than 2 tables using join conditions fetch the record </a:t>
            </a:r>
          </a:p>
          <a:p>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CREATE VIEW [Sales].[</a:t>
            </a:r>
            <a:r>
              <a:rPr lang="en-US" sz="900" b="1" dirty="0" err="1">
                <a:solidFill>
                  <a:srgbClr val="FF0000"/>
                </a:solidFill>
                <a:latin typeface="Cambria" panose="02040503050406030204" pitchFamily="18" charset="0"/>
                <a:ea typeface="Cambria" panose="02040503050406030204" pitchFamily="18" charset="0"/>
              </a:rPr>
              <a:t>vw_StoreWithContacts</a:t>
            </a:r>
            <a:r>
              <a:rPr lang="en-US" sz="900" b="1" dirty="0">
                <a:solidFill>
                  <a:srgbClr val="FF0000"/>
                </a:solidFill>
                <a:latin typeface="Cambria" panose="02040503050406030204" pitchFamily="18" charset="0"/>
                <a:ea typeface="Cambria" panose="02040503050406030204" pitchFamily="18" charset="0"/>
              </a:rPr>
              <a:t>]</a:t>
            </a:r>
          </a:p>
          <a:p>
            <a:r>
              <a:rPr lang="en-US" sz="900" b="1" dirty="0">
                <a:solidFill>
                  <a:srgbClr val="FF0000"/>
                </a:solidFill>
                <a:latin typeface="Cambria" panose="02040503050406030204" pitchFamily="18" charset="0"/>
                <a:ea typeface="Cambria" panose="02040503050406030204" pitchFamily="18" charset="0"/>
              </a:rPr>
              <a:t>AS</a:t>
            </a:r>
          </a:p>
          <a:p>
            <a:r>
              <a:rPr lang="en-US" sz="900" b="1" dirty="0">
                <a:solidFill>
                  <a:srgbClr val="FF0000"/>
                </a:solidFill>
                <a:latin typeface="Cambria" panose="02040503050406030204" pitchFamily="18" charset="0"/>
                <a:ea typeface="Cambria" panose="02040503050406030204" pitchFamily="18" charset="0"/>
              </a:rPr>
              <a:t>     SELECT s.[</a:t>
            </a:r>
            <a:r>
              <a:rPr lang="en-US" sz="900" b="1" dirty="0" err="1">
                <a:solidFill>
                  <a:srgbClr val="FF0000"/>
                </a:solidFill>
                <a:latin typeface="Cambria" panose="02040503050406030204" pitchFamily="18" charset="0"/>
                <a:ea typeface="Cambria" panose="02040503050406030204" pitchFamily="18" charset="0"/>
              </a:rPr>
              <a:t>BusinessEntityID</a:t>
            </a:r>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            s.[Name], </a:t>
            </a:r>
          </a:p>
          <a:p>
            <a:r>
              <a:rPr lang="en-US" sz="900" b="1" dirty="0">
                <a:solidFill>
                  <a:srgbClr val="FF0000"/>
                </a:solidFill>
                <a:latin typeface="Cambria" panose="02040503050406030204" pitchFamily="18" charset="0"/>
                <a:ea typeface="Cambria" panose="02040503050406030204" pitchFamily="18" charset="0"/>
              </a:rPr>
              <a:t>            ct.[Name] AS [</a:t>
            </a:r>
            <a:r>
              <a:rPr lang="en-US" sz="900" b="1" dirty="0" err="1">
                <a:solidFill>
                  <a:srgbClr val="FF0000"/>
                </a:solidFill>
                <a:latin typeface="Cambria" panose="02040503050406030204" pitchFamily="18" charset="0"/>
                <a:ea typeface="Cambria" panose="02040503050406030204" pitchFamily="18" charset="0"/>
              </a:rPr>
              <a:t>ContactType</a:t>
            </a:r>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            p.[Title], </a:t>
            </a:r>
          </a:p>
          <a:p>
            <a:r>
              <a:rPr lang="en-US" sz="900" b="1" dirty="0">
                <a:solidFill>
                  <a:srgbClr val="FF0000"/>
                </a:solidFill>
                <a:latin typeface="Cambria" panose="02040503050406030204" pitchFamily="18" charset="0"/>
                <a:ea typeface="Cambria" panose="02040503050406030204" pitchFamily="18" charset="0"/>
              </a:rPr>
              <a:t>            p.[</a:t>
            </a:r>
            <a:r>
              <a:rPr lang="en-US" sz="900" b="1" dirty="0" err="1">
                <a:solidFill>
                  <a:srgbClr val="FF0000"/>
                </a:solidFill>
                <a:latin typeface="Cambria" panose="02040503050406030204" pitchFamily="18" charset="0"/>
                <a:ea typeface="Cambria" panose="02040503050406030204" pitchFamily="18" charset="0"/>
              </a:rPr>
              <a:t>FirstName</a:t>
            </a:r>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            p.[</a:t>
            </a:r>
            <a:r>
              <a:rPr lang="en-US" sz="900" b="1" dirty="0" err="1">
                <a:solidFill>
                  <a:srgbClr val="FF0000"/>
                </a:solidFill>
                <a:latin typeface="Cambria" panose="02040503050406030204" pitchFamily="18" charset="0"/>
                <a:ea typeface="Cambria" panose="02040503050406030204" pitchFamily="18" charset="0"/>
              </a:rPr>
              <a:t>MiddleName</a:t>
            </a:r>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            p.[</a:t>
            </a:r>
            <a:r>
              <a:rPr lang="en-US" sz="900" b="1" dirty="0" err="1">
                <a:solidFill>
                  <a:srgbClr val="FF0000"/>
                </a:solidFill>
                <a:latin typeface="Cambria" panose="02040503050406030204" pitchFamily="18" charset="0"/>
                <a:ea typeface="Cambria" panose="02040503050406030204" pitchFamily="18" charset="0"/>
              </a:rPr>
              <a:t>LastName</a:t>
            </a:r>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            p.[Suffix], </a:t>
            </a:r>
          </a:p>
          <a:p>
            <a:r>
              <a:rPr lang="en-US" sz="900" b="1" dirty="0">
                <a:solidFill>
                  <a:srgbClr val="FF0000"/>
                </a:solidFill>
                <a:latin typeface="Cambria" panose="02040503050406030204" pitchFamily="18" charset="0"/>
                <a:ea typeface="Cambria" panose="02040503050406030204" pitchFamily="18" charset="0"/>
              </a:rPr>
              <a:t>            pp.[</a:t>
            </a:r>
            <a:r>
              <a:rPr lang="en-US" sz="900" b="1" dirty="0" err="1">
                <a:solidFill>
                  <a:srgbClr val="FF0000"/>
                </a:solidFill>
                <a:latin typeface="Cambria" panose="02040503050406030204" pitchFamily="18" charset="0"/>
                <a:ea typeface="Cambria" panose="02040503050406030204" pitchFamily="18" charset="0"/>
              </a:rPr>
              <a:t>PhoneNumber</a:t>
            </a:r>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            ea.[</a:t>
            </a:r>
            <a:r>
              <a:rPr lang="en-US" sz="900" b="1" dirty="0" err="1">
                <a:solidFill>
                  <a:srgbClr val="FF0000"/>
                </a:solidFill>
                <a:latin typeface="Cambria" panose="02040503050406030204" pitchFamily="18" charset="0"/>
                <a:ea typeface="Cambria" panose="02040503050406030204" pitchFamily="18" charset="0"/>
              </a:rPr>
              <a:t>EmailAddress</a:t>
            </a:r>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            p.[</a:t>
            </a:r>
            <a:r>
              <a:rPr lang="en-US" sz="900" b="1" dirty="0" err="1">
                <a:solidFill>
                  <a:srgbClr val="FF0000"/>
                </a:solidFill>
                <a:latin typeface="Cambria" panose="02040503050406030204" pitchFamily="18" charset="0"/>
                <a:ea typeface="Cambria" panose="02040503050406030204" pitchFamily="18" charset="0"/>
              </a:rPr>
              <a:t>EmailPromotion</a:t>
            </a:r>
            <a:r>
              <a:rPr lang="en-US" sz="900" b="1" dirty="0">
                <a:solidFill>
                  <a:srgbClr val="FF0000"/>
                </a:solidFill>
                <a:latin typeface="Cambria" panose="02040503050406030204" pitchFamily="18" charset="0"/>
                <a:ea typeface="Cambria" panose="02040503050406030204" pitchFamily="18" charset="0"/>
              </a:rPr>
              <a:t>]</a:t>
            </a:r>
          </a:p>
          <a:p>
            <a:r>
              <a:rPr lang="en-US" sz="900" b="1" dirty="0">
                <a:solidFill>
                  <a:srgbClr val="FF0000"/>
                </a:solidFill>
                <a:latin typeface="Cambria" panose="02040503050406030204" pitchFamily="18" charset="0"/>
                <a:ea typeface="Cambria" panose="02040503050406030204" pitchFamily="18" charset="0"/>
              </a:rPr>
              <a:t>     FROM [Sales].[Store] s</a:t>
            </a:r>
          </a:p>
          <a:p>
            <a:r>
              <a:rPr lang="en-US" sz="900" b="1" dirty="0">
                <a:solidFill>
                  <a:srgbClr val="FF0000"/>
                </a:solidFill>
                <a:latin typeface="Cambria" panose="02040503050406030204" pitchFamily="18" charset="0"/>
                <a:ea typeface="Cambria" panose="02040503050406030204" pitchFamily="18" charset="0"/>
              </a:rPr>
              <a:t>          INNER JOIN [Person].[</a:t>
            </a:r>
            <a:r>
              <a:rPr lang="en-US" sz="900" b="1" dirty="0" err="1">
                <a:solidFill>
                  <a:srgbClr val="FF0000"/>
                </a:solidFill>
                <a:latin typeface="Cambria" panose="02040503050406030204" pitchFamily="18" charset="0"/>
                <a:ea typeface="Cambria" panose="02040503050406030204" pitchFamily="18" charset="0"/>
              </a:rPr>
              <a:t>BusinessEntityContact</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bec</a:t>
            </a:r>
            <a:r>
              <a:rPr lang="en-US" sz="900" b="1" dirty="0">
                <a:solidFill>
                  <a:srgbClr val="FF0000"/>
                </a:solidFill>
                <a:latin typeface="Cambria" panose="02040503050406030204" pitchFamily="18" charset="0"/>
                <a:ea typeface="Cambria" panose="02040503050406030204" pitchFamily="18" charset="0"/>
              </a:rPr>
              <a:t> ON </a:t>
            </a:r>
            <a:r>
              <a:rPr lang="en-US" sz="900" b="1" dirty="0" err="1">
                <a:solidFill>
                  <a:srgbClr val="FF0000"/>
                </a:solidFill>
                <a:latin typeface="Cambria" panose="02040503050406030204" pitchFamily="18" charset="0"/>
                <a:ea typeface="Cambria" panose="02040503050406030204" pitchFamily="18" charset="0"/>
              </a:rPr>
              <a:t>bec</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BusinessEntityID</a:t>
            </a:r>
            <a:r>
              <a:rPr lang="en-US" sz="900" b="1" dirty="0">
                <a:solidFill>
                  <a:srgbClr val="FF0000"/>
                </a:solidFill>
                <a:latin typeface="Cambria" panose="02040503050406030204" pitchFamily="18" charset="0"/>
                <a:ea typeface="Cambria" panose="02040503050406030204" pitchFamily="18" charset="0"/>
              </a:rPr>
              <a:t>] = s.[</a:t>
            </a:r>
            <a:r>
              <a:rPr lang="en-US" sz="900" b="1" dirty="0" err="1">
                <a:solidFill>
                  <a:srgbClr val="FF0000"/>
                </a:solidFill>
                <a:latin typeface="Cambria" panose="02040503050406030204" pitchFamily="18" charset="0"/>
                <a:ea typeface="Cambria" panose="02040503050406030204" pitchFamily="18" charset="0"/>
              </a:rPr>
              <a:t>BusinessEntityID</a:t>
            </a:r>
            <a:r>
              <a:rPr lang="en-US" sz="900" b="1" dirty="0">
                <a:solidFill>
                  <a:srgbClr val="FF0000"/>
                </a:solidFill>
                <a:latin typeface="Cambria" panose="02040503050406030204" pitchFamily="18" charset="0"/>
                <a:ea typeface="Cambria" panose="02040503050406030204" pitchFamily="18" charset="0"/>
              </a:rPr>
              <a:t>]</a:t>
            </a:r>
          </a:p>
          <a:p>
            <a:r>
              <a:rPr lang="en-US" sz="900" b="1" dirty="0">
                <a:solidFill>
                  <a:srgbClr val="FF0000"/>
                </a:solidFill>
                <a:latin typeface="Cambria" panose="02040503050406030204" pitchFamily="18" charset="0"/>
                <a:ea typeface="Cambria" panose="02040503050406030204" pitchFamily="18" charset="0"/>
              </a:rPr>
              <a:t>          INNER JOIN [Person].[</a:t>
            </a:r>
            <a:r>
              <a:rPr lang="en-US" sz="900" b="1" dirty="0" err="1">
                <a:solidFill>
                  <a:srgbClr val="FF0000"/>
                </a:solidFill>
                <a:latin typeface="Cambria" panose="02040503050406030204" pitchFamily="18" charset="0"/>
                <a:ea typeface="Cambria" panose="02040503050406030204" pitchFamily="18" charset="0"/>
              </a:rPr>
              <a:t>ContactType</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ct</a:t>
            </a:r>
            <a:r>
              <a:rPr lang="en-US" sz="900" b="1" dirty="0">
                <a:solidFill>
                  <a:srgbClr val="FF0000"/>
                </a:solidFill>
                <a:latin typeface="Cambria" panose="02040503050406030204" pitchFamily="18" charset="0"/>
                <a:ea typeface="Cambria" panose="02040503050406030204" pitchFamily="18" charset="0"/>
              </a:rPr>
              <a:t> ON ct.[</a:t>
            </a:r>
            <a:r>
              <a:rPr lang="en-US" sz="900" b="1" dirty="0" err="1">
                <a:solidFill>
                  <a:srgbClr val="FF0000"/>
                </a:solidFill>
                <a:latin typeface="Cambria" panose="02040503050406030204" pitchFamily="18" charset="0"/>
                <a:ea typeface="Cambria" panose="02040503050406030204" pitchFamily="18" charset="0"/>
              </a:rPr>
              <a:t>ContactTypeID</a:t>
            </a:r>
            <a:r>
              <a:rPr lang="en-US" sz="900" b="1" dirty="0">
                <a:solidFill>
                  <a:srgbClr val="FF0000"/>
                </a:solidFill>
                <a:latin typeface="Cambria" panose="02040503050406030204" pitchFamily="18" charset="0"/>
                <a:ea typeface="Cambria" panose="02040503050406030204" pitchFamily="18" charset="0"/>
              </a:rPr>
              <a:t>] = </a:t>
            </a:r>
            <a:r>
              <a:rPr lang="en-US" sz="900" b="1" dirty="0" err="1">
                <a:solidFill>
                  <a:srgbClr val="FF0000"/>
                </a:solidFill>
                <a:latin typeface="Cambria" panose="02040503050406030204" pitchFamily="18" charset="0"/>
                <a:ea typeface="Cambria" panose="02040503050406030204" pitchFamily="18" charset="0"/>
              </a:rPr>
              <a:t>bec</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ContactTypeID</a:t>
            </a:r>
            <a:r>
              <a:rPr lang="en-US" sz="900" b="1" dirty="0">
                <a:solidFill>
                  <a:srgbClr val="FF0000"/>
                </a:solidFill>
                <a:latin typeface="Cambria" panose="02040503050406030204" pitchFamily="18" charset="0"/>
                <a:ea typeface="Cambria" panose="02040503050406030204" pitchFamily="18" charset="0"/>
              </a:rPr>
              <a:t>]</a:t>
            </a:r>
          </a:p>
          <a:p>
            <a:r>
              <a:rPr lang="en-US" sz="900" b="1" dirty="0">
                <a:solidFill>
                  <a:srgbClr val="FF0000"/>
                </a:solidFill>
                <a:latin typeface="Cambria" panose="02040503050406030204" pitchFamily="18" charset="0"/>
                <a:ea typeface="Cambria" panose="02040503050406030204" pitchFamily="18" charset="0"/>
              </a:rPr>
              <a:t>          INNER JOIN [Person].[Person] p ON p.[</a:t>
            </a:r>
            <a:r>
              <a:rPr lang="en-US" sz="900" b="1" dirty="0" err="1">
                <a:solidFill>
                  <a:srgbClr val="FF0000"/>
                </a:solidFill>
                <a:latin typeface="Cambria" panose="02040503050406030204" pitchFamily="18" charset="0"/>
                <a:ea typeface="Cambria" panose="02040503050406030204" pitchFamily="18" charset="0"/>
              </a:rPr>
              <a:t>BusinessEntityID</a:t>
            </a:r>
            <a:r>
              <a:rPr lang="en-US" sz="900" b="1" dirty="0">
                <a:solidFill>
                  <a:srgbClr val="FF0000"/>
                </a:solidFill>
                <a:latin typeface="Cambria" panose="02040503050406030204" pitchFamily="18" charset="0"/>
                <a:ea typeface="Cambria" panose="02040503050406030204" pitchFamily="18" charset="0"/>
              </a:rPr>
              <a:t>] = </a:t>
            </a:r>
            <a:r>
              <a:rPr lang="en-US" sz="900" b="1" dirty="0" err="1">
                <a:solidFill>
                  <a:srgbClr val="FF0000"/>
                </a:solidFill>
                <a:latin typeface="Cambria" panose="02040503050406030204" pitchFamily="18" charset="0"/>
                <a:ea typeface="Cambria" panose="02040503050406030204" pitchFamily="18" charset="0"/>
              </a:rPr>
              <a:t>bec</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PersonID</a:t>
            </a:r>
            <a:r>
              <a:rPr lang="en-US" sz="900" b="1" dirty="0">
                <a:solidFill>
                  <a:srgbClr val="FF0000"/>
                </a:solidFill>
                <a:latin typeface="Cambria" panose="02040503050406030204" pitchFamily="18" charset="0"/>
                <a:ea typeface="Cambria" panose="02040503050406030204" pitchFamily="18" charset="0"/>
              </a:rPr>
              <a:t>]</a:t>
            </a:r>
          </a:p>
          <a:p>
            <a:r>
              <a:rPr lang="en-US" sz="900" b="1" dirty="0">
                <a:solidFill>
                  <a:srgbClr val="FF0000"/>
                </a:solidFill>
                <a:latin typeface="Cambria" panose="02040503050406030204" pitchFamily="18" charset="0"/>
                <a:ea typeface="Cambria" panose="02040503050406030204" pitchFamily="18" charset="0"/>
              </a:rPr>
              <a:t>          LEFT OUTER JOIN [Person].[</a:t>
            </a:r>
            <a:r>
              <a:rPr lang="en-US" sz="900" b="1" dirty="0" err="1">
                <a:solidFill>
                  <a:srgbClr val="FF0000"/>
                </a:solidFill>
                <a:latin typeface="Cambria" panose="02040503050406030204" pitchFamily="18" charset="0"/>
                <a:ea typeface="Cambria" panose="02040503050406030204" pitchFamily="18" charset="0"/>
              </a:rPr>
              <a:t>EmailAddress</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ea</a:t>
            </a:r>
            <a:r>
              <a:rPr lang="en-US" sz="900" b="1" dirty="0">
                <a:solidFill>
                  <a:srgbClr val="FF0000"/>
                </a:solidFill>
                <a:latin typeface="Cambria" panose="02040503050406030204" pitchFamily="18" charset="0"/>
                <a:ea typeface="Cambria" panose="02040503050406030204" pitchFamily="18" charset="0"/>
              </a:rPr>
              <a:t> ON ea.[</a:t>
            </a:r>
            <a:r>
              <a:rPr lang="en-US" sz="900" b="1" dirty="0" err="1">
                <a:solidFill>
                  <a:srgbClr val="FF0000"/>
                </a:solidFill>
                <a:latin typeface="Cambria" panose="02040503050406030204" pitchFamily="18" charset="0"/>
                <a:ea typeface="Cambria" panose="02040503050406030204" pitchFamily="18" charset="0"/>
              </a:rPr>
              <a:t>BusinessEntityID</a:t>
            </a:r>
            <a:r>
              <a:rPr lang="en-US" sz="900" b="1" dirty="0">
                <a:solidFill>
                  <a:srgbClr val="FF0000"/>
                </a:solidFill>
                <a:latin typeface="Cambria" panose="02040503050406030204" pitchFamily="18" charset="0"/>
                <a:ea typeface="Cambria" panose="02040503050406030204" pitchFamily="18" charset="0"/>
              </a:rPr>
              <a:t>] = p.[</a:t>
            </a:r>
            <a:r>
              <a:rPr lang="en-US" sz="900" b="1" dirty="0" err="1">
                <a:solidFill>
                  <a:srgbClr val="FF0000"/>
                </a:solidFill>
                <a:latin typeface="Cambria" panose="02040503050406030204" pitchFamily="18" charset="0"/>
                <a:ea typeface="Cambria" panose="02040503050406030204" pitchFamily="18" charset="0"/>
              </a:rPr>
              <a:t>BusinessEntityID</a:t>
            </a:r>
            <a:r>
              <a:rPr lang="en-US" sz="900" b="1" dirty="0">
                <a:solidFill>
                  <a:srgbClr val="FF0000"/>
                </a:solidFill>
                <a:latin typeface="Cambria" panose="02040503050406030204" pitchFamily="18" charset="0"/>
                <a:ea typeface="Cambria" panose="02040503050406030204" pitchFamily="18" charset="0"/>
              </a:rPr>
              <a:t>]</a:t>
            </a:r>
          </a:p>
          <a:p>
            <a:r>
              <a:rPr lang="en-US" sz="900" b="1" dirty="0">
                <a:solidFill>
                  <a:srgbClr val="FF0000"/>
                </a:solidFill>
                <a:latin typeface="Cambria" panose="02040503050406030204" pitchFamily="18" charset="0"/>
                <a:ea typeface="Cambria" panose="02040503050406030204" pitchFamily="18" charset="0"/>
              </a:rPr>
              <a:t>          LEFT OUTER JOIN [Person].[</a:t>
            </a:r>
            <a:r>
              <a:rPr lang="en-US" sz="900" b="1" dirty="0" err="1">
                <a:solidFill>
                  <a:srgbClr val="FF0000"/>
                </a:solidFill>
                <a:latin typeface="Cambria" panose="02040503050406030204" pitchFamily="18" charset="0"/>
                <a:ea typeface="Cambria" panose="02040503050406030204" pitchFamily="18" charset="0"/>
              </a:rPr>
              <a:t>PersonPhone</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pp</a:t>
            </a:r>
            <a:r>
              <a:rPr lang="en-US" sz="900" b="1" dirty="0">
                <a:solidFill>
                  <a:srgbClr val="FF0000"/>
                </a:solidFill>
                <a:latin typeface="Cambria" panose="02040503050406030204" pitchFamily="18" charset="0"/>
                <a:ea typeface="Cambria" panose="02040503050406030204" pitchFamily="18" charset="0"/>
              </a:rPr>
              <a:t> ON pp.[</a:t>
            </a:r>
            <a:r>
              <a:rPr lang="en-US" sz="900" b="1" dirty="0" err="1">
                <a:solidFill>
                  <a:srgbClr val="FF0000"/>
                </a:solidFill>
                <a:latin typeface="Cambria" panose="02040503050406030204" pitchFamily="18" charset="0"/>
                <a:ea typeface="Cambria" panose="02040503050406030204" pitchFamily="18" charset="0"/>
              </a:rPr>
              <a:t>BusinessEntityID</a:t>
            </a:r>
            <a:r>
              <a:rPr lang="en-US" sz="900" b="1" dirty="0">
                <a:solidFill>
                  <a:srgbClr val="FF0000"/>
                </a:solidFill>
                <a:latin typeface="Cambria" panose="02040503050406030204" pitchFamily="18" charset="0"/>
                <a:ea typeface="Cambria" panose="02040503050406030204" pitchFamily="18" charset="0"/>
              </a:rPr>
              <a:t>] = p.[</a:t>
            </a:r>
            <a:r>
              <a:rPr lang="en-US" sz="900" b="1" dirty="0" err="1">
                <a:solidFill>
                  <a:srgbClr val="FF0000"/>
                </a:solidFill>
                <a:latin typeface="Cambria" panose="02040503050406030204" pitchFamily="18" charset="0"/>
                <a:ea typeface="Cambria" panose="02040503050406030204" pitchFamily="18" charset="0"/>
              </a:rPr>
              <a:t>BusinessEntityID</a:t>
            </a:r>
            <a:r>
              <a:rPr lang="en-US" sz="900" b="1" dirty="0">
                <a:solidFill>
                  <a:srgbClr val="FF0000"/>
                </a:solidFill>
                <a:latin typeface="Cambria" panose="02040503050406030204" pitchFamily="18" charset="0"/>
                <a:ea typeface="Cambria" panose="02040503050406030204" pitchFamily="18" charset="0"/>
              </a:rPr>
              <a:t>]</a:t>
            </a:r>
          </a:p>
          <a:p>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Select * from [Sales].[</a:t>
            </a:r>
            <a:r>
              <a:rPr lang="en-US" sz="900" b="1" dirty="0" err="1">
                <a:solidFill>
                  <a:srgbClr val="FF0000"/>
                </a:solidFill>
                <a:latin typeface="Cambria" panose="02040503050406030204" pitchFamily="18" charset="0"/>
                <a:ea typeface="Cambria" panose="02040503050406030204" pitchFamily="18" charset="0"/>
              </a:rPr>
              <a:t>vw_StoreWithContacts</a:t>
            </a:r>
            <a:r>
              <a:rPr lang="en-US" sz="900" b="1" dirty="0">
                <a:solidFill>
                  <a:srgbClr val="FF0000"/>
                </a:solidFill>
                <a:latin typeface="Cambria" panose="02040503050406030204" pitchFamily="18" charset="0"/>
                <a:ea typeface="Cambria" panose="02040503050406030204" pitchFamily="18" charset="0"/>
              </a:rPr>
              <a:t>]</a:t>
            </a:r>
          </a:p>
        </p:txBody>
      </p:sp>
      <p:sp>
        <p:nvSpPr>
          <p:cNvPr id="4" name="Rectangle 3"/>
          <p:cNvSpPr/>
          <p:nvPr/>
        </p:nvSpPr>
        <p:spPr>
          <a:xfrm>
            <a:off x="3948456" y="4194066"/>
            <a:ext cx="3912627" cy="75405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800" b="1" dirty="0">
                <a:latin typeface="Cambria" panose="02040503050406030204" pitchFamily="18" charset="0"/>
                <a:ea typeface="Cambria" panose="02040503050406030204" pitchFamily="18" charset="0"/>
              </a:rPr>
              <a:t>We need to view the definition of View </a:t>
            </a:r>
          </a:p>
          <a:p>
            <a:r>
              <a:rPr lang="en-US" sz="800" b="1" dirty="0">
                <a:latin typeface="Cambria" panose="02040503050406030204" pitchFamily="18" charset="0"/>
                <a:ea typeface="Cambria" panose="02040503050406030204" pitchFamily="18" charset="0"/>
              </a:rPr>
              <a:t> </a:t>
            </a:r>
          </a:p>
          <a:p>
            <a:r>
              <a:rPr lang="en-US" sz="900" b="1" dirty="0" err="1">
                <a:solidFill>
                  <a:srgbClr val="FF0000"/>
                </a:solidFill>
                <a:latin typeface="Cambria" panose="02040503050406030204" pitchFamily="18" charset="0"/>
                <a:ea typeface="Cambria" panose="02040503050406030204" pitchFamily="18" charset="0"/>
              </a:rPr>
              <a:t>Sp_helptext</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view_name</a:t>
            </a:r>
            <a:r>
              <a:rPr lang="en-US" sz="900" b="1" dirty="0" smtClean="0">
                <a:solidFill>
                  <a:srgbClr val="FF0000"/>
                </a:solidFill>
                <a:latin typeface="Cambria" panose="02040503050406030204" pitchFamily="18" charset="0"/>
                <a:ea typeface="Cambria" panose="02040503050406030204" pitchFamily="18" charset="0"/>
              </a:rPr>
              <a:t>’</a:t>
            </a:r>
          </a:p>
          <a:p>
            <a:endParaRPr lang="en-US" sz="900" b="1" dirty="0">
              <a:solidFill>
                <a:srgbClr val="FF0000"/>
              </a:solidFill>
              <a:latin typeface="Cambria" panose="02040503050406030204" pitchFamily="18" charset="0"/>
              <a:ea typeface="Cambria" panose="02040503050406030204" pitchFamily="18" charset="0"/>
            </a:endParaRPr>
          </a:p>
          <a:p>
            <a:r>
              <a:rPr lang="en-US" sz="900" b="1" dirty="0" smtClean="0">
                <a:solidFill>
                  <a:srgbClr val="FF0000"/>
                </a:solidFill>
                <a:latin typeface="Cambria" panose="02040503050406030204" pitchFamily="18" charset="0"/>
                <a:ea typeface="Cambria" panose="02040503050406030204" pitchFamily="18" charset="0"/>
              </a:rPr>
              <a:t>Example :- </a:t>
            </a:r>
            <a:r>
              <a:rPr lang="en-US" sz="900" b="1" dirty="0" err="1">
                <a:solidFill>
                  <a:srgbClr val="FF0000"/>
                </a:solidFill>
                <a:latin typeface="Cambria" panose="02040503050406030204" pitchFamily="18" charset="0"/>
                <a:ea typeface="Cambria" panose="02040503050406030204" pitchFamily="18" charset="0"/>
              </a:rPr>
              <a:t>Sp_helptext</a:t>
            </a:r>
            <a:r>
              <a:rPr lang="en-US" sz="900" b="1" dirty="0">
                <a:solidFill>
                  <a:srgbClr val="FF0000"/>
                </a:solidFill>
                <a:latin typeface="Cambria" panose="02040503050406030204" pitchFamily="18" charset="0"/>
                <a:ea typeface="Cambria" panose="02040503050406030204" pitchFamily="18" charset="0"/>
              </a:rPr>
              <a:t> </a:t>
            </a:r>
            <a:r>
              <a:rPr lang="en-US" sz="900" b="1" dirty="0" smtClean="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vw_StoreWithContacts</a:t>
            </a:r>
            <a:r>
              <a:rPr lang="en-US" sz="900" b="1" dirty="0" smtClean="0">
                <a:solidFill>
                  <a:srgbClr val="FF0000"/>
                </a:solidFill>
                <a:latin typeface="Cambria" panose="02040503050406030204" pitchFamily="18" charset="0"/>
                <a:ea typeface="Cambria" panose="02040503050406030204" pitchFamily="18" charset="0"/>
              </a:rPr>
              <a:t>’</a:t>
            </a:r>
            <a:endParaRPr lang="en-US" sz="900" b="1" dirty="0">
              <a:solidFill>
                <a:srgbClr val="FF0000"/>
              </a:solidFill>
              <a:latin typeface="Cambria" panose="02040503050406030204" pitchFamily="18" charset="0"/>
              <a:ea typeface="Cambria" panose="02040503050406030204" pitchFamily="18" charset="0"/>
            </a:endParaRPr>
          </a:p>
        </p:txBody>
      </p:sp>
      <p:sp>
        <p:nvSpPr>
          <p:cNvPr id="8" name="Rectangle 7"/>
          <p:cNvSpPr/>
          <p:nvPr/>
        </p:nvSpPr>
        <p:spPr>
          <a:xfrm>
            <a:off x="3954230" y="4978371"/>
            <a:ext cx="3912627" cy="184665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900" b="1" u="sng"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Inserting the records in table or View </a:t>
            </a:r>
          </a:p>
          <a:p>
            <a:r>
              <a:rPr lang="en-US" sz="800" b="1" dirty="0" smtClean="0">
                <a:latin typeface="Cambria" panose="02040503050406030204" pitchFamily="18" charset="0"/>
                <a:ea typeface="Cambria" panose="02040503050406030204" pitchFamily="18" charset="0"/>
              </a:rPr>
              <a:t>Question :- when we are insert record in table it auto reflected in view or not?</a:t>
            </a:r>
          </a:p>
          <a:p>
            <a:r>
              <a:rPr lang="en-US" sz="800" b="1" dirty="0" smtClean="0">
                <a:latin typeface="Cambria" panose="02040503050406030204" pitchFamily="18" charset="0"/>
                <a:ea typeface="Cambria" panose="02040503050406030204" pitchFamily="18" charset="0"/>
              </a:rPr>
              <a:t>Answer :- Yes </a:t>
            </a:r>
          </a:p>
          <a:p>
            <a:endParaRPr lang="en-US" sz="800" b="1" dirty="0">
              <a:latin typeface="Cambria" panose="02040503050406030204" pitchFamily="18" charset="0"/>
              <a:ea typeface="Cambria" panose="02040503050406030204" pitchFamily="18" charset="0"/>
            </a:endParaRPr>
          </a:p>
          <a:p>
            <a:r>
              <a:rPr lang="en-US" sz="800" b="1" dirty="0">
                <a:latin typeface="Cambria" panose="02040503050406030204" pitchFamily="18" charset="0"/>
                <a:ea typeface="Cambria" panose="02040503050406030204" pitchFamily="18" charset="0"/>
              </a:rPr>
              <a:t>Question :- when we are insert </a:t>
            </a:r>
            <a:r>
              <a:rPr lang="en-US" sz="800" b="1" dirty="0" smtClean="0">
                <a:latin typeface="Cambria" panose="02040503050406030204" pitchFamily="18" charset="0"/>
                <a:ea typeface="Cambria" panose="02040503050406030204" pitchFamily="18" charset="0"/>
              </a:rPr>
              <a:t>record </a:t>
            </a:r>
            <a:r>
              <a:rPr lang="en-US" sz="800" b="1" dirty="0">
                <a:latin typeface="Cambria" panose="02040503050406030204" pitchFamily="18" charset="0"/>
                <a:ea typeface="Cambria" panose="02040503050406030204" pitchFamily="18" charset="0"/>
              </a:rPr>
              <a:t>in </a:t>
            </a:r>
            <a:r>
              <a:rPr lang="en-US" sz="800" b="1" dirty="0" smtClean="0">
                <a:latin typeface="Cambria" panose="02040503050406030204" pitchFamily="18" charset="0"/>
                <a:ea typeface="Cambria" panose="02040503050406030204" pitchFamily="18" charset="0"/>
              </a:rPr>
              <a:t>view it auto reflected </a:t>
            </a:r>
            <a:r>
              <a:rPr lang="en-US" sz="800" b="1" dirty="0">
                <a:latin typeface="Cambria" panose="02040503050406030204" pitchFamily="18" charset="0"/>
                <a:ea typeface="Cambria" panose="02040503050406030204" pitchFamily="18" charset="0"/>
              </a:rPr>
              <a:t>in </a:t>
            </a:r>
            <a:r>
              <a:rPr lang="en-US" sz="800" b="1" dirty="0" smtClean="0">
                <a:latin typeface="Cambria" panose="02040503050406030204" pitchFamily="18" charset="0"/>
                <a:ea typeface="Cambria" panose="02040503050406030204" pitchFamily="18" charset="0"/>
              </a:rPr>
              <a:t>table or </a:t>
            </a:r>
            <a:r>
              <a:rPr lang="en-US" sz="800" b="1" dirty="0">
                <a:latin typeface="Cambria" panose="02040503050406030204" pitchFamily="18" charset="0"/>
                <a:ea typeface="Cambria" panose="02040503050406030204" pitchFamily="18" charset="0"/>
              </a:rPr>
              <a:t>not?</a:t>
            </a:r>
          </a:p>
          <a:p>
            <a:r>
              <a:rPr lang="en-US" sz="800" b="1" dirty="0">
                <a:latin typeface="Cambria" panose="02040503050406030204" pitchFamily="18" charset="0"/>
                <a:ea typeface="Cambria" panose="02040503050406030204" pitchFamily="18" charset="0"/>
              </a:rPr>
              <a:t>Answer :- Yes </a:t>
            </a:r>
          </a:p>
          <a:p>
            <a:endParaRPr lang="en-US" sz="800" b="1" dirty="0">
              <a:latin typeface="Cambria" panose="02040503050406030204" pitchFamily="18" charset="0"/>
              <a:ea typeface="Cambria" panose="02040503050406030204" pitchFamily="18" charset="0"/>
            </a:endParaRPr>
          </a:p>
          <a:p>
            <a:pPr fontAlgn="base" latinLnBrk="1"/>
            <a:r>
              <a:rPr lang="en-US" sz="800" u="sng" dirty="0"/>
              <a:t>Example: -</a:t>
            </a:r>
            <a:r>
              <a:rPr lang="en-US" sz="800" dirty="0"/>
              <a:t> </a:t>
            </a:r>
            <a:endParaRPr lang="en-US" sz="800" dirty="0" smtClean="0"/>
          </a:p>
          <a:p>
            <a:pPr fontAlgn="base" latinLnBrk="1"/>
            <a:endParaRPr lang="en-US" sz="800" dirty="0" smtClean="0"/>
          </a:p>
          <a:p>
            <a:pPr fontAlgn="base" latinLnBrk="1"/>
            <a:r>
              <a:rPr lang="en-US" sz="800" b="1" dirty="0" smtClean="0"/>
              <a:t>Records insert into table</a:t>
            </a:r>
            <a:endParaRPr lang="en-US" sz="800" b="1" dirty="0"/>
          </a:p>
          <a:p>
            <a:pPr fontAlgn="base"/>
            <a:r>
              <a:rPr lang="en-US" sz="900" b="1" dirty="0">
                <a:solidFill>
                  <a:srgbClr val="FF0000"/>
                </a:solidFill>
                <a:latin typeface="Cambria" panose="02040503050406030204" pitchFamily="18" charset="0"/>
                <a:ea typeface="Cambria" panose="02040503050406030204" pitchFamily="18" charset="0"/>
              </a:rPr>
              <a:t>Insert into [</a:t>
            </a:r>
            <a:r>
              <a:rPr lang="en-US" sz="900" b="1" dirty="0" err="1">
                <a:solidFill>
                  <a:srgbClr val="FF0000"/>
                </a:solidFill>
                <a:latin typeface="Cambria" panose="02040503050406030204" pitchFamily="18" charset="0"/>
                <a:ea typeface="Cambria" panose="02040503050406030204" pitchFamily="18" charset="0"/>
              </a:rPr>
              <a:t>dbo</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MyTable</a:t>
            </a:r>
            <a:r>
              <a:rPr lang="en-US" sz="900" b="1" dirty="0">
                <a:solidFill>
                  <a:srgbClr val="FF0000"/>
                </a:solidFill>
                <a:latin typeface="Cambria" panose="02040503050406030204" pitchFamily="18" charset="0"/>
                <a:ea typeface="Cambria" panose="02040503050406030204" pitchFamily="18" charset="0"/>
              </a:rPr>
              <a:t>] values (1,’Pune’)</a:t>
            </a:r>
          </a:p>
          <a:p>
            <a:pPr fontAlgn="base" latinLnBrk="1"/>
            <a:endParaRPr lang="en-US" sz="800" dirty="0" smtClean="0"/>
          </a:p>
          <a:p>
            <a:pPr fontAlgn="base" latinLnBrk="1"/>
            <a:r>
              <a:rPr lang="en-US" sz="800" b="1" dirty="0" smtClean="0"/>
              <a:t>Records insert into view </a:t>
            </a:r>
            <a:endParaRPr lang="en-US" sz="800" b="1" dirty="0"/>
          </a:p>
          <a:p>
            <a:pPr fontAlgn="base"/>
            <a:r>
              <a:rPr lang="en-US" sz="900" b="1" dirty="0">
                <a:solidFill>
                  <a:srgbClr val="FF0000"/>
                </a:solidFill>
                <a:latin typeface="Cambria" panose="02040503050406030204" pitchFamily="18" charset="0"/>
                <a:ea typeface="Cambria" panose="02040503050406030204" pitchFamily="18" charset="0"/>
              </a:rPr>
              <a:t>Insert into [</a:t>
            </a:r>
            <a:r>
              <a:rPr lang="en-US" sz="900" b="1" dirty="0" err="1">
                <a:solidFill>
                  <a:srgbClr val="FF0000"/>
                </a:solidFill>
                <a:latin typeface="Cambria" panose="02040503050406030204" pitchFamily="18" charset="0"/>
                <a:ea typeface="Cambria" panose="02040503050406030204" pitchFamily="18" charset="0"/>
              </a:rPr>
              <a:t>dbo</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Viewname</a:t>
            </a:r>
            <a:r>
              <a:rPr lang="en-US" sz="900" b="1" dirty="0">
                <a:solidFill>
                  <a:srgbClr val="FF0000"/>
                </a:solidFill>
                <a:latin typeface="Cambria" panose="02040503050406030204" pitchFamily="18" charset="0"/>
                <a:ea typeface="Cambria" panose="02040503050406030204" pitchFamily="18" charset="0"/>
              </a:rPr>
              <a:t> values (1,Mumbai</a:t>
            </a:r>
            <a:r>
              <a:rPr lang="en-US" sz="900" b="1" dirty="0" smtClean="0">
                <a:solidFill>
                  <a:srgbClr val="FF0000"/>
                </a:solidFill>
                <a:latin typeface="Cambria" panose="02040503050406030204" pitchFamily="18" charset="0"/>
                <a:ea typeface="Cambria" panose="02040503050406030204" pitchFamily="18" charset="0"/>
              </a:rPr>
              <a:t>’)</a:t>
            </a:r>
            <a:endParaRPr lang="en-US" sz="900" b="1" dirty="0">
              <a:solidFill>
                <a:srgbClr val="FF0000"/>
              </a:solidFill>
              <a:latin typeface="Cambria" panose="02040503050406030204" pitchFamily="18" charset="0"/>
              <a:ea typeface="Cambria" panose="02040503050406030204" pitchFamily="18" charset="0"/>
            </a:endParaRPr>
          </a:p>
        </p:txBody>
      </p:sp>
      <p:sp>
        <p:nvSpPr>
          <p:cNvPr id="9" name="Rectangle 8"/>
          <p:cNvSpPr/>
          <p:nvPr/>
        </p:nvSpPr>
        <p:spPr>
          <a:xfrm>
            <a:off x="7969719" y="73473"/>
            <a:ext cx="4222281"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900" b="1" u="sng"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Alter structure for table or view</a:t>
            </a:r>
          </a:p>
          <a:p>
            <a:r>
              <a:rPr lang="en-US" sz="800" b="1" dirty="0" smtClean="0">
                <a:latin typeface="Cambria" panose="02040503050406030204" pitchFamily="18" charset="0"/>
                <a:ea typeface="Cambria" panose="02040503050406030204" pitchFamily="18" charset="0"/>
              </a:rPr>
              <a:t>Question :- After alter the structure of the table its reflected in view or Not?</a:t>
            </a:r>
          </a:p>
          <a:p>
            <a:r>
              <a:rPr lang="en-US" sz="800" b="1" dirty="0" smtClean="0">
                <a:latin typeface="Cambria" panose="02040503050406030204" pitchFamily="18" charset="0"/>
                <a:ea typeface="Cambria" panose="02040503050406030204" pitchFamily="18" charset="0"/>
              </a:rPr>
              <a:t>Answer :- No, we need to refresh the view by using below command </a:t>
            </a:r>
          </a:p>
          <a:p>
            <a:endParaRPr lang="en-US" sz="800" b="1" dirty="0" smtClean="0">
              <a:latin typeface="Cambria" panose="02040503050406030204" pitchFamily="18" charset="0"/>
              <a:ea typeface="Cambria" panose="02040503050406030204" pitchFamily="18" charset="0"/>
            </a:endParaRPr>
          </a:p>
          <a:p>
            <a:pPr fontAlgn="base"/>
            <a:r>
              <a:rPr lang="en-US" sz="900" b="1" dirty="0">
                <a:solidFill>
                  <a:srgbClr val="FF0000"/>
                </a:solidFill>
                <a:latin typeface="Cambria" panose="02040503050406030204" pitchFamily="18" charset="0"/>
                <a:ea typeface="Cambria" panose="02040503050406030204" pitchFamily="18" charset="0"/>
              </a:rPr>
              <a:t>Exec </a:t>
            </a:r>
            <a:r>
              <a:rPr lang="en-US" sz="900" b="1" dirty="0" err="1">
                <a:solidFill>
                  <a:srgbClr val="FF0000"/>
                </a:solidFill>
                <a:latin typeface="Cambria" panose="02040503050406030204" pitchFamily="18" charset="0"/>
                <a:ea typeface="Cambria" panose="02040503050406030204" pitchFamily="18" charset="0"/>
              </a:rPr>
              <a:t>sp_refreshview</a:t>
            </a:r>
            <a:r>
              <a:rPr lang="en-US" sz="900" b="1" dirty="0">
                <a:solidFill>
                  <a:srgbClr val="FF0000"/>
                </a:solidFill>
                <a:latin typeface="Cambria" panose="02040503050406030204" pitchFamily="18" charset="0"/>
                <a:ea typeface="Cambria" panose="02040503050406030204" pitchFamily="18" charset="0"/>
              </a:rPr>
              <a:t> </a:t>
            </a:r>
            <a:r>
              <a:rPr lang="en-US" sz="900" b="1" dirty="0" err="1" smtClean="0">
                <a:solidFill>
                  <a:srgbClr val="FF0000"/>
                </a:solidFill>
                <a:latin typeface="Cambria" panose="02040503050406030204" pitchFamily="18" charset="0"/>
                <a:ea typeface="Cambria" panose="02040503050406030204" pitchFamily="18" charset="0"/>
              </a:rPr>
              <a:t>ViewName</a:t>
            </a:r>
            <a:endParaRPr lang="en-US" sz="900" b="1" dirty="0">
              <a:solidFill>
                <a:srgbClr val="FF0000"/>
              </a:solidFill>
              <a:latin typeface="Cambria" panose="02040503050406030204" pitchFamily="18" charset="0"/>
              <a:ea typeface="Cambria" panose="02040503050406030204" pitchFamily="18" charset="0"/>
            </a:endParaRPr>
          </a:p>
        </p:txBody>
      </p:sp>
      <p:sp>
        <p:nvSpPr>
          <p:cNvPr id="10" name="Rectangle 9"/>
          <p:cNvSpPr/>
          <p:nvPr/>
        </p:nvSpPr>
        <p:spPr>
          <a:xfrm>
            <a:off x="7957434" y="849307"/>
            <a:ext cx="4212264" cy="118494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900" b="1" dirty="0" smtClean="0">
                <a:latin typeface="Cambria" panose="02040503050406030204" pitchFamily="18" charset="0"/>
                <a:ea typeface="Cambria" panose="02040503050406030204" pitchFamily="18" charset="0"/>
              </a:rPr>
              <a:t>Suppose we need t restrict definition od View then we need to use “WITH ENCRYPTION”</a:t>
            </a:r>
            <a:endParaRPr lang="en-US" sz="800" b="1" dirty="0" smtClean="0">
              <a:latin typeface="Cambria" panose="02040503050406030204" pitchFamily="18" charset="0"/>
              <a:ea typeface="Cambria" panose="02040503050406030204" pitchFamily="18" charset="0"/>
            </a:endParaRPr>
          </a:p>
          <a:p>
            <a:endParaRPr lang="en-US" sz="800" b="1" dirty="0" smtClean="0">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CREATE VIEW </a:t>
            </a:r>
            <a:r>
              <a:rPr lang="en-US" sz="900" b="1" dirty="0" err="1" smtClean="0">
                <a:solidFill>
                  <a:srgbClr val="FF0000"/>
                </a:solidFill>
                <a:latin typeface="Cambria" panose="02040503050406030204" pitchFamily="18" charset="0"/>
                <a:ea typeface="Cambria" panose="02040503050406030204" pitchFamily="18" charset="0"/>
              </a:rPr>
              <a:t>VW_EmployeeRecords</a:t>
            </a:r>
            <a:endParaRPr lang="en-US" sz="900" b="1" dirty="0" smtClean="0">
              <a:solidFill>
                <a:srgbClr val="FF0000"/>
              </a:solidFill>
              <a:latin typeface="Cambria" panose="02040503050406030204" pitchFamily="18" charset="0"/>
              <a:ea typeface="Cambria" panose="02040503050406030204" pitchFamily="18" charset="0"/>
            </a:endParaRPr>
          </a:p>
          <a:p>
            <a:r>
              <a:rPr lang="en-US" sz="900" b="1" dirty="0" smtClean="0">
                <a:solidFill>
                  <a:srgbClr val="FF0000"/>
                </a:solidFill>
                <a:latin typeface="Cambria" panose="02040503050406030204" pitchFamily="18" charset="0"/>
                <a:ea typeface="Cambria" panose="02040503050406030204" pitchFamily="18" charset="0"/>
              </a:rPr>
              <a:t>WITH </a:t>
            </a:r>
            <a:r>
              <a:rPr lang="en-US" sz="900" b="1" dirty="0">
                <a:solidFill>
                  <a:srgbClr val="FF0000"/>
                </a:solidFill>
                <a:latin typeface="Cambria" panose="02040503050406030204" pitchFamily="18" charset="0"/>
                <a:ea typeface="Cambria" panose="02040503050406030204" pitchFamily="18" charset="0"/>
              </a:rPr>
              <a:t>ENCRYPTION</a:t>
            </a:r>
          </a:p>
          <a:p>
            <a:r>
              <a:rPr lang="en-US" sz="900" b="1" dirty="0">
                <a:solidFill>
                  <a:srgbClr val="FF0000"/>
                </a:solidFill>
                <a:latin typeface="Cambria" panose="02040503050406030204" pitchFamily="18" charset="0"/>
                <a:ea typeface="Cambria" panose="02040503050406030204" pitchFamily="18" charset="0"/>
              </a:rPr>
              <a:t>AS</a:t>
            </a:r>
          </a:p>
          <a:p>
            <a:r>
              <a:rPr lang="en-US" sz="900" b="1" dirty="0">
                <a:solidFill>
                  <a:srgbClr val="FF0000"/>
                </a:solidFill>
                <a:latin typeface="Cambria" panose="02040503050406030204" pitchFamily="18" charset="0"/>
                <a:ea typeface="Cambria" panose="02040503050406030204" pitchFamily="18" charset="0"/>
              </a:rPr>
              <a:t>     SELECT *</a:t>
            </a:r>
          </a:p>
          <a:p>
            <a:r>
              <a:rPr lang="en-US" sz="900" b="1" dirty="0">
                <a:solidFill>
                  <a:srgbClr val="FF0000"/>
                </a:solidFill>
                <a:latin typeface="Cambria" panose="02040503050406030204" pitchFamily="18" charset="0"/>
                <a:ea typeface="Cambria" panose="02040503050406030204" pitchFamily="18" charset="0"/>
              </a:rPr>
              <a:t>     FROM [</a:t>
            </a:r>
            <a:r>
              <a:rPr lang="en-US" sz="900" b="1" dirty="0" err="1">
                <a:solidFill>
                  <a:srgbClr val="FF0000"/>
                </a:solidFill>
                <a:latin typeface="Cambria" panose="02040503050406030204" pitchFamily="18" charset="0"/>
                <a:ea typeface="Cambria" panose="02040503050406030204" pitchFamily="18" charset="0"/>
              </a:rPr>
              <a:t>HumanResources</a:t>
            </a:r>
            <a:r>
              <a:rPr lang="en-US" sz="900" b="1" dirty="0">
                <a:solidFill>
                  <a:srgbClr val="FF0000"/>
                </a:solidFill>
                <a:latin typeface="Cambria" panose="02040503050406030204" pitchFamily="18" charset="0"/>
                <a:ea typeface="Cambria" panose="02040503050406030204" pitchFamily="18" charset="0"/>
              </a:rPr>
              <a:t>].[Employee]</a:t>
            </a:r>
          </a:p>
        </p:txBody>
      </p:sp>
      <p:sp>
        <p:nvSpPr>
          <p:cNvPr id="12" name="Rectangle 11"/>
          <p:cNvSpPr/>
          <p:nvPr/>
        </p:nvSpPr>
        <p:spPr>
          <a:xfrm>
            <a:off x="7979736" y="2134256"/>
            <a:ext cx="3400809" cy="21544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800" b="1" dirty="0">
                <a:latin typeface="Cambria" panose="02040503050406030204" pitchFamily="18" charset="0"/>
                <a:ea typeface="Cambria" panose="02040503050406030204" pitchFamily="18" charset="0"/>
              </a:rPr>
              <a:t>Example 2:-  Create tables as per the below </a:t>
            </a:r>
            <a:r>
              <a:rPr lang="en-US" sz="800" b="1" dirty="0" smtClean="0">
                <a:latin typeface="Cambria" panose="02040503050406030204" pitchFamily="18" charset="0"/>
                <a:ea typeface="Cambria" panose="02040503050406030204" pitchFamily="18" charset="0"/>
              </a:rPr>
              <a:t>statements</a:t>
            </a:r>
            <a:endParaRPr lang="en-US" sz="800" b="1" dirty="0">
              <a:latin typeface="Cambria" panose="02040503050406030204" pitchFamily="18" charset="0"/>
              <a:ea typeface="Cambria" panose="02040503050406030204" pitchFamily="18" charset="0"/>
            </a:endParaRPr>
          </a:p>
        </p:txBody>
      </p:sp>
      <p:pic>
        <p:nvPicPr>
          <p:cNvPr id="13" name="Picture 12"/>
          <p:cNvPicPr/>
          <p:nvPr/>
        </p:nvPicPr>
        <p:blipFill>
          <a:blip r:embed="rId3"/>
          <a:stretch>
            <a:fillRect/>
          </a:stretch>
        </p:blipFill>
        <p:spPr>
          <a:xfrm>
            <a:off x="7994604" y="2405106"/>
            <a:ext cx="4137923" cy="1930523"/>
          </a:xfrm>
          <a:prstGeom prst="rect">
            <a:avLst/>
          </a:prstGeom>
        </p:spPr>
      </p:pic>
      <p:sp>
        <p:nvSpPr>
          <p:cNvPr id="6" name="Rectangle 5"/>
          <p:cNvSpPr/>
          <p:nvPr/>
        </p:nvSpPr>
        <p:spPr>
          <a:xfrm>
            <a:off x="8002195" y="4397164"/>
            <a:ext cx="4130332" cy="235449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700" b="1" dirty="0">
                <a:solidFill>
                  <a:srgbClr val="FF0000"/>
                </a:solidFill>
                <a:latin typeface="Cambria" panose="02040503050406030204" pitchFamily="18" charset="0"/>
                <a:ea typeface="Cambria" panose="02040503050406030204" pitchFamily="18" charset="0"/>
              </a:rPr>
              <a:t>CREATE TABLE AGENTS</a:t>
            </a:r>
          </a:p>
          <a:p>
            <a:r>
              <a:rPr lang="en-US" sz="700" b="1" dirty="0">
                <a:solidFill>
                  <a:srgbClr val="FF0000"/>
                </a:solidFill>
                <a:latin typeface="Cambria" panose="02040503050406030204" pitchFamily="18" charset="0"/>
                <a:ea typeface="Cambria" panose="02040503050406030204" pitchFamily="18" charset="0"/>
              </a:rPr>
              <a:t>   (	</a:t>
            </a:r>
          </a:p>
          <a:p>
            <a:r>
              <a:rPr lang="en-US" sz="700" b="1" dirty="0">
                <a:solidFill>
                  <a:srgbClr val="FF0000"/>
                </a:solidFill>
                <a:latin typeface="Cambria" panose="02040503050406030204" pitchFamily="18" charset="0"/>
                <a:ea typeface="Cambria" panose="02040503050406030204" pitchFamily="18" charset="0"/>
              </a:rPr>
              <a:t>    "AGENT_CODE" CHAR(6) NOT NULL PRIMARY KEY, </a:t>
            </a:r>
          </a:p>
          <a:p>
            <a:r>
              <a:rPr lang="en-US" sz="700" b="1" dirty="0">
                <a:solidFill>
                  <a:srgbClr val="FF0000"/>
                </a:solidFill>
                <a:latin typeface="Cambria" panose="02040503050406030204" pitchFamily="18" charset="0"/>
                <a:ea typeface="Cambria" panose="02040503050406030204" pitchFamily="18" charset="0"/>
              </a:rPr>
              <a:t>	"AGENT_NAME" CHAR(40), </a:t>
            </a:r>
          </a:p>
          <a:p>
            <a:r>
              <a:rPr lang="en-US" sz="700" b="1" dirty="0">
                <a:solidFill>
                  <a:srgbClr val="FF0000"/>
                </a:solidFill>
                <a:latin typeface="Cambria" panose="02040503050406030204" pitchFamily="18" charset="0"/>
                <a:ea typeface="Cambria" panose="02040503050406030204" pitchFamily="18" charset="0"/>
              </a:rPr>
              <a:t>	"WORKING_AREA" CHAR(35), </a:t>
            </a:r>
          </a:p>
          <a:p>
            <a:r>
              <a:rPr lang="en-US" sz="700" b="1" dirty="0">
                <a:solidFill>
                  <a:srgbClr val="FF0000"/>
                </a:solidFill>
                <a:latin typeface="Cambria" panose="02040503050406030204" pitchFamily="18" charset="0"/>
                <a:ea typeface="Cambria" panose="02040503050406030204" pitchFamily="18" charset="0"/>
              </a:rPr>
              <a:t>	"COMMISSION" decimal(10,2), </a:t>
            </a:r>
          </a:p>
          <a:p>
            <a:r>
              <a:rPr lang="en-US" sz="700" b="1" dirty="0">
                <a:solidFill>
                  <a:srgbClr val="FF0000"/>
                </a:solidFill>
                <a:latin typeface="Cambria" panose="02040503050406030204" pitchFamily="18" charset="0"/>
                <a:ea typeface="Cambria" panose="02040503050406030204" pitchFamily="18" charset="0"/>
              </a:rPr>
              <a:t>	"PHONE_NO" CHAR(15), </a:t>
            </a:r>
          </a:p>
          <a:p>
            <a:r>
              <a:rPr lang="en-US" sz="700" b="1" dirty="0">
                <a:solidFill>
                  <a:srgbClr val="FF0000"/>
                </a:solidFill>
                <a:latin typeface="Cambria" panose="02040503050406030204" pitchFamily="18" charset="0"/>
                <a:ea typeface="Cambria" panose="02040503050406030204" pitchFamily="18" charset="0"/>
              </a:rPr>
              <a:t>	"COUNTRY" VARCHAR(25) </a:t>
            </a:r>
          </a:p>
          <a:p>
            <a:r>
              <a:rPr lang="en-US" sz="700" b="1" dirty="0">
                <a:solidFill>
                  <a:srgbClr val="FF0000"/>
                </a:solidFill>
                <a:latin typeface="Cambria" panose="02040503050406030204" pitchFamily="18" charset="0"/>
                <a:ea typeface="Cambria" panose="02040503050406030204" pitchFamily="18" charset="0"/>
              </a:rPr>
              <a:t>	 );</a:t>
            </a:r>
          </a:p>
          <a:p>
            <a:r>
              <a:rPr lang="en-US" sz="700" b="1" dirty="0">
                <a:solidFill>
                  <a:srgbClr val="FF0000"/>
                </a:solidFill>
                <a:latin typeface="Cambria" panose="02040503050406030204" pitchFamily="18" charset="0"/>
                <a:ea typeface="Cambria" panose="02040503050406030204" pitchFamily="18" charset="0"/>
              </a:rPr>
              <a:t>INSERT INTO AGENTS VALUES ('A007', '</a:t>
            </a:r>
            <a:r>
              <a:rPr lang="en-US" sz="700" b="1" dirty="0" err="1">
                <a:solidFill>
                  <a:srgbClr val="FF0000"/>
                </a:solidFill>
                <a:latin typeface="Cambria" panose="02040503050406030204" pitchFamily="18" charset="0"/>
                <a:ea typeface="Cambria" panose="02040503050406030204" pitchFamily="18" charset="0"/>
              </a:rPr>
              <a:t>Ramasundar</a:t>
            </a:r>
            <a:r>
              <a:rPr lang="en-US" sz="700" b="1" dirty="0">
                <a:solidFill>
                  <a:srgbClr val="FF0000"/>
                </a:solidFill>
                <a:latin typeface="Cambria" panose="02040503050406030204" pitchFamily="18" charset="0"/>
                <a:ea typeface="Cambria" panose="02040503050406030204" pitchFamily="18" charset="0"/>
              </a:rPr>
              <a:t>', 'Bangalore', '0.15', '077-25814763', '');</a:t>
            </a:r>
          </a:p>
          <a:p>
            <a:r>
              <a:rPr lang="en-US" sz="700" b="1" dirty="0">
                <a:solidFill>
                  <a:srgbClr val="FF0000"/>
                </a:solidFill>
                <a:latin typeface="Cambria" panose="02040503050406030204" pitchFamily="18" charset="0"/>
                <a:ea typeface="Cambria" panose="02040503050406030204" pitchFamily="18" charset="0"/>
              </a:rPr>
              <a:t>INSERT INTO AGENTS VALUES ('A003', 'Alex ', 'London', '0.13', '075-12458969', '');</a:t>
            </a:r>
          </a:p>
          <a:p>
            <a:r>
              <a:rPr lang="en-US" sz="700" b="1" dirty="0">
                <a:solidFill>
                  <a:srgbClr val="FF0000"/>
                </a:solidFill>
                <a:latin typeface="Cambria" panose="02040503050406030204" pitchFamily="18" charset="0"/>
                <a:ea typeface="Cambria" panose="02040503050406030204" pitchFamily="18" charset="0"/>
              </a:rPr>
              <a:t>INSERT INTO AGENTS VALUES ('A008', 'Alford', 'New York', '0.12', '044-25874365', '');</a:t>
            </a:r>
          </a:p>
          <a:p>
            <a:r>
              <a:rPr lang="en-US" sz="700" b="1" dirty="0">
                <a:solidFill>
                  <a:srgbClr val="FF0000"/>
                </a:solidFill>
                <a:latin typeface="Cambria" panose="02040503050406030204" pitchFamily="18" charset="0"/>
                <a:ea typeface="Cambria" panose="02040503050406030204" pitchFamily="18" charset="0"/>
              </a:rPr>
              <a:t>INSERT INTO AGENTS VALUES ('A011', 'Ravi Kumar', 'Bangalore', '0.15', '077-45625874', '');</a:t>
            </a:r>
          </a:p>
          <a:p>
            <a:r>
              <a:rPr lang="en-US" sz="700" b="1" dirty="0">
                <a:solidFill>
                  <a:srgbClr val="FF0000"/>
                </a:solidFill>
                <a:latin typeface="Cambria" panose="02040503050406030204" pitchFamily="18" charset="0"/>
                <a:ea typeface="Cambria" panose="02040503050406030204" pitchFamily="18" charset="0"/>
              </a:rPr>
              <a:t>INSERT INTO AGENTS VALUES ('A010', '</a:t>
            </a:r>
            <a:r>
              <a:rPr lang="en-US" sz="700" b="1" dirty="0" err="1">
                <a:solidFill>
                  <a:srgbClr val="FF0000"/>
                </a:solidFill>
                <a:latin typeface="Cambria" panose="02040503050406030204" pitchFamily="18" charset="0"/>
                <a:ea typeface="Cambria" panose="02040503050406030204" pitchFamily="18" charset="0"/>
              </a:rPr>
              <a:t>Santakumar</a:t>
            </a:r>
            <a:r>
              <a:rPr lang="en-US" sz="700" b="1" dirty="0">
                <a:solidFill>
                  <a:srgbClr val="FF0000"/>
                </a:solidFill>
                <a:latin typeface="Cambria" panose="02040503050406030204" pitchFamily="18" charset="0"/>
                <a:ea typeface="Cambria" panose="02040503050406030204" pitchFamily="18" charset="0"/>
              </a:rPr>
              <a:t>', 'Chennai', '0.14', '007-22388644', '');</a:t>
            </a:r>
          </a:p>
          <a:p>
            <a:r>
              <a:rPr lang="en-US" sz="700" b="1" dirty="0">
                <a:solidFill>
                  <a:srgbClr val="FF0000"/>
                </a:solidFill>
                <a:latin typeface="Cambria" panose="02040503050406030204" pitchFamily="18" charset="0"/>
                <a:ea typeface="Cambria" panose="02040503050406030204" pitchFamily="18" charset="0"/>
              </a:rPr>
              <a:t>INSERT INTO AGENTS VALUES ('A012', 'Lucida', 'San Jose', '0.12', '044-52981425', '');</a:t>
            </a:r>
          </a:p>
          <a:p>
            <a:r>
              <a:rPr lang="en-US" sz="700" b="1" dirty="0">
                <a:solidFill>
                  <a:srgbClr val="FF0000"/>
                </a:solidFill>
                <a:latin typeface="Cambria" panose="02040503050406030204" pitchFamily="18" charset="0"/>
                <a:ea typeface="Cambria" panose="02040503050406030204" pitchFamily="18" charset="0"/>
              </a:rPr>
              <a:t>INSERT INTO AGENTS VALUES ('A005', 'Anderson', '</a:t>
            </a:r>
            <a:r>
              <a:rPr lang="en-US" sz="700" b="1" dirty="0" err="1">
                <a:solidFill>
                  <a:srgbClr val="FF0000"/>
                </a:solidFill>
                <a:latin typeface="Cambria" panose="02040503050406030204" pitchFamily="18" charset="0"/>
                <a:ea typeface="Cambria" panose="02040503050406030204" pitchFamily="18" charset="0"/>
              </a:rPr>
              <a:t>Brisban</a:t>
            </a:r>
            <a:r>
              <a:rPr lang="en-US" sz="700" b="1" dirty="0">
                <a:solidFill>
                  <a:srgbClr val="FF0000"/>
                </a:solidFill>
                <a:latin typeface="Cambria" panose="02040503050406030204" pitchFamily="18" charset="0"/>
                <a:ea typeface="Cambria" panose="02040503050406030204" pitchFamily="18" charset="0"/>
              </a:rPr>
              <a:t>', '0.13', '045-21447739', '');</a:t>
            </a:r>
          </a:p>
          <a:p>
            <a:r>
              <a:rPr lang="en-US" sz="700" b="1" dirty="0">
                <a:solidFill>
                  <a:srgbClr val="FF0000"/>
                </a:solidFill>
                <a:latin typeface="Cambria" panose="02040503050406030204" pitchFamily="18" charset="0"/>
                <a:ea typeface="Cambria" panose="02040503050406030204" pitchFamily="18" charset="0"/>
              </a:rPr>
              <a:t>INSERT INTO AGENTS VALUES ('A001', '</a:t>
            </a:r>
            <a:r>
              <a:rPr lang="en-US" sz="700" b="1" dirty="0" err="1">
                <a:solidFill>
                  <a:srgbClr val="FF0000"/>
                </a:solidFill>
                <a:latin typeface="Cambria" panose="02040503050406030204" pitchFamily="18" charset="0"/>
                <a:ea typeface="Cambria" panose="02040503050406030204" pitchFamily="18" charset="0"/>
              </a:rPr>
              <a:t>Subbarao</a:t>
            </a:r>
            <a:r>
              <a:rPr lang="en-US" sz="700" b="1" dirty="0">
                <a:solidFill>
                  <a:srgbClr val="FF0000"/>
                </a:solidFill>
                <a:latin typeface="Cambria" panose="02040503050406030204" pitchFamily="18" charset="0"/>
                <a:ea typeface="Cambria" panose="02040503050406030204" pitchFamily="18" charset="0"/>
              </a:rPr>
              <a:t>', 'Bangalore', '0.14', '077-12346674', '');</a:t>
            </a:r>
          </a:p>
          <a:p>
            <a:r>
              <a:rPr lang="en-US" sz="700" b="1" dirty="0">
                <a:solidFill>
                  <a:srgbClr val="FF0000"/>
                </a:solidFill>
                <a:latin typeface="Cambria" panose="02040503050406030204" pitchFamily="18" charset="0"/>
                <a:ea typeface="Cambria" panose="02040503050406030204" pitchFamily="18" charset="0"/>
              </a:rPr>
              <a:t>INSERT INTO AGENTS VALUES ('A002', '</a:t>
            </a:r>
            <a:r>
              <a:rPr lang="en-US" sz="700" b="1" dirty="0" err="1">
                <a:solidFill>
                  <a:srgbClr val="FF0000"/>
                </a:solidFill>
                <a:latin typeface="Cambria" panose="02040503050406030204" pitchFamily="18" charset="0"/>
                <a:ea typeface="Cambria" panose="02040503050406030204" pitchFamily="18" charset="0"/>
              </a:rPr>
              <a:t>Mukesh</a:t>
            </a:r>
            <a:r>
              <a:rPr lang="en-US" sz="700" b="1" dirty="0">
                <a:solidFill>
                  <a:srgbClr val="FF0000"/>
                </a:solidFill>
                <a:latin typeface="Cambria" panose="02040503050406030204" pitchFamily="18" charset="0"/>
                <a:ea typeface="Cambria" panose="02040503050406030204" pitchFamily="18" charset="0"/>
              </a:rPr>
              <a:t>', 'Mumbai', '0.11', '029-12358964', '');</a:t>
            </a:r>
          </a:p>
          <a:p>
            <a:r>
              <a:rPr lang="en-US" sz="700" b="1" dirty="0">
                <a:solidFill>
                  <a:srgbClr val="FF0000"/>
                </a:solidFill>
                <a:latin typeface="Cambria" panose="02040503050406030204" pitchFamily="18" charset="0"/>
                <a:ea typeface="Cambria" panose="02040503050406030204" pitchFamily="18" charset="0"/>
              </a:rPr>
              <a:t>INSERT INTO AGENTS VALUES ('A006', '</a:t>
            </a:r>
            <a:r>
              <a:rPr lang="en-US" sz="700" b="1" dirty="0" err="1">
                <a:solidFill>
                  <a:srgbClr val="FF0000"/>
                </a:solidFill>
                <a:latin typeface="Cambria" panose="02040503050406030204" pitchFamily="18" charset="0"/>
                <a:ea typeface="Cambria" panose="02040503050406030204" pitchFamily="18" charset="0"/>
              </a:rPr>
              <a:t>McDen</a:t>
            </a:r>
            <a:r>
              <a:rPr lang="en-US" sz="700" b="1" dirty="0">
                <a:solidFill>
                  <a:srgbClr val="FF0000"/>
                </a:solidFill>
                <a:latin typeface="Cambria" panose="02040503050406030204" pitchFamily="18" charset="0"/>
                <a:ea typeface="Cambria" panose="02040503050406030204" pitchFamily="18" charset="0"/>
              </a:rPr>
              <a:t>', 'London', '0.15', '078-22255588', '');</a:t>
            </a:r>
          </a:p>
          <a:p>
            <a:r>
              <a:rPr lang="en-US" sz="700" b="1" dirty="0">
                <a:solidFill>
                  <a:srgbClr val="FF0000"/>
                </a:solidFill>
                <a:latin typeface="Cambria" panose="02040503050406030204" pitchFamily="18" charset="0"/>
                <a:ea typeface="Cambria" panose="02040503050406030204" pitchFamily="18" charset="0"/>
              </a:rPr>
              <a:t>INSERT INTO AGENTS VALUES ('A004', 'Ivan', '</a:t>
            </a:r>
            <a:r>
              <a:rPr lang="en-US" sz="700" b="1" dirty="0" err="1">
                <a:solidFill>
                  <a:srgbClr val="FF0000"/>
                </a:solidFill>
                <a:latin typeface="Cambria" panose="02040503050406030204" pitchFamily="18" charset="0"/>
                <a:ea typeface="Cambria" panose="02040503050406030204" pitchFamily="18" charset="0"/>
              </a:rPr>
              <a:t>Torento</a:t>
            </a:r>
            <a:r>
              <a:rPr lang="en-US" sz="700" b="1" dirty="0">
                <a:solidFill>
                  <a:srgbClr val="FF0000"/>
                </a:solidFill>
                <a:latin typeface="Cambria" panose="02040503050406030204" pitchFamily="18" charset="0"/>
                <a:ea typeface="Cambria" panose="02040503050406030204" pitchFamily="18" charset="0"/>
              </a:rPr>
              <a:t>', '0.15', '008-22544166', '');</a:t>
            </a:r>
          </a:p>
          <a:p>
            <a:r>
              <a:rPr lang="en-US" sz="700" b="1" dirty="0">
                <a:solidFill>
                  <a:srgbClr val="FF0000"/>
                </a:solidFill>
                <a:latin typeface="Cambria" panose="02040503050406030204" pitchFamily="18" charset="0"/>
                <a:ea typeface="Cambria" panose="02040503050406030204" pitchFamily="18" charset="0"/>
              </a:rPr>
              <a:t>INSERT INTO AGENTS VALUES ('A009', 'Benjamin', '</a:t>
            </a:r>
            <a:r>
              <a:rPr lang="en-US" sz="700" b="1" dirty="0" err="1">
                <a:solidFill>
                  <a:srgbClr val="FF0000"/>
                </a:solidFill>
                <a:latin typeface="Cambria" panose="02040503050406030204" pitchFamily="18" charset="0"/>
                <a:ea typeface="Cambria" panose="02040503050406030204" pitchFamily="18" charset="0"/>
              </a:rPr>
              <a:t>Hampshair</a:t>
            </a:r>
            <a:r>
              <a:rPr lang="en-US" sz="700" b="1" dirty="0">
                <a:solidFill>
                  <a:srgbClr val="FF0000"/>
                </a:solidFill>
                <a:latin typeface="Cambria" panose="02040503050406030204" pitchFamily="18" charset="0"/>
                <a:ea typeface="Cambria" panose="02040503050406030204" pitchFamily="18" charset="0"/>
              </a:rPr>
              <a:t>', '0.11', '008-22536178', '');</a:t>
            </a:r>
          </a:p>
        </p:txBody>
      </p:sp>
    </p:spTree>
    <p:extLst>
      <p:ext uri="{BB962C8B-B14F-4D97-AF65-F5344CB8AC3E}">
        <p14:creationId xmlns:p14="http://schemas.microsoft.com/office/powerpoint/2010/main" val="20916448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4201381" y="13628"/>
            <a:ext cx="23354" cy="6848090"/>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p:cNvCxnSpPr/>
          <p:nvPr/>
        </p:nvCxnSpPr>
        <p:spPr>
          <a:xfrm>
            <a:off x="8756371" y="0"/>
            <a:ext cx="23354" cy="6848090"/>
          </a:xfrm>
          <a:prstGeom prst="line">
            <a:avLst/>
          </a:prstGeom>
        </p:spPr>
        <p:style>
          <a:lnRef idx="2">
            <a:schemeClr val="accent1"/>
          </a:lnRef>
          <a:fillRef idx="1">
            <a:schemeClr val="lt1"/>
          </a:fillRef>
          <a:effectRef idx="0">
            <a:schemeClr val="accent1"/>
          </a:effectRef>
          <a:fontRef idx="minor">
            <a:schemeClr val="dk1"/>
          </a:fontRef>
        </p:style>
      </p:cxnSp>
      <p:sp>
        <p:nvSpPr>
          <p:cNvPr id="5" name="Rectangle 4"/>
          <p:cNvSpPr/>
          <p:nvPr/>
        </p:nvSpPr>
        <p:spPr>
          <a:xfrm>
            <a:off x="59472" y="13628"/>
            <a:ext cx="4088781" cy="69865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700" b="1" smtClean="0">
                <a:solidFill>
                  <a:srgbClr val="FF0000"/>
                </a:solidFill>
                <a:latin typeface="Cambria" panose="02040503050406030204" pitchFamily="18" charset="0"/>
                <a:ea typeface="Cambria" panose="02040503050406030204" pitchFamily="18" charset="0"/>
              </a:rPr>
              <a:t>CREATE TABLE  "CUSTOMER" </a:t>
            </a:r>
          </a:p>
          <a:p>
            <a:r>
              <a:rPr lang="en-US" sz="700" b="1" smtClean="0">
                <a:solidFill>
                  <a:srgbClr val="FF0000"/>
                </a:solidFill>
                <a:latin typeface="Cambria" panose="02040503050406030204" pitchFamily="18" charset="0"/>
                <a:ea typeface="Cambria" panose="02040503050406030204" pitchFamily="18" charset="0"/>
              </a:rPr>
              <a:t>   (	"CUST_CODE" VARCHAR(6) NOT NULL PRIMARY KEY, </a:t>
            </a:r>
          </a:p>
          <a:p>
            <a:r>
              <a:rPr lang="en-US" sz="700" b="1" smtClean="0">
                <a:solidFill>
                  <a:srgbClr val="FF0000"/>
                </a:solidFill>
                <a:latin typeface="Cambria" panose="02040503050406030204" pitchFamily="18" charset="0"/>
                <a:ea typeface="Cambria" panose="02040503050406030204" pitchFamily="18" charset="0"/>
              </a:rPr>
              <a:t>	"CUST_NAME" VARCHAR(40) NOT NULL, </a:t>
            </a:r>
          </a:p>
          <a:p>
            <a:r>
              <a:rPr lang="en-US" sz="700" b="1" smtClean="0">
                <a:solidFill>
                  <a:srgbClr val="FF0000"/>
                </a:solidFill>
                <a:latin typeface="Cambria" panose="02040503050406030204" pitchFamily="18" charset="0"/>
                <a:ea typeface="Cambria" panose="02040503050406030204" pitchFamily="18" charset="0"/>
              </a:rPr>
              <a:t>	"CUST_CITY" CHAR(35), </a:t>
            </a:r>
          </a:p>
          <a:p>
            <a:r>
              <a:rPr lang="en-US" sz="700" b="1" smtClean="0">
                <a:solidFill>
                  <a:srgbClr val="FF0000"/>
                </a:solidFill>
                <a:latin typeface="Cambria" panose="02040503050406030204" pitchFamily="18" charset="0"/>
                <a:ea typeface="Cambria" panose="02040503050406030204" pitchFamily="18" charset="0"/>
              </a:rPr>
              <a:t>	"WORKING_AREA" VARCHAR(35) NOT NULL, </a:t>
            </a:r>
          </a:p>
          <a:p>
            <a:r>
              <a:rPr lang="en-US" sz="700" b="1" smtClean="0">
                <a:solidFill>
                  <a:srgbClr val="FF0000"/>
                </a:solidFill>
                <a:latin typeface="Cambria" panose="02040503050406030204" pitchFamily="18" charset="0"/>
                <a:ea typeface="Cambria" panose="02040503050406030204" pitchFamily="18" charset="0"/>
              </a:rPr>
              <a:t>	"CUST_COUNTRY" VARCHAR(20) NOT NULL, </a:t>
            </a:r>
          </a:p>
          <a:p>
            <a:r>
              <a:rPr lang="en-US" sz="700" b="1" smtClean="0">
                <a:solidFill>
                  <a:srgbClr val="FF0000"/>
                </a:solidFill>
                <a:latin typeface="Cambria" panose="02040503050406030204" pitchFamily="18" charset="0"/>
                <a:ea typeface="Cambria" panose="02040503050406030204" pitchFamily="18" charset="0"/>
              </a:rPr>
              <a:t>	"GRADE" decimal, </a:t>
            </a:r>
          </a:p>
          <a:p>
            <a:r>
              <a:rPr lang="en-US" sz="700" b="1" smtClean="0">
                <a:solidFill>
                  <a:srgbClr val="FF0000"/>
                </a:solidFill>
                <a:latin typeface="Cambria" panose="02040503050406030204" pitchFamily="18" charset="0"/>
                <a:ea typeface="Cambria" panose="02040503050406030204" pitchFamily="18" charset="0"/>
              </a:rPr>
              <a:t>	"OPENING_AMT" decimal(12,2) NOT NULL, </a:t>
            </a:r>
          </a:p>
          <a:p>
            <a:r>
              <a:rPr lang="en-US" sz="700" b="1" smtClean="0">
                <a:solidFill>
                  <a:srgbClr val="FF0000"/>
                </a:solidFill>
                <a:latin typeface="Cambria" panose="02040503050406030204" pitchFamily="18" charset="0"/>
                <a:ea typeface="Cambria" panose="02040503050406030204" pitchFamily="18" charset="0"/>
              </a:rPr>
              <a:t>	"RECEIVE_AMT" decimal(12,2) NOT NULL, </a:t>
            </a:r>
          </a:p>
          <a:p>
            <a:r>
              <a:rPr lang="en-US" sz="700" b="1" smtClean="0">
                <a:solidFill>
                  <a:srgbClr val="FF0000"/>
                </a:solidFill>
                <a:latin typeface="Cambria" panose="02040503050406030204" pitchFamily="18" charset="0"/>
                <a:ea typeface="Cambria" panose="02040503050406030204" pitchFamily="18" charset="0"/>
              </a:rPr>
              <a:t>	"PAYMENT_AMT" decimal(12,2) NOT NULL, </a:t>
            </a:r>
          </a:p>
          <a:p>
            <a:r>
              <a:rPr lang="en-US" sz="700" b="1" smtClean="0">
                <a:solidFill>
                  <a:srgbClr val="FF0000"/>
                </a:solidFill>
                <a:latin typeface="Cambria" panose="02040503050406030204" pitchFamily="18" charset="0"/>
                <a:ea typeface="Cambria" panose="02040503050406030204" pitchFamily="18" charset="0"/>
              </a:rPr>
              <a:t>	"OUTSTANDING_AMT" decimal(12,2) NOT NULL, </a:t>
            </a:r>
          </a:p>
          <a:p>
            <a:r>
              <a:rPr lang="en-US" sz="700" b="1" smtClean="0">
                <a:solidFill>
                  <a:srgbClr val="FF0000"/>
                </a:solidFill>
                <a:latin typeface="Cambria" panose="02040503050406030204" pitchFamily="18" charset="0"/>
                <a:ea typeface="Cambria" panose="02040503050406030204" pitchFamily="18" charset="0"/>
              </a:rPr>
              <a:t>	"PHONE_NO" VARCHAR(17) NOT NULL, </a:t>
            </a:r>
          </a:p>
          <a:p>
            <a:r>
              <a:rPr lang="en-US" sz="700" b="1" smtClean="0">
                <a:solidFill>
                  <a:srgbClr val="FF0000"/>
                </a:solidFill>
                <a:latin typeface="Cambria" panose="02040503050406030204" pitchFamily="18" charset="0"/>
                <a:ea typeface="Cambria" panose="02040503050406030204" pitchFamily="18" charset="0"/>
              </a:rPr>
              <a:t>	"AGENT_CODE" CHAR(6) NOT NULL REFERENCES AGENTS);</a:t>
            </a:r>
          </a:p>
          <a:p>
            <a:endParaRPr lang="en-US" sz="700" b="1" smtClean="0">
              <a:solidFill>
                <a:srgbClr val="FF0000"/>
              </a:solidFill>
              <a:latin typeface="Cambria" panose="02040503050406030204" pitchFamily="18" charset="0"/>
              <a:ea typeface="Cambria" panose="02040503050406030204" pitchFamily="18" charset="0"/>
            </a:endParaRPr>
          </a:p>
          <a:p>
            <a:r>
              <a:rPr lang="en-US" sz="700" b="1" smtClean="0">
                <a:solidFill>
                  <a:srgbClr val="FF0000"/>
                </a:solidFill>
                <a:latin typeface="Cambria" panose="02040503050406030204" pitchFamily="18" charset="0"/>
                <a:ea typeface="Cambria" panose="02040503050406030204" pitchFamily="18" charset="0"/>
              </a:rPr>
              <a:t>INSERT INTO CUSTOMER VALUES ('C00013', 'Holmes', 'London', 'London', 'UK', '2', '6000.00', '5000.00', '7000.00', '4000.00', 'BBBBBBB', 'A003');</a:t>
            </a:r>
          </a:p>
          <a:p>
            <a:r>
              <a:rPr lang="en-US" sz="700" b="1" smtClean="0">
                <a:solidFill>
                  <a:srgbClr val="FF0000"/>
                </a:solidFill>
                <a:latin typeface="Cambria" panose="02040503050406030204" pitchFamily="18" charset="0"/>
                <a:ea typeface="Cambria" panose="02040503050406030204" pitchFamily="18" charset="0"/>
              </a:rPr>
              <a:t>INSERT INTO CUSTOMER VALUES ('C00001', 'Micheal', 'New York', 'New York', 'USA', '2', '3000.00', '5000.00', '2000.00', '6000.00', 'CCCCCCC', 'A008');</a:t>
            </a:r>
          </a:p>
          <a:p>
            <a:r>
              <a:rPr lang="en-US" sz="700" b="1" smtClean="0">
                <a:solidFill>
                  <a:srgbClr val="FF0000"/>
                </a:solidFill>
                <a:latin typeface="Cambria" panose="02040503050406030204" pitchFamily="18" charset="0"/>
                <a:ea typeface="Cambria" panose="02040503050406030204" pitchFamily="18" charset="0"/>
              </a:rPr>
              <a:t>INSERT INTO CUSTOMER VALUES ('C00020', 'Albert', 'New York', 'New York', 'USA', '3', '5000.00', '7000.00', '6000.00', '6000.00', 'BBBBSBB', 'A008');</a:t>
            </a:r>
          </a:p>
          <a:p>
            <a:r>
              <a:rPr lang="en-US" sz="700" b="1" smtClean="0">
                <a:solidFill>
                  <a:srgbClr val="FF0000"/>
                </a:solidFill>
                <a:latin typeface="Cambria" panose="02040503050406030204" pitchFamily="18" charset="0"/>
                <a:ea typeface="Cambria" panose="02040503050406030204" pitchFamily="18" charset="0"/>
              </a:rPr>
              <a:t>INSERT INTO CUSTOMER VALUES ('C00025', 'Ravindran', 'Bangalore', 'Bangalore', 'India', '2', '5000.00', '7000.00', '4000.00', '8000.00', 'AVAVAVA', 'A011');</a:t>
            </a:r>
          </a:p>
          <a:p>
            <a:r>
              <a:rPr lang="en-US" sz="700" b="1" smtClean="0">
                <a:solidFill>
                  <a:srgbClr val="FF0000"/>
                </a:solidFill>
                <a:latin typeface="Cambria" panose="02040503050406030204" pitchFamily="18" charset="0"/>
                <a:ea typeface="Cambria" panose="02040503050406030204" pitchFamily="18" charset="0"/>
              </a:rPr>
              <a:t>INSERT INTO CUSTOMER VALUES ('C00024', 'Cook', 'London', 'London', 'UK', '2', '4000.00', '9000.00', '7000.00', '6000.00', 'FSDDSDF', 'A006');</a:t>
            </a:r>
          </a:p>
          <a:p>
            <a:r>
              <a:rPr lang="en-US" sz="700" b="1" smtClean="0">
                <a:solidFill>
                  <a:srgbClr val="FF0000"/>
                </a:solidFill>
                <a:latin typeface="Cambria" panose="02040503050406030204" pitchFamily="18" charset="0"/>
                <a:ea typeface="Cambria" panose="02040503050406030204" pitchFamily="18" charset="0"/>
              </a:rPr>
              <a:t>INSERT INTO CUSTOMER VALUES ('C00015', 'Stuart', 'London', 'London', 'UK', '1', '6000.00', '8000.00', '3000.00', '11000.00', 'GFSGERS', 'A003');</a:t>
            </a:r>
          </a:p>
          <a:p>
            <a:r>
              <a:rPr lang="en-US" sz="700" b="1" smtClean="0">
                <a:solidFill>
                  <a:srgbClr val="FF0000"/>
                </a:solidFill>
                <a:latin typeface="Cambria" panose="02040503050406030204" pitchFamily="18" charset="0"/>
                <a:ea typeface="Cambria" panose="02040503050406030204" pitchFamily="18" charset="0"/>
              </a:rPr>
              <a:t>INSERT INTO CUSTOMER VALUES ('C00002', 'Bolt', 'New York', 'New York', 'USA', '3', '5000.00', '7000.00', '9000.00', '3000.00', 'DDNRDRH', 'A008');</a:t>
            </a:r>
          </a:p>
          <a:p>
            <a:r>
              <a:rPr lang="en-US" sz="700" b="1" smtClean="0">
                <a:solidFill>
                  <a:srgbClr val="FF0000"/>
                </a:solidFill>
                <a:latin typeface="Cambria" panose="02040503050406030204" pitchFamily="18" charset="0"/>
                <a:ea typeface="Cambria" panose="02040503050406030204" pitchFamily="18" charset="0"/>
              </a:rPr>
              <a:t>INSERT INTO CUSTOMER VALUES ('C00018', 'Fleming', 'Brisban', 'Brisban', 'Australia', '2', '7000.00', '7000.00', '9000.00', '5000.00', 'NHBGVFC', 'A005');</a:t>
            </a:r>
          </a:p>
          <a:p>
            <a:r>
              <a:rPr lang="en-US" sz="700" b="1" smtClean="0">
                <a:solidFill>
                  <a:srgbClr val="FF0000"/>
                </a:solidFill>
                <a:latin typeface="Cambria" panose="02040503050406030204" pitchFamily="18" charset="0"/>
                <a:ea typeface="Cambria" panose="02040503050406030204" pitchFamily="18" charset="0"/>
              </a:rPr>
              <a:t>INSERT INTO CUSTOMER VALUES ('C00021', 'Jacks', 'Brisban', 'Brisban', 'Australia', '1', '7000.00', '7000.00', '7000.00', '7000.00', 'WERTGDF', 'A005');</a:t>
            </a:r>
          </a:p>
          <a:p>
            <a:r>
              <a:rPr lang="en-US" sz="700" b="1" smtClean="0">
                <a:solidFill>
                  <a:srgbClr val="FF0000"/>
                </a:solidFill>
                <a:latin typeface="Cambria" panose="02040503050406030204" pitchFamily="18" charset="0"/>
                <a:ea typeface="Cambria" panose="02040503050406030204" pitchFamily="18" charset="0"/>
              </a:rPr>
              <a:t>INSERT INTO CUSTOMER VALUES ('C00019', 'Yearannaidu', 'Chennai', 'Chennai', 'India', '1', '8000.00', '7000.00', '7000.00', '8000.00', 'ZZZZBFV', 'A010');</a:t>
            </a:r>
          </a:p>
          <a:p>
            <a:r>
              <a:rPr lang="en-US" sz="700" b="1" smtClean="0">
                <a:solidFill>
                  <a:srgbClr val="FF0000"/>
                </a:solidFill>
                <a:latin typeface="Cambria" panose="02040503050406030204" pitchFamily="18" charset="0"/>
                <a:ea typeface="Cambria" panose="02040503050406030204" pitchFamily="18" charset="0"/>
              </a:rPr>
              <a:t>INSERT INTO CUSTOMER VALUES ('C00005', 'Sasikant', 'Mumbai', 'Mumbai', 'India', '1', '7000.00', '11000.00', '7000.00', '11000.00', '147-25896312', 'A002');</a:t>
            </a:r>
          </a:p>
          <a:p>
            <a:r>
              <a:rPr lang="en-US" sz="700" b="1" smtClean="0">
                <a:solidFill>
                  <a:srgbClr val="FF0000"/>
                </a:solidFill>
                <a:latin typeface="Cambria" panose="02040503050406030204" pitchFamily="18" charset="0"/>
                <a:ea typeface="Cambria" panose="02040503050406030204" pitchFamily="18" charset="0"/>
              </a:rPr>
              <a:t>INSERT INTO CUSTOMER VALUES ('C00007', 'Ramanathan', 'Chennai', 'Chennai', 'India', '1', '7000.00', '11000.00', '9000.00', '9000.00', 'GHRDWSD', 'A010');</a:t>
            </a:r>
          </a:p>
          <a:p>
            <a:r>
              <a:rPr lang="en-US" sz="700" b="1" smtClean="0">
                <a:solidFill>
                  <a:srgbClr val="FF0000"/>
                </a:solidFill>
                <a:latin typeface="Cambria" panose="02040503050406030204" pitchFamily="18" charset="0"/>
                <a:ea typeface="Cambria" panose="02040503050406030204" pitchFamily="18" charset="0"/>
              </a:rPr>
              <a:t>INSERT INTO CUSTOMER VALUES ('C00022', 'Avinash', 'Mumbai', 'Mumbai', 'India', '2', '7000.00', '11000.00', '9000.00', '9000.00', '113-12345678','A002');</a:t>
            </a:r>
          </a:p>
          <a:p>
            <a:r>
              <a:rPr lang="en-US" sz="700" b="1" smtClean="0">
                <a:solidFill>
                  <a:srgbClr val="FF0000"/>
                </a:solidFill>
                <a:latin typeface="Cambria" panose="02040503050406030204" pitchFamily="18" charset="0"/>
                <a:ea typeface="Cambria" panose="02040503050406030204" pitchFamily="18" charset="0"/>
              </a:rPr>
              <a:t>INSERT INTO CUSTOMER VALUES ('C00004', 'Winston', 'Brisban', 'Brisban', 'Australia', '1', '5000.00', '8000.00', '7000.00', '6000.00', 'AAAAAAA', 'A005');</a:t>
            </a:r>
          </a:p>
          <a:p>
            <a:r>
              <a:rPr lang="en-US" sz="700" b="1" smtClean="0">
                <a:solidFill>
                  <a:srgbClr val="FF0000"/>
                </a:solidFill>
                <a:latin typeface="Cambria" panose="02040503050406030204" pitchFamily="18" charset="0"/>
                <a:ea typeface="Cambria" panose="02040503050406030204" pitchFamily="18" charset="0"/>
              </a:rPr>
              <a:t>INSERT INTO CUSTOMER VALUES ('C00023', 'Karl', 'London', 'London', 'UK', '0', '4000.00', '6000.00', '7000.00', '3000.00', 'AAAABAA', 'A006');</a:t>
            </a:r>
          </a:p>
          <a:p>
            <a:r>
              <a:rPr lang="en-US" sz="700" b="1" smtClean="0">
                <a:solidFill>
                  <a:srgbClr val="FF0000"/>
                </a:solidFill>
                <a:latin typeface="Cambria" panose="02040503050406030204" pitchFamily="18" charset="0"/>
                <a:ea typeface="Cambria" panose="02040503050406030204" pitchFamily="18" charset="0"/>
              </a:rPr>
              <a:t>INSERT INTO CUSTOMER VALUES ('C00006', 'Shilton', 'Torento', 'Torento', 'Canada', '1', '10000.00', '7000.00', '6000.00', '11000.00', 'DDDDDDD', 'A004');</a:t>
            </a:r>
          </a:p>
          <a:p>
            <a:r>
              <a:rPr lang="en-US" sz="700" b="1" smtClean="0">
                <a:solidFill>
                  <a:srgbClr val="FF0000"/>
                </a:solidFill>
                <a:latin typeface="Cambria" panose="02040503050406030204" pitchFamily="18" charset="0"/>
                <a:ea typeface="Cambria" panose="02040503050406030204" pitchFamily="18" charset="0"/>
              </a:rPr>
              <a:t>INSERT INTO CUSTOMER VALUES ('C00010', 'Charles', 'Hampshair', 'Hampshair', 'UK', '3', '6000.00', '4000.00', '5000.00', '5000.00', 'MMMMMMM', 'A009');</a:t>
            </a:r>
          </a:p>
          <a:p>
            <a:r>
              <a:rPr lang="en-US" sz="700" b="1" smtClean="0">
                <a:solidFill>
                  <a:srgbClr val="FF0000"/>
                </a:solidFill>
                <a:latin typeface="Cambria" panose="02040503050406030204" pitchFamily="18" charset="0"/>
                <a:ea typeface="Cambria" panose="02040503050406030204" pitchFamily="18" charset="0"/>
              </a:rPr>
              <a:t>INSERT INTO CUSTOMER VALUES ('C00017', 'Srinivas', 'Bangalore', 'Bangalore', 'India', '2', '8000.00', '4000.00', '3000.00', '9000.00', 'AAAAAAB', 'A007');</a:t>
            </a:r>
          </a:p>
          <a:p>
            <a:r>
              <a:rPr lang="en-US" sz="700" b="1" smtClean="0">
                <a:solidFill>
                  <a:srgbClr val="FF0000"/>
                </a:solidFill>
                <a:latin typeface="Cambria" panose="02040503050406030204" pitchFamily="18" charset="0"/>
                <a:ea typeface="Cambria" panose="02040503050406030204" pitchFamily="18" charset="0"/>
              </a:rPr>
              <a:t>INSERT INTO CUSTOMER VALUES ('C00012', 'Steven', 'San Jose', 'San Jose', 'USA', '1', '5000.00', '7000.00', '9000.00', '3000.00', 'KRFYGJK', 'A012');</a:t>
            </a:r>
          </a:p>
          <a:p>
            <a:r>
              <a:rPr lang="en-US" sz="700" b="1" smtClean="0">
                <a:solidFill>
                  <a:srgbClr val="FF0000"/>
                </a:solidFill>
                <a:latin typeface="Cambria" panose="02040503050406030204" pitchFamily="18" charset="0"/>
                <a:ea typeface="Cambria" panose="02040503050406030204" pitchFamily="18" charset="0"/>
              </a:rPr>
              <a:t>INSERT INTO CUSTOMER VALUES ('C00008', 'Karolina', 'Torento', 'Torento', 'Canada', '1', '7000.00', '7000.00', '9000.00', '5000.00', 'HJKORED', 'A004');</a:t>
            </a:r>
          </a:p>
          <a:p>
            <a:r>
              <a:rPr lang="en-US" sz="700" b="1" smtClean="0">
                <a:solidFill>
                  <a:srgbClr val="FF0000"/>
                </a:solidFill>
                <a:latin typeface="Cambria" panose="02040503050406030204" pitchFamily="18" charset="0"/>
                <a:ea typeface="Cambria" panose="02040503050406030204" pitchFamily="18" charset="0"/>
              </a:rPr>
              <a:t>INSERT INTO CUSTOMER VALUES ('C00003', 'Martin', 'Torento', 'Torento', 'Canada', '2', '8000.00', '7000.00', '7000.00', '8000.00', 'MJYURFD', 'A004');</a:t>
            </a:r>
          </a:p>
          <a:p>
            <a:r>
              <a:rPr lang="en-US" sz="700" b="1" smtClean="0">
                <a:solidFill>
                  <a:srgbClr val="FF0000"/>
                </a:solidFill>
                <a:latin typeface="Cambria" panose="02040503050406030204" pitchFamily="18" charset="0"/>
                <a:ea typeface="Cambria" panose="02040503050406030204" pitchFamily="18" charset="0"/>
              </a:rPr>
              <a:t>INSERT INTO CUSTOMER VALUES ('C00009', 'Ramesh', 'Mumbai', 'Mumbai', 'India', '3', '8000.00', '7000.00', '3000.00', '12000.00', 'Phone No', 'A002');</a:t>
            </a:r>
          </a:p>
          <a:p>
            <a:r>
              <a:rPr lang="en-US" sz="700" b="1" smtClean="0">
                <a:solidFill>
                  <a:srgbClr val="FF0000"/>
                </a:solidFill>
                <a:latin typeface="Cambria" panose="02040503050406030204" pitchFamily="18" charset="0"/>
                <a:ea typeface="Cambria" panose="02040503050406030204" pitchFamily="18" charset="0"/>
              </a:rPr>
              <a:t>INSERT INTO CUSTOMER VALUES ('C00014', 'Rangarappa', 'Bangalore', 'Bangalore', 'India', '2', '8000.00', '11000.00', '7000.00', '12000.00', 'AAAATGF', 'A001');</a:t>
            </a:r>
          </a:p>
          <a:p>
            <a:r>
              <a:rPr lang="en-US" sz="700" b="1" smtClean="0">
                <a:solidFill>
                  <a:srgbClr val="FF0000"/>
                </a:solidFill>
                <a:latin typeface="Cambria" panose="02040503050406030204" pitchFamily="18" charset="0"/>
                <a:ea typeface="Cambria" panose="02040503050406030204" pitchFamily="18" charset="0"/>
              </a:rPr>
              <a:t>INSERT INTO CUSTOMER VALUES ('C00016', 'Venkatpati', 'Bangalore', 'Bangalore', 'India', '2', '8000.00', '11000.00', '7000.00', '12000.00', 'JRTVFDD', 'A007');</a:t>
            </a:r>
          </a:p>
          <a:p>
            <a:r>
              <a:rPr lang="en-US" sz="700" b="1" smtClean="0">
                <a:solidFill>
                  <a:srgbClr val="FF0000"/>
                </a:solidFill>
                <a:latin typeface="Cambria" panose="02040503050406030204" pitchFamily="18" charset="0"/>
                <a:ea typeface="Cambria" panose="02040503050406030204" pitchFamily="18" charset="0"/>
              </a:rPr>
              <a:t>INSERT INTO CUSTOMER VALUES ('C00011', 'Sundariya', 'Chennai', 'Chennai', 'India', '3', '7000.00', '11000.00', '7000.00', '11000.00', 'PPHGRTS', 'A010');</a:t>
            </a:r>
            <a:endParaRPr lang="en-US" sz="700" b="1" dirty="0">
              <a:solidFill>
                <a:srgbClr val="FF0000"/>
              </a:solidFill>
              <a:latin typeface="Cambria" panose="02040503050406030204" pitchFamily="18" charset="0"/>
              <a:ea typeface="Cambria" panose="02040503050406030204" pitchFamily="18" charset="0"/>
            </a:endParaRPr>
          </a:p>
        </p:txBody>
      </p:sp>
      <p:sp>
        <p:nvSpPr>
          <p:cNvPr id="7" name="Rectangle 6"/>
          <p:cNvSpPr/>
          <p:nvPr/>
        </p:nvSpPr>
        <p:spPr>
          <a:xfrm>
            <a:off x="4333056" y="13628"/>
            <a:ext cx="4319236" cy="48320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700" b="1" dirty="0">
                <a:solidFill>
                  <a:srgbClr val="FF0000"/>
                </a:solidFill>
                <a:latin typeface="Cambria" panose="02040503050406030204" pitchFamily="18" charset="0"/>
                <a:ea typeface="Cambria" panose="02040503050406030204" pitchFamily="18" charset="0"/>
              </a:rPr>
              <a:t>CREATE TABLE  "ORDERS" </a:t>
            </a:r>
          </a:p>
          <a:p>
            <a:r>
              <a:rPr lang="en-US" sz="700" b="1" dirty="0">
                <a:solidFill>
                  <a:srgbClr val="FF0000"/>
                </a:solidFill>
                <a:latin typeface="Cambria" panose="02040503050406030204" pitchFamily="18" charset="0"/>
                <a:ea typeface="Cambria" panose="02040503050406030204" pitchFamily="18" charset="0"/>
              </a:rPr>
              <a:t>   (</a:t>
            </a:r>
          </a:p>
          <a:p>
            <a:r>
              <a:rPr lang="en-US" sz="700" b="1" dirty="0">
                <a:solidFill>
                  <a:srgbClr val="FF0000"/>
                </a:solidFill>
                <a:latin typeface="Cambria" panose="02040503050406030204" pitchFamily="18" charset="0"/>
                <a:ea typeface="Cambria" panose="02040503050406030204" pitchFamily="18" charset="0"/>
              </a:rPr>
              <a:t>        "ORD_NUM" decimal(6,0) NOT NULL PRIMARY KEY, </a:t>
            </a:r>
          </a:p>
          <a:p>
            <a:r>
              <a:rPr lang="en-US" sz="700" b="1" dirty="0">
                <a:solidFill>
                  <a:srgbClr val="FF0000"/>
                </a:solidFill>
                <a:latin typeface="Cambria" panose="02040503050406030204" pitchFamily="18" charset="0"/>
                <a:ea typeface="Cambria" panose="02040503050406030204" pitchFamily="18" charset="0"/>
              </a:rPr>
              <a:t>	"ORD_AMOUNT" decimal(12,2) NOT NULL, </a:t>
            </a:r>
          </a:p>
          <a:p>
            <a:r>
              <a:rPr lang="en-US" sz="700" b="1" dirty="0">
                <a:solidFill>
                  <a:srgbClr val="FF0000"/>
                </a:solidFill>
                <a:latin typeface="Cambria" panose="02040503050406030204" pitchFamily="18" charset="0"/>
                <a:ea typeface="Cambria" panose="02040503050406030204" pitchFamily="18" charset="0"/>
              </a:rPr>
              <a:t>	"ADVANCE_AMOUNT" decimal(12,2) NOT NULL, </a:t>
            </a:r>
          </a:p>
          <a:p>
            <a:r>
              <a:rPr lang="en-US" sz="700" b="1" dirty="0">
                <a:solidFill>
                  <a:srgbClr val="FF0000"/>
                </a:solidFill>
                <a:latin typeface="Cambria" panose="02040503050406030204" pitchFamily="18" charset="0"/>
                <a:ea typeface="Cambria" panose="02040503050406030204" pitchFamily="18" charset="0"/>
              </a:rPr>
              <a:t>	"ORD_DATE" DATE NOT NULL, </a:t>
            </a:r>
          </a:p>
          <a:p>
            <a:r>
              <a:rPr lang="en-US" sz="700" b="1" dirty="0">
                <a:solidFill>
                  <a:srgbClr val="FF0000"/>
                </a:solidFill>
                <a:latin typeface="Cambria" panose="02040503050406030204" pitchFamily="18" charset="0"/>
                <a:ea typeface="Cambria" panose="02040503050406030204" pitchFamily="18" charset="0"/>
              </a:rPr>
              <a:t>	"CUST_CODE" VARCHAR(6) NOT NULL REFERENCES CUSTOMER, </a:t>
            </a:r>
          </a:p>
          <a:p>
            <a:r>
              <a:rPr lang="en-US" sz="700" b="1" dirty="0">
                <a:solidFill>
                  <a:srgbClr val="FF0000"/>
                </a:solidFill>
                <a:latin typeface="Cambria" panose="02040503050406030204" pitchFamily="18" charset="0"/>
                <a:ea typeface="Cambria" panose="02040503050406030204" pitchFamily="18" charset="0"/>
              </a:rPr>
              <a:t>	"AGENT_CODE" CHAR(6) NOT NULL REFERENCES AGENTS, </a:t>
            </a:r>
          </a:p>
          <a:p>
            <a:r>
              <a:rPr lang="en-US" sz="700" b="1" dirty="0">
                <a:solidFill>
                  <a:srgbClr val="FF0000"/>
                </a:solidFill>
                <a:latin typeface="Cambria" panose="02040503050406030204" pitchFamily="18" charset="0"/>
                <a:ea typeface="Cambria" panose="02040503050406030204" pitchFamily="18" charset="0"/>
              </a:rPr>
              <a:t>	"ORD_DESCRIPTION" VARCHAR(60) NOT NULL</a:t>
            </a:r>
          </a:p>
          <a:p>
            <a:r>
              <a:rPr lang="en-US" sz="700" b="1" dirty="0">
                <a:solidFill>
                  <a:srgbClr val="FF0000"/>
                </a:solidFill>
                <a:latin typeface="Cambria" panose="02040503050406030204" pitchFamily="18" charset="0"/>
                <a:ea typeface="Cambria" panose="02040503050406030204" pitchFamily="18" charset="0"/>
              </a:rPr>
              <a:t>   );</a:t>
            </a:r>
          </a:p>
          <a:p>
            <a:r>
              <a:rPr lang="en-US" sz="700" b="1" dirty="0">
                <a:solidFill>
                  <a:srgbClr val="FF0000"/>
                </a:solidFill>
                <a:latin typeface="Cambria" panose="02040503050406030204" pitchFamily="18" charset="0"/>
                <a:ea typeface="Cambria" panose="02040503050406030204" pitchFamily="18" charset="0"/>
              </a:rPr>
              <a:t>INSERT INTO ORDERS VALUES('200100', '1000.00', '600.00', '08/01/2008', 'C00013', 'A003', 'SOD');</a:t>
            </a:r>
          </a:p>
          <a:p>
            <a:r>
              <a:rPr lang="en-US" sz="700" b="1" dirty="0">
                <a:solidFill>
                  <a:srgbClr val="FF0000"/>
                </a:solidFill>
                <a:latin typeface="Cambria" panose="02040503050406030204" pitchFamily="18" charset="0"/>
                <a:ea typeface="Cambria" panose="02040503050406030204" pitchFamily="18" charset="0"/>
              </a:rPr>
              <a:t>INSERT INTO ORDERS VALUES('200110', '3000.00', '500.00', '04/15/2008', 'C00019', 'A010', 'SOD');</a:t>
            </a:r>
          </a:p>
          <a:p>
            <a:r>
              <a:rPr lang="en-US" sz="700" b="1" dirty="0">
                <a:solidFill>
                  <a:srgbClr val="FF0000"/>
                </a:solidFill>
                <a:latin typeface="Cambria" panose="02040503050406030204" pitchFamily="18" charset="0"/>
                <a:ea typeface="Cambria" panose="02040503050406030204" pitchFamily="18" charset="0"/>
              </a:rPr>
              <a:t>INSERT INTO ORDERS VALUES('200107', '4500.00', '900.00', '08/30/2008', 'C00007', 'A010', 'SOD');</a:t>
            </a:r>
          </a:p>
          <a:p>
            <a:r>
              <a:rPr lang="en-US" sz="700" b="1" dirty="0">
                <a:solidFill>
                  <a:srgbClr val="FF0000"/>
                </a:solidFill>
                <a:latin typeface="Cambria" panose="02040503050406030204" pitchFamily="18" charset="0"/>
                <a:ea typeface="Cambria" panose="02040503050406030204" pitchFamily="18" charset="0"/>
              </a:rPr>
              <a:t>INSERT INTO ORDERS VALUES('200112', '2000.00', '400.00', '05/30/2008', 'C00016', 'A007', 'SOD'); </a:t>
            </a:r>
          </a:p>
          <a:p>
            <a:r>
              <a:rPr lang="en-US" sz="700" b="1" dirty="0">
                <a:solidFill>
                  <a:srgbClr val="FF0000"/>
                </a:solidFill>
                <a:latin typeface="Cambria" panose="02040503050406030204" pitchFamily="18" charset="0"/>
                <a:ea typeface="Cambria" panose="02040503050406030204" pitchFamily="18" charset="0"/>
              </a:rPr>
              <a:t>INSERT INTO ORDERS VALUES('200113', '4000.00', '600.00', '06/10/2008', 'C00022', 'A002', 'SOD');</a:t>
            </a:r>
          </a:p>
          <a:p>
            <a:r>
              <a:rPr lang="en-US" sz="700" b="1" dirty="0">
                <a:solidFill>
                  <a:srgbClr val="FF0000"/>
                </a:solidFill>
                <a:latin typeface="Cambria" panose="02040503050406030204" pitchFamily="18" charset="0"/>
                <a:ea typeface="Cambria" panose="02040503050406030204" pitchFamily="18" charset="0"/>
              </a:rPr>
              <a:t>INSERT INTO ORDERS VALUES('200102', '2000.00', '300.00', '05/25/2008', 'C00012', 'A012', 'SOD');</a:t>
            </a:r>
          </a:p>
          <a:p>
            <a:r>
              <a:rPr lang="en-US" sz="700" b="1" dirty="0">
                <a:solidFill>
                  <a:srgbClr val="FF0000"/>
                </a:solidFill>
                <a:latin typeface="Cambria" panose="02040503050406030204" pitchFamily="18" charset="0"/>
                <a:ea typeface="Cambria" panose="02040503050406030204" pitchFamily="18" charset="0"/>
              </a:rPr>
              <a:t>INSERT INTO ORDERS VALUES('200114', '3500.00', '2000.00', '08/15/2008', 'C00002', 'A008', 'SOD');</a:t>
            </a:r>
          </a:p>
          <a:p>
            <a:r>
              <a:rPr lang="en-US" sz="700" b="1" dirty="0">
                <a:solidFill>
                  <a:srgbClr val="FF0000"/>
                </a:solidFill>
                <a:latin typeface="Cambria" panose="02040503050406030204" pitchFamily="18" charset="0"/>
                <a:ea typeface="Cambria" panose="02040503050406030204" pitchFamily="18" charset="0"/>
              </a:rPr>
              <a:t>INSERT INTO ORDERS VALUES('200122', '2500.00', '400.00', '09/16/2008', 'C00003', 'A004', 'SOD');</a:t>
            </a:r>
          </a:p>
          <a:p>
            <a:r>
              <a:rPr lang="en-US" sz="700" b="1" dirty="0">
                <a:solidFill>
                  <a:srgbClr val="FF0000"/>
                </a:solidFill>
                <a:latin typeface="Cambria" panose="02040503050406030204" pitchFamily="18" charset="0"/>
                <a:ea typeface="Cambria" panose="02040503050406030204" pitchFamily="18" charset="0"/>
              </a:rPr>
              <a:t>INSERT INTO ORDERS VALUES('200118', '500.00', '100.00', '07/20/2008', 'C00023', 'A006', 'SOD');</a:t>
            </a:r>
          </a:p>
          <a:p>
            <a:r>
              <a:rPr lang="en-US" sz="700" b="1" dirty="0">
                <a:solidFill>
                  <a:srgbClr val="FF0000"/>
                </a:solidFill>
                <a:latin typeface="Cambria" panose="02040503050406030204" pitchFamily="18" charset="0"/>
                <a:ea typeface="Cambria" panose="02040503050406030204" pitchFamily="18" charset="0"/>
              </a:rPr>
              <a:t>INSERT INTO ORDERS VALUES('200119', '4000.00', '700.00', '09/16/2008', 'C00007', 'A010', 'SOD');</a:t>
            </a:r>
          </a:p>
          <a:p>
            <a:r>
              <a:rPr lang="en-US" sz="700" b="1" dirty="0">
                <a:solidFill>
                  <a:srgbClr val="FF0000"/>
                </a:solidFill>
                <a:latin typeface="Cambria" panose="02040503050406030204" pitchFamily="18" charset="0"/>
                <a:ea typeface="Cambria" panose="02040503050406030204" pitchFamily="18" charset="0"/>
              </a:rPr>
              <a:t>INSERT INTO ORDERS VALUES('200121', '1500.00', '600.00', '09/23/2008', 'C00008', 'A004', 'SOD');</a:t>
            </a:r>
          </a:p>
          <a:p>
            <a:r>
              <a:rPr lang="en-US" sz="700" b="1" dirty="0">
                <a:solidFill>
                  <a:srgbClr val="FF0000"/>
                </a:solidFill>
                <a:latin typeface="Cambria" panose="02040503050406030204" pitchFamily="18" charset="0"/>
                <a:ea typeface="Cambria" panose="02040503050406030204" pitchFamily="18" charset="0"/>
              </a:rPr>
              <a:t>INSERT INTO ORDERS VALUES('200130', '2500.00', '400.00', '07/30/2008', 'C00025', 'A011', 'SOD');</a:t>
            </a:r>
          </a:p>
          <a:p>
            <a:r>
              <a:rPr lang="en-US" sz="700" b="1" dirty="0">
                <a:solidFill>
                  <a:srgbClr val="FF0000"/>
                </a:solidFill>
                <a:latin typeface="Cambria" panose="02040503050406030204" pitchFamily="18" charset="0"/>
                <a:ea typeface="Cambria" panose="02040503050406030204" pitchFamily="18" charset="0"/>
              </a:rPr>
              <a:t>INSERT INTO ORDERS VALUES('200134', '4200.00', '1800.00', '09/25/2008', 'C00004', 'A005', 'SOD');</a:t>
            </a:r>
          </a:p>
          <a:p>
            <a:r>
              <a:rPr lang="en-US" sz="700" b="1" dirty="0">
                <a:solidFill>
                  <a:srgbClr val="FF0000"/>
                </a:solidFill>
                <a:latin typeface="Cambria" panose="02040503050406030204" pitchFamily="18" charset="0"/>
                <a:ea typeface="Cambria" panose="02040503050406030204" pitchFamily="18" charset="0"/>
              </a:rPr>
              <a:t>INSERT INTO ORDERS VALUES('200108', '4000.00', '600.00', '02/15/2008', 'C00008', 'A004', 'SOD');</a:t>
            </a:r>
          </a:p>
          <a:p>
            <a:r>
              <a:rPr lang="en-US" sz="700" b="1" dirty="0">
                <a:solidFill>
                  <a:srgbClr val="FF0000"/>
                </a:solidFill>
                <a:latin typeface="Cambria" panose="02040503050406030204" pitchFamily="18" charset="0"/>
                <a:ea typeface="Cambria" panose="02040503050406030204" pitchFamily="18" charset="0"/>
              </a:rPr>
              <a:t>INSERT INTO ORDERS VALUES('200103', '1500.00', '700.00', '05/15/2008', 'C00021', 'A005', 'SOD');</a:t>
            </a:r>
          </a:p>
          <a:p>
            <a:r>
              <a:rPr lang="en-US" sz="700" b="1" dirty="0">
                <a:solidFill>
                  <a:srgbClr val="FF0000"/>
                </a:solidFill>
                <a:latin typeface="Cambria" panose="02040503050406030204" pitchFamily="18" charset="0"/>
                <a:ea typeface="Cambria" panose="02040503050406030204" pitchFamily="18" charset="0"/>
              </a:rPr>
              <a:t>INSERT INTO ORDERS VALUES('200105', '2500.00', '500.00', '07/18/2008', 'C00025', 'A011', 'SOD');</a:t>
            </a:r>
          </a:p>
          <a:p>
            <a:r>
              <a:rPr lang="en-US" sz="700" b="1" dirty="0">
                <a:solidFill>
                  <a:srgbClr val="FF0000"/>
                </a:solidFill>
                <a:latin typeface="Cambria" panose="02040503050406030204" pitchFamily="18" charset="0"/>
                <a:ea typeface="Cambria" panose="02040503050406030204" pitchFamily="18" charset="0"/>
              </a:rPr>
              <a:t>INSERT INTO ORDERS VALUES('200109', '3500.00', '800.00', '07/30/2008', 'C00011', 'A010', 'SOD');</a:t>
            </a:r>
          </a:p>
          <a:p>
            <a:r>
              <a:rPr lang="en-US" sz="700" b="1" dirty="0">
                <a:solidFill>
                  <a:srgbClr val="FF0000"/>
                </a:solidFill>
                <a:latin typeface="Cambria" panose="02040503050406030204" pitchFamily="18" charset="0"/>
                <a:ea typeface="Cambria" panose="02040503050406030204" pitchFamily="18" charset="0"/>
              </a:rPr>
              <a:t>INSERT INTO ORDERS VALUES('200101', '3000.00', '1000.00', '07/15/2008', 'C00001', 'A008', 'SOD');</a:t>
            </a:r>
          </a:p>
          <a:p>
            <a:r>
              <a:rPr lang="en-US" sz="700" b="1" dirty="0">
                <a:solidFill>
                  <a:srgbClr val="FF0000"/>
                </a:solidFill>
                <a:latin typeface="Cambria" panose="02040503050406030204" pitchFamily="18" charset="0"/>
                <a:ea typeface="Cambria" panose="02040503050406030204" pitchFamily="18" charset="0"/>
              </a:rPr>
              <a:t>INSERT INTO ORDERS VALUES('200111', '1000.00', '300.00', '07/10/2008', 'C00020', 'A008', 'SOD');</a:t>
            </a:r>
          </a:p>
          <a:p>
            <a:r>
              <a:rPr lang="en-US" sz="700" b="1" dirty="0">
                <a:solidFill>
                  <a:srgbClr val="FF0000"/>
                </a:solidFill>
                <a:latin typeface="Cambria" panose="02040503050406030204" pitchFamily="18" charset="0"/>
                <a:ea typeface="Cambria" panose="02040503050406030204" pitchFamily="18" charset="0"/>
              </a:rPr>
              <a:t>INSERT INTO ORDERS VALUES('200104', '1500.00', '500.00', '03/13/2008', 'C00006', 'A004', 'SOD');</a:t>
            </a:r>
          </a:p>
          <a:p>
            <a:r>
              <a:rPr lang="en-US" sz="700" b="1" dirty="0">
                <a:solidFill>
                  <a:srgbClr val="FF0000"/>
                </a:solidFill>
                <a:latin typeface="Cambria" panose="02040503050406030204" pitchFamily="18" charset="0"/>
                <a:ea typeface="Cambria" panose="02040503050406030204" pitchFamily="18" charset="0"/>
              </a:rPr>
              <a:t>INSERT INTO ORDERS VALUES('200106', '2500.00', '700.00', '04/20/2008', 'C00005', 'A002', 'SOD');</a:t>
            </a:r>
          </a:p>
          <a:p>
            <a:r>
              <a:rPr lang="en-US" sz="700" b="1" dirty="0">
                <a:solidFill>
                  <a:srgbClr val="FF0000"/>
                </a:solidFill>
                <a:latin typeface="Cambria" panose="02040503050406030204" pitchFamily="18" charset="0"/>
                <a:ea typeface="Cambria" panose="02040503050406030204" pitchFamily="18" charset="0"/>
              </a:rPr>
              <a:t>INSERT INTO ORDERS VALUES('200125', '2000.00', '600.00', '10/10/2008', 'C00018', 'A005', 'SOD');</a:t>
            </a:r>
          </a:p>
          <a:p>
            <a:r>
              <a:rPr lang="en-US" sz="700" b="1" dirty="0">
                <a:solidFill>
                  <a:srgbClr val="FF0000"/>
                </a:solidFill>
                <a:latin typeface="Cambria" panose="02040503050406030204" pitchFamily="18" charset="0"/>
                <a:ea typeface="Cambria" panose="02040503050406030204" pitchFamily="18" charset="0"/>
              </a:rPr>
              <a:t>INSERT INTO ORDERS VALUES('200117', '800.00', '200.00', '10/20/2008', 'C00014', 'A001', 'SOD');</a:t>
            </a:r>
          </a:p>
          <a:p>
            <a:r>
              <a:rPr lang="en-US" sz="700" b="1" dirty="0">
                <a:solidFill>
                  <a:srgbClr val="FF0000"/>
                </a:solidFill>
                <a:latin typeface="Cambria" panose="02040503050406030204" pitchFamily="18" charset="0"/>
                <a:ea typeface="Cambria" panose="02040503050406030204" pitchFamily="18" charset="0"/>
              </a:rPr>
              <a:t>INSERT INTO ORDERS VALUES('200123', '500.00', '100.00', '09/16/2008', 'C00022', 'A002', 'SOD');</a:t>
            </a:r>
          </a:p>
          <a:p>
            <a:r>
              <a:rPr lang="en-US" sz="700" b="1" dirty="0">
                <a:solidFill>
                  <a:srgbClr val="FF0000"/>
                </a:solidFill>
                <a:latin typeface="Cambria" panose="02040503050406030204" pitchFamily="18" charset="0"/>
                <a:ea typeface="Cambria" panose="02040503050406030204" pitchFamily="18" charset="0"/>
              </a:rPr>
              <a:t>INSERT INTO ORDERS VALUES('200120', '500.00', '100.00', '07/20/2008', 'C00009', 'A002', 'SOD');</a:t>
            </a:r>
          </a:p>
          <a:p>
            <a:r>
              <a:rPr lang="en-US" sz="700" b="1" dirty="0">
                <a:solidFill>
                  <a:srgbClr val="FF0000"/>
                </a:solidFill>
                <a:latin typeface="Cambria" panose="02040503050406030204" pitchFamily="18" charset="0"/>
                <a:ea typeface="Cambria" panose="02040503050406030204" pitchFamily="18" charset="0"/>
              </a:rPr>
              <a:t>INSERT INTO ORDERS VALUES('200116', '500.00', '100.00', '07/13/2008', 'C00010', 'A009', 'SOD');</a:t>
            </a:r>
          </a:p>
          <a:p>
            <a:r>
              <a:rPr lang="en-US" sz="700" b="1" dirty="0">
                <a:solidFill>
                  <a:srgbClr val="FF0000"/>
                </a:solidFill>
                <a:latin typeface="Cambria" panose="02040503050406030204" pitchFamily="18" charset="0"/>
                <a:ea typeface="Cambria" panose="02040503050406030204" pitchFamily="18" charset="0"/>
              </a:rPr>
              <a:t>INSERT INTO ORDERS VALUES('200124', '500.00', '100.00', '06/20/2008', 'C00017', 'A007', 'SOD'); </a:t>
            </a:r>
          </a:p>
          <a:p>
            <a:r>
              <a:rPr lang="en-US" sz="700" b="1" dirty="0">
                <a:solidFill>
                  <a:srgbClr val="FF0000"/>
                </a:solidFill>
                <a:latin typeface="Cambria" panose="02040503050406030204" pitchFamily="18" charset="0"/>
                <a:ea typeface="Cambria" panose="02040503050406030204" pitchFamily="18" charset="0"/>
              </a:rPr>
              <a:t>INSERT INTO ORDERS VALUES('200126', '500.00', '100.00', '06/24/2008', 'C00022', 'A002', 'SOD');</a:t>
            </a:r>
          </a:p>
          <a:p>
            <a:r>
              <a:rPr lang="en-US" sz="700" b="1" dirty="0">
                <a:solidFill>
                  <a:srgbClr val="FF0000"/>
                </a:solidFill>
                <a:latin typeface="Cambria" panose="02040503050406030204" pitchFamily="18" charset="0"/>
                <a:ea typeface="Cambria" panose="02040503050406030204" pitchFamily="18" charset="0"/>
              </a:rPr>
              <a:t>INSERT INTO ORDERS VALUES('200129', '2500.00', '500.00', '07/20/2008', 'C00024', 'A006', 'SOD');</a:t>
            </a:r>
          </a:p>
          <a:p>
            <a:r>
              <a:rPr lang="en-US" sz="700" b="1" dirty="0">
                <a:solidFill>
                  <a:srgbClr val="FF0000"/>
                </a:solidFill>
                <a:latin typeface="Cambria" panose="02040503050406030204" pitchFamily="18" charset="0"/>
                <a:ea typeface="Cambria" panose="02040503050406030204" pitchFamily="18" charset="0"/>
              </a:rPr>
              <a:t>INSERT INTO ORDERS VALUES('200127', '2500.00', '400.00', '07/20/2008', 'C00015', 'A003', 'SOD');</a:t>
            </a:r>
          </a:p>
          <a:p>
            <a:r>
              <a:rPr lang="en-US" sz="700" b="1" dirty="0">
                <a:solidFill>
                  <a:srgbClr val="FF0000"/>
                </a:solidFill>
                <a:latin typeface="Cambria" panose="02040503050406030204" pitchFamily="18" charset="0"/>
                <a:ea typeface="Cambria" panose="02040503050406030204" pitchFamily="18" charset="0"/>
              </a:rPr>
              <a:t>INSERT INTO ORDERS VALUES('200128', '3500.00', '1500.00', '07/20/2008', 'C00009', 'A002', 'SOD');</a:t>
            </a:r>
          </a:p>
          <a:p>
            <a:r>
              <a:rPr lang="en-US" sz="700" b="1" dirty="0">
                <a:solidFill>
                  <a:srgbClr val="FF0000"/>
                </a:solidFill>
                <a:latin typeface="Cambria" panose="02040503050406030204" pitchFamily="18" charset="0"/>
                <a:ea typeface="Cambria" panose="02040503050406030204" pitchFamily="18" charset="0"/>
              </a:rPr>
              <a:t>INSERT INTO ORDERS VALUES('200135', '2000.00', '800.00', '09/16/2008', 'C00007', 'A010', 'SOD');</a:t>
            </a:r>
          </a:p>
          <a:p>
            <a:r>
              <a:rPr lang="en-US" sz="700" b="1" dirty="0">
                <a:solidFill>
                  <a:srgbClr val="FF0000"/>
                </a:solidFill>
                <a:latin typeface="Cambria" panose="02040503050406030204" pitchFamily="18" charset="0"/>
                <a:ea typeface="Cambria" panose="02040503050406030204" pitchFamily="18" charset="0"/>
              </a:rPr>
              <a:t>INSERT INTO ORDERS VALUES('200131', '900.00', '150.00', '08/26/2008', 'C00012', 'A012', 'SOD');</a:t>
            </a:r>
          </a:p>
          <a:p>
            <a:r>
              <a:rPr lang="en-US" sz="700" b="1" dirty="0">
                <a:solidFill>
                  <a:srgbClr val="FF0000"/>
                </a:solidFill>
                <a:latin typeface="Cambria" panose="02040503050406030204" pitchFamily="18" charset="0"/>
                <a:ea typeface="Cambria" panose="02040503050406030204" pitchFamily="18" charset="0"/>
              </a:rPr>
              <a:t>INSERT INTO ORDERS VALUES('200133', '1200.00', '400.00', '06/29/2008', 'C00009', 'A002', 'SOD');</a:t>
            </a:r>
          </a:p>
        </p:txBody>
      </p:sp>
      <p:sp>
        <p:nvSpPr>
          <p:cNvPr id="14" name="Rectangle 13"/>
          <p:cNvSpPr/>
          <p:nvPr/>
        </p:nvSpPr>
        <p:spPr>
          <a:xfrm>
            <a:off x="8832853" y="90066"/>
            <a:ext cx="3359147" cy="440120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800" b="1" dirty="0" smtClean="0">
                <a:latin typeface="Cambria" panose="02040503050406030204" pitchFamily="18" charset="0"/>
                <a:ea typeface="Cambria" panose="02040503050406030204" pitchFamily="18" charset="0"/>
              </a:rPr>
              <a:t>WAQ:- Wanted </a:t>
            </a:r>
            <a:r>
              <a:rPr lang="en-US" sz="800" b="1" dirty="0">
                <a:latin typeface="Cambria" panose="02040503050406030204" pitchFamily="18" charset="0"/>
                <a:ea typeface="Cambria" panose="02040503050406030204" pitchFamily="18" charset="0"/>
              </a:rPr>
              <a:t>to create View using above tables: - Need </a:t>
            </a:r>
            <a:r>
              <a:rPr lang="en-US" sz="800" b="1" dirty="0" err="1">
                <a:latin typeface="Cambria" panose="02040503050406030204" pitchFamily="18" charset="0"/>
                <a:ea typeface="Cambria" panose="02040503050406030204" pitchFamily="18" charset="0"/>
              </a:rPr>
              <a:t>Order_num</a:t>
            </a:r>
            <a:r>
              <a:rPr lang="en-US" sz="800" b="1" dirty="0">
                <a:latin typeface="Cambria" panose="02040503050406030204" pitchFamily="18" charset="0"/>
                <a:ea typeface="Cambria" panose="02040503050406030204" pitchFamily="18" charset="0"/>
              </a:rPr>
              <a:t> ,  </a:t>
            </a:r>
            <a:r>
              <a:rPr lang="en-US" sz="800" b="1" dirty="0" err="1">
                <a:latin typeface="Cambria" panose="02040503050406030204" pitchFamily="18" charset="0"/>
                <a:ea typeface="Cambria" panose="02040503050406030204" pitchFamily="18" charset="0"/>
              </a:rPr>
              <a:t>order_Amunt</a:t>
            </a:r>
            <a:r>
              <a:rPr lang="en-US" sz="800" b="1" dirty="0">
                <a:latin typeface="Cambria" panose="02040503050406030204" pitchFamily="18" charset="0"/>
                <a:ea typeface="Cambria" panose="02040503050406030204" pitchFamily="18" charset="0"/>
              </a:rPr>
              <a:t> , agent code from order table and customer name from customer table </a:t>
            </a:r>
          </a:p>
          <a:p>
            <a:endParaRPr lang="en-US" sz="800" b="1" dirty="0" smtClean="0">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CREATE VIEW </a:t>
            </a:r>
            <a:r>
              <a:rPr lang="en-US" sz="800" b="1" dirty="0" err="1">
                <a:solidFill>
                  <a:srgbClr val="FF0000"/>
                </a:solidFill>
                <a:latin typeface="Cambria" panose="02040503050406030204" pitchFamily="18" charset="0"/>
                <a:ea typeface="Cambria" panose="02040503050406030204" pitchFamily="18" charset="0"/>
              </a:rPr>
              <a:t>ordersview</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AS SELECT </a:t>
            </a:r>
            <a:r>
              <a:rPr lang="en-US" sz="800" b="1" dirty="0" err="1">
                <a:solidFill>
                  <a:srgbClr val="FF0000"/>
                </a:solidFill>
                <a:latin typeface="Cambria" panose="02040503050406030204" pitchFamily="18" charset="0"/>
                <a:ea typeface="Cambria" panose="02040503050406030204" pitchFamily="18" charset="0"/>
              </a:rPr>
              <a:t>ord_num</a:t>
            </a:r>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ord_amount</a:t>
            </a:r>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a.agent_code</a:t>
            </a:r>
            <a:r>
              <a:rPr lang="en-US" sz="800" b="1" dirty="0">
                <a:solidFill>
                  <a:srgbClr val="FF0000"/>
                </a:solidFill>
                <a:latin typeface="Cambria" panose="02040503050406030204" pitchFamily="18" charset="0"/>
                <a:ea typeface="Cambria" panose="02040503050406030204" pitchFamily="18" charset="0"/>
              </a:rPr>
              <a:t>,</a:t>
            </a:r>
          </a:p>
          <a:p>
            <a:r>
              <a:rPr lang="en-US" sz="800" b="1" dirty="0" err="1">
                <a:solidFill>
                  <a:srgbClr val="FF0000"/>
                </a:solidFill>
                <a:latin typeface="Cambria" panose="02040503050406030204" pitchFamily="18" charset="0"/>
                <a:ea typeface="Cambria" panose="02040503050406030204" pitchFamily="18" charset="0"/>
              </a:rPr>
              <a:t>agent_name</a:t>
            </a:r>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cust_name</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FROM orders a</a:t>
            </a:r>
          </a:p>
          <a:p>
            <a:r>
              <a:rPr lang="en-US" sz="800" b="1" dirty="0">
                <a:solidFill>
                  <a:srgbClr val="FF0000"/>
                </a:solidFill>
                <a:latin typeface="Cambria" panose="02040503050406030204" pitchFamily="18" charset="0"/>
                <a:ea typeface="Cambria" panose="02040503050406030204" pitchFamily="18" charset="0"/>
              </a:rPr>
              <a:t>inner join customer b</a:t>
            </a:r>
          </a:p>
          <a:p>
            <a:r>
              <a:rPr lang="en-US" sz="800" b="1" dirty="0">
                <a:solidFill>
                  <a:srgbClr val="FF0000"/>
                </a:solidFill>
                <a:latin typeface="Cambria" panose="02040503050406030204" pitchFamily="18" charset="0"/>
                <a:ea typeface="Cambria" panose="02040503050406030204" pitchFamily="18" charset="0"/>
              </a:rPr>
              <a:t>inner join  agents c</a:t>
            </a:r>
          </a:p>
          <a:p>
            <a:r>
              <a:rPr lang="en-US" sz="800" b="1" dirty="0">
                <a:solidFill>
                  <a:srgbClr val="FF0000"/>
                </a:solidFill>
                <a:latin typeface="Cambria" panose="02040503050406030204" pitchFamily="18" charset="0"/>
                <a:ea typeface="Cambria" panose="02040503050406030204" pitchFamily="18" charset="0"/>
              </a:rPr>
              <a:t>WHERE </a:t>
            </a:r>
            <a:r>
              <a:rPr lang="en-US" sz="800" b="1" dirty="0" err="1">
                <a:solidFill>
                  <a:srgbClr val="FF0000"/>
                </a:solidFill>
                <a:latin typeface="Cambria" panose="02040503050406030204" pitchFamily="18" charset="0"/>
                <a:ea typeface="Cambria" panose="02040503050406030204" pitchFamily="18" charset="0"/>
              </a:rPr>
              <a:t>a.cust_code</a:t>
            </a:r>
            <a:r>
              <a:rPr lang="en-US" sz="800" b="1" dirty="0">
                <a:solidFill>
                  <a:srgbClr val="FF0000"/>
                </a:solidFill>
                <a:latin typeface="Cambria" panose="02040503050406030204" pitchFamily="18" charset="0"/>
                <a:ea typeface="Cambria" panose="02040503050406030204" pitchFamily="18" charset="0"/>
              </a:rPr>
              <a:t>=</a:t>
            </a:r>
            <a:r>
              <a:rPr lang="en-US" sz="800" b="1" dirty="0" err="1">
                <a:solidFill>
                  <a:srgbClr val="FF0000"/>
                </a:solidFill>
                <a:latin typeface="Cambria" panose="02040503050406030204" pitchFamily="18" charset="0"/>
                <a:ea typeface="Cambria" panose="02040503050406030204" pitchFamily="18" charset="0"/>
              </a:rPr>
              <a:t>b.cust_code</a:t>
            </a:r>
            <a:endParaRPr lang="en-US" sz="800" b="1" dirty="0">
              <a:solidFill>
                <a:srgbClr val="FF0000"/>
              </a:solidFill>
              <a:latin typeface="Cambria" panose="02040503050406030204" pitchFamily="18" charset="0"/>
              <a:ea typeface="Cambria" panose="02040503050406030204" pitchFamily="18" charset="0"/>
            </a:endParaRPr>
          </a:p>
          <a:p>
            <a:r>
              <a:rPr lang="en-US" sz="800" b="1" dirty="0">
                <a:solidFill>
                  <a:srgbClr val="FF0000"/>
                </a:solidFill>
                <a:latin typeface="Cambria" panose="02040503050406030204" pitchFamily="18" charset="0"/>
                <a:ea typeface="Cambria" panose="02040503050406030204" pitchFamily="18" charset="0"/>
              </a:rPr>
              <a:t>AND </a:t>
            </a:r>
            <a:r>
              <a:rPr lang="en-US" sz="800" b="1" dirty="0" err="1">
                <a:solidFill>
                  <a:srgbClr val="FF0000"/>
                </a:solidFill>
                <a:latin typeface="Cambria" panose="02040503050406030204" pitchFamily="18" charset="0"/>
                <a:ea typeface="Cambria" panose="02040503050406030204" pitchFamily="18" charset="0"/>
              </a:rPr>
              <a:t>a.agent_code</a:t>
            </a:r>
            <a:r>
              <a:rPr lang="en-US" sz="800" b="1" dirty="0">
                <a:solidFill>
                  <a:srgbClr val="FF0000"/>
                </a:solidFill>
                <a:latin typeface="Cambria" panose="02040503050406030204" pitchFamily="18" charset="0"/>
                <a:ea typeface="Cambria" panose="02040503050406030204" pitchFamily="18" charset="0"/>
              </a:rPr>
              <a:t>=</a:t>
            </a:r>
            <a:r>
              <a:rPr lang="en-US" sz="800" b="1" dirty="0" err="1">
                <a:solidFill>
                  <a:srgbClr val="FF0000"/>
                </a:solidFill>
                <a:latin typeface="Cambria" panose="02040503050406030204" pitchFamily="18" charset="0"/>
                <a:ea typeface="Cambria" panose="02040503050406030204" pitchFamily="18" charset="0"/>
              </a:rPr>
              <a:t>c.agent_code</a:t>
            </a:r>
            <a:r>
              <a:rPr lang="en-US" sz="800" b="1" dirty="0">
                <a:solidFill>
                  <a:srgbClr val="FF0000"/>
                </a:solidFill>
                <a:latin typeface="Cambria" panose="02040503050406030204" pitchFamily="18" charset="0"/>
                <a:ea typeface="Cambria" panose="02040503050406030204" pitchFamily="18" charset="0"/>
              </a:rPr>
              <a:t>;</a:t>
            </a:r>
          </a:p>
          <a:p>
            <a:r>
              <a:rPr lang="en-US" sz="800" b="1" dirty="0">
                <a:latin typeface="Cambria" panose="02040503050406030204" pitchFamily="18" charset="0"/>
                <a:ea typeface="Cambria" panose="02040503050406030204" pitchFamily="18" charset="0"/>
              </a:rPr>
              <a:t> </a:t>
            </a:r>
          </a:p>
          <a:p>
            <a:r>
              <a:rPr lang="en-US" sz="800" b="1" dirty="0" smtClean="0">
                <a:latin typeface="Cambria" panose="02040503050406030204" pitchFamily="18" charset="0"/>
                <a:ea typeface="Cambria" panose="02040503050406030204" pitchFamily="18" charset="0"/>
              </a:rPr>
              <a:t>WAQ:- Using </a:t>
            </a:r>
            <a:r>
              <a:rPr lang="en-US" sz="800" b="1" dirty="0">
                <a:latin typeface="Cambria" panose="02040503050406030204" pitchFamily="18" charset="0"/>
                <a:ea typeface="Cambria" panose="02040503050406030204" pitchFamily="18" charset="0"/>
              </a:rPr>
              <a:t>Customer table Need Grade count along with grade from Customer table </a:t>
            </a:r>
          </a:p>
          <a:p>
            <a:endParaRPr lang="en-US" sz="800" b="1" dirty="0" smtClean="0">
              <a:latin typeface="Cambria" panose="02040503050406030204" pitchFamily="18" charset="0"/>
              <a:ea typeface="Cambria" panose="02040503050406030204" pitchFamily="18" charset="0"/>
            </a:endParaRPr>
          </a:p>
          <a:p>
            <a:endParaRPr lang="en-US" sz="800" b="1" dirty="0">
              <a:latin typeface="Cambria" panose="02040503050406030204" pitchFamily="18" charset="0"/>
              <a:ea typeface="Cambria" panose="02040503050406030204" pitchFamily="18" charset="0"/>
            </a:endParaRPr>
          </a:p>
          <a:p>
            <a:r>
              <a:rPr lang="en-US" sz="800" b="1" dirty="0" smtClean="0">
                <a:solidFill>
                  <a:srgbClr val="FF0000"/>
                </a:solidFill>
                <a:latin typeface="Cambria" panose="02040503050406030204" pitchFamily="18" charset="0"/>
                <a:ea typeface="Cambria" panose="02040503050406030204" pitchFamily="18" charset="0"/>
              </a:rPr>
              <a:t>CREATE </a:t>
            </a:r>
            <a:r>
              <a:rPr lang="en-US" sz="800" b="1" dirty="0">
                <a:solidFill>
                  <a:srgbClr val="FF0000"/>
                </a:solidFill>
                <a:latin typeface="Cambria" panose="02040503050406030204" pitchFamily="18" charset="0"/>
                <a:ea typeface="Cambria" panose="02040503050406030204" pitchFamily="18" charset="0"/>
              </a:rPr>
              <a:t>VIEW </a:t>
            </a:r>
            <a:r>
              <a:rPr lang="en-US" sz="800" b="1" dirty="0" err="1">
                <a:solidFill>
                  <a:srgbClr val="FF0000"/>
                </a:solidFill>
                <a:latin typeface="Cambria" panose="02040503050406030204" pitchFamily="18" charset="0"/>
                <a:ea typeface="Cambria" panose="02040503050406030204" pitchFamily="18" charset="0"/>
              </a:rPr>
              <a:t>noofgrade</a:t>
            </a:r>
            <a:r>
              <a:rPr lang="en-US" sz="800" b="1" dirty="0">
                <a:solidFill>
                  <a:srgbClr val="FF0000"/>
                </a:solidFill>
                <a:latin typeface="Cambria" panose="02040503050406030204" pitchFamily="18" charset="0"/>
                <a:ea typeface="Cambria" panose="02040503050406030204" pitchFamily="18" charset="0"/>
              </a:rPr>
              <a:t>(</a:t>
            </a:r>
            <a:r>
              <a:rPr lang="en-US" sz="800" b="1" dirty="0" err="1">
                <a:solidFill>
                  <a:srgbClr val="FF0000"/>
                </a:solidFill>
                <a:latin typeface="Cambria" panose="02040503050406030204" pitchFamily="18" charset="0"/>
                <a:ea typeface="Cambria" panose="02040503050406030204" pitchFamily="18" charset="0"/>
              </a:rPr>
              <a:t>grade,gradecount</a:t>
            </a:r>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AS SELECT </a:t>
            </a:r>
            <a:r>
              <a:rPr lang="en-US" sz="800" b="1" dirty="0" err="1">
                <a:solidFill>
                  <a:srgbClr val="FF0000"/>
                </a:solidFill>
                <a:latin typeface="Cambria" panose="02040503050406030204" pitchFamily="18" charset="0"/>
                <a:ea typeface="Cambria" panose="02040503050406030204" pitchFamily="18" charset="0"/>
              </a:rPr>
              <a:t>grade,COUNT</a:t>
            </a:r>
            <a:r>
              <a:rPr lang="en-US" sz="800" b="1" dirty="0">
                <a:solidFill>
                  <a:srgbClr val="FF0000"/>
                </a:solidFill>
                <a:latin typeface="Cambria" panose="02040503050406030204" pitchFamily="18" charset="0"/>
                <a:ea typeface="Cambria" panose="02040503050406030204" pitchFamily="18" charset="0"/>
              </a:rPr>
              <a:t>(*) </a:t>
            </a:r>
          </a:p>
          <a:p>
            <a:r>
              <a:rPr lang="en-US" sz="800" b="1" dirty="0">
                <a:solidFill>
                  <a:srgbClr val="FF0000"/>
                </a:solidFill>
                <a:latin typeface="Cambria" panose="02040503050406030204" pitchFamily="18" charset="0"/>
                <a:ea typeface="Cambria" panose="02040503050406030204" pitchFamily="18" charset="0"/>
              </a:rPr>
              <a:t>FROM customer</a:t>
            </a:r>
          </a:p>
          <a:p>
            <a:r>
              <a:rPr lang="en-US" sz="800" b="1" dirty="0">
                <a:solidFill>
                  <a:srgbClr val="FF0000"/>
                </a:solidFill>
                <a:latin typeface="Cambria" panose="02040503050406030204" pitchFamily="18" charset="0"/>
                <a:ea typeface="Cambria" panose="02040503050406030204" pitchFamily="18" charset="0"/>
              </a:rPr>
              <a:t>GROUP BY grade;</a:t>
            </a:r>
          </a:p>
          <a:p>
            <a:r>
              <a:rPr lang="en-US" sz="800" b="1" dirty="0">
                <a:latin typeface="Cambria" panose="02040503050406030204" pitchFamily="18" charset="0"/>
                <a:ea typeface="Cambria" panose="02040503050406030204" pitchFamily="18" charset="0"/>
              </a:rPr>
              <a:t> </a:t>
            </a:r>
          </a:p>
          <a:p>
            <a:r>
              <a:rPr lang="en-US" sz="800" b="1" dirty="0">
                <a:latin typeface="Cambria" panose="02040503050406030204" pitchFamily="18" charset="0"/>
                <a:ea typeface="Cambria" panose="02040503050406030204" pitchFamily="18" charset="0"/>
              </a:rPr>
              <a:t>Created view using order table,   order Date, count of </a:t>
            </a:r>
            <a:r>
              <a:rPr lang="en-US" sz="800" b="1" dirty="0" err="1">
                <a:latin typeface="Cambria" panose="02040503050406030204" pitchFamily="18" charset="0"/>
                <a:ea typeface="Cambria" panose="02040503050406030204" pitchFamily="18" charset="0"/>
              </a:rPr>
              <a:t>cust_code</a:t>
            </a:r>
            <a:r>
              <a:rPr lang="en-US" sz="800" b="1" dirty="0">
                <a:latin typeface="Cambria" panose="02040503050406030204" pitchFamily="18" charset="0"/>
                <a:ea typeface="Cambria" panose="02040503050406030204" pitchFamily="18" charset="0"/>
              </a:rPr>
              <a:t>, Count of </a:t>
            </a:r>
            <a:r>
              <a:rPr lang="en-US" sz="800" b="1" dirty="0" err="1">
                <a:latin typeface="Cambria" panose="02040503050406030204" pitchFamily="18" charset="0"/>
                <a:ea typeface="Cambria" panose="02040503050406030204" pitchFamily="18" charset="0"/>
              </a:rPr>
              <a:t>agent_code</a:t>
            </a:r>
            <a:r>
              <a:rPr lang="en-US" sz="800" b="1" dirty="0">
                <a:latin typeface="Cambria" panose="02040503050406030204" pitchFamily="18" charset="0"/>
                <a:ea typeface="Cambria" panose="02040503050406030204" pitchFamily="18" charset="0"/>
              </a:rPr>
              <a:t>, count </a:t>
            </a:r>
            <a:r>
              <a:rPr lang="en-US" sz="800" b="1" dirty="0" err="1">
                <a:latin typeface="Cambria" panose="02040503050406030204" pitchFamily="18" charset="0"/>
                <a:ea typeface="Cambria" panose="02040503050406030204" pitchFamily="18" charset="0"/>
              </a:rPr>
              <a:t>ord_num</a:t>
            </a:r>
            <a:r>
              <a:rPr lang="en-US" sz="800" b="1" dirty="0">
                <a:latin typeface="Cambria" panose="02040503050406030204" pitchFamily="18" charset="0"/>
                <a:ea typeface="Cambria" panose="02040503050406030204" pitchFamily="18" charset="0"/>
              </a:rPr>
              <a:t>, Average of </a:t>
            </a:r>
            <a:r>
              <a:rPr lang="en-US" sz="800" b="1" dirty="0" err="1">
                <a:latin typeface="Cambria" panose="02040503050406030204" pitchFamily="18" charset="0"/>
                <a:ea typeface="Cambria" panose="02040503050406030204" pitchFamily="18" charset="0"/>
              </a:rPr>
              <a:t>ord_amount</a:t>
            </a:r>
            <a:r>
              <a:rPr lang="en-US" sz="800" b="1" dirty="0">
                <a:latin typeface="Cambria" panose="02040503050406030204" pitchFamily="18" charset="0"/>
                <a:ea typeface="Cambria" panose="02040503050406030204" pitchFamily="18" charset="0"/>
              </a:rPr>
              <a:t> and sum of </a:t>
            </a:r>
            <a:r>
              <a:rPr lang="en-US" sz="800" b="1" dirty="0" err="1">
                <a:latin typeface="Cambria" panose="02040503050406030204" pitchFamily="18" charset="0"/>
                <a:ea typeface="Cambria" panose="02040503050406030204" pitchFamily="18" charset="0"/>
              </a:rPr>
              <a:t>ord_amount</a:t>
            </a:r>
            <a:r>
              <a:rPr lang="en-US" sz="800" b="1" dirty="0">
                <a:latin typeface="Cambria" panose="02040503050406030204" pitchFamily="18" charset="0"/>
                <a:ea typeface="Cambria" panose="02040503050406030204" pitchFamily="18" charset="0"/>
              </a:rPr>
              <a:t> </a:t>
            </a:r>
          </a:p>
          <a:p>
            <a:r>
              <a:rPr lang="en-US" sz="800" b="1" dirty="0">
                <a:latin typeface="Cambria" panose="02040503050406030204" pitchFamily="18" charset="0"/>
                <a:ea typeface="Cambria" panose="02040503050406030204" pitchFamily="18" charset="0"/>
              </a:rPr>
              <a:t> </a:t>
            </a:r>
          </a:p>
          <a:p>
            <a:r>
              <a:rPr lang="en-US" sz="800" b="1" dirty="0">
                <a:solidFill>
                  <a:srgbClr val="FF0000"/>
                </a:solidFill>
                <a:latin typeface="Cambria" panose="02040503050406030204" pitchFamily="18" charset="0"/>
                <a:ea typeface="Cambria" panose="02040503050406030204" pitchFamily="18" charset="0"/>
              </a:rPr>
              <a:t>CREATE VIEW </a:t>
            </a:r>
            <a:r>
              <a:rPr lang="en-US" sz="800" b="1" dirty="0" err="1">
                <a:solidFill>
                  <a:srgbClr val="FF0000"/>
                </a:solidFill>
                <a:latin typeface="Cambria" panose="02040503050406030204" pitchFamily="18" charset="0"/>
                <a:ea typeface="Cambria" panose="02040503050406030204" pitchFamily="18" charset="0"/>
              </a:rPr>
              <a:t>ordersview</a:t>
            </a:r>
            <a:r>
              <a:rPr lang="en-US" sz="800" b="1" dirty="0">
                <a:solidFill>
                  <a:srgbClr val="FF0000"/>
                </a:solidFill>
                <a:latin typeface="Cambria" panose="02040503050406030204" pitchFamily="18" charset="0"/>
                <a:ea typeface="Cambria" panose="02040503050406030204" pitchFamily="18" charset="0"/>
              </a:rPr>
              <a:t> (</a:t>
            </a:r>
            <a:r>
              <a:rPr lang="en-US" sz="800" b="1" dirty="0" err="1">
                <a:solidFill>
                  <a:srgbClr val="FF0000"/>
                </a:solidFill>
                <a:latin typeface="Cambria" panose="02040503050406030204" pitchFamily="18" charset="0"/>
                <a:ea typeface="Cambria" panose="02040503050406030204" pitchFamily="18" charset="0"/>
              </a:rPr>
              <a:t>ord_date,c_cust_code</a:t>
            </a:r>
            <a:r>
              <a:rPr lang="en-US" sz="800" b="1" dirty="0">
                <a:solidFill>
                  <a:srgbClr val="FF0000"/>
                </a:solidFill>
                <a:latin typeface="Cambria" panose="02040503050406030204" pitchFamily="18" charset="0"/>
                <a:ea typeface="Cambria" panose="02040503050406030204" pitchFamily="18" charset="0"/>
              </a:rPr>
              <a:t>,</a:t>
            </a:r>
          </a:p>
          <a:p>
            <a:r>
              <a:rPr lang="en-US" sz="800" b="1" dirty="0" err="1">
                <a:solidFill>
                  <a:srgbClr val="FF0000"/>
                </a:solidFill>
                <a:latin typeface="Cambria" panose="02040503050406030204" pitchFamily="18" charset="0"/>
                <a:ea typeface="Cambria" panose="02040503050406030204" pitchFamily="18" charset="0"/>
              </a:rPr>
              <a:t>c_ag_code,c_ord_num,avg_ord_amt,sum_amt</a:t>
            </a:r>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AS </a:t>
            </a:r>
          </a:p>
          <a:p>
            <a:r>
              <a:rPr lang="en-US" sz="800" b="1" dirty="0">
                <a:solidFill>
                  <a:srgbClr val="FF0000"/>
                </a:solidFill>
                <a:latin typeface="Cambria" panose="02040503050406030204" pitchFamily="18" charset="0"/>
                <a:ea typeface="Cambria" panose="02040503050406030204" pitchFamily="18" charset="0"/>
              </a:rPr>
              <a:t>SELECT </a:t>
            </a:r>
            <a:r>
              <a:rPr lang="en-US" sz="800" b="1" dirty="0" err="1">
                <a:solidFill>
                  <a:srgbClr val="FF0000"/>
                </a:solidFill>
                <a:latin typeface="Cambria" panose="02040503050406030204" pitchFamily="18" charset="0"/>
                <a:ea typeface="Cambria" panose="02040503050406030204" pitchFamily="18" charset="0"/>
              </a:rPr>
              <a:t>ord_date,COUNT</a:t>
            </a:r>
            <a:r>
              <a:rPr lang="en-US" sz="800" b="1" dirty="0">
                <a:solidFill>
                  <a:srgbClr val="FF0000"/>
                </a:solidFill>
                <a:latin typeface="Cambria" panose="02040503050406030204" pitchFamily="18" charset="0"/>
                <a:ea typeface="Cambria" panose="02040503050406030204" pitchFamily="18" charset="0"/>
              </a:rPr>
              <a:t>(DISTINCT </a:t>
            </a:r>
            <a:r>
              <a:rPr lang="en-US" sz="800" b="1" dirty="0" err="1">
                <a:solidFill>
                  <a:srgbClr val="FF0000"/>
                </a:solidFill>
                <a:latin typeface="Cambria" panose="02040503050406030204" pitchFamily="18" charset="0"/>
                <a:ea typeface="Cambria" panose="02040503050406030204" pitchFamily="18" charset="0"/>
              </a:rPr>
              <a:t>cust_code</a:t>
            </a:r>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COUNT(DISTINCT </a:t>
            </a:r>
            <a:r>
              <a:rPr lang="en-US" sz="800" b="1" dirty="0" err="1">
                <a:solidFill>
                  <a:srgbClr val="FF0000"/>
                </a:solidFill>
                <a:latin typeface="Cambria" panose="02040503050406030204" pitchFamily="18" charset="0"/>
                <a:ea typeface="Cambria" panose="02040503050406030204" pitchFamily="18" charset="0"/>
              </a:rPr>
              <a:t>agent_code</a:t>
            </a:r>
            <a:r>
              <a:rPr lang="en-US" sz="800" b="1" dirty="0">
                <a:solidFill>
                  <a:srgbClr val="FF0000"/>
                </a:solidFill>
                <a:latin typeface="Cambria" panose="02040503050406030204" pitchFamily="18" charset="0"/>
                <a:ea typeface="Cambria" panose="02040503050406030204" pitchFamily="18" charset="0"/>
              </a:rPr>
              <a:t>),COUNT(</a:t>
            </a:r>
            <a:r>
              <a:rPr lang="en-US" sz="800" b="1" dirty="0" err="1">
                <a:solidFill>
                  <a:srgbClr val="FF0000"/>
                </a:solidFill>
                <a:latin typeface="Cambria" panose="02040503050406030204" pitchFamily="18" charset="0"/>
                <a:ea typeface="Cambria" panose="02040503050406030204" pitchFamily="18" charset="0"/>
              </a:rPr>
              <a:t>ord_num</a:t>
            </a:r>
            <a:r>
              <a:rPr lang="en-US" sz="800" b="1" dirty="0">
                <a:solidFill>
                  <a:srgbClr val="FF0000"/>
                </a:solidFill>
                <a:latin typeface="Cambria" panose="02040503050406030204" pitchFamily="18" charset="0"/>
                <a:ea typeface="Cambria" panose="02040503050406030204" pitchFamily="18" charset="0"/>
              </a:rPr>
              <a:t>),</a:t>
            </a:r>
          </a:p>
          <a:p>
            <a:r>
              <a:rPr lang="en-US" sz="800" b="1" dirty="0">
                <a:solidFill>
                  <a:srgbClr val="FF0000"/>
                </a:solidFill>
                <a:latin typeface="Cambria" panose="02040503050406030204" pitchFamily="18" charset="0"/>
                <a:ea typeface="Cambria" panose="02040503050406030204" pitchFamily="18" charset="0"/>
              </a:rPr>
              <a:t>AVG(</a:t>
            </a:r>
            <a:r>
              <a:rPr lang="en-US" sz="800" b="1" dirty="0" err="1">
                <a:solidFill>
                  <a:srgbClr val="FF0000"/>
                </a:solidFill>
                <a:latin typeface="Cambria" panose="02040503050406030204" pitchFamily="18" charset="0"/>
                <a:ea typeface="Cambria" panose="02040503050406030204" pitchFamily="18" charset="0"/>
              </a:rPr>
              <a:t>ord_amount</a:t>
            </a:r>
            <a:r>
              <a:rPr lang="en-US" sz="800" b="1" dirty="0">
                <a:solidFill>
                  <a:srgbClr val="FF0000"/>
                </a:solidFill>
                <a:latin typeface="Cambria" panose="02040503050406030204" pitchFamily="18" charset="0"/>
                <a:ea typeface="Cambria" panose="02040503050406030204" pitchFamily="18" charset="0"/>
              </a:rPr>
              <a:t>), SUM(</a:t>
            </a:r>
            <a:r>
              <a:rPr lang="en-US" sz="800" b="1" dirty="0" err="1">
                <a:solidFill>
                  <a:srgbClr val="FF0000"/>
                </a:solidFill>
                <a:latin typeface="Cambria" panose="02040503050406030204" pitchFamily="18" charset="0"/>
                <a:ea typeface="Cambria" panose="02040503050406030204" pitchFamily="18" charset="0"/>
              </a:rPr>
              <a:t>ord_amount</a:t>
            </a:r>
            <a:r>
              <a:rPr lang="en-US" sz="800" b="1" dirty="0">
                <a:solidFill>
                  <a:srgbClr val="FF0000"/>
                </a:solidFill>
                <a:latin typeface="Cambria" panose="02040503050406030204" pitchFamily="18" charset="0"/>
                <a:ea typeface="Cambria" panose="02040503050406030204" pitchFamily="18" charset="0"/>
              </a:rPr>
              <a:t>) </a:t>
            </a:r>
          </a:p>
          <a:p>
            <a:r>
              <a:rPr lang="en-US" sz="800" b="1" dirty="0">
                <a:solidFill>
                  <a:srgbClr val="FF0000"/>
                </a:solidFill>
                <a:latin typeface="Cambria" panose="02040503050406030204" pitchFamily="18" charset="0"/>
                <a:ea typeface="Cambria" panose="02040503050406030204" pitchFamily="18" charset="0"/>
              </a:rPr>
              <a:t>FROM orders </a:t>
            </a:r>
          </a:p>
          <a:p>
            <a:r>
              <a:rPr lang="en-US" sz="800" b="1" dirty="0">
                <a:solidFill>
                  <a:srgbClr val="FF0000"/>
                </a:solidFill>
                <a:latin typeface="Cambria" panose="02040503050406030204" pitchFamily="18" charset="0"/>
                <a:ea typeface="Cambria" panose="02040503050406030204" pitchFamily="18" charset="0"/>
              </a:rPr>
              <a:t>GROUP BY </a:t>
            </a:r>
            <a:r>
              <a:rPr lang="en-US" sz="800" b="1" dirty="0" err="1">
                <a:solidFill>
                  <a:srgbClr val="FF0000"/>
                </a:solidFill>
                <a:latin typeface="Cambria" panose="02040503050406030204" pitchFamily="18" charset="0"/>
                <a:ea typeface="Cambria" panose="02040503050406030204" pitchFamily="18" charset="0"/>
              </a:rPr>
              <a:t>ord_date</a:t>
            </a:r>
            <a:r>
              <a:rPr lang="en-US" sz="800" b="1" dirty="0" smtClean="0">
                <a:solidFill>
                  <a:srgbClr val="FF0000"/>
                </a:solidFill>
                <a:latin typeface="Cambria" panose="02040503050406030204" pitchFamily="18" charset="0"/>
                <a:ea typeface="Cambria" panose="02040503050406030204" pitchFamily="18" charset="0"/>
              </a:rPr>
              <a:t>;</a:t>
            </a:r>
            <a:endParaRPr lang="en-US" sz="800" b="1"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558234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4201381" y="13628"/>
            <a:ext cx="23354" cy="6848090"/>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p:cNvCxnSpPr/>
          <p:nvPr/>
        </p:nvCxnSpPr>
        <p:spPr>
          <a:xfrm>
            <a:off x="8756371" y="0"/>
            <a:ext cx="23354" cy="6848090"/>
          </a:xfrm>
          <a:prstGeom prst="line">
            <a:avLst/>
          </a:prstGeom>
        </p:spPr>
        <p:style>
          <a:lnRef idx="2">
            <a:schemeClr val="accent1"/>
          </a:lnRef>
          <a:fillRef idx="1">
            <a:schemeClr val="lt1"/>
          </a:fillRef>
          <a:effectRef idx="0">
            <a:schemeClr val="accent1"/>
          </a:effectRef>
          <a:fontRef idx="minor">
            <a:schemeClr val="dk1"/>
          </a:fontRef>
        </p:style>
      </p:cxnSp>
      <p:sp>
        <p:nvSpPr>
          <p:cNvPr id="2" name="Rectangle 1"/>
          <p:cNvSpPr/>
          <p:nvPr/>
        </p:nvSpPr>
        <p:spPr>
          <a:xfrm>
            <a:off x="59473" y="92703"/>
            <a:ext cx="4081347" cy="135421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u="sng" dirty="0">
                <a:solidFill>
                  <a:srgbClr val="0070C0"/>
                </a:solidFill>
                <a:latin typeface="Cambria" panose="02040503050406030204" pitchFamily="18" charset="0"/>
                <a:ea typeface="Cambria" panose="02040503050406030204" pitchFamily="18" charset="0"/>
              </a:rPr>
              <a:t>User Defined Functions in SQL</a:t>
            </a:r>
          </a:p>
          <a:p>
            <a:r>
              <a:rPr lang="en-US" sz="900" dirty="0">
                <a:solidFill>
                  <a:schemeClr val="dk1"/>
                </a:solidFill>
                <a:latin typeface="Cambria" panose="02040503050406030204" pitchFamily="18" charset="0"/>
                <a:ea typeface="Cambria" panose="02040503050406030204" pitchFamily="18" charset="0"/>
              </a:rPr>
              <a:t>Like functions in programming languages, SQL Server user-defined functions are routines that accept parameters, perform an action, such as a complex calculation, and return the result of that action as a value. The return value can either be a single scalar value or a result set</a:t>
            </a:r>
            <a:r>
              <a:rPr lang="en-US" sz="900" dirty="0" smtClean="0">
                <a:solidFill>
                  <a:schemeClr val="dk1"/>
                </a:solidFill>
                <a:latin typeface="Cambria" panose="02040503050406030204" pitchFamily="18" charset="0"/>
                <a:ea typeface="Cambria" panose="02040503050406030204" pitchFamily="18" charset="0"/>
              </a:rPr>
              <a:t>.</a:t>
            </a:r>
          </a:p>
          <a:p>
            <a:endParaRPr lang="en-US" sz="9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pPr lvl="0"/>
            <a:r>
              <a:rPr lang="en-US" sz="900" dirty="0"/>
              <a:t>Scalar function</a:t>
            </a:r>
          </a:p>
          <a:p>
            <a:pPr lvl="0"/>
            <a:r>
              <a:rPr lang="en-US" sz="900" dirty="0"/>
              <a:t>Table valued function</a:t>
            </a:r>
          </a:p>
          <a:p>
            <a:endParaRPr lang="en-US" sz="900" dirty="0">
              <a:solidFill>
                <a:schemeClr val="dk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3" name="Rectangle 2"/>
          <p:cNvSpPr/>
          <p:nvPr/>
        </p:nvSpPr>
        <p:spPr>
          <a:xfrm>
            <a:off x="85492" y="1506261"/>
            <a:ext cx="4029307" cy="430887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900" b="1" u="sng"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Scalar Functions:-</a:t>
            </a:r>
          </a:p>
          <a:p>
            <a:r>
              <a:rPr lang="en-US" sz="900" dirty="0">
                <a:latin typeface="Cambria" panose="02040503050406030204" pitchFamily="18" charset="0"/>
                <a:ea typeface="Cambria" panose="02040503050406030204" pitchFamily="18" charset="0"/>
              </a:rPr>
              <a:t>Its returns only one value.</a:t>
            </a:r>
          </a:p>
          <a:p>
            <a:r>
              <a:rPr lang="en-US" sz="900" dirty="0">
                <a:latin typeface="Cambria" panose="02040503050406030204" pitchFamily="18" charset="0"/>
                <a:ea typeface="Cambria" panose="02040503050406030204" pitchFamily="18" charset="0"/>
              </a:rPr>
              <a:t>Whenever we have execute the function we need to pass at least two part </a:t>
            </a:r>
          </a:p>
          <a:p>
            <a:r>
              <a:rPr lang="en-US" sz="900" b="1" dirty="0">
                <a:solidFill>
                  <a:srgbClr val="FF0000"/>
                </a:solidFill>
                <a:latin typeface="Cambria" panose="02040503050406030204" pitchFamily="18" charset="0"/>
                <a:ea typeface="Cambria" panose="02040503050406030204" pitchFamily="18" charset="0"/>
              </a:rPr>
              <a:t>(Select </a:t>
            </a:r>
            <a:r>
              <a:rPr lang="en-US" sz="900" b="1" dirty="0" err="1">
                <a:solidFill>
                  <a:srgbClr val="FF0000"/>
                </a:solidFill>
                <a:latin typeface="Cambria" panose="02040503050406030204" pitchFamily="18" charset="0"/>
                <a:ea typeface="Cambria" panose="02040503050406030204" pitchFamily="18" charset="0"/>
              </a:rPr>
              <a:t>DBname.schema.functionname</a:t>
            </a:r>
            <a:r>
              <a:rPr lang="en-US" sz="900" b="1" dirty="0">
                <a:solidFill>
                  <a:srgbClr val="FF0000"/>
                </a:solidFill>
                <a:latin typeface="Cambria" panose="02040503050406030204" pitchFamily="18" charset="0"/>
                <a:ea typeface="Cambria" panose="02040503050406030204" pitchFamily="18" charset="0"/>
              </a:rPr>
              <a:t>(parameter)) </a:t>
            </a:r>
            <a:endParaRPr lang="en-US" sz="900" b="1" dirty="0" smtClean="0">
              <a:solidFill>
                <a:srgbClr val="FF0000"/>
              </a:solidFill>
              <a:latin typeface="Cambria" panose="02040503050406030204" pitchFamily="18" charset="0"/>
              <a:ea typeface="Cambria" panose="02040503050406030204" pitchFamily="18" charset="0"/>
            </a:endParaRPr>
          </a:p>
          <a:p>
            <a:endParaRPr lang="en-US" sz="900" b="1" dirty="0">
              <a:solidFill>
                <a:srgbClr val="FF0000"/>
              </a:solidFill>
              <a:latin typeface="Cambria" panose="02040503050406030204" pitchFamily="18" charset="0"/>
              <a:ea typeface="Cambria" panose="02040503050406030204" pitchFamily="18" charset="0"/>
            </a:endParaRPr>
          </a:p>
          <a:p>
            <a:r>
              <a:rPr lang="en-US" sz="900" b="1" dirty="0" smtClean="0">
                <a:solidFill>
                  <a:srgbClr val="FF0000"/>
                </a:solidFill>
                <a:latin typeface="Cambria" panose="02040503050406030204" pitchFamily="18" charset="0"/>
                <a:ea typeface="Cambria" panose="02040503050406030204" pitchFamily="18" charset="0"/>
              </a:rPr>
              <a:t>Select </a:t>
            </a:r>
            <a:r>
              <a:rPr lang="en-US" sz="900" b="1" dirty="0" err="1">
                <a:solidFill>
                  <a:srgbClr val="FF0000"/>
                </a:solidFill>
                <a:latin typeface="Cambria" panose="02040503050406030204" pitchFamily="18" charset="0"/>
                <a:ea typeface="Cambria" panose="02040503050406030204" pitchFamily="18" charset="0"/>
              </a:rPr>
              <a:t>dbo.calculateAge</a:t>
            </a:r>
            <a:r>
              <a:rPr lang="en-US" sz="900" b="1" dirty="0">
                <a:solidFill>
                  <a:srgbClr val="FF0000"/>
                </a:solidFill>
                <a:latin typeface="Cambria" panose="02040503050406030204" pitchFamily="18" charset="0"/>
                <a:ea typeface="Cambria" panose="02040503050406030204" pitchFamily="18" charset="0"/>
              </a:rPr>
              <a:t> (‘2003-12-04’)</a:t>
            </a:r>
          </a:p>
          <a:p>
            <a:endParaRPr lang="en-US" sz="1000" b="1" u="sng" dirty="0" smtClean="0">
              <a:solidFill>
                <a:srgbClr val="0070C0"/>
              </a:solidFill>
              <a:latin typeface="Cambria" panose="02040503050406030204" pitchFamily="18" charset="0"/>
              <a:ea typeface="Cambria" panose="02040503050406030204" pitchFamily="18" charset="0"/>
            </a:endParaRPr>
          </a:p>
          <a:p>
            <a:r>
              <a:rPr lang="en-US" sz="900" dirty="0">
                <a:latin typeface="Cambria" panose="02040503050406030204" pitchFamily="18" charset="0"/>
                <a:ea typeface="Cambria" panose="02040503050406030204" pitchFamily="18" charset="0"/>
              </a:rPr>
              <a:t>Syntax:-</a:t>
            </a:r>
          </a:p>
          <a:p>
            <a:r>
              <a:rPr lang="en-US" sz="900" b="1" u="sng" dirty="0">
                <a:latin typeface="Cambria" panose="02040503050406030204" pitchFamily="18" charset="0"/>
                <a:ea typeface="Cambria" panose="02040503050406030204" pitchFamily="18" charset="0"/>
              </a:rPr>
              <a:t>Create</a:t>
            </a:r>
            <a:r>
              <a:rPr lang="en-US" sz="900" b="1" u="sng" dirty="0" smtClean="0">
                <a:latin typeface="Cambria" panose="02040503050406030204" pitchFamily="18" charset="0"/>
                <a:ea typeface="Cambria" panose="02040503050406030204" pitchFamily="18" charset="0"/>
              </a:rPr>
              <a:t>:-</a:t>
            </a:r>
          </a:p>
          <a:p>
            <a:endParaRPr lang="en-US" sz="900" b="1" u="sng" dirty="0">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CREATE FUNCTION [</a:t>
            </a:r>
            <a:r>
              <a:rPr lang="en-US" sz="900" b="1" dirty="0" err="1">
                <a:solidFill>
                  <a:srgbClr val="FF0000"/>
                </a:solidFill>
                <a:latin typeface="Cambria" panose="02040503050406030204" pitchFamily="18" charset="0"/>
                <a:ea typeface="Cambria" panose="02040503050406030204" pitchFamily="18" charset="0"/>
              </a:rPr>
              <a:t>database_name</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function_name</a:t>
            </a:r>
            <a:r>
              <a:rPr lang="en-US" sz="900" b="1" dirty="0">
                <a:solidFill>
                  <a:srgbClr val="FF0000"/>
                </a:solidFill>
                <a:latin typeface="Cambria" panose="02040503050406030204" pitchFamily="18" charset="0"/>
                <a:ea typeface="Cambria" panose="02040503050406030204" pitchFamily="18" charset="0"/>
              </a:rPr>
              <a:t> (parameters)</a:t>
            </a:r>
          </a:p>
          <a:p>
            <a:r>
              <a:rPr lang="en-US" sz="900" b="1" dirty="0">
                <a:solidFill>
                  <a:srgbClr val="FF0000"/>
                </a:solidFill>
                <a:latin typeface="Cambria" panose="02040503050406030204" pitchFamily="18" charset="0"/>
                <a:ea typeface="Cambria" panose="02040503050406030204" pitchFamily="18" charset="0"/>
              </a:rPr>
              <a:t>RETURNS </a:t>
            </a:r>
            <a:r>
              <a:rPr lang="en-US" sz="900" b="1" dirty="0" err="1">
                <a:solidFill>
                  <a:srgbClr val="FF0000"/>
                </a:solidFill>
                <a:latin typeface="Cambria" panose="02040503050406030204" pitchFamily="18" charset="0"/>
                <a:ea typeface="Cambria" panose="02040503050406030204" pitchFamily="18" charset="0"/>
              </a:rPr>
              <a:t>data_type</a:t>
            </a:r>
            <a:r>
              <a:rPr lang="en-US" sz="900" b="1" dirty="0">
                <a:solidFill>
                  <a:srgbClr val="FF0000"/>
                </a:solidFill>
                <a:latin typeface="Cambria" panose="02040503050406030204" pitchFamily="18" charset="0"/>
                <a:ea typeface="Cambria" panose="02040503050406030204" pitchFamily="18" charset="0"/>
              </a:rPr>
              <a:t> AS</a:t>
            </a:r>
          </a:p>
          <a:p>
            <a:r>
              <a:rPr lang="en-US" sz="900" b="1" dirty="0">
                <a:solidFill>
                  <a:srgbClr val="FF0000"/>
                </a:solidFill>
                <a:latin typeface="Cambria" panose="02040503050406030204" pitchFamily="18" charset="0"/>
                <a:ea typeface="Cambria" panose="02040503050406030204" pitchFamily="18" charset="0"/>
              </a:rPr>
              <a:t>BEGIN</a:t>
            </a:r>
          </a:p>
          <a:p>
            <a:r>
              <a:rPr lang="en-US" sz="900" b="1" dirty="0">
                <a:solidFill>
                  <a:srgbClr val="FF0000"/>
                </a:solidFill>
                <a:latin typeface="Cambria" panose="02040503050406030204" pitchFamily="18" charset="0"/>
                <a:ea typeface="Cambria" panose="02040503050406030204" pitchFamily="18" charset="0"/>
              </a:rPr>
              <a:t>    SQL statements</a:t>
            </a:r>
          </a:p>
          <a:p>
            <a:r>
              <a:rPr lang="en-US" sz="900" b="1" dirty="0">
                <a:solidFill>
                  <a:srgbClr val="FF0000"/>
                </a:solidFill>
                <a:latin typeface="Cambria" panose="02040503050406030204" pitchFamily="18" charset="0"/>
                <a:ea typeface="Cambria" panose="02040503050406030204" pitchFamily="18" charset="0"/>
              </a:rPr>
              <a:t>    RETURN value</a:t>
            </a:r>
          </a:p>
          <a:p>
            <a:r>
              <a:rPr lang="en-US" sz="900" b="1" dirty="0">
                <a:solidFill>
                  <a:srgbClr val="FF0000"/>
                </a:solidFill>
                <a:latin typeface="Cambria" panose="02040503050406030204" pitchFamily="18" charset="0"/>
                <a:ea typeface="Cambria" panose="02040503050406030204" pitchFamily="18" charset="0"/>
              </a:rPr>
              <a:t>END;</a:t>
            </a:r>
          </a:p>
          <a:p>
            <a:r>
              <a:rPr lang="en-US" sz="900" b="1" dirty="0">
                <a:solidFill>
                  <a:srgbClr val="FF0000"/>
                </a:solidFill>
                <a:latin typeface="Cambria" panose="02040503050406030204" pitchFamily="18" charset="0"/>
                <a:ea typeface="Cambria" panose="02040503050406030204" pitchFamily="18" charset="0"/>
              </a:rPr>
              <a:t>    </a:t>
            </a:r>
          </a:p>
          <a:p>
            <a:r>
              <a:rPr lang="en-US" sz="900" b="1" u="sng" dirty="0">
                <a:latin typeface="Cambria" panose="02040503050406030204" pitchFamily="18" charset="0"/>
                <a:ea typeface="Cambria" panose="02040503050406030204" pitchFamily="18" charset="0"/>
              </a:rPr>
              <a:t>Alter</a:t>
            </a:r>
          </a:p>
          <a:p>
            <a:endParaRPr lang="en-US" sz="1000" b="1" u="sng" dirty="0">
              <a:solidFill>
                <a:srgbClr val="0070C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ALTER FUNCTION [</a:t>
            </a:r>
            <a:r>
              <a:rPr lang="en-US" sz="900" b="1" dirty="0" err="1">
                <a:solidFill>
                  <a:srgbClr val="FF0000"/>
                </a:solidFill>
                <a:latin typeface="Cambria" panose="02040503050406030204" pitchFamily="18" charset="0"/>
                <a:ea typeface="Cambria" panose="02040503050406030204" pitchFamily="18" charset="0"/>
              </a:rPr>
              <a:t>database_name</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function_name</a:t>
            </a:r>
            <a:r>
              <a:rPr lang="en-US" sz="900" b="1" dirty="0">
                <a:solidFill>
                  <a:srgbClr val="FF0000"/>
                </a:solidFill>
                <a:latin typeface="Cambria" panose="02040503050406030204" pitchFamily="18" charset="0"/>
                <a:ea typeface="Cambria" panose="02040503050406030204" pitchFamily="18" charset="0"/>
              </a:rPr>
              <a:t> (parameters)</a:t>
            </a:r>
          </a:p>
          <a:p>
            <a:r>
              <a:rPr lang="en-US" sz="900" b="1" dirty="0">
                <a:solidFill>
                  <a:srgbClr val="FF0000"/>
                </a:solidFill>
                <a:latin typeface="Cambria" panose="02040503050406030204" pitchFamily="18" charset="0"/>
                <a:ea typeface="Cambria" panose="02040503050406030204" pitchFamily="18" charset="0"/>
              </a:rPr>
              <a:t>RETURNS </a:t>
            </a:r>
            <a:r>
              <a:rPr lang="en-US" sz="900" b="1" dirty="0" err="1">
                <a:solidFill>
                  <a:srgbClr val="FF0000"/>
                </a:solidFill>
                <a:latin typeface="Cambria" panose="02040503050406030204" pitchFamily="18" charset="0"/>
                <a:ea typeface="Cambria" panose="02040503050406030204" pitchFamily="18" charset="0"/>
              </a:rPr>
              <a:t>data_type</a:t>
            </a:r>
            <a:r>
              <a:rPr lang="en-US" sz="900" b="1" dirty="0">
                <a:solidFill>
                  <a:srgbClr val="FF0000"/>
                </a:solidFill>
                <a:latin typeface="Cambria" panose="02040503050406030204" pitchFamily="18" charset="0"/>
                <a:ea typeface="Cambria" panose="02040503050406030204" pitchFamily="18" charset="0"/>
              </a:rPr>
              <a:t> AS</a:t>
            </a:r>
          </a:p>
          <a:p>
            <a:r>
              <a:rPr lang="en-US" sz="900" b="1" dirty="0">
                <a:solidFill>
                  <a:srgbClr val="FF0000"/>
                </a:solidFill>
                <a:latin typeface="Cambria" panose="02040503050406030204" pitchFamily="18" charset="0"/>
                <a:ea typeface="Cambria" panose="02040503050406030204" pitchFamily="18" charset="0"/>
              </a:rPr>
              <a:t>BEGIN</a:t>
            </a:r>
          </a:p>
          <a:p>
            <a:r>
              <a:rPr lang="en-US" sz="900" b="1" dirty="0">
                <a:solidFill>
                  <a:srgbClr val="FF0000"/>
                </a:solidFill>
                <a:latin typeface="Cambria" panose="02040503050406030204" pitchFamily="18" charset="0"/>
                <a:ea typeface="Cambria" panose="02040503050406030204" pitchFamily="18" charset="0"/>
              </a:rPr>
              <a:t>    SQL statements</a:t>
            </a:r>
          </a:p>
          <a:p>
            <a:r>
              <a:rPr lang="en-US" sz="900" b="1" dirty="0">
                <a:solidFill>
                  <a:srgbClr val="FF0000"/>
                </a:solidFill>
                <a:latin typeface="Cambria" panose="02040503050406030204" pitchFamily="18" charset="0"/>
                <a:ea typeface="Cambria" panose="02040503050406030204" pitchFamily="18" charset="0"/>
              </a:rPr>
              <a:t>    RETURN value</a:t>
            </a:r>
          </a:p>
          <a:p>
            <a:r>
              <a:rPr lang="en-US" sz="900" b="1" dirty="0">
                <a:solidFill>
                  <a:srgbClr val="FF0000"/>
                </a:solidFill>
                <a:latin typeface="Cambria" panose="02040503050406030204" pitchFamily="18" charset="0"/>
                <a:ea typeface="Cambria" panose="02040503050406030204" pitchFamily="18" charset="0"/>
              </a:rPr>
              <a:t>END;</a:t>
            </a:r>
          </a:p>
          <a:p>
            <a:r>
              <a:rPr lang="en-US" sz="900" b="1" dirty="0">
                <a:solidFill>
                  <a:srgbClr val="FF0000"/>
                </a:solidFill>
                <a:latin typeface="Cambria" panose="02040503050406030204" pitchFamily="18" charset="0"/>
                <a:ea typeface="Cambria" panose="02040503050406030204" pitchFamily="18" charset="0"/>
              </a:rPr>
              <a:t> </a:t>
            </a:r>
          </a:p>
          <a:p>
            <a:r>
              <a:rPr lang="en-US" sz="900" b="1" u="sng" dirty="0">
                <a:latin typeface="Cambria" panose="02040503050406030204" pitchFamily="18" charset="0"/>
                <a:ea typeface="Cambria" panose="02040503050406030204" pitchFamily="18" charset="0"/>
              </a:rPr>
              <a:t>Drop</a:t>
            </a:r>
          </a:p>
          <a:p>
            <a:endParaRPr lang="en-US" sz="1000" b="1" u="sng" dirty="0">
              <a:solidFill>
                <a:srgbClr val="0070C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DROP FUNCTION [</a:t>
            </a:r>
            <a:r>
              <a:rPr lang="en-US" sz="900" b="1" dirty="0" err="1">
                <a:solidFill>
                  <a:srgbClr val="FF0000"/>
                </a:solidFill>
                <a:latin typeface="Cambria" panose="02040503050406030204" pitchFamily="18" charset="0"/>
                <a:ea typeface="Cambria" panose="02040503050406030204" pitchFamily="18" charset="0"/>
              </a:rPr>
              <a:t>database_name</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function_name</a:t>
            </a:r>
            <a:r>
              <a:rPr lang="en-US" sz="900" b="1" dirty="0">
                <a:solidFill>
                  <a:srgbClr val="FF0000"/>
                </a:solidFill>
                <a:latin typeface="Cambria" panose="02040503050406030204" pitchFamily="18" charset="0"/>
                <a:ea typeface="Cambria" panose="02040503050406030204" pitchFamily="18" charset="0"/>
              </a:rPr>
              <a:t>;</a:t>
            </a:r>
          </a:p>
        </p:txBody>
      </p:sp>
      <p:sp>
        <p:nvSpPr>
          <p:cNvPr id="4" name="Rectangle 3"/>
          <p:cNvSpPr/>
          <p:nvPr/>
        </p:nvSpPr>
        <p:spPr>
          <a:xfrm>
            <a:off x="4266692" y="58232"/>
            <a:ext cx="4447721" cy="66018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900" b="1" u="sng" dirty="0">
                <a:solidFill>
                  <a:schemeClr val="dk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Examples:-</a:t>
            </a:r>
          </a:p>
          <a:p>
            <a:r>
              <a:rPr lang="en-US" sz="900" dirty="0" smtClean="0">
                <a:latin typeface="Cambria" panose="02040503050406030204" pitchFamily="18" charset="0"/>
                <a:ea typeface="Cambria" panose="02040503050406030204" pitchFamily="18" charset="0"/>
              </a:rPr>
              <a:t>I </a:t>
            </a:r>
            <a:r>
              <a:rPr lang="en-US" sz="900" dirty="0">
                <a:latin typeface="Cambria" panose="02040503050406030204" pitchFamily="18" charset="0"/>
                <a:ea typeface="Cambria" panose="02040503050406030204" pitchFamily="18" charset="0"/>
              </a:rPr>
              <a:t>have one table in this table I have three columns </a:t>
            </a:r>
            <a:r>
              <a:rPr lang="en-US" sz="900" dirty="0" err="1">
                <a:latin typeface="Cambria" panose="02040503050406030204" pitchFamily="18" charset="0"/>
                <a:ea typeface="Cambria" panose="02040503050406030204" pitchFamily="18" charset="0"/>
              </a:rPr>
              <a:t>firstname</a:t>
            </a:r>
            <a:r>
              <a:rPr lang="en-US" sz="900" dirty="0">
                <a:latin typeface="Cambria" panose="02040503050406030204" pitchFamily="18" charset="0"/>
                <a:ea typeface="Cambria" panose="02040503050406030204" pitchFamily="18" charset="0"/>
              </a:rPr>
              <a:t>, </a:t>
            </a:r>
            <a:r>
              <a:rPr lang="en-US" sz="900" dirty="0" err="1">
                <a:latin typeface="Cambria" panose="02040503050406030204" pitchFamily="18" charset="0"/>
                <a:ea typeface="Cambria" panose="02040503050406030204" pitchFamily="18" charset="0"/>
              </a:rPr>
              <a:t>middlename</a:t>
            </a:r>
            <a:r>
              <a:rPr lang="en-US" sz="900" dirty="0">
                <a:latin typeface="Cambria" panose="02040503050406030204" pitchFamily="18" charset="0"/>
                <a:ea typeface="Cambria" panose="02040503050406030204" pitchFamily="18" charset="0"/>
              </a:rPr>
              <a:t>, </a:t>
            </a:r>
            <a:r>
              <a:rPr lang="en-US" sz="900" dirty="0" err="1">
                <a:latin typeface="Cambria" panose="02040503050406030204" pitchFamily="18" charset="0"/>
                <a:ea typeface="Cambria" panose="02040503050406030204" pitchFamily="18" charset="0"/>
              </a:rPr>
              <a:t>lastName</a:t>
            </a:r>
            <a:r>
              <a:rPr lang="en-US" sz="900" dirty="0">
                <a:latin typeface="Cambria" panose="02040503050406030204" pitchFamily="18" charset="0"/>
                <a:ea typeface="Cambria" panose="02040503050406030204" pitchFamily="18" charset="0"/>
              </a:rPr>
              <a:t>) I need to </a:t>
            </a:r>
            <a:r>
              <a:rPr lang="en-US" sz="900" dirty="0" err="1">
                <a:latin typeface="Cambria" panose="02040503050406030204" pitchFamily="18" charset="0"/>
                <a:ea typeface="Cambria" panose="02040503050406030204" pitchFamily="18" charset="0"/>
              </a:rPr>
              <a:t>concat</a:t>
            </a:r>
            <a:r>
              <a:rPr lang="en-US" sz="900" dirty="0">
                <a:latin typeface="Cambria" panose="02040503050406030204" pitchFamily="18" charset="0"/>
                <a:ea typeface="Cambria" panose="02040503050406030204" pitchFamily="18" charset="0"/>
              </a:rPr>
              <a:t> </a:t>
            </a:r>
          </a:p>
          <a:p>
            <a:r>
              <a:rPr lang="en-US" sz="900" dirty="0">
                <a:latin typeface="Cambria" panose="02040503050406030204" pitchFamily="18" charset="0"/>
                <a:ea typeface="Cambria" panose="02040503050406030204" pitchFamily="18" charset="0"/>
              </a:rPr>
              <a:t>This Result set and fetch full name.</a:t>
            </a:r>
          </a:p>
          <a:p>
            <a:endParaRPr lang="en-US" sz="900" b="1" u="sng" dirty="0">
              <a:solidFill>
                <a:schemeClr val="dk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Create function </a:t>
            </a:r>
            <a:r>
              <a:rPr lang="en-US" sz="900" b="1" dirty="0" err="1">
                <a:solidFill>
                  <a:srgbClr val="FF0000"/>
                </a:solidFill>
                <a:latin typeface="Cambria" panose="02040503050406030204" pitchFamily="18" charset="0"/>
                <a:ea typeface="Cambria" panose="02040503050406030204" pitchFamily="18" charset="0"/>
              </a:rPr>
              <a:t>dbo.UDF_fullname</a:t>
            </a:r>
            <a:r>
              <a:rPr lang="en-US" sz="900" b="1" dirty="0">
                <a:solidFill>
                  <a:srgbClr val="FF0000"/>
                </a:solidFill>
                <a:latin typeface="Cambria" panose="02040503050406030204" pitchFamily="18" charset="0"/>
                <a:ea typeface="Cambria" panose="02040503050406030204" pitchFamily="18" charset="0"/>
              </a:rPr>
              <a:t>(@ID as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a:t>
            </a:r>
          </a:p>
          <a:p>
            <a:r>
              <a:rPr lang="en-US" sz="900" b="1" dirty="0">
                <a:solidFill>
                  <a:srgbClr val="FF0000"/>
                </a:solidFill>
                <a:latin typeface="Cambria" panose="02040503050406030204" pitchFamily="18" charset="0"/>
                <a:ea typeface="Cambria" panose="02040503050406030204" pitchFamily="18" charset="0"/>
              </a:rPr>
              <a:t>RETURNS VARCHAR(101)</a:t>
            </a:r>
          </a:p>
          <a:p>
            <a:r>
              <a:rPr lang="en-US" sz="900" b="1" dirty="0">
                <a:solidFill>
                  <a:srgbClr val="FF0000"/>
                </a:solidFill>
                <a:latin typeface="Cambria" panose="02040503050406030204" pitchFamily="18" charset="0"/>
                <a:ea typeface="Cambria" panose="02040503050406030204" pitchFamily="18" charset="0"/>
              </a:rPr>
              <a:t>As</a:t>
            </a:r>
          </a:p>
          <a:p>
            <a:r>
              <a:rPr lang="en-US" sz="900" b="1" dirty="0">
                <a:solidFill>
                  <a:srgbClr val="FF0000"/>
                </a:solidFill>
                <a:latin typeface="Cambria" panose="02040503050406030204" pitchFamily="18" charset="0"/>
                <a:ea typeface="Cambria" panose="02040503050406030204" pitchFamily="18" charset="0"/>
              </a:rPr>
              <a:t>BEGIN </a:t>
            </a:r>
          </a:p>
          <a:p>
            <a:r>
              <a:rPr lang="en-US" sz="900" b="1" dirty="0">
                <a:solidFill>
                  <a:srgbClr val="FF0000"/>
                </a:solidFill>
                <a:latin typeface="Cambria" panose="02040503050406030204" pitchFamily="18" charset="0"/>
                <a:ea typeface="Cambria" panose="02040503050406030204" pitchFamily="18" charset="0"/>
              </a:rPr>
              <a:t>	Declare @</a:t>
            </a:r>
            <a:r>
              <a:rPr lang="en-US" sz="900" b="1" dirty="0" err="1">
                <a:solidFill>
                  <a:srgbClr val="FF0000"/>
                </a:solidFill>
                <a:latin typeface="Cambria" panose="02040503050406030204" pitchFamily="18" charset="0"/>
                <a:ea typeface="Cambria" panose="02040503050406030204" pitchFamily="18" charset="0"/>
              </a:rPr>
              <a:t>FullName</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varchar</a:t>
            </a:r>
            <a:r>
              <a:rPr lang="en-US" sz="900" b="1" dirty="0">
                <a:solidFill>
                  <a:srgbClr val="FF0000"/>
                </a:solidFill>
                <a:latin typeface="Cambria" panose="02040503050406030204" pitchFamily="18" charset="0"/>
                <a:ea typeface="Cambria" panose="02040503050406030204" pitchFamily="18" charset="0"/>
              </a:rPr>
              <a:t>(101)</a:t>
            </a:r>
          </a:p>
          <a:p>
            <a:r>
              <a:rPr lang="en-US" sz="900" b="1" dirty="0">
                <a:solidFill>
                  <a:srgbClr val="FF0000"/>
                </a:solidFill>
                <a:latin typeface="Cambria" panose="02040503050406030204" pitchFamily="18" charset="0"/>
                <a:ea typeface="Cambria" panose="02040503050406030204" pitchFamily="18" charset="0"/>
              </a:rPr>
              <a:t>	select @</a:t>
            </a:r>
            <a:r>
              <a:rPr lang="en-US" sz="900" b="1" dirty="0" err="1">
                <a:solidFill>
                  <a:srgbClr val="FF0000"/>
                </a:solidFill>
                <a:latin typeface="Cambria" panose="02040503050406030204" pitchFamily="18" charset="0"/>
                <a:ea typeface="Cambria" panose="02040503050406030204" pitchFamily="18" charset="0"/>
              </a:rPr>
              <a:t>FullName</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FirstName</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MiddleName</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LastName</a:t>
            </a:r>
            <a:r>
              <a:rPr lang="en-US" sz="900" b="1" dirty="0">
                <a:solidFill>
                  <a:srgbClr val="FF0000"/>
                </a:solidFill>
                <a:latin typeface="Cambria" panose="02040503050406030204" pitchFamily="18" charset="0"/>
                <a:ea typeface="Cambria" panose="02040503050406030204" pitchFamily="18" charset="0"/>
              </a:rPr>
              <a:t> from </a:t>
            </a:r>
            <a:r>
              <a:rPr lang="en-US" sz="900" b="1" dirty="0" err="1">
                <a:solidFill>
                  <a:srgbClr val="FF0000"/>
                </a:solidFill>
                <a:latin typeface="Cambria" panose="02040503050406030204" pitchFamily="18" charset="0"/>
                <a:ea typeface="Cambria" panose="02040503050406030204" pitchFamily="18" charset="0"/>
              </a:rPr>
              <a:t>Person.Person</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Where </a:t>
            </a:r>
            <a:r>
              <a:rPr lang="en-US" sz="900" b="1" dirty="0" err="1">
                <a:solidFill>
                  <a:srgbClr val="FF0000"/>
                </a:solidFill>
                <a:latin typeface="Cambria" panose="02040503050406030204" pitchFamily="18" charset="0"/>
                <a:ea typeface="Cambria" panose="02040503050406030204" pitchFamily="18" charset="0"/>
              </a:rPr>
              <a:t>BusinessEntityID</a:t>
            </a:r>
            <a:r>
              <a:rPr lang="en-US" sz="900" b="1" dirty="0">
                <a:solidFill>
                  <a:srgbClr val="FF0000"/>
                </a:solidFill>
                <a:latin typeface="Cambria" panose="02040503050406030204" pitchFamily="18" charset="0"/>
                <a:ea typeface="Cambria" panose="02040503050406030204" pitchFamily="18" charset="0"/>
              </a:rPr>
              <a:t>=@ID</a:t>
            </a:r>
          </a:p>
          <a:p>
            <a:r>
              <a:rPr lang="en-US" sz="900" b="1" dirty="0">
                <a:solidFill>
                  <a:srgbClr val="FF0000"/>
                </a:solidFill>
                <a:latin typeface="Cambria" panose="02040503050406030204" pitchFamily="18" charset="0"/>
                <a:ea typeface="Cambria" panose="02040503050406030204" pitchFamily="18" charset="0"/>
              </a:rPr>
              <a:t>	Return @</a:t>
            </a:r>
            <a:r>
              <a:rPr lang="en-US" sz="900" b="1" dirty="0" err="1">
                <a:solidFill>
                  <a:srgbClr val="FF0000"/>
                </a:solidFill>
                <a:latin typeface="Cambria" panose="02040503050406030204" pitchFamily="18" charset="0"/>
                <a:ea typeface="Cambria" panose="02040503050406030204" pitchFamily="18" charset="0"/>
              </a:rPr>
              <a:t>FullName</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END</a:t>
            </a:r>
          </a:p>
          <a:p>
            <a:endParaRPr lang="en-US" sz="900" b="1" u="sng" dirty="0">
              <a:solidFill>
                <a:schemeClr val="dk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sz="900" dirty="0">
                <a:latin typeface="Cambria" panose="02040503050406030204" pitchFamily="18" charset="0"/>
                <a:ea typeface="Cambria" panose="02040503050406030204" pitchFamily="18" charset="0"/>
              </a:rPr>
              <a:t>When values are null we need to alter function with </a:t>
            </a:r>
            <a:r>
              <a:rPr lang="en-US" sz="900" dirty="0" err="1">
                <a:latin typeface="Cambria" panose="02040503050406030204" pitchFamily="18" charset="0"/>
                <a:ea typeface="Cambria" panose="02040503050406030204" pitchFamily="18" charset="0"/>
              </a:rPr>
              <a:t>isnull</a:t>
            </a:r>
            <a:r>
              <a:rPr lang="en-US" sz="900" dirty="0">
                <a:latin typeface="Cambria" panose="02040503050406030204" pitchFamily="18" charset="0"/>
                <a:ea typeface="Cambria" panose="02040503050406030204" pitchFamily="18" charset="0"/>
              </a:rPr>
              <a:t> refer below query</a:t>
            </a:r>
            <a:r>
              <a:rPr lang="en-US" sz="900" dirty="0" smtClean="0">
                <a:latin typeface="Cambria" panose="02040503050406030204" pitchFamily="18" charset="0"/>
                <a:ea typeface="Cambria" panose="02040503050406030204" pitchFamily="18" charset="0"/>
              </a:rPr>
              <a:t>:-</a:t>
            </a:r>
            <a:endParaRPr lang="en-US" sz="900" b="1" u="sng" dirty="0">
              <a:solidFill>
                <a:schemeClr val="dk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US" sz="900" b="1" u="sng" dirty="0" smtClean="0">
              <a:solidFill>
                <a:schemeClr val="dk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Alter function </a:t>
            </a:r>
            <a:r>
              <a:rPr lang="en-US" sz="900" b="1" dirty="0" err="1">
                <a:solidFill>
                  <a:srgbClr val="FF0000"/>
                </a:solidFill>
                <a:latin typeface="Cambria" panose="02040503050406030204" pitchFamily="18" charset="0"/>
                <a:ea typeface="Cambria" panose="02040503050406030204" pitchFamily="18" charset="0"/>
              </a:rPr>
              <a:t>dbo.UDF_fullname</a:t>
            </a:r>
            <a:r>
              <a:rPr lang="en-US" sz="900" b="1" dirty="0">
                <a:solidFill>
                  <a:srgbClr val="FF0000"/>
                </a:solidFill>
                <a:latin typeface="Cambria" panose="02040503050406030204" pitchFamily="18" charset="0"/>
                <a:ea typeface="Cambria" panose="02040503050406030204" pitchFamily="18" charset="0"/>
              </a:rPr>
              <a:t>(@ID as </a:t>
            </a:r>
            <a:r>
              <a:rPr lang="en-US" sz="900" b="1" dirty="0" err="1">
                <a:solidFill>
                  <a:srgbClr val="FF0000"/>
                </a:solidFill>
                <a:latin typeface="Cambria" panose="02040503050406030204" pitchFamily="18" charset="0"/>
                <a:ea typeface="Cambria" panose="02040503050406030204" pitchFamily="18" charset="0"/>
              </a:rPr>
              <a:t>int</a:t>
            </a:r>
            <a:r>
              <a:rPr lang="en-US" sz="900" b="1" dirty="0">
                <a:solidFill>
                  <a:srgbClr val="FF0000"/>
                </a:solidFill>
                <a:latin typeface="Cambria" panose="02040503050406030204" pitchFamily="18" charset="0"/>
                <a:ea typeface="Cambria" panose="02040503050406030204" pitchFamily="18" charset="0"/>
              </a:rPr>
              <a:t>)</a:t>
            </a:r>
          </a:p>
          <a:p>
            <a:r>
              <a:rPr lang="en-US" sz="900" b="1" dirty="0">
                <a:solidFill>
                  <a:srgbClr val="FF0000"/>
                </a:solidFill>
                <a:latin typeface="Cambria" panose="02040503050406030204" pitchFamily="18" charset="0"/>
                <a:ea typeface="Cambria" panose="02040503050406030204" pitchFamily="18" charset="0"/>
              </a:rPr>
              <a:t>RETURNS VARCHAR(101)</a:t>
            </a:r>
          </a:p>
          <a:p>
            <a:r>
              <a:rPr lang="en-US" sz="900" b="1" dirty="0">
                <a:solidFill>
                  <a:srgbClr val="FF0000"/>
                </a:solidFill>
                <a:latin typeface="Cambria" panose="02040503050406030204" pitchFamily="18" charset="0"/>
                <a:ea typeface="Cambria" panose="02040503050406030204" pitchFamily="18" charset="0"/>
              </a:rPr>
              <a:t>As</a:t>
            </a:r>
          </a:p>
          <a:p>
            <a:r>
              <a:rPr lang="en-US" sz="900" b="1" dirty="0">
                <a:solidFill>
                  <a:srgbClr val="FF0000"/>
                </a:solidFill>
                <a:latin typeface="Cambria" panose="02040503050406030204" pitchFamily="18" charset="0"/>
                <a:ea typeface="Cambria" panose="02040503050406030204" pitchFamily="18" charset="0"/>
              </a:rPr>
              <a:t>BEGIN </a:t>
            </a:r>
          </a:p>
          <a:p>
            <a:r>
              <a:rPr lang="en-US" sz="900" b="1" dirty="0">
                <a:solidFill>
                  <a:srgbClr val="FF0000"/>
                </a:solidFill>
                <a:latin typeface="Cambria" panose="02040503050406030204" pitchFamily="18" charset="0"/>
                <a:ea typeface="Cambria" panose="02040503050406030204" pitchFamily="18" charset="0"/>
              </a:rPr>
              <a:t>	Declare @</a:t>
            </a:r>
            <a:r>
              <a:rPr lang="en-US" sz="900" b="1" dirty="0" err="1">
                <a:solidFill>
                  <a:srgbClr val="FF0000"/>
                </a:solidFill>
                <a:latin typeface="Cambria" panose="02040503050406030204" pitchFamily="18" charset="0"/>
                <a:ea typeface="Cambria" panose="02040503050406030204" pitchFamily="18" charset="0"/>
              </a:rPr>
              <a:t>FullName</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varchar</a:t>
            </a:r>
            <a:r>
              <a:rPr lang="en-US" sz="900" b="1" dirty="0">
                <a:solidFill>
                  <a:srgbClr val="FF0000"/>
                </a:solidFill>
                <a:latin typeface="Cambria" panose="02040503050406030204" pitchFamily="18" charset="0"/>
                <a:ea typeface="Cambria" panose="02040503050406030204" pitchFamily="18" charset="0"/>
              </a:rPr>
              <a:t>(101)</a:t>
            </a:r>
          </a:p>
          <a:p>
            <a:r>
              <a:rPr lang="en-US" sz="900" b="1" dirty="0">
                <a:solidFill>
                  <a:srgbClr val="FF0000"/>
                </a:solidFill>
                <a:latin typeface="Cambria" panose="02040503050406030204" pitchFamily="18" charset="0"/>
                <a:ea typeface="Cambria" panose="02040503050406030204" pitchFamily="18" charset="0"/>
              </a:rPr>
              <a:t>	select @</a:t>
            </a:r>
            <a:r>
              <a:rPr lang="en-US" sz="900" b="1" dirty="0" err="1">
                <a:solidFill>
                  <a:srgbClr val="FF0000"/>
                </a:solidFill>
                <a:latin typeface="Cambria" panose="02040503050406030204" pitchFamily="18" charset="0"/>
                <a:ea typeface="Cambria" panose="02040503050406030204" pitchFamily="18" charset="0"/>
              </a:rPr>
              <a:t>FullName</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isnull</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FirstName</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isnull</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MiddleName</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isnull</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LastName</a:t>
            </a:r>
            <a:r>
              <a:rPr lang="en-US" sz="900" b="1" dirty="0">
                <a:solidFill>
                  <a:srgbClr val="FF0000"/>
                </a:solidFill>
                <a:latin typeface="Cambria" panose="02040503050406030204" pitchFamily="18" charset="0"/>
                <a:ea typeface="Cambria" panose="02040503050406030204" pitchFamily="18" charset="0"/>
              </a:rPr>
              <a:t>,'') from </a:t>
            </a:r>
            <a:r>
              <a:rPr lang="en-US" sz="900" b="1" dirty="0" err="1">
                <a:solidFill>
                  <a:srgbClr val="FF0000"/>
                </a:solidFill>
                <a:latin typeface="Cambria" panose="02040503050406030204" pitchFamily="18" charset="0"/>
                <a:ea typeface="Cambria" panose="02040503050406030204" pitchFamily="18" charset="0"/>
              </a:rPr>
              <a:t>Person.Person</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	Where </a:t>
            </a:r>
            <a:r>
              <a:rPr lang="en-US" sz="900" b="1" dirty="0" err="1">
                <a:solidFill>
                  <a:srgbClr val="FF0000"/>
                </a:solidFill>
                <a:latin typeface="Cambria" panose="02040503050406030204" pitchFamily="18" charset="0"/>
                <a:ea typeface="Cambria" panose="02040503050406030204" pitchFamily="18" charset="0"/>
              </a:rPr>
              <a:t>BusinessEntityID</a:t>
            </a:r>
            <a:r>
              <a:rPr lang="en-US" sz="900" b="1" dirty="0">
                <a:solidFill>
                  <a:srgbClr val="FF0000"/>
                </a:solidFill>
                <a:latin typeface="Cambria" panose="02040503050406030204" pitchFamily="18" charset="0"/>
                <a:ea typeface="Cambria" panose="02040503050406030204" pitchFamily="18" charset="0"/>
              </a:rPr>
              <a:t>=@ID</a:t>
            </a:r>
          </a:p>
          <a:p>
            <a:r>
              <a:rPr lang="en-US" sz="900" b="1" dirty="0">
                <a:solidFill>
                  <a:srgbClr val="FF0000"/>
                </a:solidFill>
                <a:latin typeface="Cambria" panose="02040503050406030204" pitchFamily="18" charset="0"/>
                <a:ea typeface="Cambria" panose="02040503050406030204" pitchFamily="18" charset="0"/>
              </a:rPr>
              <a:t>	Return @</a:t>
            </a:r>
            <a:r>
              <a:rPr lang="en-US" sz="900" b="1" dirty="0" err="1">
                <a:solidFill>
                  <a:srgbClr val="FF0000"/>
                </a:solidFill>
                <a:latin typeface="Cambria" panose="02040503050406030204" pitchFamily="18" charset="0"/>
                <a:ea typeface="Cambria" panose="02040503050406030204" pitchFamily="18" charset="0"/>
              </a:rPr>
              <a:t>FullName</a:t>
            </a:r>
            <a:endParaRPr lang="en-US" sz="900" b="1" dirty="0">
              <a:solidFill>
                <a:srgbClr val="FF0000"/>
              </a:solidFill>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END</a:t>
            </a:r>
          </a:p>
          <a:p>
            <a:endParaRPr lang="en-US" sz="900" b="1" u="sng" dirty="0" smtClean="0">
              <a:solidFill>
                <a:schemeClr val="dk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US" sz="900" b="1" u="sng"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sz="900" b="1" dirty="0">
                <a:latin typeface="Cambria" panose="02040503050406030204" pitchFamily="18" charset="0"/>
                <a:ea typeface="Cambria" panose="02040503050406030204" pitchFamily="18" charset="0"/>
              </a:rPr>
              <a:t>Call Function in SQL query :-</a:t>
            </a:r>
          </a:p>
          <a:p>
            <a:endParaRPr lang="en-US" sz="900" b="1" u="sng" dirty="0">
              <a:solidFill>
                <a:schemeClr val="dk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sz="900" b="1" dirty="0">
                <a:solidFill>
                  <a:srgbClr val="FF0000"/>
                </a:solidFill>
                <a:latin typeface="Cambria" panose="02040503050406030204" pitchFamily="18" charset="0"/>
                <a:ea typeface="Cambria" panose="02040503050406030204" pitchFamily="18" charset="0"/>
              </a:rPr>
              <a:t>select TOP 100 </a:t>
            </a:r>
            <a:r>
              <a:rPr lang="en-US" sz="900" b="1" dirty="0" err="1">
                <a:solidFill>
                  <a:srgbClr val="FF0000"/>
                </a:solidFill>
                <a:latin typeface="Cambria" panose="02040503050406030204" pitchFamily="18" charset="0"/>
                <a:ea typeface="Cambria" panose="02040503050406030204" pitchFamily="18" charset="0"/>
              </a:rPr>
              <a:t>FirstName,MiddleName,LastName,PP.PhoneNumber,Ea.EmailAddress</a:t>
            </a:r>
            <a:r>
              <a:rPr lang="en-US" sz="900" b="1" dirty="0">
                <a:solidFill>
                  <a:srgbClr val="FF0000"/>
                </a:solidFill>
                <a:latin typeface="Cambria" panose="02040503050406030204" pitchFamily="18" charset="0"/>
                <a:ea typeface="Cambria" panose="02040503050406030204" pitchFamily="18" charset="0"/>
              </a:rPr>
              <a:t>,</a:t>
            </a:r>
          </a:p>
          <a:p>
            <a:r>
              <a:rPr lang="en-US" sz="900" b="1" dirty="0">
                <a:solidFill>
                  <a:srgbClr val="FF0000"/>
                </a:solidFill>
                <a:latin typeface="Cambria" panose="02040503050406030204" pitchFamily="18" charset="0"/>
                <a:ea typeface="Cambria" panose="02040503050406030204" pitchFamily="18" charset="0"/>
              </a:rPr>
              <a:t>S.[Name] as 'store name'</a:t>
            </a:r>
          </a:p>
          <a:p>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dbo.UDF_fullname</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P.BusinessEntityID</a:t>
            </a:r>
            <a:r>
              <a:rPr lang="en-US" sz="900" b="1" dirty="0">
                <a:solidFill>
                  <a:srgbClr val="FF0000"/>
                </a:solidFill>
                <a:latin typeface="Cambria" panose="02040503050406030204" pitchFamily="18" charset="0"/>
                <a:ea typeface="Cambria" panose="02040503050406030204" pitchFamily="18" charset="0"/>
              </a:rPr>
              <a:t>) as </a:t>
            </a:r>
            <a:r>
              <a:rPr lang="en-US" sz="900" b="1" dirty="0" err="1">
                <a:solidFill>
                  <a:srgbClr val="FF0000"/>
                </a:solidFill>
                <a:latin typeface="Cambria" panose="02040503050406030204" pitchFamily="18" charset="0"/>
                <a:ea typeface="Cambria" panose="02040503050406030204" pitchFamily="18" charset="0"/>
              </a:rPr>
              <a:t>FullName</a:t>
            </a:r>
            <a:r>
              <a:rPr lang="en-US" sz="900" b="1" dirty="0">
                <a:solidFill>
                  <a:srgbClr val="FF0000"/>
                </a:solidFill>
                <a:latin typeface="Cambria" panose="02040503050406030204" pitchFamily="18" charset="0"/>
                <a:ea typeface="Cambria" panose="02040503050406030204" pitchFamily="18" charset="0"/>
              </a:rPr>
              <a:t> </a:t>
            </a:r>
          </a:p>
          <a:p>
            <a:r>
              <a:rPr lang="en-US" sz="900" b="1" dirty="0">
                <a:solidFill>
                  <a:srgbClr val="FF0000"/>
                </a:solidFill>
                <a:latin typeface="Cambria" panose="02040503050406030204" pitchFamily="18" charset="0"/>
                <a:ea typeface="Cambria" panose="02040503050406030204" pitchFamily="18" charset="0"/>
              </a:rPr>
              <a:t>     FROM [Sales].[Store] s</a:t>
            </a:r>
          </a:p>
          <a:p>
            <a:r>
              <a:rPr lang="en-US" sz="900" b="1" dirty="0">
                <a:solidFill>
                  <a:srgbClr val="FF0000"/>
                </a:solidFill>
                <a:latin typeface="Cambria" panose="02040503050406030204" pitchFamily="18" charset="0"/>
                <a:ea typeface="Cambria" panose="02040503050406030204" pitchFamily="18" charset="0"/>
              </a:rPr>
              <a:t>          INNER JOIN [Person].[</a:t>
            </a:r>
            <a:r>
              <a:rPr lang="en-US" sz="900" b="1" dirty="0" err="1">
                <a:solidFill>
                  <a:srgbClr val="FF0000"/>
                </a:solidFill>
                <a:latin typeface="Cambria" panose="02040503050406030204" pitchFamily="18" charset="0"/>
                <a:ea typeface="Cambria" panose="02040503050406030204" pitchFamily="18" charset="0"/>
              </a:rPr>
              <a:t>BusinessEntityContact</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bec</a:t>
            </a:r>
            <a:r>
              <a:rPr lang="en-US" sz="900" b="1" dirty="0">
                <a:solidFill>
                  <a:srgbClr val="FF0000"/>
                </a:solidFill>
                <a:latin typeface="Cambria" panose="02040503050406030204" pitchFamily="18" charset="0"/>
                <a:ea typeface="Cambria" panose="02040503050406030204" pitchFamily="18" charset="0"/>
              </a:rPr>
              <a:t> ON </a:t>
            </a:r>
            <a:r>
              <a:rPr lang="en-US" sz="900" b="1" dirty="0" err="1">
                <a:solidFill>
                  <a:srgbClr val="FF0000"/>
                </a:solidFill>
                <a:latin typeface="Cambria" panose="02040503050406030204" pitchFamily="18" charset="0"/>
                <a:ea typeface="Cambria" panose="02040503050406030204" pitchFamily="18" charset="0"/>
              </a:rPr>
              <a:t>bec</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BusinessEntityID</a:t>
            </a:r>
            <a:r>
              <a:rPr lang="en-US" sz="900" b="1" dirty="0">
                <a:solidFill>
                  <a:srgbClr val="FF0000"/>
                </a:solidFill>
                <a:latin typeface="Cambria" panose="02040503050406030204" pitchFamily="18" charset="0"/>
                <a:ea typeface="Cambria" panose="02040503050406030204" pitchFamily="18" charset="0"/>
              </a:rPr>
              <a:t>] = s.[</a:t>
            </a:r>
            <a:r>
              <a:rPr lang="en-US" sz="900" b="1" dirty="0" err="1">
                <a:solidFill>
                  <a:srgbClr val="FF0000"/>
                </a:solidFill>
                <a:latin typeface="Cambria" panose="02040503050406030204" pitchFamily="18" charset="0"/>
                <a:ea typeface="Cambria" panose="02040503050406030204" pitchFamily="18" charset="0"/>
              </a:rPr>
              <a:t>BusinessEntityID</a:t>
            </a:r>
            <a:r>
              <a:rPr lang="en-US" sz="900" b="1" dirty="0">
                <a:solidFill>
                  <a:srgbClr val="FF0000"/>
                </a:solidFill>
                <a:latin typeface="Cambria" panose="02040503050406030204" pitchFamily="18" charset="0"/>
                <a:ea typeface="Cambria" panose="02040503050406030204" pitchFamily="18" charset="0"/>
              </a:rPr>
              <a:t>]</a:t>
            </a:r>
          </a:p>
          <a:p>
            <a:r>
              <a:rPr lang="en-US" sz="900" b="1" dirty="0">
                <a:solidFill>
                  <a:srgbClr val="FF0000"/>
                </a:solidFill>
                <a:latin typeface="Cambria" panose="02040503050406030204" pitchFamily="18" charset="0"/>
                <a:ea typeface="Cambria" panose="02040503050406030204" pitchFamily="18" charset="0"/>
              </a:rPr>
              <a:t>          INNER JOIN [Person].[</a:t>
            </a:r>
            <a:r>
              <a:rPr lang="en-US" sz="900" b="1" dirty="0" err="1">
                <a:solidFill>
                  <a:srgbClr val="FF0000"/>
                </a:solidFill>
                <a:latin typeface="Cambria" panose="02040503050406030204" pitchFamily="18" charset="0"/>
                <a:ea typeface="Cambria" panose="02040503050406030204" pitchFamily="18" charset="0"/>
              </a:rPr>
              <a:t>ContactType</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ct</a:t>
            </a:r>
            <a:r>
              <a:rPr lang="en-US" sz="900" b="1" dirty="0">
                <a:solidFill>
                  <a:srgbClr val="FF0000"/>
                </a:solidFill>
                <a:latin typeface="Cambria" panose="02040503050406030204" pitchFamily="18" charset="0"/>
                <a:ea typeface="Cambria" panose="02040503050406030204" pitchFamily="18" charset="0"/>
              </a:rPr>
              <a:t> ON ct.[</a:t>
            </a:r>
            <a:r>
              <a:rPr lang="en-US" sz="900" b="1" dirty="0" err="1">
                <a:solidFill>
                  <a:srgbClr val="FF0000"/>
                </a:solidFill>
                <a:latin typeface="Cambria" panose="02040503050406030204" pitchFamily="18" charset="0"/>
                <a:ea typeface="Cambria" panose="02040503050406030204" pitchFamily="18" charset="0"/>
              </a:rPr>
              <a:t>ContactTypeID</a:t>
            </a:r>
            <a:r>
              <a:rPr lang="en-US" sz="900" b="1" dirty="0">
                <a:solidFill>
                  <a:srgbClr val="FF0000"/>
                </a:solidFill>
                <a:latin typeface="Cambria" panose="02040503050406030204" pitchFamily="18" charset="0"/>
                <a:ea typeface="Cambria" panose="02040503050406030204" pitchFamily="18" charset="0"/>
              </a:rPr>
              <a:t>] = </a:t>
            </a:r>
            <a:r>
              <a:rPr lang="en-US" sz="900" b="1" dirty="0" err="1">
                <a:solidFill>
                  <a:srgbClr val="FF0000"/>
                </a:solidFill>
                <a:latin typeface="Cambria" panose="02040503050406030204" pitchFamily="18" charset="0"/>
                <a:ea typeface="Cambria" panose="02040503050406030204" pitchFamily="18" charset="0"/>
              </a:rPr>
              <a:t>bec</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ContactTypeID</a:t>
            </a:r>
            <a:r>
              <a:rPr lang="en-US" sz="900" b="1" dirty="0">
                <a:solidFill>
                  <a:srgbClr val="FF0000"/>
                </a:solidFill>
                <a:latin typeface="Cambria" panose="02040503050406030204" pitchFamily="18" charset="0"/>
                <a:ea typeface="Cambria" panose="02040503050406030204" pitchFamily="18" charset="0"/>
              </a:rPr>
              <a:t>]</a:t>
            </a:r>
          </a:p>
          <a:p>
            <a:r>
              <a:rPr lang="en-US" sz="900" b="1" dirty="0">
                <a:solidFill>
                  <a:srgbClr val="FF0000"/>
                </a:solidFill>
                <a:latin typeface="Cambria" panose="02040503050406030204" pitchFamily="18" charset="0"/>
                <a:ea typeface="Cambria" panose="02040503050406030204" pitchFamily="18" charset="0"/>
              </a:rPr>
              <a:t>          INNER JOIN [Person].[Person] p ON p.[</a:t>
            </a:r>
            <a:r>
              <a:rPr lang="en-US" sz="900" b="1" dirty="0" err="1">
                <a:solidFill>
                  <a:srgbClr val="FF0000"/>
                </a:solidFill>
                <a:latin typeface="Cambria" panose="02040503050406030204" pitchFamily="18" charset="0"/>
                <a:ea typeface="Cambria" panose="02040503050406030204" pitchFamily="18" charset="0"/>
              </a:rPr>
              <a:t>BusinessEntityID</a:t>
            </a:r>
            <a:r>
              <a:rPr lang="en-US" sz="900" b="1" dirty="0">
                <a:solidFill>
                  <a:srgbClr val="FF0000"/>
                </a:solidFill>
                <a:latin typeface="Cambria" panose="02040503050406030204" pitchFamily="18" charset="0"/>
                <a:ea typeface="Cambria" panose="02040503050406030204" pitchFamily="18" charset="0"/>
              </a:rPr>
              <a:t>] = </a:t>
            </a:r>
            <a:r>
              <a:rPr lang="en-US" sz="900" b="1" dirty="0" err="1">
                <a:solidFill>
                  <a:srgbClr val="FF0000"/>
                </a:solidFill>
                <a:latin typeface="Cambria" panose="02040503050406030204" pitchFamily="18" charset="0"/>
                <a:ea typeface="Cambria" panose="02040503050406030204" pitchFamily="18" charset="0"/>
              </a:rPr>
              <a:t>bec</a:t>
            </a:r>
            <a:r>
              <a:rPr lang="en-US" sz="900" b="1" dirty="0">
                <a:solidFill>
                  <a:srgbClr val="FF0000"/>
                </a:solidFill>
                <a:latin typeface="Cambria" panose="02040503050406030204" pitchFamily="18" charset="0"/>
                <a:ea typeface="Cambria" panose="02040503050406030204" pitchFamily="18" charset="0"/>
              </a:rPr>
              <a:t>.[</a:t>
            </a:r>
            <a:r>
              <a:rPr lang="en-US" sz="900" b="1" dirty="0" err="1">
                <a:solidFill>
                  <a:srgbClr val="FF0000"/>
                </a:solidFill>
                <a:latin typeface="Cambria" panose="02040503050406030204" pitchFamily="18" charset="0"/>
                <a:ea typeface="Cambria" panose="02040503050406030204" pitchFamily="18" charset="0"/>
              </a:rPr>
              <a:t>PersonID</a:t>
            </a:r>
            <a:r>
              <a:rPr lang="en-US" sz="900" b="1" dirty="0">
                <a:solidFill>
                  <a:srgbClr val="FF0000"/>
                </a:solidFill>
                <a:latin typeface="Cambria" panose="02040503050406030204" pitchFamily="18" charset="0"/>
                <a:ea typeface="Cambria" panose="02040503050406030204" pitchFamily="18" charset="0"/>
              </a:rPr>
              <a:t>]</a:t>
            </a:r>
          </a:p>
          <a:p>
            <a:r>
              <a:rPr lang="en-US" sz="900" b="1" dirty="0">
                <a:solidFill>
                  <a:srgbClr val="FF0000"/>
                </a:solidFill>
                <a:latin typeface="Cambria" panose="02040503050406030204" pitchFamily="18" charset="0"/>
                <a:ea typeface="Cambria" panose="02040503050406030204" pitchFamily="18" charset="0"/>
              </a:rPr>
              <a:t>          LEFT OUTER JOIN [Person].[</a:t>
            </a:r>
            <a:r>
              <a:rPr lang="en-US" sz="900" b="1" dirty="0" err="1">
                <a:solidFill>
                  <a:srgbClr val="FF0000"/>
                </a:solidFill>
                <a:latin typeface="Cambria" panose="02040503050406030204" pitchFamily="18" charset="0"/>
                <a:ea typeface="Cambria" panose="02040503050406030204" pitchFamily="18" charset="0"/>
              </a:rPr>
              <a:t>EmailAddress</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ea</a:t>
            </a:r>
            <a:r>
              <a:rPr lang="en-US" sz="900" b="1" dirty="0">
                <a:solidFill>
                  <a:srgbClr val="FF0000"/>
                </a:solidFill>
                <a:latin typeface="Cambria" panose="02040503050406030204" pitchFamily="18" charset="0"/>
                <a:ea typeface="Cambria" panose="02040503050406030204" pitchFamily="18" charset="0"/>
              </a:rPr>
              <a:t> ON ea.[</a:t>
            </a:r>
            <a:r>
              <a:rPr lang="en-US" sz="900" b="1" dirty="0" err="1">
                <a:solidFill>
                  <a:srgbClr val="FF0000"/>
                </a:solidFill>
                <a:latin typeface="Cambria" panose="02040503050406030204" pitchFamily="18" charset="0"/>
                <a:ea typeface="Cambria" panose="02040503050406030204" pitchFamily="18" charset="0"/>
              </a:rPr>
              <a:t>BusinessEntityID</a:t>
            </a:r>
            <a:r>
              <a:rPr lang="en-US" sz="900" b="1" dirty="0">
                <a:solidFill>
                  <a:srgbClr val="FF0000"/>
                </a:solidFill>
                <a:latin typeface="Cambria" panose="02040503050406030204" pitchFamily="18" charset="0"/>
                <a:ea typeface="Cambria" panose="02040503050406030204" pitchFamily="18" charset="0"/>
              </a:rPr>
              <a:t>] = p.[</a:t>
            </a:r>
            <a:r>
              <a:rPr lang="en-US" sz="900" b="1" dirty="0" err="1">
                <a:solidFill>
                  <a:srgbClr val="FF0000"/>
                </a:solidFill>
                <a:latin typeface="Cambria" panose="02040503050406030204" pitchFamily="18" charset="0"/>
                <a:ea typeface="Cambria" panose="02040503050406030204" pitchFamily="18" charset="0"/>
              </a:rPr>
              <a:t>BusinessEntityID</a:t>
            </a:r>
            <a:r>
              <a:rPr lang="en-US" sz="900" b="1" dirty="0">
                <a:solidFill>
                  <a:srgbClr val="FF0000"/>
                </a:solidFill>
                <a:latin typeface="Cambria" panose="02040503050406030204" pitchFamily="18" charset="0"/>
                <a:ea typeface="Cambria" panose="02040503050406030204" pitchFamily="18" charset="0"/>
              </a:rPr>
              <a:t>]</a:t>
            </a:r>
          </a:p>
          <a:p>
            <a:r>
              <a:rPr lang="en-US" sz="900" b="1" dirty="0">
                <a:solidFill>
                  <a:srgbClr val="FF0000"/>
                </a:solidFill>
                <a:latin typeface="Cambria" panose="02040503050406030204" pitchFamily="18" charset="0"/>
                <a:ea typeface="Cambria" panose="02040503050406030204" pitchFamily="18" charset="0"/>
              </a:rPr>
              <a:t>          LEFT OUTER JOIN [Person].[</a:t>
            </a:r>
            <a:r>
              <a:rPr lang="en-US" sz="900" b="1" dirty="0" err="1">
                <a:solidFill>
                  <a:srgbClr val="FF0000"/>
                </a:solidFill>
                <a:latin typeface="Cambria" panose="02040503050406030204" pitchFamily="18" charset="0"/>
                <a:ea typeface="Cambria" panose="02040503050406030204" pitchFamily="18" charset="0"/>
              </a:rPr>
              <a:t>PersonPhone</a:t>
            </a:r>
            <a:r>
              <a:rPr lang="en-US" sz="900" b="1" dirty="0">
                <a:solidFill>
                  <a:srgbClr val="FF0000"/>
                </a:solidFill>
                <a:latin typeface="Cambria" panose="02040503050406030204" pitchFamily="18" charset="0"/>
                <a:ea typeface="Cambria" panose="02040503050406030204" pitchFamily="18" charset="0"/>
              </a:rPr>
              <a:t>] </a:t>
            </a:r>
            <a:r>
              <a:rPr lang="en-US" sz="900" b="1" dirty="0" err="1">
                <a:solidFill>
                  <a:srgbClr val="FF0000"/>
                </a:solidFill>
                <a:latin typeface="Cambria" panose="02040503050406030204" pitchFamily="18" charset="0"/>
                <a:ea typeface="Cambria" panose="02040503050406030204" pitchFamily="18" charset="0"/>
              </a:rPr>
              <a:t>pp</a:t>
            </a:r>
            <a:r>
              <a:rPr lang="en-US" sz="900" b="1" dirty="0">
                <a:solidFill>
                  <a:srgbClr val="FF0000"/>
                </a:solidFill>
                <a:latin typeface="Cambria" panose="02040503050406030204" pitchFamily="18" charset="0"/>
                <a:ea typeface="Cambria" panose="02040503050406030204" pitchFamily="18" charset="0"/>
              </a:rPr>
              <a:t> ON pp.[</a:t>
            </a:r>
            <a:r>
              <a:rPr lang="en-US" sz="900" b="1" dirty="0" err="1">
                <a:solidFill>
                  <a:srgbClr val="FF0000"/>
                </a:solidFill>
                <a:latin typeface="Cambria" panose="02040503050406030204" pitchFamily="18" charset="0"/>
                <a:ea typeface="Cambria" panose="02040503050406030204" pitchFamily="18" charset="0"/>
              </a:rPr>
              <a:t>BusinessEntityID</a:t>
            </a:r>
            <a:r>
              <a:rPr lang="en-US" sz="900" b="1" dirty="0">
                <a:solidFill>
                  <a:srgbClr val="FF0000"/>
                </a:solidFill>
                <a:latin typeface="Cambria" panose="02040503050406030204" pitchFamily="18" charset="0"/>
                <a:ea typeface="Cambria" panose="02040503050406030204" pitchFamily="18" charset="0"/>
              </a:rPr>
              <a:t>] = p.[</a:t>
            </a:r>
            <a:r>
              <a:rPr lang="en-US" sz="900" b="1" dirty="0" err="1">
                <a:solidFill>
                  <a:srgbClr val="FF0000"/>
                </a:solidFill>
                <a:latin typeface="Cambria" panose="02040503050406030204" pitchFamily="18" charset="0"/>
                <a:ea typeface="Cambria" panose="02040503050406030204" pitchFamily="18" charset="0"/>
              </a:rPr>
              <a:t>BusinessEntityID</a:t>
            </a:r>
            <a:r>
              <a:rPr lang="en-US" sz="900" b="1" dirty="0">
                <a:solidFill>
                  <a:srgbClr val="FF0000"/>
                </a:solidFill>
                <a:latin typeface="Cambria" panose="02040503050406030204" pitchFamily="18" charset="0"/>
                <a:ea typeface="Cambria" panose="02040503050406030204" pitchFamily="18" charset="0"/>
              </a:rPr>
              <a:t>]</a:t>
            </a:r>
          </a:p>
          <a:p>
            <a:endParaRPr lang="en-US" sz="900" b="1" u="sng" dirty="0">
              <a:solidFill>
                <a:schemeClr val="dk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91196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10779" y="3985667"/>
            <a:ext cx="8322669" cy="2247442"/>
          </a:xfrm>
          <a:prstGeom prst="rect">
            <a:avLst/>
          </a:prstGeom>
        </p:spPr>
        <p:txBody>
          <a:bodyPr vert="horz" lIns="91440" tIns="45720" rIns="91440" bIns="45720" rtlCol="0" anchor="t">
            <a:normAutofit/>
          </a:bodyPr>
          <a:lstStyle/>
          <a:p>
            <a:pPr marL="285750" indent="-285750" defTabSz="457200">
              <a:spcBef>
                <a:spcPts val="1000"/>
              </a:spcBef>
              <a:buClr>
                <a:schemeClr val="accent1"/>
              </a:buClr>
              <a:buFont typeface="Arial" panose="020B0604020202020204" pitchFamily="34" charset="0"/>
              <a:buChar char="•"/>
            </a:pPr>
            <a:endParaRPr lang="en-US" sz="1400" dirty="0">
              <a:solidFill>
                <a:schemeClr val="tx1">
                  <a:lumMod val="65000"/>
                  <a:lumOff val="35000"/>
                </a:schemeClr>
              </a:solidFill>
              <a:latin typeface="Cambria" panose="02040503050406030204" pitchFamily="18" charset="0"/>
              <a:ea typeface="Cambria" panose="02040503050406030204" pitchFamily="18" charset="0"/>
            </a:endParaRPr>
          </a:p>
        </p:txBody>
      </p:sp>
      <p:sp>
        <p:nvSpPr>
          <p:cNvPr id="5" name="Rectangle 4"/>
          <p:cNvSpPr/>
          <p:nvPr/>
        </p:nvSpPr>
        <p:spPr>
          <a:xfrm>
            <a:off x="1814414" y="265246"/>
            <a:ext cx="9633035" cy="6050470"/>
          </a:xfrm>
          <a:prstGeom prst="rect">
            <a:avLst/>
          </a:prstGeom>
        </p:spPr>
        <p:txBody>
          <a:bodyPr vert="horz" lIns="91440" tIns="45720" rIns="91440" bIns="45720" rtlCol="0" anchor="t">
            <a:normAutofit/>
          </a:bodyPr>
          <a:lstStyle/>
          <a:p>
            <a:pPr marL="285750" indent="-285750" defTabSz="457200">
              <a:spcBef>
                <a:spcPts val="1000"/>
              </a:spcBef>
              <a:buClr>
                <a:schemeClr val="accent1"/>
              </a:buClr>
              <a:buFont typeface="Arial" panose="020B0604020202020204" pitchFamily="34" charset="0"/>
              <a:buChar char="•"/>
            </a:pPr>
            <a:r>
              <a:rPr lang="en-US" sz="1400" b="1" dirty="0" smtClean="0">
                <a:solidFill>
                  <a:schemeClr val="tx1">
                    <a:lumMod val="65000"/>
                    <a:lumOff val="35000"/>
                  </a:schemeClr>
                </a:solidFill>
                <a:latin typeface="Cambria" panose="02040503050406030204" pitchFamily="18" charset="0"/>
                <a:ea typeface="Cambria" panose="02040503050406030204" pitchFamily="18" charset="0"/>
              </a:rPr>
              <a:t>String Values:</a:t>
            </a:r>
          </a:p>
          <a:p>
            <a:pPr marL="285750" indent="-285750" defTabSz="457200">
              <a:spcBef>
                <a:spcPts val="1000"/>
              </a:spcBef>
              <a:buClr>
                <a:schemeClr val="accent1"/>
              </a:buClr>
              <a:buFont typeface="Arial" panose="020B0604020202020204" pitchFamily="34" charset="0"/>
              <a:buChar char="•"/>
            </a:pPr>
            <a:endParaRPr lang="en-US" sz="1400" b="1" dirty="0" smtClean="0">
              <a:solidFill>
                <a:schemeClr val="tx1">
                  <a:lumMod val="65000"/>
                  <a:lumOff val="35000"/>
                </a:schemeClr>
              </a:solidFill>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US" sz="1400" b="1" dirty="0" smtClean="0">
                <a:latin typeface="Cambria" panose="02040503050406030204" pitchFamily="18" charset="0"/>
                <a:ea typeface="Cambria" panose="02040503050406030204" pitchFamily="18" charset="0"/>
              </a:rPr>
              <a:t>char</a:t>
            </a:r>
            <a:r>
              <a:rPr lang="en-US" sz="1400" dirty="0" smtClean="0">
                <a:latin typeface="Cambria" panose="02040503050406030204" pitchFamily="18" charset="0"/>
                <a:ea typeface="Cambria" panose="02040503050406030204" pitchFamily="18" charset="0"/>
              </a:rPr>
              <a:t> Fixed-length</a:t>
            </a:r>
            <a:r>
              <a:rPr lang="en-US" sz="1400" dirty="0">
                <a:latin typeface="Cambria" panose="02040503050406030204" pitchFamily="18" charset="0"/>
                <a:ea typeface="Cambria" panose="02040503050406030204" pitchFamily="18" charset="0"/>
              </a:rPr>
              <a:t>, non-Unicode character data with a length of </a:t>
            </a:r>
            <a:r>
              <a:rPr lang="en-US" sz="1400" i="1" dirty="0">
                <a:latin typeface="Cambria" panose="02040503050406030204" pitchFamily="18" charset="0"/>
                <a:ea typeface="Cambria" panose="02040503050406030204" pitchFamily="18" charset="0"/>
              </a:rPr>
              <a:t>n</a:t>
            </a:r>
            <a:r>
              <a:rPr lang="en-US" sz="1400" dirty="0">
                <a:latin typeface="Cambria" panose="02040503050406030204" pitchFamily="18" charset="0"/>
                <a:ea typeface="Cambria" panose="02040503050406030204" pitchFamily="18" charset="0"/>
              </a:rPr>
              <a:t> bytes. </a:t>
            </a:r>
            <a:r>
              <a:rPr lang="en-US" sz="1400" i="1" dirty="0">
                <a:latin typeface="Cambria" panose="02040503050406030204" pitchFamily="18" charset="0"/>
                <a:ea typeface="Cambria" panose="02040503050406030204" pitchFamily="18" charset="0"/>
              </a:rPr>
              <a:t>n</a:t>
            </a:r>
            <a:r>
              <a:rPr lang="en-US" sz="1400" dirty="0">
                <a:latin typeface="Cambria" panose="02040503050406030204" pitchFamily="18" charset="0"/>
                <a:ea typeface="Cambria" panose="02040503050406030204" pitchFamily="18" charset="0"/>
              </a:rPr>
              <a:t> must be a value from 1 through 8,000. The storage size is </a:t>
            </a:r>
            <a:r>
              <a:rPr lang="en-US" sz="1400" i="1" dirty="0">
                <a:latin typeface="Cambria" panose="02040503050406030204" pitchFamily="18" charset="0"/>
                <a:ea typeface="Cambria" panose="02040503050406030204" pitchFamily="18" charset="0"/>
              </a:rPr>
              <a:t>n</a:t>
            </a:r>
            <a:r>
              <a:rPr lang="en-US" sz="1400" dirty="0">
                <a:latin typeface="Cambria" panose="02040503050406030204" pitchFamily="18" charset="0"/>
                <a:ea typeface="Cambria" panose="02040503050406030204" pitchFamily="18" charset="0"/>
              </a:rPr>
              <a:t> bytes. </a:t>
            </a:r>
            <a:endParaRPr lang="en-US" sz="1400" dirty="0" smtClean="0">
              <a:latin typeface="Cambria" panose="02040503050406030204" pitchFamily="18" charset="0"/>
              <a:ea typeface="Cambria" panose="02040503050406030204" pitchFamily="18" charset="0"/>
            </a:endParaRPr>
          </a:p>
          <a:p>
            <a:endParaRPr lang="en-US" sz="1400" dirty="0">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US" sz="1400" b="1" dirty="0" err="1" smtClean="0">
                <a:latin typeface="Cambria" panose="02040503050406030204" pitchFamily="18" charset="0"/>
                <a:ea typeface="Cambria" panose="02040503050406030204" pitchFamily="18" charset="0"/>
              </a:rPr>
              <a:t>varchar</a:t>
            </a:r>
            <a:r>
              <a:rPr lang="en-US" sz="1400" dirty="0" smtClean="0">
                <a:latin typeface="Cambria" panose="02040503050406030204" pitchFamily="18" charset="0"/>
                <a:ea typeface="Cambria" panose="02040503050406030204" pitchFamily="18" charset="0"/>
              </a:rPr>
              <a:t> Variable-length</a:t>
            </a:r>
            <a:r>
              <a:rPr lang="en-US" sz="1400" dirty="0">
                <a:latin typeface="Cambria" panose="02040503050406030204" pitchFamily="18" charset="0"/>
                <a:ea typeface="Cambria" panose="02040503050406030204" pitchFamily="18" charset="0"/>
              </a:rPr>
              <a:t>, non-Unicode character data. </a:t>
            </a:r>
            <a:r>
              <a:rPr lang="en-US" sz="1400" i="1" dirty="0">
                <a:latin typeface="Cambria" panose="02040503050406030204" pitchFamily="18" charset="0"/>
                <a:ea typeface="Cambria" panose="02040503050406030204" pitchFamily="18" charset="0"/>
              </a:rPr>
              <a:t>n</a:t>
            </a:r>
            <a:r>
              <a:rPr lang="en-US" sz="1400" dirty="0">
                <a:latin typeface="Cambria" panose="02040503050406030204" pitchFamily="18" charset="0"/>
                <a:ea typeface="Cambria" panose="02040503050406030204" pitchFamily="18" charset="0"/>
              </a:rPr>
              <a:t> can be a value from 1 through 8,000. </a:t>
            </a:r>
            <a:r>
              <a:rPr lang="en-US" sz="1400" b="1" dirty="0">
                <a:latin typeface="Cambria" panose="02040503050406030204" pitchFamily="18" charset="0"/>
                <a:ea typeface="Cambria" panose="02040503050406030204" pitchFamily="18" charset="0"/>
              </a:rPr>
              <a:t>max</a:t>
            </a:r>
            <a:r>
              <a:rPr lang="en-US" sz="1400" dirty="0">
                <a:latin typeface="Cambria" panose="02040503050406030204" pitchFamily="18" charset="0"/>
                <a:ea typeface="Cambria" panose="02040503050406030204" pitchFamily="18" charset="0"/>
              </a:rPr>
              <a:t> indicates that the maximum storage size is 2^31-1 bytes. The storage size is the actual length of data entered + 2 bytes. </a:t>
            </a:r>
            <a:endParaRPr lang="en-US" sz="1400" dirty="0" smtClean="0">
              <a:latin typeface="Cambria" panose="02040503050406030204" pitchFamily="18" charset="0"/>
              <a:ea typeface="Cambria" panose="02040503050406030204" pitchFamily="18" charset="0"/>
            </a:endParaRPr>
          </a:p>
          <a:p>
            <a:endParaRPr lang="en-US" sz="1400" dirty="0" smtClean="0">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US" sz="1400" b="1" dirty="0" err="1" smtClean="0">
                <a:latin typeface="Cambria" panose="02040503050406030204" pitchFamily="18" charset="0"/>
                <a:ea typeface="Cambria" panose="02040503050406030204" pitchFamily="18" charset="0"/>
              </a:rPr>
              <a:t>nchar</a:t>
            </a:r>
            <a:r>
              <a:rPr lang="en-US" sz="1400" b="1" dirty="0" smtClean="0">
                <a:latin typeface="Cambria" panose="02040503050406030204" pitchFamily="18" charset="0"/>
                <a:ea typeface="Cambria" panose="02040503050406030204" pitchFamily="18" charset="0"/>
              </a:rPr>
              <a:t> :-</a:t>
            </a:r>
            <a:r>
              <a:rPr lang="en-US" sz="1400" dirty="0" smtClean="0">
                <a:latin typeface="Cambria" panose="02040503050406030204" pitchFamily="18" charset="0"/>
                <a:ea typeface="Cambria" panose="02040503050406030204" pitchFamily="18" charset="0"/>
              </a:rPr>
              <a:t>Fixed-length </a:t>
            </a:r>
            <a:r>
              <a:rPr lang="en-US" sz="1400" dirty="0">
                <a:latin typeface="Cambria" panose="02040503050406030204" pitchFamily="18" charset="0"/>
                <a:ea typeface="Cambria" panose="02040503050406030204" pitchFamily="18" charset="0"/>
              </a:rPr>
              <a:t>Unicode character data of n characters. n must be a value from 1 through 4,000. The storage size is two times n bytes</a:t>
            </a:r>
            <a:r>
              <a:rPr lang="en-US" sz="1400" dirty="0" smtClean="0">
                <a:latin typeface="Cambria" panose="02040503050406030204" pitchFamily="18" charset="0"/>
                <a:ea typeface="Cambria" panose="02040503050406030204" pitchFamily="18" charset="0"/>
              </a:rPr>
              <a:t>.</a:t>
            </a:r>
          </a:p>
          <a:p>
            <a:endParaRPr lang="en-US" sz="1400" dirty="0">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US" sz="1400" b="1" dirty="0" err="1" smtClean="0">
                <a:latin typeface="Cambria" panose="02040503050406030204" pitchFamily="18" charset="0"/>
                <a:ea typeface="Cambria" panose="02040503050406030204" pitchFamily="18" charset="0"/>
              </a:rPr>
              <a:t>nvarchar</a:t>
            </a:r>
            <a:r>
              <a:rPr lang="en-US" sz="1400" b="1" dirty="0" smtClean="0">
                <a:latin typeface="Cambria" panose="02040503050406030204" pitchFamily="18" charset="0"/>
                <a:ea typeface="Cambria" panose="02040503050406030204" pitchFamily="18" charset="0"/>
              </a:rPr>
              <a:t> </a:t>
            </a:r>
            <a:r>
              <a:rPr lang="en-US" sz="1400" dirty="0" smtClean="0">
                <a:latin typeface="Cambria" panose="02040503050406030204" pitchFamily="18" charset="0"/>
                <a:ea typeface="Cambria" panose="02040503050406030204" pitchFamily="18" charset="0"/>
              </a:rPr>
              <a:t>Variable-length </a:t>
            </a:r>
            <a:r>
              <a:rPr lang="en-US" sz="1400" dirty="0">
                <a:latin typeface="Cambria" panose="02040503050406030204" pitchFamily="18" charset="0"/>
                <a:ea typeface="Cambria" panose="02040503050406030204" pitchFamily="18" charset="0"/>
              </a:rPr>
              <a:t>Unicode character data. n can be a value from 1 through 4,000. max indicates that the maximum storage size is 2^31-1 bytes. The storage size, in bytes, is two times the number of characters entered + 2 bytes. </a:t>
            </a:r>
            <a:endParaRPr lang="en-US" sz="1400" dirty="0" smtClean="0">
              <a:latin typeface="Cambria" panose="02040503050406030204" pitchFamily="18" charset="0"/>
              <a:ea typeface="Cambria" panose="02040503050406030204" pitchFamily="18" charset="0"/>
            </a:endParaRPr>
          </a:p>
          <a:p>
            <a:endParaRPr lang="en-US" sz="1400" dirty="0" smtClean="0">
              <a:latin typeface="Cambria" panose="02040503050406030204" pitchFamily="18" charset="0"/>
              <a:ea typeface="Cambria" panose="02040503050406030204" pitchFamily="18" charset="0"/>
            </a:endParaRPr>
          </a:p>
          <a:p>
            <a:endParaRPr lang="en-US" sz="1400" dirty="0">
              <a:latin typeface="Cambria" panose="02040503050406030204" pitchFamily="18" charset="0"/>
              <a:ea typeface="Cambria" panose="02040503050406030204" pitchFamily="18" charset="0"/>
            </a:endParaRPr>
          </a:p>
          <a:p>
            <a:endParaRPr lang="en-US" sz="1400" dirty="0" smtClean="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400" b="1" dirty="0" err="1">
                <a:latin typeface="Cambria" panose="02040503050406030204" pitchFamily="18" charset="0"/>
                <a:ea typeface="Cambria" panose="02040503050406030204" pitchFamily="18" charset="0"/>
              </a:rPr>
              <a:t>Uniqueidentifier</a:t>
            </a:r>
            <a:r>
              <a:rPr lang="en-US" sz="1400" b="1" dirty="0">
                <a:latin typeface="Cambria" panose="02040503050406030204" pitchFamily="18" charset="0"/>
                <a:ea typeface="Cambria" panose="02040503050406030204" pitchFamily="18" charset="0"/>
              </a:rPr>
              <a:t>: </a:t>
            </a:r>
            <a:r>
              <a:rPr lang="en-US" sz="1400" dirty="0">
                <a:latin typeface="Cambria" panose="02040503050406030204" pitchFamily="18" charset="0"/>
                <a:ea typeface="Cambria" panose="02040503050406030204" pitchFamily="18" charset="0"/>
              </a:rPr>
              <a:t>Is a 16-byte GUID which is initialized by using the </a:t>
            </a:r>
            <a:r>
              <a:rPr lang="en-US" sz="1400" dirty="0" err="1">
                <a:latin typeface="Cambria" panose="02040503050406030204" pitchFamily="18" charset="0"/>
                <a:ea typeface="Cambria" panose="02040503050406030204" pitchFamily="18" charset="0"/>
              </a:rPr>
              <a:t>newid</a:t>
            </a:r>
            <a:r>
              <a:rPr lang="en-US" sz="1400" dirty="0">
                <a:latin typeface="Cambria" panose="02040503050406030204" pitchFamily="18" charset="0"/>
                <a:ea typeface="Cambria" panose="02040503050406030204" pitchFamily="18" charset="0"/>
              </a:rPr>
              <a:t>() function or converting a string constant in the form of </a:t>
            </a:r>
            <a:r>
              <a:rPr lang="en-US" sz="1400" dirty="0" err="1">
                <a:latin typeface="Cambria" panose="02040503050406030204" pitchFamily="18" charset="0"/>
                <a:ea typeface="Cambria" panose="02040503050406030204" pitchFamily="18" charset="0"/>
              </a:rPr>
              <a:t>xxxxxxxx-xxxx-xxxx-xxxx-xxxxxxxxxxxx</a:t>
            </a:r>
            <a:r>
              <a:rPr lang="en-US" sz="1400" dirty="0">
                <a:latin typeface="Cambria" panose="02040503050406030204" pitchFamily="18" charset="0"/>
                <a:ea typeface="Cambria" panose="02040503050406030204" pitchFamily="18" charset="0"/>
              </a:rPr>
              <a:t> which is used to guarantee that rows are uniquely identified across multiple copies of the table.</a:t>
            </a:r>
          </a:p>
          <a:p>
            <a:endParaRPr lang="en-US" sz="14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400" b="1" dirty="0">
                <a:latin typeface="Cambria" panose="02040503050406030204" pitchFamily="18" charset="0"/>
                <a:ea typeface="Cambria" panose="02040503050406030204" pitchFamily="18" charset="0"/>
              </a:rPr>
              <a:t>Xml: </a:t>
            </a:r>
            <a:r>
              <a:rPr lang="en-US" sz="1400" dirty="0">
                <a:latin typeface="Cambria" panose="02040503050406030204" pitchFamily="18" charset="0"/>
                <a:ea typeface="Cambria" panose="02040503050406030204" pitchFamily="18" charset="0"/>
              </a:rPr>
              <a:t>Is the data type that stores XML data. You can store xml instances in a column, or a variable of xml type. The stored representation of xml data type instances cannot exceed 2 gigabytes (GB) in size. </a:t>
            </a:r>
          </a:p>
          <a:p>
            <a:pPr marL="285750" indent="-285750">
              <a:buFont typeface="Arial" panose="020B0604020202020204" pitchFamily="34" charset="0"/>
              <a:buChar char="•"/>
            </a:pPr>
            <a:endParaRPr lang="en-US" sz="1400" dirty="0">
              <a:latin typeface="Cambria" panose="02040503050406030204" pitchFamily="18" charset="0"/>
              <a:ea typeface="Cambria" panose="02040503050406030204" pitchFamily="18" charset="0"/>
            </a:endParaRPr>
          </a:p>
          <a:p>
            <a:r>
              <a:rPr lang="en-US" sz="1400" b="1" dirty="0" smtClean="0">
                <a:solidFill>
                  <a:schemeClr val="tx1">
                    <a:lumMod val="65000"/>
                    <a:lumOff val="35000"/>
                  </a:schemeClr>
                </a:solidFill>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1734975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0974" y="45757"/>
            <a:ext cx="5997272" cy="491716"/>
          </a:xfrm>
        </p:spPr>
        <p:txBody>
          <a:bodyPr>
            <a:normAutofit fontScale="90000"/>
          </a:bodyPr>
          <a:lstStyle/>
          <a:p>
            <a:pPr algn="ctr"/>
            <a:r>
              <a:rPr lang="en-US" sz="2800"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Basic SQL Statement's</a:t>
            </a:r>
            <a:endParaRPr lang="en-US" sz="28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4" name="Rectangle 3"/>
          <p:cNvSpPr/>
          <p:nvPr/>
        </p:nvSpPr>
        <p:spPr>
          <a:xfrm>
            <a:off x="2110779" y="3985667"/>
            <a:ext cx="8322669" cy="2247442"/>
          </a:xfrm>
          <a:prstGeom prst="rect">
            <a:avLst/>
          </a:prstGeom>
        </p:spPr>
        <p:txBody>
          <a:bodyPr vert="horz" lIns="91440" tIns="45720" rIns="91440" bIns="45720" rtlCol="0" anchor="t">
            <a:normAutofit/>
          </a:bodyPr>
          <a:lstStyle/>
          <a:p>
            <a:pPr marL="285750" indent="-285750" defTabSz="457200">
              <a:spcBef>
                <a:spcPts val="1000"/>
              </a:spcBef>
              <a:buClr>
                <a:schemeClr val="accent1"/>
              </a:buClr>
              <a:buFont typeface="Arial" panose="020B0604020202020204" pitchFamily="34" charset="0"/>
              <a:buChar char="•"/>
            </a:pPr>
            <a:endParaRPr lang="en-US" sz="1400" dirty="0">
              <a:solidFill>
                <a:schemeClr val="tx1">
                  <a:lumMod val="65000"/>
                  <a:lumOff val="35000"/>
                </a:schemeClr>
              </a:solidFill>
              <a:latin typeface="Cambria" panose="02040503050406030204" pitchFamily="18" charset="0"/>
              <a:ea typeface="Cambria" panose="02040503050406030204" pitchFamily="18" charset="0"/>
            </a:endParaRPr>
          </a:p>
        </p:txBody>
      </p:sp>
      <p:sp>
        <p:nvSpPr>
          <p:cNvPr id="13" name="Rectangle 12"/>
          <p:cNvSpPr/>
          <p:nvPr/>
        </p:nvSpPr>
        <p:spPr>
          <a:xfrm>
            <a:off x="877171" y="731000"/>
            <a:ext cx="10116569" cy="1661993"/>
          </a:xfrm>
          <a:prstGeom prst="rect">
            <a:avLst/>
          </a:prstGeom>
        </p:spPr>
        <p:txBody>
          <a:bodyPr wrap="square">
            <a:spAutoFit/>
          </a:bodyPr>
          <a:lstStyle/>
          <a:p>
            <a:pPr marL="285750" indent="-285750">
              <a:buFont typeface="Wingdings" panose="05000000000000000000" pitchFamily="2" charset="2"/>
              <a:buChar char="q"/>
            </a:pPr>
            <a:r>
              <a:rPr lang="en-US" sz="1400" b="1" dirty="0">
                <a:latin typeface="Cambria" panose="02040503050406030204" pitchFamily="18" charset="0"/>
                <a:ea typeface="Cambria" panose="02040503050406030204" pitchFamily="18" charset="0"/>
              </a:rPr>
              <a:t>Database</a:t>
            </a:r>
            <a:r>
              <a:rPr lang="en-US" sz="1400" b="1" dirty="0" smtClean="0">
                <a:latin typeface="Cambria" panose="02040503050406030204" pitchFamily="18" charset="0"/>
                <a:ea typeface="Cambria" panose="02040503050406030204" pitchFamily="18" charset="0"/>
              </a:rPr>
              <a:t>:</a:t>
            </a:r>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rPr>
              <a:t>SQL Server manages the objects in a container known as Database, where we can have multiple databases present in it, each database when created creates 2 files internally those or .</a:t>
            </a:r>
            <a:r>
              <a:rPr lang="en-US" sz="1400" dirty="0" err="1">
                <a:latin typeface="Cambria" panose="02040503050406030204" pitchFamily="18" charset="0"/>
                <a:ea typeface="Cambria" panose="02040503050406030204" pitchFamily="18" charset="0"/>
              </a:rPr>
              <a:t>mdf</a:t>
            </a:r>
            <a:r>
              <a:rPr lang="en-US" sz="1400" dirty="0">
                <a:latin typeface="Cambria" panose="02040503050406030204" pitchFamily="18" charset="0"/>
                <a:ea typeface="Cambria" panose="02040503050406030204" pitchFamily="18" charset="0"/>
              </a:rPr>
              <a:t> and .</a:t>
            </a:r>
            <a:r>
              <a:rPr lang="en-US" sz="1400" dirty="0" err="1">
                <a:latin typeface="Cambria" panose="02040503050406030204" pitchFamily="18" charset="0"/>
                <a:ea typeface="Cambria" panose="02040503050406030204" pitchFamily="18" charset="0"/>
              </a:rPr>
              <a:t>ldf</a:t>
            </a:r>
            <a:r>
              <a:rPr lang="en-US" sz="1400" dirty="0">
                <a:latin typeface="Cambria" panose="02040503050406030204" pitchFamily="18" charset="0"/>
                <a:ea typeface="Cambria" panose="02040503050406030204" pitchFamily="18" charset="0"/>
              </a:rPr>
              <a:t> file</a:t>
            </a:r>
            <a:r>
              <a:rPr lang="en-US" sz="1400" dirty="0" smtClean="0">
                <a:latin typeface="Cambria" panose="02040503050406030204" pitchFamily="18" charset="0"/>
                <a:ea typeface="Cambria" panose="02040503050406030204" pitchFamily="18" charset="0"/>
              </a:rPr>
              <a:t>.</a:t>
            </a:r>
          </a:p>
          <a:p>
            <a:r>
              <a:rPr lang="en-US" sz="1400" dirty="0" smtClean="0">
                <a:effectLst/>
                <a:latin typeface="Cambria" panose="02040503050406030204" pitchFamily="18" charset="0"/>
                <a:ea typeface="Cambria" panose="02040503050406030204" pitchFamily="18" charset="0"/>
              </a:rPr>
              <a:t>Syntax :- </a:t>
            </a:r>
            <a:r>
              <a:rPr lang="en-US" sz="1200" b="1" dirty="0" smtClean="0">
                <a:solidFill>
                  <a:srgbClr val="FF0000"/>
                </a:solidFill>
                <a:effectLst/>
                <a:latin typeface="Cambria" panose="02040503050406030204" pitchFamily="18" charset="0"/>
                <a:ea typeface="Cambria" panose="02040503050406030204" pitchFamily="18" charset="0"/>
              </a:rPr>
              <a:t>CREATE DATABASE &lt;</a:t>
            </a:r>
            <a:r>
              <a:rPr lang="en-US" sz="1200" b="1" dirty="0" err="1" smtClean="0">
                <a:solidFill>
                  <a:srgbClr val="FF0000"/>
                </a:solidFill>
                <a:effectLst/>
                <a:latin typeface="Cambria" panose="02040503050406030204" pitchFamily="18" charset="0"/>
                <a:ea typeface="Cambria" panose="02040503050406030204" pitchFamily="18" charset="0"/>
              </a:rPr>
              <a:t>db_Name</a:t>
            </a:r>
            <a:r>
              <a:rPr lang="en-US" sz="1200" b="1" dirty="0" smtClean="0">
                <a:solidFill>
                  <a:srgbClr val="FF0000"/>
                </a:solidFill>
                <a:effectLst/>
                <a:latin typeface="Cambria" panose="02040503050406030204" pitchFamily="18" charset="0"/>
                <a:ea typeface="Cambria" panose="02040503050406030204" pitchFamily="18" charset="0"/>
              </a:rPr>
              <a:t>&gt;</a:t>
            </a:r>
          </a:p>
          <a:p>
            <a:r>
              <a:rPr lang="en-US" sz="1400" dirty="0">
                <a:latin typeface="Cambria" panose="02040503050406030204" pitchFamily="18" charset="0"/>
                <a:ea typeface="Cambria" panose="02040503050406030204" pitchFamily="18" charset="0"/>
              </a:rPr>
              <a:t>-Database names must be unique within an instance of SQL Server.</a:t>
            </a:r>
          </a:p>
          <a:p>
            <a:r>
              <a:rPr lang="en-US" sz="1400" dirty="0" smtClean="0">
                <a:latin typeface="Cambria" panose="02040503050406030204" pitchFamily="18" charset="0"/>
                <a:ea typeface="Cambria" panose="02040503050406030204" pitchFamily="18" charset="0"/>
              </a:rPr>
              <a:t>-Any Object name in </a:t>
            </a:r>
            <a:r>
              <a:rPr lang="en-US" sz="1400" dirty="0" err="1" smtClean="0">
                <a:latin typeface="Cambria" panose="02040503050406030204" pitchFamily="18" charset="0"/>
                <a:ea typeface="Cambria" panose="02040503050406030204" pitchFamily="18" charset="0"/>
              </a:rPr>
              <a:t>sqlserver</a:t>
            </a:r>
            <a:r>
              <a:rPr lang="en-US" sz="1400" dirty="0" smtClean="0">
                <a:latin typeface="Cambria" panose="02040503050406030204" pitchFamily="18" charset="0"/>
                <a:ea typeface="Cambria" panose="02040503050406030204" pitchFamily="18" charset="0"/>
              </a:rPr>
              <a:t> can be of 1 through 128 characters</a:t>
            </a:r>
          </a:p>
          <a:p>
            <a:endParaRPr lang="en-US" b="1" dirty="0">
              <a:effectLst/>
              <a:latin typeface="Cambria" panose="02040503050406030204" pitchFamily="18" charset="0"/>
              <a:ea typeface="Cambria" panose="02040503050406030204" pitchFamily="18" charset="0"/>
            </a:endParaRPr>
          </a:p>
        </p:txBody>
      </p:sp>
      <p:sp>
        <p:nvSpPr>
          <p:cNvPr id="14" name="Rectangle 13"/>
          <p:cNvSpPr/>
          <p:nvPr/>
        </p:nvSpPr>
        <p:spPr>
          <a:xfrm>
            <a:off x="1440683" y="3832280"/>
            <a:ext cx="10655922" cy="2831544"/>
          </a:xfrm>
          <a:prstGeom prst="rect">
            <a:avLst/>
          </a:prstGeom>
        </p:spPr>
        <p:txBody>
          <a:bodyPr wrap="square">
            <a:spAutoFit/>
          </a:bodyPr>
          <a:lstStyle/>
          <a:p>
            <a:pPr marL="285750" indent="-285750">
              <a:buFont typeface="Wingdings" panose="05000000000000000000" pitchFamily="2" charset="2"/>
              <a:buChar char="q"/>
            </a:pPr>
            <a:r>
              <a:rPr lang="en-US" sz="1400" b="1" dirty="0">
                <a:latin typeface="Times New Roman" panose="02020603050405020304" pitchFamily="18" charset="0"/>
                <a:ea typeface="Arial Unicode MS" panose="020B0604020202020204" pitchFamily="34" charset="-128"/>
              </a:rPr>
              <a:t>Tables</a:t>
            </a:r>
            <a:r>
              <a:rPr lang="en-US" sz="1400" b="1" dirty="0" smtClean="0">
                <a:latin typeface="Times New Roman" panose="02020603050405020304" pitchFamily="18" charset="0"/>
                <a:ea typeface="Arial Unicode MS" panose="020B0604020202020204" pitchFamily="34" charset="-128"/>
              </a:rPr>
              <a:t>:</a:t>
            </a:r>
            <a:endParaRPr lang="en-US" sz="1400" dirty="0">
              <a:latin typeface="Arial Unicode MS" panose="020B0604020202020204" pitchFamily="34" charset="-128"/>
              <a:ea typeface="Arial Unicode MS" panose="020B0604020202020204" pitchFamily="34" charset="-128"/>
            </a:endParaRPr>
          </a:p>
          <a:p>
            <a:r>
              <a:rPr lang="en-US" sz="1400" dirty="0">
                <a:latin typeface="Times New Roman" panose="02020603050405020304" pitchFamily="18" charset="0"/>
                <a:ea typeface="Arial Unicode MS" panose="020B0604020202020204" pitchFamily="34" charset="-128"/>
              </a:rPr>
              <a:t>-It is the object, which will store the information in the database in the form of rows and columns</a:t>
            </a:r>
            <a:r>
              <a:rPr lang="en-US" sz="1400" dirty="0" smtClean="0">
                <a:latin typeface="Times New Roman" panose="02020603050405020304" pitchFamily="18" charset="0"/>
                <a:ea typeface="Arial Unicode MS" panose="020B0604020202020204" pitchFamily="34" charset="-128"/>
              </a:rPr>
              <a:t>.</a:t>
            </a:r>
          </a:p>
          <a:p>
            <a:r>
              <a:rPr lang="en-US" sz="1400" b="1" dirty="0" smtClean="0">
                <a:latin typeface="Times New Roman" panose="02020603050405020304" pitchFamily="18" charset="0"/>
                <a:ea typeface="Arial Unicode MS" panose="020B0604020202020204" pitchFamily="34" charset="-128"/>
              </a:rPr>
              <a:t>	Syntax </a:t>
            </a:r>
            <a:r>
              <a:rPr lang="en-US" sz="1400" b="1" dirty="0">
                <a:latin typeface="Times New Roman" panose="02020603050405020304" pitchFamily="18" charset="0"/>
                <a:ea typeface="Arial Unicode MS" panose="020B0604020202020204" pitchFamily="34" charset="-128"/>
              </a:rPr>
              <a:t>for creating a Table:</a:t>
            </a:r>
          </a:p>
          <a:p>
            <a:r>
              <a:rPr lang="en-US" sz="1400" dirty="0">
                <a:latin typeface="Times New Roman" panose="02020603050405020304" pitchFamily="18" charset="0"/>
                <a:ea typeface="Arial Unicode MS" panose="020B0604020202020204" pitchFamily="34" charset="-128"/>
              </a:rPr>
              <a:t>	</a:t>
            </a:r>
            <a:r>
              <a:rPr lang="en-US" sz="1200" b="1" dirty="0" smtClean="0">
                <a:solidFill>
                  <a:srgbClr val="FF0000"/>
                </a:solidFill>
                <a:latin typeface="Times New Roman" panose="02020603050405020304" pitchFamily="18" charset="0"/>
                <a:ea typeface="Arial Unicode MS" panose="020B0604020202020204" pitchFamily="34" charset="-128"/>
              </a:rPr>
              <a:t>CREATE </a:t>
            </a:r>
            <a:r>
              <a:rPr lang="en-US" sz="1200" b="1" dirty="0">
                <a:solidFill>
                  <a:srgbClr val="FF0000"/>
                </a:solidFill>
                <a:latin typeface="Times New Roman" panose="02020603050405020304" pitchFamily="18" charset="0"/>
                <a:ea typeface="Arial Unicode MS" panose="020B0604020202020204" pitchFamily="34" charset="-128"/>
              </a:rPr>
              <a:t>TABLE &lt;</a:t>
            </a:r>
            <a:r>
              <a:rPr lang="en-US" sz="1200" b="1" dirty="0" err="1">
                <a:solidFill>
                  <a:srgbClr val="FF0000"/>
                </a:solidFill>
                <a:latin typeface="Times New Roman" panose="02020603050405020304" pitchFamily="18" charset="0"/>
                <a:ea typeface="Arial Unicode MS" panose="020B0604020202020204" pitchFamily="34" charset="-128"/>
              </a:rPr>
              <a:t>table_name</a:t>
            </a:r>
            <a:r>
              <a:rPr lang="en-US" sz="1200" b="1" dirty="0">
                <a:solidFill>
                  <a:srgbClr val="FF0000"/>
                </a:solidFill>
                <a:latin typeface="Times New Roman" panose="02020603050405020304" pitchFamily="18" charset="0"/>
                <a:ea typeface="Arial Unicode MS" panose="020B0604020202020204" pitchFamily="34" charset="-128"/>
              </a:rPr>
              <a:t>&gt;(</a:t>
            </a:r>
          </a:p>
          <a:p>
            <a:r>
              <a:rPr lang="en-US" sz="1200" b="1" dirty="0">
                <a:solidFill>
                  <a:srgbClr val="FF0000"/>
                </a:solidFill>
                <a:latin typeface="Times New Roman" panose="02020603050405020304" pitchFamily="18" charset="0"/>
                <a:ea typeface="Arial Unicode MS" panose="020B0604020202020204" pitchFamily="34" charset="-128"/>
              </a:rPr>
              <a:t>	 column_name1 &lt;</a:t>
            </a:r>
            <a:r>
              <a:rPr lang="en-US" sz="1200" b="1" dirty="0" err="1">
                <a:solidFill>
                  <a:srgbClr val="FF0000"/>
                </a:solidFill>
                <a:latin typeface="Times New Roman" panose="02020603050405020304" pitchFamily="18" charset="0"/>
                <a:ea typeface="Arial Unicode MS" panose="020B0604020202020204" pitchFamily="34" charset="-128"/>
              </a:rPr>
              <a:t>dtype</a:t>
            </a:r>
            <a:r>
              <a:rPr lang="en-US" sz="1200" b="1" dirty="0">
                <a:solidFill>
                  <a:srgbClr val="FF0000"/>
                </a:solidFill>
                <a:latin typeface="Times New Roman" panose="02020603050405020304" pitchFamily="18" charset="0"/>
                <a:ea typeface="Arial Unicode MS" panose="020B0604020202020204" pitchFamily="34" charset="-128"/>
              </a:rPr>
              <a:t>&gt; [width],</a:t>
            </a:r>
          </a:p>
          <a:p>
            <a:r>
              <a:rPr lang="en-US" sz="1200" b="1" dirty="0">
                <a:solidFill>
                  <a:srgbClr val="FF0000"/>
                </a:solidFill>
                <a:latin typeface="Times New Roman" panose="02020603050405020304" pitchFamily="18" charset="0"/>
                <a:ea typeface="Arial Unicode MS" panose="020B0604020202020204" pitchFamily="34" charset="-128"/>
              </a:rPr>
              <a:t>	 column_name1 &lt;</a:t>
            </a:r>
            <a:r>
              <a:rPr lang="en-US" sz="1200" b="1" dirty="0" err="1">
                <a:solidFill>
                  <a:srgbClr val="FF0000"/>
                </a:solidFill>
                <a:latin typeface="Times New Roman" panose="02020603050405020304" pitchFamily="18" charset="0"/>
                <a:ea typeface="Arial Unicode MS" panose="020B0604020202020204" pitchFamily="34" charset="-128"/>
              </a:rPr>
              <a:t>dtype</a:t>
            </a:r>
            <a:r>
              <a:rPr lang="en-US" sz="1200" b="1" dirty="0">
                <a:solidFill>
                  <a:srgbClr val="FF0000"/>
                </a:solidFill>
                <a:latin typeface="Times New Roman" panose="02020603050405020304" pitchFamily="18" charset="0"/>
                <a:ea typeface="Arial Unicode MS" panose="020B0604020202020204" pitchFamily="34" charset="-128"/>
              </a:rPr>
              <a:t>&gt; [width],</a:t>
            </a:r>
          </a:p>
          <a:p>
            <a:r>
              <a:rPr lang="en-US" sz="1200" b="1" dirty="0">
                <a:solidFill>
                  <a:srgbClr val="FF0000"/>
                </a:solidFill>
                <a:latin typeface="Times New Roman" panose="02020603050405020304" pitchFamily="18" charset="0"/>
                <a:ea typeface="Arial Unicode MS" panose="020B0604020202020204" pitchFamily="34" charset="-128"/>
              </a:rPr>
              <a:t>	 ………………….</a:t>
            </a:r>
          </a:p>
          <a:p>
            <a:r>
              <a:rPr lang="en-US" sz="1200" b="1" dirty="0">
                <a:solidFill>
                  <a:srgbClr val="FF0000"/>
                </a:solidFill>
                <a:latin typeface="Times New Roman" panose="02020603050405020304" pitchFamily="18" charset="0"/>
                <a:ea typeface="Arial Unicode MS" panose="020B0604020202020204" pitchFamily="34" charset="-128"/>
              </a:rPr>
              <a:t>	 </a:t>
            </a:r>
            <a:r>
              <a:rPr lang="en-US" sz="1200" b="1" dirty="0" err="1">
                <a:solidFill>
                  <a:srgbClr val="FF0000"/>
                </a:solidFill>
                <a:latin typeface="Times New Roman" panose="02020603050405020304" pitchFamily="18" charset="0"/>
                <a:ea typeface="Arial Unicode MS" panose="020B0604020202020204" pitchFamily="34" charset="-128"/>
              </a:rPr>
              <a:t>column_namen</a:t>
            </a:r>
            <a:r>
              <a:rPr lang="en-US" sz="1200" b="1" dirty="0">
                <a:solidFill>
                  <a:srgbClr val="FF0000"/>
                </a:solidFill>
                <a:latin typeface="Times New Roman" panose="02020603050405020304" pitchFamily="18" charset="0"/>
                <a:ea typeface="Arial Unicode MS" panose="020B0604020202020204" pitchFamily="34" charset="-128"/>
              </a:rPr>
              <a:t> &lt;</a:t>
            </a:r>
            <a:r>
              <a:rPr lang="en-US" sz="1200" b="1" dirty="0" err="1">
                <a:solidFill>
                  <a:srgbClr val="FF0000"/>
                </a:solidFill>
                <a:latin typeface="Times New Roman" panose="02020603050405020304" pitchFamily="18" charset="0"/>
                <a:ea typeface="Arial Unicode MS" panose="020B0604020202020204" pitchFamily="34" charset="-128"/>
              </a:rPr>
              <a:t>dtype</a:t>
            </a:r>
            <a:r>
              <a:rPr lang="en-US" sz="1200" b="1" dirty="0">
                <a:solidFill>
                  <a:srgbClr val="FF0000"/>
                </a:solidFill>
                <a:latin typeface="Times New Roman" panose="02020603050405020304" pitchFamily="18" charset="0"/>
                <a:ea typeface="Arial Unicode MS" panose="020B0604020202020204" pitchFamily="34" charset="-128"/>
              </a:rPr>
              <a:t>&gt; [width])</a:t>
            </a:r>
          </a:p>
          <a:p>
            <a:r>
              <a:rPr lang="en-US" sz="1400" dirty="0">
                <a:latin typeface="Times New Roman" panose="02020603050405020304" pitchFamily="18" charset="0"/>
                <a:ea typeface="Arial Unicode MS" panose="020B0604020202020204" pitchFamily="34" charset="-128"/>
              </a:rPr>
              <a:t> </a:t>
            </a:r>
          </a:p>
          <a:p>
            <a:r>
              <a:rPr lang="en-US" sz="1400" dirty="0">
                <a:latin typeface="Times New Roman" panose="02020603050405020304" pitchFamily="18" charset="0"/>
                <a:ea typeface="Arial Unicode MS" panose="020B0604020202020204" pitchFamily="34" charset="-128"/>
              </a:rPr>
              <a:t>-Table names must be unique within the database.</a:t>
            </a:r>
          </a:p>
          <a:p>
            <a:r>
              <a:rPr lang="en-US" sz="1400" dirty="0">
                <a:latin typeface="Times New Roman" panose="02020603050405020304" pitchFamily="18" charset="0"/>
                <a:ea typeface="Arial Unicode MS" panose="020B0604020202020204" pitchFamily="34" charset="-128"/>
              </a:rPr>
              <a:t>-Column names must be unique within the table.</a:t>
            </a:r>
          </a:p>
          <a:p>
            <a:r>
              <a:rPr lang="en-US" sz="1400" dirty="0">
                <a:latin typeface="Times New Roman" panose="02020603050405020304" pitchFamily="18" charset="0"/>
                <a:ea typeface="Arial Unicode MS" panose="020B0604020202020204" pitchFamily="34" charset="-128"/>
              </a:rPr>
              <a:t>-Every table can have maximum of 1024 and minimum of 1 column.</a:t>
            </a:r>
          </a:p>
          <a:p>
            <a:r>
              <a:rPr lang="en-US" sz="1200" b="1" dirty="0">
                <a:solidFill>
                  <a:srgbClr val="FF0000"/>
                </a:solidFill>
                <a:latin typeface="Times New Roman" panose="02020603050405020304" pitchFamily="18" charset="0"/>
                <a:ea typeface="Arial Unicode MS" panose="020B0604020202020204" pitchFamily="34" charset="-128"/>
              </a:rPr>
              <a:t>-CREATE TABLE Bank(</a:t>
            </a:r>
            <a:r>
              <a:rPr lang="en-US" sz="1200" b="1" dirty="0" err="1">
                <a:solidFill>
                  <a:srgbClr val="FF0000"/>
                </a:solidFill>
                <a:latin typeface="Times New Roman" panose="02020603050405020304" pitchFamily="18" charset="0"/>
                <a:ea typeface="Arial Unicode MS" panose="020B0604020202020204" pitchFamily="34" charset="-128"/>
              </a:rPr>
              <a:t>Custid</a:t>
            </a:r>
            <a:r>
              <a:rPr lang="en-US" sz="1200" b="1" dirty="0">
                <a:solidFill>
                  <a:srgbClr val="FF0000"/>
                </a:solidFill>
                <a:latin typeface="Times New Roman" panose="02020603050405020304" pitchFamily="18" charset="0"/>
                <a:ea typeface="Arial Unicode MS" panose="020B0604020202020204" pitchFamily="34" charset="-128"/>
              </a:rPr>
              <a:t> </a:t>
            </a:r>
            <a:r>
              <a:rPr lang="en-US" sz="1200" b="1" dirty="0" err="1">
                <a:solidFill>
                  <a:srgbClr val="FF0000"/>
                </a:solidFill>
                <a:latin typeface="Times New Roman" panose="02020603050405020304" pitchFamily="18" charset="0"/>
                <a:ea typeface="Arial Unicode MS" panose="020B0604020202020204" pitchFamily="34" charset="-128"/>
              </a:rPr>
              <a:t>int</a:t>
            </a:r>
            <a:r>
              <a:rPr lang="en-US" sz="1200" b="1" dirty="0">
                <a:solidFill>
                  <a:srgbClr val="FF0000"/>
                </a:solidFill>
                <a:latin typeface="Times New Roman" panose="02020603050405020304" pitchFamily="18" charset="0"/>
                <a:ea typeface="Arial Unicode MS" panose="020B0604020202020204" pitchFamily="34" charset="-128"/>
              </a:rPr>
              <a:t>, </a:t>
            </a:r>
            <a:r>
              <a:rPr lang="en-US" sz="1200" b="1" dirty="0" err="1">
                <a:solidFill>
                  <a:srgbClr val="FF0000"/>
                </a:solidFill>
                <a:latin typeface="Times New Roman" panose="02020603050405020304" pitchFamily="18" charset="0"/>
                <a:ea typeface="Arial Unicode MS" panose="020B0604020202020204" pitchFamily="34" charset="-128"/>
              </a:rPr>
              <a:t>Cname</a:t>
            </a:r>
            <a:r>
              <a:rPr lang="en-US" sz="1200" b="1" dirty="0">
                <a:solidFill>
                  <a:srgbClr val="FF0000"/>
                </a:solidFill>
                <a:latin typeface="Times New Roman" panose="02020603050405020304" pitchFamily="18" charset="0"/>
                <a:ea typeface="Arial Unicode MS" panose="020B0604020202020204" pitchFamily="34" charset="-128"/>
              </a:rPr>
              <a:t> </a:t>
            </a:r>
            <a:r>
              <a:rPr lang="en-US" sz="1200" b="1" dirty="0" err="1">
                <a:solidFill>
                  <a:srgbClr val="FF0000"/>
                </a:solidFill>
                <a:latin typeface="Times New Roman" panose="02020603050405020304" pitchFamily="18" charset="0"/>
                <a:ea typeface="Arial Unicode MS" panose="020B0604020202020204" pitchFamily="34" charset="-128"/>
              </a:rPr>
              <a:t>varchar</a:t>
            </a:r>
            <a:r>
              <a:rPr lang="en-US" sz="1200" b="1" dirty="0">
                <a:solidFill>
                  <a:srgbClr val="FF0000"/>
                </a:solidFill>
                <a:latin typeface="Times New Roman" panose="02020603050405020304" pitchFamily="18" charset="0"/>
                <a:ea typeface="Arial Unicode MS" panose="020B0604020202020204" pitchFamily="34" charset="-128"/>
              </a:rPr>
              <a:t>(50), </a:t>
            </a:r>
            <a:r>
              <a:rPr lang="en-US" sz="1200" b="1" dirty="0" err="1">
                <a:solidFill>
                  <a:srgbClr val="FF0000"/>
                </a:solidFill>
                <a:latin typeface="Times New Roman" panose="02020603050405020304" pitchFamily="18" charset="0"/>
                <a:ea typeface="Arial Unicode MS" panose="020B0604020202020204" pitchFamily="34" charset="-128"/>
              </a:rPr>
              <a:t>Bal</a:t>
            </a:r>
            <a:r>
              <a:rPr lang="en-US" sz="1200" b="1" dirty="0">
                <a:solidFill>
                  <a:srgbClr val="FF0000"/>
                </a:solidFill>
                <a:latin typeface="Times New Roman" panose="02020603050405020304" pitchFamily="18" charset="0"/>
                <a:ea typeface="Arial Unicode MS" panose="020B0604020202020204" pitchFamily="34" charset="-128"/>
              </a:rPr>
              <a:t> decimal(7,2))</a:t>
            </a:r>
          </a:p>
        </p:txBody>
      </p:sp>
      <p:sp>
        <p:nvSpPr>
          <p:cNvPr id="3" name="Rectangle 2"/>
          <p:cNvSpPr/>
          <p:nvPr/>
        </p:nvSpPr>
        <p:spPr>
          <a:xfrm>
            <a:off x="939993" y="2096974"/>
            <a:ext cx="10137508" cy="1785104"/>
          </a:xfrm>
          <a:prstGeom prst="rect">
            <a:avLst/>
          </a:prstGeom>
        </p:spPr>
        <p:txBody>
          <a:bodyPr wrap="square">
            <a:spAutoFit/>
          </a:bodyPr>
          <a:lstStyle/>
          <a:p>
            <a:pPr marL="285750" indent="-285750">
              <a:buFont typeface="Wingdings" panose="05000000000000000000" pitchFamily="2" charset="2"/>
              <a:buChar char="q"/>
            </a:pPr>
            <a:r>
              <a:rPr lang="en-US" sz="1400" b="1" dirty="0">
                <a:latin typeface="Times New Roman" panose="02020603050405020304" pitchFamily="18" charset="0"/>
                <a:ea typeface="Arial Unicode MS" panose="020B0604020202020204" pitchFamily="34" charset="-128"/>
              </a:rPr>
              <a:t>Create Schema in SQL server :-</a:t>
            </a:r>
          </a:p>
          <a:p>
            <a:pPr marL="285750" indent="-285750">
              <a:buFont typeface="Arial" panose="020B0604020202020204" pitchFamily="34" charset="0"/>
              <a:buChar char="•"/>
            </a:pPr>
            <a:r>
              <a:rPr lang="en-US" sz="1400" dirty="0" smtClean="0">
                <a:latin typeface="Cambria" panose="02040503050406030204" pitchFamily="18" charset="0"/>
                <a:ea typeface="Cambria" panose="02040503050406030204" pitchFamily="18" charset="0"/>
              </a:rPr>
              <a:t>A</a:t>
            </a:r>
            <a:r>
              <a:rPr lang="en-US" sz="1400" dirty="0">
                <a:latin typeface="Cambria" panose="02040503050406030204" pitchFamily="18" charset="0"/>
                <a:ea typeface="Cambria" panose="02040503050406030204" pitchFamily="18" charset="0"/>
              </a:rPr>
              <a:t> schema is a collection of database objects like tables, triggers, stored procedures, etc. A schema is connected with a user which is known as the schema owner. Database may have one or more schema.</a:t>
            </a:r>
          </a:p>
          <a:p>
            <a:pPr marL="285750" indent="-285750">
              <a:buFont typeface="Arial" panose="020B0604020202020204" pitchFamily="34" charset="0"/>
              <a:buChar char="•"/>
            </a:pPr>
            <a:r>
              <a:rPr lang="en-US" sz="1400" dirty="0" smtClean="0">
                <a:latin typeface="Cambria" panose="02040503050406030204" pitchFamily="18" charset="0"/>
                <a:ea typeface="Cambria" panose="02040503050406030204" pitchFamily="18" charset="0"/>
                <a:hlinkClick r:id="rId2"/>
              </a:rPr>
              <a:t>SQL </a:t>
            </a:r>
            <a:r>
              <a:rPr lang="en-US" sz="1400" dirty="0">
                <a:latin typeface="Cambria" panose="02040503050406030204" pitchFamily="18" charset="0"/>
                <a:ea typeface="Cambria" panose="02040503050406030204" pitchFamily="18" charset="0"/>
                <a:hlinkClick r:id="rId2"/>
              </a:rPr>
              <a:t>Server</a:t>
            </a:r>
            <a:r>
              <a:rPr lang="en-US" sz="1400" dirty="0">
                <a:latin typeface="Cambria" panose="02040503050406030204" pitchFamily="18" charset="0"/>
                <a:ea typeface="Cambria" panose="02040503050406030204" pitchFamily="18" charset="0"/>
              </a:rPr>
              <a:t> have some built-in schema, for example: </a:t>
            </a:r>
            <a:r>
              <a:rPr lang="en-US" sz="1400" dirty="0" err="1">
                <a:latin typeface="Cambria" panose="02040503050406030204" pitchFamily="18" charset="0"/>
                <a:ea typeface="Cambria" panose="02040503050406030204" pitchFamily="18" charset="0"/>
              </a:rPr>
              <a:t>dbo</a:t>
            </a:r>
            <a:r>
              <a:rPr lang="en-US" sz="1400" dirty="0">
                <a:latin typeface="Cambria" panose="02040503050406030204" pitchFamily="18" charset="0"/>
                <a:ea typeface="Cambria" panose="02040503050406030204" pitchFamily="18" charset="0"/>
              </a:rPr>
              <a:t>, guest, sys, and INFORMATION_SCHEMA.</a:t>
            </a:r>
          </a:p>
          <a:p>
            <a:pPr marL="285750" indent="-285750">
              <a:buFont typeface="Arial" panose="020B0604020202020204" pitchFamily="34" charset="0"/>
              <a:buChar char="•"/>
            </a:pPr>
            <a:r>
              <a:rPr lang="en-US" sz="1400" dirty="0" err="1" smtClean="0">
                <a:latin typeface="Cambria" panose="02040503050406030204" pitchFamily="18" charset="0"/>
                <a:ea typeface="Cambria" panose="02040503050406030204" pitchFamily="18" charset="0"/>
              </a:rPr>
              <a:t>dbo</a:t>
            </a:r>
            <a:r>
              <a:rPr lang="en-US" sz="1400" dirty="0" smtClean="0">
                <a:latin typeface="Cambria" panose="02040503050406030204" pitchFamily="18" charset="0"/>
                <a:ea typeface="Cambria" panose="02040503050406030204" pitchFamily="18" charset="0"/>
              </a:rPr>
              <a:t> </a:t>
            </a:r>
            <a:r>
              <a:rPr lang="en-US" sz="1400" dirty="0">
                <a:latin typeface="Cambria" panose="02040503050406030204" pitchFamily="18" charset="0"/>
                <a:ea typeface="Cambria" panose="02040503050406030204" pitchFamily="18" charset="0"/>
              </a:rPr>
              <a:t>is default schema for a new database, owned by </a:t>
            </a:r>
            <a:r>
              <a:rPr lang="en-US" sz="1400" dirty="0" err="1">
                <a:latin typeface="Cambria" panose="02040503050406030204" pitchFamily="18" charset="0"/>
                <a:ea typeface="Cambria" panose="02040503050406030204" pitchFamily="18" charset="0"/>
              </a:rPr>
              <a:t>dbo</a:t>
            </a:r>
            <a:r>
              <a:rPr lang="en-US" sz="1400" dirty="0">
                <a:latin typeface="Cambria" panose="02040503050406030204" pitchFamily="18" charset="0"/>
                <a:ea typeface="Cambria" panose="02040503050406030204" pitchFamily="18" charset="0"/>
              </a:rPr>
              <a:t> user. While creating a new user with CREATE USER command, user will take </a:t>
            </a:r>
            <a:r>
              <a:rPr lang="en-US" sz="1400" dirty="0" err="1">
                <a:latin typeface="Cambria" panose="02040503050406030204" pitchFamily="18" charset="0"/>
                <a:ea typeface="Cambria" panose="02040503050406030204" pitchFamily="18" charset="0"/>
              </a:rPr>
              <a:t>dbo</a:t>
            </a:r>
            <a:r>
              <a:rPr lang="en-US" sz="1400" dirty="0">
                <a:latin typeface="Cambria" panose="02040503050406030204" pitchFamily="18" charset="0"/>
                <a:ea typeface="Cambria" panose="02040503050406030204" pitchFamily="18" charset="0"/>
              </a:rPr>
              <a:t> as its default schema</a:t>
            </a:r>
            <a:r>
              <a:rPr lang="en-US" sz="1400" dirty="0" smtClean="0">
                <a:latin typeface="Cambria" panose="02040503050406030204" pitchFamily="18" charset="0"/>
                <a:ea typeface="Cambria" panose="02040503050406030204" pitchFamily="18" charset="0"/>
              </a:rPr>
              <a:t>.</a:t>
            </a:r>
          </a:p>
          <a:p>
            <a:r>
              <a:rPr lang="en-US" sz="1200" b="1" dirty="0" smtClean="0">
                <a:solidFill>
                  <a:srgbClr val="FF0000"/>
                </a:solidFill>
                <a:latin typeface="Times New Roman" panose="02020603050405020304" pitchFamily="18" charset="0"/>
                <a:ea typeface="Arial Unicode MS" panose="020B0604020202020204" pitchFamily="34" charset="-128"/>
              </a:rPr>
              <a:t>CREATE </a:t>
            </a:r>
            <a:r>
              <a:rPr lang="en-US" sz="1200" b="1" dirty="0">
                <a:solidFill>
                  <a:srgbClr val="FF0000"/>
                </a:solidFill>
                <a:latin typeface="Times New Roman" panose="02020603050405020304" pitchFamily="18" charset="0"/>
                <a:ea typeface="Arial Unicode MS" panose="020B0604020202020204" pitchFamily="34" charset="-128"/>
              </a:rPr>
              <a:t>SCHEMA </a:t>
            </a:r>
            <a:r>
              <a:rPr lang="en-US" sz="1200" b="1" dirty="0" smtClean="0">
                <a:solidFill>
                  <a:srgbClr val="FF0000"/>
                </a:solidFill>
                <a:latin typeface="Times New Roman" panose="02020603050405020304" pitchFamily="18" charset="0"/>
                <a:ea typeface="Arial Unicode MS" panose="020B0604020202020204" pitchFamily="34" charset="-128"/>
              </a:rPr>
              <a:t>&lt;</a:t>
            </a:r>
            <a:r>
              <a:rPr lang="en-US" sz="1200" b="1" dirty="0" err="1" smtClean="0">
                <a:solidFill>
                  <a:srgbClr val="FF0000"/>
                </a:solidFill>
                <a:latin typeface="Times New Roman" panose="02020603050405020304" pitchFamily="18" charset="0"/>
                <a:ea typeface="Arial Unicode MS" panose="020B0604020202020204" pitchFamily="34" charset="-128"/>
              </a:rPr>
              <a:t>Schema_Name</a:t>
            </a:r>
            <a:r>
              <a:rPr lang="en-US" sz="1200" b="1" dirty="0" smtClean="0">
                <a:solidFill>
                  <a:srgbClr val="FF0000"/>
                </a:solidFill>
                <a:latin typeface="Times New Roman" panose="02020603050405020304" pitchFamily="18" charset="0"/>
                <a:ea typeface="Arial Unicode MS" panose="020B0604020202020204" pitchFamily="34" charset="-128"/>
              </a:rPr>
              <a:t>&gt; </a:t>
            </a:r>
            <a:r>
              <a:rPr lang="en-US" sz="1200" b="1" dirty="0">
                <a:solidFill>
                  <a:srgbClr val="FF0000"/>
                </a:solidFill>
                <a:latin typeface="Times New Roman" panose="02020603050405020304" pitchFamily="18" charset="0"/>
                <a:ea typeface="Arial Unicode MS" panose="020B0604020202020204" pitchFamily="34" charset="-128"/>
              </a:rPr>
              <a:t>	</a:t>
            </a:r>
            <a:endParaRPr lang="en-US" sz="1200" b="1" dirty="0" smtClean="0">
              <a:solidFill>
                <a:srgbClr val="FF0000"/>
              </a:solidFill>
              <a:latin typeface="Times New Roman" panose="02020603050405020304" pitchFamily="18" charset="0"/>
              <a:ea typeface="Arial Unicode MS" panose="020B0604020202020204" pitchFamily="34" charset="-128"/>
            </a:endParaRPr>
          </a:p>
          <a:p>
            <a:r>
              <a:rPr lang="en-US" sz="1400" b="1" dirty="0" smtClean="0">
                <a:latin typeface="Times New Roman" panose="02020603050405020304" pitchFamily="18" charset="0"/>
                <a:ea typeface="Arial Unicode MS" panose="020B0604020202020204" pitchFamily="34" charset="-128"/>
              </a:rPr>
              <a:t>Retrieve </a:t>
            </a:r>
            <a:r>
              <a:rPr lang="en-US" sz="1400" b="1" dirty="0">
                <a:latin typeface="Times New Roman" panose="02020603050405020304" pitchFamily="18" charset="0"/>
                <a:ea typeface="Arial Unicode MS" panose="020B0604020202020204" pitchFamily="34" charset="-128"/>
              </a:rPr>
              <a:t>Schema in SQL server </a:t>
            </a:r>
            <a:r>
              <a:rPr lang="en-US" sz="1400" b="1" dirty="0" smtClean="0">
                <a:latin typeface="Times New Roman" panose="02020603050405020304" pitchFamily="18" charset="0"/>
                <a:ea typeface="Arial Unicode MS" panose="020B0604020202020204" pitchFamily="34" charset="-128"/>
              </a:rPr>
              <a:t>:-  </a:t>
            </a:r>
            <a:r>
              <a:rPr lang="en-US" sz="1200" b="1" dirty="0" smtClean="0">
                <a:solidFill>
                  <a:srgbClr val="FF0000"/>
                </a:solidFill>
                <a:latin typeface="Times New Roman" panose="02020603050405020304" pitchFamily="18" charset="0"/>
                <a:ea typeface="Arial Unicode MS" panose="020B0604020202020204" pitchFamily="34" charset="-128"/>
              </a:rPr>
              <a:t>SELECT  * FROM </a:t>
            </a:r>
            <a:r>
              <a:rPr lang="en-US" sz="1200" b="1" dirty="0" err="1" smtClean="0">
                <a:solidFill>
                  <a:srgbClr val="FF0000"/>
                </a:solidFill>
                <a:latin typeface="Times New Roman" panose="02020603050405020304" pitchFamily="18" charset="0"/>
                <a:ea typeface="Arial Unicode MS" panose="020B0604020202020204" pitchFamily="34" charset="-128"/>
              </a:rPr>
              <a:t>sys.schemas</a:t>
            </a:r>
            <a:r>
              <a:rPr lang="en-US" sz="1200" b="1" dirty="0" smtClean="0">
                <a:solidFill>
                  <a:srgbClr val="FF0000"/>
                </a:solidFill>
                <a:latin typeface="Times New Roman" panose="02020603050405020304" pitchFamily="18" charset="0"/>
                <a:ea typeface="Arial Unicode MS" panose="020B0604020202020204" pitchFamily="34" charset="-128"/>
              </a:rPr>
              <a:t> </a:t>
            </a:r>
            <a:endParaRPr lang="en-US" sz="1200" b="1" dirty="0">
              <a:solidFill>
                <a:srgbClr val="FF0000"/>
              </a:solidFill>
              <a:latin typeface="Times New Roman" panose="02020603050405020304" pitchFamily="18" charset="0"/>
              <a:ea typeface="Arial Unicode MS" panose="020B0604020202020204" pitchFamily="34" charset="-128"/>
            </a:endParaRPr>
          </a:p>
        </p:txBody>
      </p:sp>
    </p:spTree>
    <p:extLst>
      <p:ext uri="{BB962C8B-B14F-4D97-AF65-F5344CB8AC3E}">
        <p14:creationId xmlns:p14="http://schemas.microsoft.com/office/powerpoint/2010/main" val="1373791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10779" y="3985667"/>
            <a:ext cx="8322669" cy="2247442"/>
          </a:xfrm>
          <a:prstGeom prst="rect">
            <a:avLst/>
          </a:prstGeom>
        </p:spPr>
        <p:txBody>
          <a:bodyPr vert="horz" lIns="91440" tIns="45720" rIns="91440" bIns="45720" rtlCol="0" anchor="t">
            <a:normAutofit/>
          </a:bodyPr>
          <a:lstStyle/>
          <a:p>
            <a:pPr marL="285750" indent="-285750" defTabSz="457200">
              <a:spcBef>
                <a:spcPts val="1000"/>
              </a:spcBef>
              <a:buClr>
                <a:schemeClr val="accent1"/>
              </a:buClr>
              <a:buFont typeface="Arial" panose="020B0604020202020204" pitchFamily="34" charset="0"/>
              <a:buChar char="•"/>
            </a:pPr>
            <a:endParaRPr lang="en-US" sz="1400" dirty="0">
              <a:solidFill>
                <a:schemeClr val="tx1">
                  <a:lumMod val="65000"/>
                  <a:lumOff val="35000"/>
                </a:schemeClr>
              </a:solidFill>
              <a:latin typeface="Cambria" panose="02040503050406030204" pitchFamily="18" charset="0"/>
              <a:ea typeface="Cambria" panose="02040503050406030204" pitchFamily="18" charset="0"/>
            </a:endParaRPr>
          </a:p>
        </p:txBody>
      </p:sp>
      <p:sp>
        <p:nvSpPr>
          <p:cNvPr id="3" name="Rectangle 2"/>
          <p:cNvSpPr/>
          <p:nvPr/>
        </p:nvSpPr>
        <p:spPr>
          <a:xfrm>
            <a:off x="849251" y="1431122"/>
            <a:ext cx="10823446" cy="2369880"/>
          </a:xfrm>
          <a:prstGeom prst="rect">
            <a:avLst/>
          </a:prstGeom>
        </p:spPr>
        <p:txBody>
          <a:bodyPr wrap="square">
            <a:spAutoFit/>
          </a:bodyPr>
          <a:lstStyle/>
          <a:p>
            <a:pPr marL="285750" indent="-285750">
              <a:buFont typeface="Wingdings" panose="05000000000000000000" pitchFamily="2" charset="2"/>
              <a:buChar char="q"/>
            </a:pPr>
            <a:r>
              <a:rPr lang="en-US" sz="1400" b="1" dirty="0">
                <a:latin typeface="Cambria" panose="02040503050406030204" pitchFamily="18" charset="0"/>
                <a:ea typeface="Cambria" panose="02040503050406030204" pitchFamily="18" charset="0"/>
              </a:rPr>
              <a:t>Retrieving the data from Tables</a:t>
            </a:r>
            <a:r>
              <a:rPr lang="en-US" sz="1200" b="1" dirty="0">
                <a:latin typeface="Cambria" panose="02040503050406030204" pitchFamily="18" charset="0"/>
                <a:ea typeface="Cambria" panose="02040503050406030204" pitchFamily="18" charset="0"/>
              </a:rPr>
              <a:t>: </a:t>
            </a:r>
            <a:r>
              <a:rPr lang="en-US" sz="1200" dirty="0">
                <a:latin typeface="Cambria" panose="02040503050406030204" pitchFamily="18" charset="0"/>
                <a:ea typeface="Cambria" panose="02040503050406030204" pitchFamily="18" charset="0"/>
              </a:rPr>
              <a:t>if we want to retrieve the information from the table </a:t>
            </a:r>
            <a:r>
              <a:rPr lang="en-US" sz="1200" dirty="0" smtClean="0">
                <a:latin typeface="Cambria" panose="02040503050406030204" pitchFamily="18" charset="0"/>
                <a:ea typeface="Cambria" panose="02040503050406030204" pitchFamily="18" charset="0"/>
              </a:rPr>
              <a:t>use</a:t>
            </a:r>
            <a:endParaRPr lang="en-US" sz="1200" b="1"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Select Statement:</a:t>
            </a:r>
          </a:p>
          <a:p>
            <a:r>
              <a:rPr lang="en-US" sz="1200" dirty="0">
                <a:latin typeface="Cambria" panose="02040503050406030204" pitchFamily="18" charset="0"/>
                <a:ea typeface="Cambria" panose="02040503050406030204" pitchFamily="18" charset="0"/>
              </a:rPr>
              <a:t>Basic Syntax for Select statement:</a:t>
            </a:r>
          </a:p>
          <a:p>
            <a:r>
              <a:rPr lang="en-US" sz="1200" dirty="0">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SELECT &lt; * | COLLIST &gt; FROM &lt;TNAME&gt; [CONDITIONS</a:t>
            </a:r>
            <a:r>
              <a:rPr lang="en-US" sz="1200" b="1" dirty="0" smtClean="0">
                <a:solidFill>
                  <a:srgbClr val="FF0000"/>
                </a:solidFill>
                <a:latin typeface="Cambria" panose="02040503050406030204" pitchFamily="18" charset="0"/>
                <a:ea typeface="Cambria" panose="02040503050406030204" pitchFamily="18" charset="0"/>
              </a:rPr>
              <a:t>]</a:t>
            </a:r>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 Represents all the columns of the table in the same order.</a:t>
            </a:r>
          </a:p>
          <a:p>
            <a:r>
              <a:rPr lang="en-US" sz="1200" dirty="0">
                <a:latin typeface="Cambria" panose="02040503050406030204" pitchFamily="18" charset="0"/>
                <a:ea typeface="Cambria" panose="02040503050406030204" pitchFamily="18" charset="0"/>
              </a:rPr>
              <a:t>COLLIST is used for specifying the required no of columns and in required order.</a:t>
            </a:r>
          </a:p>
          <a:p>
            <a:r>
              <a:rPr lang="en-US" sz="1200" dirty="0">
                <a:latin typeface="Cambria" panose="02040503050406030204" pitchFamily="18" charset="0"/>
                <a:ea typeface="Cambria" panose="02040503050406030204" pitchFamily="18" charset="0"/>
              </a:rPr>
              <a:t>CONDITIONS are optional which can be used for retrieving the required rows</a:t>
            </a:r>
            <a:r>
              <a:rPr lang="en-US" sz="1200" dirty="0" smtClean="0">
                <a:latin typeface="Cambria" panose="02040503050406030204" pitchFamily="18" charset="0"/>
                <a:ea typeface="Cambria" panose="02040503050406030204" pitchFamily="18" charset="0"/>
              </a:rPr>
              <a:t>.</a:t>
            </a:r>
            <a:endParaRPr lang="en-US" sz="1200" dirty="0">
              <a:latin typeface="Cambria" panose="02040503050406030204" pitchFamily="18" charset="0"/>
              <a:ea typeface="Cambria" panose="02040503050406030204" pitchFamily="18" charset="0"/>
            </a:endParaRPr>
          </a:p>
          <a:p>
            <a:r>
              <a:rPr lang="en-US" sz="1200" b="1" dirty="0" smtClean="0">
                <a:solidFill>
                  <a:srgbClr val="FF0000"/>
                </a:solidFill>
                <a:latin typeface="Cambria" panose="02040503050406030204" pitchFamily="18" charset="0"/>
                <a:ea typeface="Cambria" panose="02040503050406030204" pitchFamily="18" charset="0"/>
              </a:rPr>
              <a:t>SELECT </a:t>
            </a:r>
            <a:r>
              <a:rPr lang="en-US" sz="1200" b="1" dirty="0">
                <a:solidFill>
                  <a:srgbClr val="FF0000"/>
                </a:solidFill>
                <a:latin typeface="Cambria" panose="02040503050406030204" pitchFamily="18" charset="0"/>
                <a:ea typeface="Cambria" panose="02040503050406030204" pitchFamily="18" charset="0"/>
              </a:rPr>
              <a:t>* FROM BANK</a:t>
            </a:r>
          </a:p>
          <a:p>
            <a:r>
              <a:rPr lang="en-US" sz="1200" b="1" dirty="0" smtClean="0">
                <a:solidFill>
                  <a:srgbClr val="FF0000"/>
                </a:solidFill>
                <a:latin typeface="Cambria" panose="02040503050406030204" pitchFamily="18" charset="0"/>
                <a:ea typeface="Cambria" panose="02040503050406030204" pitchFamily="18" charset="0"/>
              </a:rPr>
              <a:t>SELECT </a:t>
            </a:r>
            <a:r>
              <a:rPr lang="en-US" sz="1200" b="1" dirty="0">
                <a:solidFill>
                  <a:srgbClr val="FF0000"/>
                </a:solidFill>
                <a:latin typeface="Cambria" panose="02040503050406030204" pitchFamily="18" charset="0"/>
                <a:ea typeface="Cambria" panose="02040503050406030204" pitchFamily="18" charset="0"/>
              </a:rPr>
              <a:t>CUSTID, CNAME, BAL FROM BANK</a:t>
            </a:r>
          </a:p>
          <a:p>
            <a:r>
              <a:rPr lang="en-US" sz="1200" b="1" dirty="0" smtClean="0">
                <a:solidFill>
                  <a:srgbClr val="FF0000"/>
                </a:solidFill>
                <a:latin typeface="Cambria" panose="02040503050406030204" pitchFamily="18" charset="0"/>
                <a:ea typeface="Cambria" panose="02040503050406030204" pitchFamily="18" charset="0"/>
              </a:rPr>
              <a:t>SELECT </a:t>
            </a:r>
            <a:r>
              <a:rPr lang="en-US" sz="1200" b="1" dirty="0">
                <a:solidFill>
                  <a:srgbClr val="FF0000"/>
                </a:solidFill>
                <a:latin typeface="Cambria" panose="02040503050406030204" pitchFamily="18" charset="0"/>
                <a:ea typeface="Cambria" panose="02040503050406030204" pitchFamily="18" charset="0"/>
              </a:rPr>
              <a:t>CNAME, BAL, CUSTID FROM BANK</a:t>
            </a:r>
          </a:p>
          <a:p>
            <a:r>
              <a:rPr lang="en-US" sz="1200" b="1" dirty="0" smtClean="0">
                <a:solidFill>
                  <a:srgbClr val="FF0000"/>
                </a:solidFill>
                <a:latin typeface="Cambria" panose="02040503050406030204" pitchFamily="18" charset="0"/>
                <a:ea typeface="Cambria" panose="02040503050406030204" pitchFamily="18" charset="0"/>
              </a:rPr>
              <a:t>SELECT </a:t>
            </a:r>
            <a:r>
              <a:rPr lang="en-US" sz="1200" b="1" dirty="0">
                <a:solidFill>
                  <a:srgbClr val="FF0000"/>
                </a:solidFill>
                <a:latin typeface="Cambria" panose="02040503050406030204" pitchFamily="18" charset="0"/>
                <a:ea typeface="Cambria" panose="02040503050406030204" pitchFamily="18" charset="0"/>
              </a:rPr>
              <a:t>CUSTID AS ACCNO, CNAME, BAL FROM BANK</a:t>
            </a:r>
          </a:p>
          <a:p>
            <a:endParaRPr lang="en-US" sz="1400" b="1" dirty="0">
              <a:latin typeface="Cambria" panose="02040503050406030204" pitchFamily="18" charset="0"/>
              <a:ea typeface="Cambria" panose="02040503050406030204" pitchFamily="18" charset="0"/>
            </a:endParaRPr>
          </a:p>
        </p:txBody>
      </p:sp>
      <p:sp>
        <p:nvSpPr>
          <p:cNvPr id="5" name="Rectangle 4"/>
          <p:cNvSpPr/>
          <p:nvPr/>
        </p:nvSpPr>
        <p:spPr>
          <a:xfrm>
            <a:off x="849251" y="13960"/>
            <a:ext cx="10305034" cy="1692771"/>
          </a:xfrm>
          <a:prstGeom prst="rect">
            <a:avLst/>
          </a:prstGeom>
        </p:spPr>
        <p:txBody>
          <a:bodyPr wrap="square">
            <a:spAutoFit/>
          </a:bodyPr>
          <a:lstStyle/>
          <a:p>
            <a:pPr marL="285750" indent="-285750">
              <a:buFont typeface="Wingdings" panose="05000000000000000000" pitchFamily="2" charset="2"/>
              <a:buChar char="q"/>
            </a:pPr>
            <a:r>
              <a:rPr lang="en-US" sz="1400" b="1" dirty="0">
                <a:latin typeface="Times New Roman" panose="02020603050405020304" pitchFamily="18" charset="0"/>
                <a:ea typeface="Arial Unicode MS" panose="020B0604020202020204" pitchFamily="34" charset="-128"/>
              </a:rPr>
              <a:t>Populating / Inserting  Data into Tables</a:t>
            </a:r>
            <a:r>
              <a:rPr lang="en-US" sz="1400" dirty="0">
                <a:latin typeface="Times New Roman" panose="02020603050405020304" pitchFamily="18" charset="0"/>
                <a:ea typeface="Arial Unicode MS" panose="020B0604020202020204" pitchFamily="34" charset="-128"/>
              </a:rPr>
              <a:t>: after the table gets created to populate the data into it we use </a:t>
            </a:r>
            <a:endParaRPr lang="en-US" sz="1400" dirty="0" smtClean="0">
              <a:latin typeface="Times New Roman" panose="02020603050405020304" pitchFamily="18" charset="0"/>
              <a:ea typeface="Arial Unicode MS" panose="020B0604020202020204" pitchFamily="34" charset="-128"/>
            </a:endParaRPr>
          </a:p>
          <a:p>
            <a:r>
              <a:rPr lang="en-US" sz="1400" b="1" u="sng" dirty="0" smtClean="0">
                <a:latin typeface="Times New Roman" panose="02020603050405020304" pitchFamily="18" charset="0"/>
                <a:ea typeface="Arial Unicode MS" panose="020B0604020202020204" pitchFamily="34" charset="-128"/>
              </a:rPr>
              <a:t>Examples:</a:t>
            </a:r>
            <a:endParaRPr lang="en-US" sz="1400" b="1" u="sng" dirty="0">
              <a:latin typeface="Times New Roman" panose="02020603050405020304" pitchFamily="18" charset="0"/>
              <a:ea typeface="Arial Unicode MS" panose="020B0604020202020204" pitchFamily="34" charset="-128"/>
            </a:endParaRPr>
          </a:p>
          <a:p>
            <a:r>
              <a:rPr lang="en-US" sz="1400" dirty="0"/>
              <a:t>	</a:t>
            </a:r>
            <a:r>
              <a:rPr lang="en-US" sz="1200" b="1" dirty="0">
                <a:solidFill>
                  <a:srgbClr val="FF0000"/>
                </a:solidFill>
                <a:latin typeface="Times New Roman" panose="02020603050405020304" pitchFamily="18" charset="0"/>
                <a:ea typeface="Arial Unicode MS" panose="020B0604020202020204" pitchFamily="34" charset="-128"/>
              </a:rPr>
              <a:t>INSERT INTO BANK VALUES (101, ‘VENKAT’, 4500</a:t>
            </a:r>
            <a:r>
              <a:rPr lang="en-US" sz="1200" b="1" dirty="0" smtClean="0">
                <a:solidFill>
                  <a:srgbClr val="FF0000"/>
                </a:solidFill>
                <a:latin typeface="Times New Roman" panose="02020603050405020304" pitchFamily="18" charset="0"/>
                <a:ea typeface="Arial Unicode MS" panose="020B0604020202020204" pitchFamily="34" charset="-128"/>
              </a:rPr>
              <a:t>)   -- default insert</a:t>
            </a:r>
            <a:endParaRPr lang="en-US" sz="1200" b="1" dirty="0">
              <a:solidFill>
                <a:srgbClr val="FF0000"/>
              </a:solidFill>
              <a:latin typeface="Times New Roman" panose="02020603050405020304" pitchFamily="18" charset="0"/>
              <a:ea typeface="Arial Unicode MS" panose="020B0604020202020204" pitchFamily="34" charset="-128"/>
            </a:endParaRPr>
          </a:p>
          <a:p>
            <a:r>
              <a:rPr lang="en-US" sz="1200" b="1" dirty="0" smtClean="0">
                <a:solidFill>
                  <a:srgbClr val="FF0000"/>
                </a:solidFill>
                <a:latin typeface="Times New Roman" panose="02020603050405020304" pitchFamily="18" charset="0"/>
                <a:ea typeface="Arial Unicode MS" panose="020B0604020202020204" pitchFamily="34" charset="-128"/>
              </a:rPr>
              <a:t>	INSERT </a:t>
            </a:r>
            <a:r>
              <a:rPr lang="en-US" sz="1200" b="1" dirty="0">
                <a:solidFill>
                  <a:srgbClr val="FF0000"/>
                </a:solidFill>
                <a:latin typeface="Times New Roman" panose="02020603050405020304" pitchFamily="18" charset="0"/>
                <a:ea typeface="Arial Unicode MS" panose="020B0604020202020204" pitchFamily="34" charset="-128"/>
              </a:rPr>
              <a:t>INTO BANK (CUSTID, CNAME, BAL) VALUES (102, ‘SUBASH’, 5600</a:t>
            </a:r>
            <a:r>
              <a:rPr lang="en-US" sz="1200" b="1" dirty="0" smtClean="0">
                <a:solidFill>
                  <a:srgbClr val="FF0000"/>
                </a:solidFill>
                <a:latin typeface="Times New Roman" panose="02020603050405020304" pitchFamily="18" charset="0"/>
                <a:ea typeface="Arial Unicode MS" panose="020B0604020202020204" pitchFamily="34" charset="-128"/>
              </a:rPr>
              <a:t>) – </a:t>
            </a:r>
            <a:r>
              <a:rPr lang="en-US" sz="1200" b="1" dirty="0">
                <a:solidFill>
                  <a:srgbClr val="FF0000"/>
                </a:solidFill>
                <a:latin typeface="Times New Roman" panose="02020603050405020304" pitchFamily="18" charset="0"/>
                <a:ea typeface="Arial Unicode MS" panose="020B0604020202020204" pitchFamily="34" charset="-128"/>
              </a:rPr>
              <a:t>Providing the </a:t>
            </a:r>
            <a:r>
              <a:rPr lang="en-US" sz="1200" b="1" dirty="0" smtClean="0">
                <a:solidFill>
                  <a:srgbClr val="FF0000"/>
                </a:solidFill>
                <a:latin typeface="Times New Roman" panose="02020603050405020304" pitchFamily="18" charset="0"/>
                <a:ea typeface="Arial Unicode MS" panose="020B0604020202020204" pitchFamily="34" charset="-128"/>
              </a:rPr>
              <a:t>column names and values </a:t>
            </a:r>
            <a:endParaRPr lang="en-US" sz="1200" b="1" dirty="0">
              <a:solidFill>
                <a:srgbClr val="FF0000"/>
              </a:solidFill>
              <a:latin typeface="Times New Roman" panose="02020603050405020304" pitchFamily="18" charset="0"/>
              <a:ea typeface="Arial Unicode MS" panose="020B0604020202020204" pitchFamily="34" charset="-128"/>
            </a:endParaRPr>
          </a:p>
          <a:p>
            <a:r>
              <a:rPr lang="en-US" sz="1200" b="1" dirty="0" smtClean="0">
                <a:solidFill>
                  <a:srgbClr val="FF0000"/>
                </a:solidFill>
                <a:latin typeface="Times New Roman" panose="02020603050405020304" pitchFamily="18" charset="0"/>
                <a:ea typeface="Arial Unicode MS" panose="020B0604020202020204" pitchFamily="34" charset="-128"/>
              </a:rPr>
              <a:t>	INSERT </a:t>
            </a:r>
            <a:r>
              <a:rPr lang="en-US" sz="1200" b="1" dirty="0">
                <a:solidFill>
                  <a:srgbClr val="FF0000"/>
                </a:solidFill>
                <a:latin typeface="Times New Roman" panose="02020603050405020304" pitchFamily="18" charset="0"/>
                <a:ea typeface="Arial Unicode MS" panose="020B0604020202020204" pitchFamily="34" charset="-128"/>
              </a:rPr>
              <a:t>INTO BANK (CNAME, CUSTID, BAL) VALUES (‘SURESH’, 103, </a:t>
            </a:r>
            <a:r>
              <a:rPr lang="en-US" sz="1200" b="1" dirty="0" smtClean="0">
                <a:solidFill>
                  <a:srgbClr val="FF0000"/>
                </a:solidFill>
                <a:latin typeface="Times New Roman" panose="02020603050405020304" pitchFamily="18" charset="0"/>
                <a:ea typeface="Arial Unicode MS" panose="020B0604020202020204" pitchFamily="34" charset="-128"/>
              </a:rPr>
              <a:t>6500)  -- Providing the column names and values </a:t>
            </a:r>
            <a:endParaRPr lang="en-US" sz="1200" b="1" dirty="0">
              <a:solidFill>
                <a:srgbClr val="FF0000"/>
              </a:solidFill>
              <a:latin typeface="Times New Roman" panose="02020603050405020304" pitchFamily="18" charset="0"/>
              <a:ea typeface="Arial Unicode MS" panose="020B0604020202020204" pitchFamily="34" charset="-128"/>
            </a:endParaRPr>
          </a:p>
          <a:p>
            <a:r>
              <a:rPr lang="en-US" sz="1200" b="1" dirty="0" smtClean="0">
                <a:solidFill>
                  <a:srgbClr val="FF0000"/>
                </a:solidFill>
                <a:latin typeface="Times New Roman" panose="02020603050405020304" pitchFamily="18" charset="0"/>
                <a:ea typeface="Arial Unicode MS" panose="020B0604020202020204" pitchFamily="34" charset="-128"/>
              </a:rPr>
              <a:t>	INSERT </a:t>
            </a:r>
            <a:r>
              <a:rPr lang="en-US" sz="1200" b="1" dirty="0">
                <a:solidFill>
                  <a:srgbClr val="FF0000"/>
                </a:solidFill>
                <a:latin typeface="Times New Roman" panose="02020603050405020304" pitchFamily="18" charset="0"/>
                <a:ea typeface="Arial Unicode MS" panose="020B0604020202020204" pitchFamily="34" charset="-128"/>
              </a:rPr>
              <a:t>INTO BANK (CUSTID, BAL) VALUES (104, 3600</a:t>
            </a:r>
            <a:r>
              <a:rPr lang="en-US" sz="1200" b="1" dirty="0" smtClean="0">
                <a:solidFill>
                  <a:srgbClr val="FF0000"/>
                </a:solidFill>
                <a:latin typeface="Times New Roman" panose="02020603050405020304" pitchFamily="18" charset="0"/>
                <a:ea typeface="Arial Unicode MS" panose="020B0604020202020204" pitchFamily="34" charset="-128"/>
              </a:rPr>
              <a:t>) – Provide required column name values </a:t>
            </a:r>
            <a:endParaRPr lang="en-US" sz="1200" b="1" dirty="0">
              <a:solidFill>
                <a:srgbClr val="FF0000"/>
              </a:solidFill>
              <a:latin typeface="Times New Roman" panose="02020603050405020304" pitchFamily="18" charset="0"/>
              <a:ea typeface="Arial Unicode MS" panose="020B0604020202020204" pitchFamily="34" charset="-128"/>
            </a:endParaRPr>
          </a:p>
          <a:p>
            <a:r>
              <a:rPr lang="en-US" sz="1200" b="1" dirty="0" smtClean="0">
                <a:solidFill>
                  <a:srgbClr val="FF0000"/>
                </a:solidFill>
                <a:latin typeface="Times New Roman" panose="02020603050405020304" pitchFamily="18" charset="0"/>
                <a:ea typeface="Arial Unicode MS" panose="020B0604020202020204" pitchFamily="34" charset="-128"/>
              </a:rPr>
              <a:t>	INSERT </a:t>
            </a:r>
            <a:r>
              <a:rPr lang="en-US" sz="1200" b="1" dirty="0">
                <a:solidFill>
                  <a:srgbClr val="FF0000"/>
                </a:solidFill>
                <a:latin typeface="Times New Roman" panose="02020603050405020304" pitchFamily="18" charset="0"/>
                <a:ea typeface="Arial Unicode MS" panose="020B0604020202020204" pitchFamily="34" charset="-128"/>
              </a:rPr>
              <a:t>INTO BANK VALUES (105, NULL, 5400</a:t>
            </a:r>
            <a:r>
              <a:rPr lang="en-US" sz="1200" b="1" dirty="0" smtClean="0">
                <a:solidFill>
                  <a:srgbClr val="FF0000"/>
                </a:solidFill>
                <a:latin typeface="Times New Roman" panose="02020603050405020304" pitchFamily="18" charset="0"/>
                <a:ea typeface="Arial Unicode MS" panose="020B0604020202020204" pitchFamily="34" charset="-128"/>
              </a:rPr>
              <a:t>) – insert null value</a:t>
            </a:r>
            <a:endParaRPr lang="en-US" sz="1200" b="1" dirty="0">
              <a:solidFill>
                <a:srgbClr val="FF0000"/>
              </a:solidFill>
              <a:latin typeface="Times New Roman" panose="02020603050405020304" pitchFamily="18" charset="0"/>
              <a:ea typeface="Arial Unicode MS" panose="020B0604020202020204" pitchFamily="34" charset="-128"/>
            </a:endParaRPr>
          </a:p>
          <a:p>
            <a:endParaRPr lang="en-US" sz="1400" dirty="0">
              <a:latin typeface="Times New Roman" panose="02020603050405020304" pitchFamily="18" charset="0"/>
              <a:ea typeface="Arial Unicode MS" panose="020B0604020202020204" pitchFamily="34" charset="-128"/>
            </a:endParaRPr>
          </a:p>
        </p:txBody>
      </p:sp>
      <p:sp>
        <p:nvSpPr>
          <p:cNvPr id="2" name="Rectangle 1"/>
          <p:cNvSpPr/>
          <p:nvPr/>
        </p:nvSpPr>
        <p:spPr>
          <a:xfrm>
            <a:off x="1775731" y="3585574"/>
            <a:ext cx="9453454" cy="1231106"/>
          </a:xfrm>
          <a:prstGeom prst="rect">
            <a:avLst/>
          </a:prstGeom>
        </p:spPr>
        <p:txBody>
          <a:bodyPr wrap="square">
            <a:spAutoFit/>
          </a:bodyPr>
          <a:lstStyle/>
          <a:p>
            <a:pPr marL="285750" indent="-285750">
              <a:buFont typeface="Wingdings" panose="05000000000000000000" pitchFamily="2" charset="2"/>
              <a:buChar char="q"/>
            </a:pPr>
            <a:r>
              <a:rPr lang="en-US" sz="1400" b="1" dirty="0">
                <a:latin typeface="Cambria" panose="02040503050406030204" pitchFamily="18" charset="0"/>
                <a:ea typeface="Cambria" panose="02040503050406030204" pitchFamily="18" charset="0"/>
              </a:rPr>
              <a:t>Handling Null Values:</a:t>
            </a:r>
            <a:r>
              <a:rPr lang="en-US" sz="1400" dirty="0">
                <a:latin typeface="Cambria" panose="02040503050406030204" pitchFamily="18" charset="0"/>
                <a:ea typeface="Cambria" panose="02040503050406030204" pitchFamily="18" charset="0"/>
              </a:rPr>
              <a:t> </a:t>
            </a:r>
            <a:r>
              <a:rPr lang="en-US" sz="1200" dirty="0">
                <a:latin typeface="Cambria" panose="02040503050406030204" pitchFamily="18" charset="0"/>
                <a:ea typeface="Cambria" panose="02040503050406030204" pitchFamily="18" charset="0"/>
              </a:rPr>
              <a:t>The value NULL means the data value for the column is unknown or not available, so we cannot use equality condition while getting the data based on null values.</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smtClean="0">
                <a:solidFill>
                  <a:srgbClr val="FF0000"/>
                </a:solidFill>
                <a:latin typeface="Cambria" panose="02040503050406030204" pitchFamily="18" charset="0"/>
                <a:ea typeface="Cambria" panose="02040503050406030204" pitchFamily="18" charset="0"/>
              </a:rPr>
              <a:t>BANK WHERE </a:t>
            </a:r>
            <a:r>
              <a:rPr lang="en-US" sz="1200" b="1" dirty="0">
                <a:solidFill>
                  <a:srgbClr val="FF0000"/>
                </a:solidFill>
                <a:latin typeface="Cambria" panose="02040503050406030204" pitchFamily="18" charset="0"/>
                <a:ea typeface="Cambria" panose="02040503050406030204" pitchFamily="18" charset="0"/>
              </a:rPr>
              <a:t>CNAME=NULL</a:t>
            </a:r>
          </a:p>
          <a:p>
            <a:r>
              <a:rPr lang="en-US" sz="1200" dirty="0" smtClean="0">
                <a:latin typeface="Cambria" panose="02040503050406030204" pitchFamily="18" charset="0"/>
                <a:ea typeface="Cambria" panose="02040503050406030204" pitchFamily="18" charset="0"/>
                <a:sym typeface="Wingdings" panose="05000000000000000000" pitchFamily="2" charset="2"/>
              </a:rPr>
              <a:t> </a:t>
            </a:r>
            <a:r>
              <a:rPr lang="en-US" sz="1200" dirty="0" smtClean="0">
                <a:latin typeface="Cambria" panose="02040503050406030204" pitchFamily="18" charset="0"/>
                <a:ea typeface="Cambria" panose="02040503050406030204" pitchFamily="18" charset="0"/>
              </a:rPr>
              <a:t>The </a:t>
            </a:r>
            <a:r>
              <a:rPr lang="en-US" sz="1200" dirty="0">
                <a:latin typeface="Cambria" panose="02040503050406030204" pitchFamily="18" charset="0"/>
                <a:ea typeface="Cambria" panose="02040503050406030204" pitchFamily="18" charset="0"/>
              </a:rPr>
              <a:t>above statement will not get any result because no 2 null values can be compared so to get the data based on Null values we should use the IS NULL operator as following:</a:t>
            </a:r>
          </a:p>
          <a:p>
            <a:r>
              <a:rPr lang="en-US" sz="1200" b="1" dirty="0">
                <a:solidFill>
                  <a:srgbClr val="FF0000"/>
                </a:solidFill>
                <a:latin typeface="Cambria" panose="02040503050406030204" pitchFamily="18" charset="0"/>
                <a:ea typeface="Cambria" panose="02040503050406030204" pitchFamily="18" charset="0"/>
              </a:rPr>
              <a:t>SELECT * FROM </a:t>
            </a:r>
            <a:r>
              <a:rPr lang="en-US" sz="1200" b="1" dirty="0" smtClean="0">
                <a:solidFill>
                  <a:srgbClr val="FF0000"/>
                </a:solidFill>
                <a:latin typeface="Cambria" panose="02040503050406030204" pitchFamily="18" charset="0"/>
                <a:ea typeface="Cambria" panose="02040503050406030204" pitchFamily="18" charset="0"/>
              </a:rPr>
              <a:t>BANK WHERE </a:t>
            </a:r>
            <a:r>
              <a:rPr lang="en-US" sz="1200" b="1" dirty="0">
                <a:solidFill>
                  <a:srgbClr val="FF0000"/>
                </a:solidFill>
                <a:latin typeface="Cambria" panose="02040503050406030204" pitchFamily="18" charset="0"/>
                <a:ea typeface="Cambria" panose="02040503050406030204" pitchFamily="18" charset="0"/>
              </a:rPr>
              <a:t>CNAME IS NULL</a:t>
            </a:r>
          </a:p>
        </p:txBody>
      </p:sp>
      <p:sp>
        <p:nvSpPr>
          <p:cNvPr id="6" name="Rectangle 5"/>
          <p:cNvSpPr/>
          <p:nvPr/>
        </p:nvSpPr>
        <p:spPr>
          <a:xfrm>
            <a:off x="1107518" y="5105964"/>
            <a:ext cx="9231970" cy="1415772"/>
          </a:xfrm>
          <a:prstGeom prst="rect">
            <a:avLst/>
          </a:prstGeom>
        </p:spPr>
        <p:txBody>
          <a:bodyPr wrap="square">
            <a:spAutoFit/>
          </a:bodyPr>
          <a:lstStyle/>
          <a:p>
            <a:pPr marL="285750" indent="-285750">
              <a:buFont typeface="Wingdings" panose="05000000000000000000" pitchFamily="2" charset="2"/>
              <a:buChar char="q"/>
            </a:pPr>
            <a:r>
              <a:rPr lang="en-US" sz="1400" b="1" dirty="0">
                <a:latin typeface="Cambria" panose="02040503050406030204" pitchFamily="18" charset="0"/>
                <a:ea typeface="Cambria" panose="02040503050406030204" pitchFamily="18" charset="0"/>
              </a:rPr>
              <a:t>Updating data present in the tables: </a:t>
            </a:r>
            <a:r>
              <a:rPr lang="en-US" sz="1200" dirty="0">
                <a:latin typeface="Cambria" panose="02040503050406030204" pitchFamily="18" charset="0"/>
                <a:ea typeface="Cambria" panose="02040503050406030204" pitchFamily="18" charset="0"/>
              </a:rPr>
              <a:t>if we want to Update the data existing in the table we use  </a:t>
            </a:r>
          </a:p>
          <a:p>
            <a:r>
              <a:rPr lang="en-US" sz="1200" dirty="0">
                <a:latin typeface="Cambria" panose="02040503050406030204" pitchFamily="18" charset="0"/>
                <a:ea typeface="Cambria" panose="02040503050406030204" pitchFamily="18" charset="0"/>
              </a:rPr>
              <a:t>Update Statement:</a:t>
            </a:r>
          </a:p>
          <a:p>
            <a:r>
              <a:rPr lang="en-US" sz="1200" dirty="0">
                <a:latin typeface="Cambria" panose="02040503050406030204" pitchFamily="18" charset="0"/>
                <a:ea typeface="Cambria" panose="02040503050406030204" pitchFamily="18" charset="0"/>
              </a:rPr>
              <a:t>Syntax: </a:t>
            </a:r>
          </a:p>
          <a:p>
            <a:r>
              <a:rPr lang="en-US" sz="1200" dirty="0">
                <a:latin typeface="Cambria" panose="02040503050406030204" pitchFamily="18" charset="0"/>
                <a:ea typeface="Cambria" panose="02040503050406030204" pitchFamily="18" charset="0"/>
              </a:rPr>
              <a:t>	</a:t>
            </a:r>
            <a:r>
              <a:rPr lang="en-US" sz="1200" b="1" dirty="0" smtClean="0">
                <a:solidFill>
                  <a:srgbClr val="FF0000"/>
                </a:solidFill>
                <a:latin typeface="Cambria" panose="02040503050406030204" pitchFamily="18" charset="0"/>
                <a:ea typeface="Cambria" panose="02040503050406030204" pitchFamily="18" charset="0"/>
              </a:rPr>
              <a:t>UPDATE </a:t>
            </a:r>
            <a:r>
              <a:rPr lang="en-US" sz="1200" b="1" dirty="0">
                <a:solidFill>
                  <a:srgbClr val="FF0000"/>
                </a:solidFill>
                <a:latin typeface="Cambria" panose="02040503050406030204" pitchFamily="18" charset="0"/>
                <a:ea typeface="Cambria" panose="02040503050406030204" pitchFamily="18" charset="0"/>
              </a:rPr>
              <a:t>&lt;TNAME&gt; SET &lt;CNAME&gt;=&lt;VALUE&gt; [, …..] [CONDITIONS]</a:t>
            </a:r>
            <a:r>
              <a:rPr lang="en-US" sz="1200" dirty="0">
                <a:latin typeface="Cambria" panose="02040503050406030204" pitchFamily="18" charset="0"/>
                <a:ea typeface="Cambria" panose="02040503050406030204" pitchFamily="18" charset="0"/>
              </a:rPr>
              <a:t>	 </a:t>
            </a:r>
          </a:p>
          <a:p>
            <a:r>
              <a:rPr lang="en-US" sz="1200" b="1" u="sng" dirty="0">
                <a:latin typeface="Cambria" panose="02040503050406030204" pitchFamily="18" charset="0"/>
                <a:ea typeface="Cambria" panose="02040503050406030204" pitchFamily="18" charset="0"/>
              </a:rPr>
              <a:t>Note: </a:t>
            </a:r>
            <a:r>
              <a:rPr lang="en-US" sz="1200" dirty="0">
                <a:latin typeface="Cambria" panose="02040503050406030204" pitchFamily="18" charset="0"/>
                <a:ea typeface="Cambria" panose="02040503050406030204" pitchFamily="18" charset="0"/>
              </a:rPr>
              <a:t>We can modify a single column or multiple columns using the update statement all the rows that satisfy the condition gets affected</a:t>
            </a:r>
            <a:r>
              <a:rPr lang="en-US" sz="1200" dirty="0" smtClean="0">
                <a:latin typeface="Cambria" panose="02040503050406030204" pitchFamily="18" charset="0"/>
                <a:ea typeface="Cambria" panose="02040503050406030204" pitchFamily="18" charset="0"/>
              </a:rPr>
              <a:t>.</a:t>
            </a:r>
            <a:endParaRPr lang="en-US" sz="1200"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	</a:t>
            </a:r>
            <a:r>
              <a:rPr lang="en-US" sz="1200" b="1" dirty="0" smtClean="0">
                <a:solidFill>
                  <a:srgbClr val="FF0000"/>
                </a:solidFill>
                <a:latin typeface="Cambria" panose="02040503050406030204" pitchFamily="18" charset="0"/>
                <a:ea typeface="Cambria" panose="02040503050406030204" pitchFamily="18" charset="0"/>
              </a:rPr>
              <a:t>UPDATE </a:t>
            </a:r>
            <a:r>
              <a:rPr lang="en-US" sz="1200" b="1" dirty="0">
                <a:solidFill>
                  <a:srgbClr val="FF0000"/>
                </a:solidFill>
                <a:latin typeface="Cambria" panose="02040503050406030204" pitchFamily="18" charset="0"/>
                <a:ea typeface="Cambria" panose="02040503050406030204" pitchFamily="18" charset="0"/>
              </a:rPr>
              <a:t>BANK SET CNAME=’RAMESH’ WHERE CUSTID=104</a:t>
            </a:r>
          </a:p>
          <a:p>
            <a:r>
              <a:rPr lang="en-US" sz="1200" b="1" dirty="0">
                <a:solidFill>
                  <a:srgbClr val="FF0000"/>
                </a:solidFill>
                <a:latin typeface="Cambria" panose="02040503050406030204" pitchFamily="18" charset="0"/>
                <a:ea typeface="Cambria" panose="02040503050406030204" pitchFamily="18" charset="0"/>
              </a:rPr>
              <a:t>	</a:t>
            </a:r>
            <a:r>
              <a:rPr lang="en-US" sz="1200" b="1" dirty="0" smtClean="0">
                <a:solidFill>
                  <a:srgbClr val="FF0000"/>
                </a:solidFill>
                <a:latin typeface="Cambria" panose="02040503050406030204" pitchFamily="18" charset="0"/>
                <a:ea typeface="Cambria" panose="02040503050406030204" pitchFamily="18" charset="0"/>
              </a:rPr>
              <a:t>UPDATE </a:t>
            </a:r>
            <a:r>
              <a:rPr lang="en-US" sz="1200" b="1" dirty="0">
                <a:solidFill>
                  <a:srgbClr val="FF0000"/>
                </a:solidFill>
                <a:latin typeface="Cambria" panose="02040503050406030204" pitchFamily="18" charset="0"/>
                <a:ea typeface="Cambria" panose="02040503050406030204" pitchFamily="18" charset="0"/>
              </a:rPr>
              <a:t>BANK SET CNAME=’RAJESH’, BAL=3000 WHERE CUSTID=105 </a:t>
            </a:r>
          </a:p>
        </p:txBody>
      </p:sp>
    </p:spTree>
    <p:extLst>
      <p:ext uri="{BB962C8B-B14F-4D97-AF65-F5344CB8AC3E}">
        <p14:creationId xmlns:p14="http://schemas.microsoft.com/office/powerpoint/2010/main" val="2266176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12616" y="62130"/>
            <a:ext cx="10146369" cy="1231106"/>
          </a:xfrm>
          <a:prstGeom prst="rect">
            <a:avLst/>
          </a:prstGeom>
        </p:spPr>
        <p:txBody>
          <a:bodyPr wrap="square">
            <a:spAutoFit/>
          </a:bodyPr>
          <a:lstStyle/>
          <a:p>
            <a:pPr marL="285750" indent="-285750">
              <a:buFont typeface="Wingdings" panose="05000000000000000000" pitchFamily="2" charset="2"/>
              <a:buChar char="q"/>
            </a:pPr>
            <a:r>
              <a:rPr lang="en-US" sz="1400" b="1" dirty="0">
                <a:latin typeface="Cambria" panose="02040503050406030204" pitchFamily="18" charset="0"/>
                <a:ea typeface="Cambria" panose="02040503050406030204" pitchFamily="18" charset="0"/>
              </a:rPr>
              <a:t>Deleting data present in the tables:</a:t>
            </a:r>
            <a:r>
              <a:rPr lang="en-US" sz="1200" b="1" dirty="0">
                <a:latin typeface="Cambria" panose="02040503050406030204" pitchFamily="18" charset="0"/>
                <a:ea typeface="Cambria" panose="02040503050406030204" pitchFamily="18" charset="0"/>
              </a:rPr>
              <a:t> </a:t>
            </a:r>
            <a:r>
              <a:rPr lang="en-US" sz="1200" dirty="0">
                <a:latin typeface="Cambria" panose="02040503050406030204" pitchFamily="18" charset="0"/>
                <a:ea typeface="Cambria" panose="02040503050406030204" pitchFamily="18" charset="0"/>
              </a:rPr>
              <a:t>if we want to delete rows of data present in the table we use</a:t>
            </a:r>
          </a:p>
          <a:p>
            <a:r>
              <a:rPr lang="en-US" sz="1200" dirty="0">
                <a:latin typeface="Cambria" panose="02040503050406030204" pitchFamily="18" charset="0"/>
                <a:ea typeface="Cambria" panose="02040503050406030204" pitchFamily="18" charset="0"/>
              </a:rPr>
              <a:t>Delete Statement:</a:t>
            </a:r>
          </a:p>
          <a:p>
            <a:r>
              <a:rPr lang="en-US" sz="1200" dirty="0">
                <a:latin typeface="Cambria" panose="02040503050406030204" pitchFamily="18" charset="0"/>
                <a:ea typeface="Cambria" panose="02040503050406030204" pitchFamily="18" charset="0"/>
              </a:rPr>
              <a:t>Syntax:</a:t>
            </a:r>
          </a:p>
          <a:p>
            <a:r>
              <a:rPr lang="en-US" sz="1200" dirty="0">
                <a:latin typeface="Cambria" panose="02040503050406030204" pitchFamily="18" charset="0"/>
                <a:ea typeface="Cambria" panose="02040503050406030204" pitchFamily="18" charset="0"/>
              </a:rPr>
              <a:t>	</a:t>
            </a:r>
            <a:r>
              <a:rPr lang="en-US" sz="1200" b="1" dirty="0" smtClean="0">
                <a:solidFill>
                  <a:srgbClr val="FF0000"/>
                </a:solidFill>
                <a:latin typeface="Cambria" panose="02040503050406030204" pitchFamily="18" charset="0"/>
                <a:ea typeface="Cambria" panose="02040503050406030204" pitchFamily="18" charset="0"/>
              </a:rPr>
              <a:t>DELETE </a:t>
            </a:r>
            <a:r>
              <a:rPr lang="en-US" sz="1200" b="1" dirty="0">
                <a:solidFill>
                  <a:srgbClr val="FF0000"/>
                </a:solidFill>
                <a:latin typeface="Cambria" panose="02040503050406030204" pitchFamily="18" charset="0"/>
                <a:ea typeface="Cambria" panose="02040503050406030204" pitchFamily="18" charset="0"/>
              </a:rPr>
              <a:t>FROM &lt;TNAME&gt; [CONDITIONS</a:t>
            </a:r>
            <a:r>
              <a:rPr lang="en-US" sz="1200" b="1" dirty="0" smtClean="0">
                <a:solidFill>
                  <a:srgbClr val="FF0000"/>
                </a:solidFill>
                <a:latin typeface="Cambria" panose="02040503050406030204" pitchFamily="18" charset="0"/>
                <a:ea typeface="Cambria" panose="02040503050406030204" pitchFamily="18" charset="0"/>
              </a:rPr>
              <a:t>]</a:t>
            </a:r>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	</a:t>
            </a:r>
            <a:r>
              <a:rPr lang="en-US" sz="1200" b="1" dirty="0" smtClean="0">
                <a:solidFill>
                  <a:srgbClr val="FF0000"/>
                </a:solidFill>
                <a:latin typeface="Cambria" panose="02040503050406030204" pitchFamily="18" charset="0"/>
                <a:ea typeface="Cambria" panose="02040503050406030204" pitchFamily="18" charset="0"/>
              </a:rPr>
              <a:t>DELETE </a:t>
            </a:r>
            <a:r>
              <a:rPr lang="en-US" sz="1200" b="1" dirty="0">
                <a:solidFill>
                  <a:srgbClr val="FF0000"/>
                </a:solidFill>
                <a:latin typeface="Cambria" panose="02040503050406030204" pitchFamily="18" charset="0"/>
                <a:ea typeface="Cambria" panose="02040503050406030204" pitchFamily="18" charset="0"/>
              </a:rPr>
              <a:t>FROM BANK WHERE CUSTID=105</a:t>
            </a:r>
          </a:p>
          <a:p>
            <a:r>
              <a:rPr lang="en-US" sz="1200" b="1" dirty="0">
                <a:solidFill>
                  <a:srgbClr val="FF0000"/>
                </a:solidFill>
                <a:latin typeface="Cambria" panose="02040503050406030204" pitchFamily="18" charset="0"/>
                <a:ea typeface="Cambria" panose="02040503050406030204" pitchFamily="18" charset="0"/>
              </a:rPr>
              <a:t>	</a:t>
            </a:r>
            <a:r>
              <a:rPr lang="en-US" sz="1200" b="1" dirty="0" smtClean="0">
                <a:solidFill>
                  <a:srgbClr val="FF0000"/>
                </a:solidFill>
                <a:latin typeface="Cambria" panose="02040503050406030204" pitchFamily="18" charset="0"/>
                <a:ea typeface="Cambria" panose="02040503050406030204" pitchFamily="18" charset="0"/>
              </a:rPr>
              <a:t>DELETE </a:t>
            </a:r>
            <a:r>
              <a:rPr lang="en-US" sz="1200" b="1" dirty="0">
                <a:solidFill>
                  <a:srgbClr val="FF0000"/>
                </a:solidFill>
                <a:latin typeface="Cambria" panose="02040503050406030204" pitchFamily="18" charset="0"/>
                <a:ea typeface="Cambria" panose="02040503050406030204" pitchFamily="18" charset="0"/>
              </a:rPr>
              <a:t>FROM BANK</a:t>
            </a:r>
          </a:p>
        </p:txBody>
      </p:sp>
      <p:sp>
        <p:nvSpPr>
          <p:cNvPr id="8" name="Rectangle 7"/>
          <p:cNvSpPr/>
          <p:nvPr/>
        </p:nvSpPr>
        <p:spPr>
          <a:xfrm>
            <a:off x="1624049" y="4029505"/>
            <a:ext cx="3094534" cy="2308324"/>
          </a:xfrm>
          <a:prstGeom prst="rect">
            <a:avLst/>
          </a:prstGeom>
        </p:spPr>
        <p:txBody>
          <a:bodyPr wrap="square">
            <a:spAutoFit/>
          </a:bodyPr>
          <a:lstStyle/>
          <a:p>
            <a:r>
              <a:rPr lang="en-US" sz="1200" b="1" dirty="0">
                <a:latin typeface="Cambria" panose="02040503050406030204" pitchFamily="18" charset="0"/>
                <a:ea typeface="Cambria" panose="02040503050406030204" pitchFamily="18" charset="0"/>
              </a:rPr>
              <a:t>DDL (Data Definition Language)</a:t>
            </a:r>
            <a:endParaRPr lang="en-US" sz="1200" b="1" dirty="0">
              <a:latin typeface="Cambria" panose="02040503050406030204" pitchFamily="18" charset="0"/>
              <a:ea typeface="Cambria" panose="02040503050406030204" pitchFamily="18" charset="0"/>
              <a:hlinkClick r:id="rId2"/>
            </a:endParaRPr>
          </a:p>
          <a:p>
            <a:r>
              <a:rPr lang="en-US" sz="1200" dirty="0">
                <a:latin typeface="Cambria" panose="02040503050406030204" pitchFamily="18" charset="0"/>
                <a:ea typeface="Cambria" panose="02040503050406030204" pitchFamily="18" charset="0"/>
                <a:hlinkClick r:id="rId2"/>
              </a:rPr>
              <a:t>CREATE</a:t>
            </a:r>
            <a:r>
              <a:rPr lang="en-US" sz="1200" dirty="0">
                <a:latin typeface="Cambria" panose="02040503050406030204" pitchFamily="18" charset="0"/>
                <a:ea typeface="Cambria" panose="02040503050406030204" pitchFamily="18" charset="0"/>
              </a:rPr>
              <a:t>: This command is used to create the database or its objects (like table, index, function, views, store procedure, and triggers).</a:t>
            </a:r>
          </a:p>
          <a:p>
            <a:r>
              <a:rPr lang="en-US" sz="1200" dirty="0">
                <a:latin typeface="Cambria" panose="02040503050406030204" pitchFamily="18" charset="0"/>
                <a:ea typeface="Cambria" panose="02040503050406030204" pitchFamily="18" charset="0"/>
                <a:hlinkClick r:id="rId3"/>
              </a:rPr>
              <a:t>DROP</a:t>
            </a:r>
            <a:r>
              <a:rPr lang="en-US" sz="1200" dirty="0">
                <a:latin typeface="Cambria" panose="02040503050406030204" pitchFamily="18" charset="0"/>
                <a:ea typeface="Cambria" panose="02040503050406030204" pitchFamily="18" charset="0"/>
              </a:rPr>
              <a:t>: This command is used to delete objects from the database.</a:t>
            </a:r>
          </a:p>
          <a:p>
            <a:r>
              <a:rPr lang="en-US" sz="1200" dirty="0">
                <a:latin typeface="Cambria" panose="02040503050406030204" pitchFamily="18" charset="0"/>
                <a:ea typeface="Cambria" panose="02040503050406030204" pitchFamily="18" charset="0"/>
                <a:hlinkClick r:id="rId4"/>
              </a:rPr>
              <a:t>ALTER</a:t>
            </a:r>
            <a:r>
              <a:rPr lang="en-US" sz="1200" dirty="0">
                <a:latin typeface="Cambria" panose="02040503050406030204" pitchFamily="18" charset="0"/>
                <a:ea typeface="Cambria" panose="02040503050406030204" pitchFamily="18" charset="0"/>
              </a:rPr>
              <a:t>: This is used to alter the structure of the database.</a:t>
            </a:r>
          </a:p>
          <a:p>
            <a:r>
              <a:rPr lang="en-US" sz="1200" dirty="0">
                <a:latin typeface="Cambria" panose="02040503050406030204" pitchFamily="18" charset="0"/>
                <a:ea typeface="Cambria" panose="02040503050406030204" pitchFamily="18" charset="0"/>
                <a:hlinkClick r:id="rId3"/>
              </a:rPr>
              <a:t>TRUNCATE</a:t>
            </a:r>
            <a:r>
              <a:rPr lang="en-US" sz="1200" dirty="0">
                <a:latin typeface="Cambria" panose="02040503050406030204" pitchFamily="18" charset="0"/>
                <a:ea typeface="Cambria" panose="02040503050406030204" pitchFamily="18" charset="0"/>
              </a:rPr>
              <a:t>: This is used to remove all records from a table, including all spaces allocated for the records are removed.</a:t>
            </a:r>
          </a:p>
        </p:txBody>
      </p:sp>
      <p:sp>
        <p:nvSpPr>
          <p:cNvPr id="9" name="Rectangle 8"/>
          <p:cNvSpPr/>
          <p:nvPr/>
        </p:nvSpPr>
        <p:spPr>
          <a:xfrm>
            <a:off x="1163359" y="1371533"/>
            <a:ext cx="9963003" cy="1138773"/>
          </a:xfrm>
          <a:prstGeom prst="rect">
            <a:avLst/>
          </a:prstGeom>
        </p:spPr>
        <p:txBody>
          <a:bodyPr wrap="square">
            <a:spAutoFit/>
          </a:bodyPr>
          <a:lstStyle/>
          <a:p>
            <a:pPr marL="285750" indent="-285750">
              <a:buFont typeface="Wingdings" panose="05000000000000000000" pitchFamily="2" charset="2"/>
              <a:buChar char="q"/>
            </a:pPr>
            <a:r>
              <a:rPr lang="en-US" sz="1400" b="1" dirty="0" smtClean="0">
                <a:latin typeface="Cambria" panose="02040503050406030204" pitchFamily="18" charset="0"/>
                <a:ea typeface="Cambria" panose="02040503050406030204" pitchFamily="18" charset="0"/>
              </a:rPr>
              <a:t>TRUNCATE :-</a:t>
            </a:r>
            <a:r>
              <a:rPr lang="en-US" sz="1400" dirty="0">
                <a:latin typeface="Cambria" panose="02040503050406030204" pitchFamily="18" charset="0"/>
                <a:ea typeface="Cambria" panose="02040503050406030204" pitchFamily="18" charset="0"/>
              </a:rPr>
              <a:t> </a:t>
            </a:r>
            <a:r>
              <a:rPr lang="en-US" sz="1400" dirty="0" smtClean="0">
                <a:latin typeface="Cambria" panose="02040503050406030204" pitchFamily="18" charset="0"/>
                <a:ea typeface="Cambria" panose="02040503050406030204" pitchFamily="18" charset="0"/>
              </a:rPr>
              <a:t>Truncate is </a:t>
            </a:r>
            <a:r>
              <a:rPr lang="en-US" sz="1400" dirty="0">
                <a:latin typeface="Cambria" panose="02040503050406030204" pitchFamily="18" charset="0"/>
                <a:ea typeface="Cambria" panose="02040503050406030204" pitchFamily="18" charset="0"/>
              </a:rPr>
              <a:t>a DDL(Data Definition Language) command and is used to delete all the rows </a:t>
            </a:r>
            <a:r>
              <a:rPr lang="en-US" sz="1400" dirty="0" smtClean="0">
                <a:latin typeface="Cambria" panose="02040503050406030204" pitchFamily="18" charset="0"/>
                <a:ea typeface="Cambria" panose="02040503050406030204" pitchFamily="18" charset="0"/>
              </a:rPr>
              <a:t>from </a:t>
            </a:r>
            <a:r>
              <a:rPr lang="en-US" sz="1400" dirty="0">
                <a:latin typeface="Cambria" panose="02040503050406030204" pitchFamily="18" charset="0"/>
                <a:ea typeface="Cambria" panose="02040503050406030204" pitchFamily="18" charset="0"/>
              </a:rPr>
              <a:t>a table</a:t>
            </a:r>
            <a:r>
              <a:rPr lang="en-US" sz="1400" dirty="0" smtClean="0">
                <a:latin typeface="Cambria" panose="02040503050406030204" pitchFamily="18" charset="0"/>
                <a:ea typeface="Cambria" panose="02040503050406030204" pitchFamily="18" charset="0"/>
              </a:rPr>
              <a:t>.</a:t>
            </a:r>
          </a:p>
          <a:p>
            <a:r>
              <a:rPr lang="en-US" sz="1400" dirty="0" smtClean="0">
                <a:latin typeface="Cambria" panose="02040503050406030204" pitchFamily="18" charset="0"/>
                <a:ea typeface="Cambria" panose="02040503050406030204" pitchFamily="18" charset="0"/>
              </a:rPr>
              <a:t>Dose not contain where clause.</a:t>
            </a:r>
          </a:p>
          <a:p>
            <a:r>
              <a:rPr lang="en-US" sz="1400" dirty="0" smtClean="0">
                <a:latin typeface="Cambria" panose="02040503050406030204" pitchFamily="18" charset="0"/>
                <a:ea typeface="Cambria" panose="02040503050406030204" pitchFamily="18" charset="0"/>
              </a:rPr>
              <a:t>Its faster than Delete command,</a:t>
            </a:r>
          </a:p>
          <a:p>
            <a:r>
              <a:rPr lang="en-US" sz="1400" dirty="0" smtClean="0">
                <a:latin typeface="Cambria" panose="02040503050406030204" pitchFamily="18" charset="0"/>
                <a:ea typeface="Cambria" panose="02040503050406030204" pitchFamily="18" charset="0"/>
              </a:rPr>
              <a:t>Table structure not delete only data is delete and identity reset.</a:t>
            </a:r>
          </a:p>
          <a:p>
            <a:r>
              <a:rPr lang="en-US" sz="1200" b="1" dirty="0" smtClean="0">
                <a:solidFill>
                  <a:srgbClr val="FF0000"/>
                </a:solidFill>
                <a:latin typeface="Cambria" panose="02040503050406030204" pitchFamily="18" charset="0"/>
                <a:ea typeface="Cambria" panose="02040503050406030204" pitchFamily="18" charset="0"/>
              </a:rPr>
              <a:t>	TRUNCATE </a:t>
            </a:r>
            <a:r>
              <a:rPr lang="en-US" sz="1200" b="1" dirty="0">
                <a:solidFill>
                  <a:srgbClr val="FF0000"/>
                </a:solidFill>
                <a:latin typeface="Cambria" panose="02040503050406030204" pitchFamily="18" charset="0"/>
                <a:ea typeface="Cambria" panose="02040503050406030204" pitchFamily="18" charset="0"/>
              </a:rPr>
              <a:t>TABLE </a:t>
            </a:r>
            <a:r>
              <a:rPr lang="en-US" sz="1200" b="1" dirty="0" err="1" smtClean="0">
                <a:solidFill>
                  <a:srgbClr val="FF0000"/>
                </a:solidFill>
                <a:latin typeface="Cambria" panose="02040503050406030204" pitchFamily="18" charset="0"/>
                <a:ea typeface="Cambria" panose="02040503050406030204" pitchFamily="18" charset="0"/>
              </a:rPr>
              <a:t>TableName</a:t>
            </a:r>
            <a:endParaRPr lang="en-US" sz="1200" b="1" dirty="0">
              <a:solidFill>
                <a:srgbClr val="FF0000"/>
              </a:solidFill>
              <a:latin typeface="Cambria" panose="02040503050406030204" pitchFamily="18" charset="0"/>
              <a:ea typeface="Cambria" panose="02040503050406030204" pitchFamily="18" charset="0"/>
            </a:endParaRPr>
          </a:p>
        </p:txBody>
      </p:sp>
      <p:sp>
        <p:nvSpPr>
          <p:cNvPr id="10" name="Rectangle 9"/>
          <p:cNvSpPr/>
          <p:nvPr/>
        </p:nvSpPr>
        <p:spPr>
          <a:xfrm>
            <a:off x="1112616" y="2543364"/>
            <a:ext cx="6096000" cy="861774"/>
          </a:xfrm>
          <a:prstGeom prst="rect">
            <a:avLst/>
          </a:prstGeom>
        </p:spPr>
        <p:txBody>
          <a:bodyPr wrap="square">
            <a:spAutoFit/>
          </a:bodyPr>
          <a:lstStyle/>
          <a:p>
            <a:pPr marL="285750" indent="-285750">
              <a:buFont typeface="Wingdings" panose="05000000000000000000" pitchFamily="2" charset="2"/>
              <a:buChar char="q"/>
            </a:pPr>
            <a:r>
              <a:rPr lang="en-US" sz="1400" b="1" dirty="0" smtClean="0">
                <a:latin typeface="Cambria" panose="02040503050406030204" pitchFamily="18" charset="0"/>
                <a:ea typeface="Cambria" panose="02040503050406030204" pitchFamily="18" charset="0"/>
              </a:rPr>
              <a:t>DROP:-</a:t>
            </a:r>
            <a:r>
              <a:rPr lang="en-US" sz="1200" dirty="0" smtClean="0">
                <a:latin typeface="Cambria" panose="02040503050406030204" pitchFamily="18" charset="0"/>
                <a:ea typeface="Cambria" panose="02040503050406030204" pitchFamily="18" charset="0"/>
              </a:rPr>
              <a:t> DROP </a:t>
            </a:r>
            <a:r>
              <a:rPr lang="en-US" sz="1200" dirty="0">
                <a:latin typeface="Cambria" panose="02040503050406030204" pitchFamily="18" charset="0"/>
                <a:ea typeface="Cambria" panose="02040503050406030204" pitchFamily="18" charset="0"/>
              </a:rPr>
              <a:t>In the drop table data and its definition is deleted with their full structure</a:t>
            </a:r>
            <a:r>
              <a:rPr lang="en-US" sz="1200" dirty="0" smtClean="0">
                <a:latin typeface="Cambria" panose="02040503050406030204" pitchFamily="18" charset="0"/>
                <a:ea typeface="Cambria" panose="02040503050406030204" pitchFamily="18" charset="0"/>
              </a:rPr>
              <a:t>.</a:t>
            </a:r>
          </a:p>
          <a:p>
            <a:r>
              <a:rPr lang="en-US" sz="1200" b="1" dirty="0" smtClean="0">
                <a:solidFill>
                  <a:srgbClr val="FF0000"/>
                </a:solidFill>
                <a:latin typeface="Cambria" panose="02040503050406030204" pitchFamily="18" charset="0"/>
                <a:ea typeface="Cambria" panose="02040503050406030204" pitchFamily="18" charset="0"/>
              </a:rPr>
              <a:t>Drop Database </a:t>
            </a:r>
            <a:r>
              <a:rPr lang="en-US" sz="1200" b="1" dirty="0" err="1" smtClean="0">
                <a:solidFill>
                  <a:srgbClr val="FF0000"/>
                </a:solidFill>
                <a:latin typeface="Cambria" panose="02040503050406030204" pitchFamily="18" charset="0"/>
                <a:ea typeface="Cambria" panose="02040503050406030204" pitchFamily="18" charset="0"/>
              </a:rPr>
              <a:t>DB_Name</a:t>
            </a:r>
            <a:endParaRPr lang="en-US" sz="1200" b="1" dirty="0" smtClean="0">
              <a:solidFill>
                <a:srgbClr val="FF0000"/>
              </a:solidFill>
              <a:latin typeface="Cambria" panose="02040503050406030204" pitchFamily="18" charset="0"/>
              <a:ea typeface="Cambria" panose="02040503050406030204" pitchFamily="18" charset="0"/>
            </a:endParaRPr>
          </a:p>
          <a:p>
            <a:r>
              <a:rPr lang="en-US" sz="1200" b="1" dirty="0" smtClean="0">
                <a:solidFill>
                  <a:srgbClr val="FF0000"/>
                </a:solidFill>
                <a:latin typeface="Cambria" panose="02040503050406030204" pitchFamily="18" charset="0"/>
                <a:ea typeface="Cambria" panose="02040503050406030204" pitchFamily="18" charset="0"/>
              </a:rPr>
              <a:t>Drop </a:t>
            </a:r>
            <a:r>
              <a:rPr lang="en-US" sz="1200" b="1" dirty="0">
                <a:solidFill>
                  <a:srgbClr val="FF0000"/>
                </a:solidFill>
                <a:latin typeface="Cambria" panose="02040503050406030204" pitchFamily="18" charset="0"/>
                <a:ea typeface="Cambria" panose="02040503050406030204" pitchFamily="18" charset="0"/>
              </a:rPr>
              <a:t>Table </a:t>
            </a:r>
            <a:r>
              <a:rPr lang="en-US" sz="1200" b="1" dirty="0" err="1">
                <a:solidFill>
                  <a:srgbClr val="FF0000"/>
                </a:solidFill>
                <a:latin typeface="Cambria" panose="02040503050406030204" pitchFamily="18" charset="0"/>
                <a:ea typeface="Cambria" panose="02040503050406030204" pitchFamily="18" charset="0"/>
              </a:rPr>
              <a:t>TableName</a:t>
            </a:r>
            <a:endParaRPr lang="en-US" sz="1200" b="1" dirty="0">
              <a:solidFill>
                <a:srgbClr val="FF0000"/>
              </a:solidFill>
              <a:latin typeface="Cambria" panose="02040503050406030204" pitchFamily="18" charset="0"/>
              <a:ea typeface="Cambria" panose="02040503050406030204" pitchFamily="18" charset="0"/>
            </a:endParaRPr>
          </a:p>
        </p:txBody>
      </p:sp>
      <p:sp>
        <p:nvSpPr>
          <p:cNvPr id="12" name="Rectangle 11"/>
          <p:cNvSpPr/>
          <p:nvPr/>
        </p:nvSpPr>
        <p:spPr>
          <a:xfrm>
            <a:off x="4901464" y="3837008"/>
            <a:ext cx="3283763" cy="1200329"/>
          </a:xfrm>
          <a:prstGeom prst="rect">
            <a:avLst/>
          </a:prstGeom>
        </p:spPr>
        <p:txBody>
          <a:bodyPr wrap="square">
            <a:spAutoFit/>
          </a:bodyPr>
          <a:lstStyle/>
          <a:p>
            <a:r>
              <a:rPr lang="en-US" sz="1200" b="1" dirty="0" smtClean="0">
                <a:latin typeface="Cambria" panose="02040503050406030204" pitchFamily="18" charset="0"/>
                <a:ea typeface="Cambria" panose="02040503050406030204" pitchFamily="18" charset="0"/>
              </a:rPr>
              <a:t>DML </a:t>
            </a:r>
            <a:r>
              <a:rPr lang="en-US" sz="1200" b="1" dirty="0">
                <a:latin typeface="Cambria" panose="02040503050406030204" pitchFamily="18" charset="0"/>
                <a:ea typeface="Cambria" panose="02040503050406030204" pitchFamily="18" charset="0"/>
              </a:rPr>
              <a:t>(Data </a:t>
            </a:r>
            <a:r>
              <a:rPr lang="en-US" sz="1200" b="1" dirty="0" smtClean="0">
                <a:latin typeface="Cambria" panose="02040503050406030204" pitchFamily="18" charset="0"/>
                <a:ea typeface="Cambria" panose="02040503050406030204" pitchFamily="18" charset="0"/>
              </a:rPr>
              <a:t>Manipulation Language)</a:t>
            </a:r>
            <a:endParaRPr lang="en-US" sz="1200" dirty="0" smtClean="0">
              <a:latin typeface="Cambria" panose="02040503050406030204" pitchFamily="18" charset="0"/>
              <a:ea typeface="Cambria" panose="02040503050406030204" pitchFamily="18" charset="0"/>
              <a:hlinkClick r:id="rId5"/>
            </a:endParaRPr>
          </a:p>
          <a:p>
            <a:r>
              <a:rPr lang="en-US" sz="1200" dirty="0" smtClean="0">
                <a:latin typeface="Cambria" panose="02040503050406030204" pitchFamily="18" charset="0"/>
                <a:ea typeface="Cambria" panose="02040503050406030204" pitchFamily="18" charset="0"/>
                <a:hlinkClick r:id="rId5"/>
              </a:rPr>
              <a:t>INSERT</a:t>
            </a:r>
            <a:r>
              <a:rPr lang="en-US" sz="1200" dirty="0">
                <a:latin typeface="Cambria" panose="02040503050406030204" pitchFamily="18" charset="0"/>
                <a:ea typeface="Cambria" panose="02040503050406030204" pitchFamily="18" charset="0"/>
              </a:rPr>
              <a:t>: It is used to insert data into a table.</a:t>
            </a:r>
          </a:p>
          <a:p>
            <a:r>
              <a:rPr lang="en-US" sz="1200" dirty="0">
                <a:latin typeface="Cambria" panose="02040503050406030204" pitchFamily="18" charset="0"/>
                <a:ea typeface="Cambria" panose="02040503050406030204" pitchFamily="18" charset="0"/>
                <a:hlinkClick r:id="rId6"/>
              </a:rPr>
              <a:t>UPDATE</a:t>
            </a:r>
            <a:r>
              <a:rPr lang="en-US" sz="1200" dirty="0">
                <a:latin typeface="Cambria" panose="02040503050406030204" pitchFamily="18" charset="0"/>
                <a:ea typeface="Cambria" panose="02040503050406030204" pitchFamily="18" charset="0"/>
              </a:rPr>
              <a:t>: It is used to update existing data within a table.</a:t>
            </a:r>
          </a:p>
          <a:p>
            <a:r>
              <a:rPr lang="en-US" sz="1200" dirty="0">
                <a:latin typeface="Cambria" panose="02040503050406030204" pitchFamily="18" charset="0"/>
                <a:ea typeface="Cambria" panose="02040503050406030204" pitchFamily="18" charset="0"/>
                <a:hlinkClick r:id="rId7"/>
              </a:rPr>
              <a:t>DELETE</a:t>
            </a:r>
            <a:r>
              <a:rPr lang="en-US" sz="1200" dirty="0">
                <a:latin typeface="Cambria" panose="02040503050406030204" pitchFamily="18" charset="0"/>
                <a:ea typeface="Cambria" panose="02040503050406030204" pitchFamily="18" charset="0"/>
              </a:rPr>
              <a:t>: It is used to delete records from a database table.</a:t>
            </a:r>
          </a:p>
        </p:txBody>
      </p:sp>
      <p:sp>
        <p:nvSpPr>
          <p:cNvPr id="13" name="Rectangle 12"/>
          <p:cNvSpPr/>
          <p:nvPr/>
        </p:nvSpPr>
        <p:spPr>
          <a:xfrm>
            <a:off x="4850665" y="5142057"/>
            <a:ext cx="3214687" cy="1384995"/>
          </a:xfrm>
          <a:prstGeom prst="rect">
            <a:avLst/>
          </a:prstGeom>
        </p:spPr>
        <p:txBody>
          <a:bodyPr wrap="square">
            <a:spAutoFit/>
          </a:bodyPr>
          <a:lstStyle/>
          <a:p>
            <a:r>
              <a:rPr lang="en-US" sz="1200" b="1" dirty="0">
                <a:latin typeface="Cambria" panose="02040503050406030204" pitchFamily="18" charset="0"/>
                <a:ea typeface="Cambria" panose="02040503050406030204" pitchFamily="18" charset="0"/>
              </a:rPr>
              <a:t>DQL (Data Query Language)</a:t>
            </a:r>
          </a:p>
          <a:p>
            <a:r>
              <a:rPr lang="en-US" sz="1200" dirty="0">
                <a:latin typeface="Cambria" panose="02040503050406030204" pitchFamily="18" charset="0"/>
                <a:ea typeface="Cambria" panose="02040503050406030204" pitchFamily="18" charset="0"/>
              </a:rPr>
              <a:t>We can define DQL as follows it is a component of SQL statement that allows getting data from the database and imposing order upon it</a:t>
            </a:r>
            <a:r>
              <a:rPr lang="en-US" sz="1200" dirty="0" smtClean="0">
                <a:latin typeface="Cambria" panose="02040503050406030204" pitchFamily="18" charset="0"/>
                <a:ea typeface="Cambria" panose="02040503050406030204" pitchFamily="18" charset="0"/>
              </a:rPr>
              <a:t>.</a:t>
            </a:r>
          </a:p>
          <a:p>
            <a:r>
              <a:rPr lang="en-US" sz="1200" dirty="0">
                <a:latin typeface="Cambria" panose="02040503050406030204" pitchFamily="18" charset="0"/>
                <a:ea typeface="Cambria" panose="02040503050406030204" pitchFamily="18" charset="0"/>
                <a:hlinkClick r:id="rId8"/>
              </a:rPr>
              <a:t>SELECT</a:t>
            </a:r>
            <a:r>
              <a:rPr lang="en-US" sz="1200" dirty="0">
                <a:latin typeface="Cambria" panose="02040503050406030204" pitchFamily="18" charset="0"/>
                <a:ea typeface="Cambria" panose="02040503050406030204" pitchFamily="18" charset="0"/>
              </a:rPr>
              <a:t>: It is used to retrieve data from the database</a:t>
            </a:r>
            <a:r>
              <a:rPr lang="en-US" sz="1200" dirty="0" smtClean="0">
                <a:latin typeface="Cambria" panose="02040503050406030204" pitchFamily="18" charset="0"/>
                <a:ea typeface="Cambria" panose="02040503050406030204" pitchFamily="18" charset="0"/>
              </a:rPr>
              <a:t>.</a:t>
            </a:r>
            <a:endParaRPr lang="en-US" sz="1200" dirty="0">
              <a:latin typeface="Cambria" panose="02040503050406030204" pitchFamily="18" charset="0"/>
              <a:ea typeface="Cambria" panose="02040503050406030204" pitchFamily="18" charset="0"/>
            </a:endParaRPr>
          </a:p>
        </p:txBody>
      </p:sp>
      <p:sp>
        <p:nvSpPr>
          <p:cNvPr id="14" name="Rectangle 13"/>
          <p:cNvSpPr/>
          <p:nvPr/>
        </p:nvSpPr>
        <p:spPr>
          <a:xfrm>
            <a:off x="8368108" y="3455679"/>
            <a:ext cx="3714536" cy="1938992"/>
          </a:xfrm>
          <a:prstGeom prst="rect">
            <a:avLst/>
          </a:prstGeom>
        </p:spPr>
        <p:txBody>
          <a:bodyPr wrap="square">
            <a:spAutoFit/>
          </a:bodyPr>
          <a:lstStyle/>
          <a:p>
            <a:r>
              <a:rPr lang="en-US" sz="1200" b="1" dirty="0">
                <a:latin typeface="Cambria" panose="02040503050406030204" pitchFamily="18" charset="0"/>
                <a:ea typeface="Cambria" panose="02040503050406030204" pitchFamily="18" charset="0"/>
              </a:rPr>
              <a:t>DCL (Data Control Language)</a:t>
            </a:r>
          </a:p>
          <a:p>
            <a:r>
              <a:rPr lang="en-US" sz="1200" dirty="0">
                <a:latin typeface="Cambria" panose="02040503050406030204" pitchFamily="18" charset="0"/>
                <a:ea typeface="Cambria" panose="02040503050406030204" pitchFamily="18" charset="0"/>
              </a:rPr>
              <a:t>DCL includes commands such as GRANT and REVOKE which mainly deal with the rights, permissions, and other controls of the database system. </a:t>
            </a:r>
            <a:endParaRPr lang="en-US" sz="1200" dirty="0" smtClean="0">
              <a:latin typeface="Cambria" panose="02040503050406030204" pitchFamily="18" charset="0"/>
              <a:ea typeface="Cambria" panose="02040503050406030204" pitchFamily="18" charset="0"/>
            </a:endParaRPr>
          </a:p>
          <a:p>
            <a:endParaRPr lang="en-US" sz="1200" dirty="0" smtClean="0">
              <a:latin typeface="Cambria" panose="02040503050406030204" pitchFamily="18" charset="0"/>
              <a:ea typeface="Cambria" panose="02040503050406030204" pitchFamily="18" charset="0"/>
            </a:endParaRPr>
          </a:p>
          <a:p>
            <a:r>
              <a:rPr lang="en-US" sz="1200" dirty="0">
                <a:solidFill>
                  <a:srgbClr val="FF0000"/>
                </a:solidFill>
                <a:latin typeface="Cambria" panose="02040503050406030204" pitchFamily="18" charset="0"/>
                <a:ea typeface="Cambria" panose="02040503050406030204" pitchFamily="18" charset="0"/>
              </a:rPr>
              <a:t>GRANT SELECT, UPDATE ON MY_TABLE TO SOME_USER, </a:t>
            </a:r>
            <a:r>
              <a:rPr lang="en-US" sz="1200" dirty="0" smtClean="0">
                <a:solidFill>
                  <a:srgbClr val="FF0000"/>
                </a:solidFill>
                <a:latin typeface="Cambria" panose="02040503050406030204" pitchFamily="18" charset="0"/>
                <a:ea typeface="Cambria" panose="02040503050406030204" pitchFamily="18" charset="0"/>
              </a:rPr>
              <a:t>ANOTHER_USER</a:t>
            </a:r>
            <a:endParaRPr lang="en-US" sz="1200" dirty="0">
              <a:solidFill>
                <a:srgbClr val="FF0000"/>
              </a:solidFill>
              <a:latin typeface="Cambria" panose="02040503050406030204" pitchFamily="18" charset="0"/>
              <a:ea typeface="Cambria" panose="02040503050406030204" pitchFamily="18" charset="0"/>
            </a:endParaRPr>
          </a:p>
          <a:p>
            <a:endParaRPr lang="en-US" sz="1200" dirty="0" smtClean="0">
              <a:solidFill>
                <a:srgbClr val="FF0000"/>
              </a:solidFill>
              <a:latin typeface="Cambria" panose="02040503050406030204" pitchFamily="18" charset="0"/>
              <a:ea typeface="Cambria" panose="02040503050406030204" pitchFamily="18" charset="0"/>
            </a:endParaRPr>
          </a:p>
          <a:p>
            <a:r>
              <a:rPr lang="en-US" sz="1200" dirty="0" smtClean="0">
                <a:solidFill>
                  <a:srgbClr val="FF0000"/>
                </a:solidFill>
                <a:latin typeface="Cambria" panose="02040503050406030204" pitchFamily="18" charset="0"/>
                <a:ea typeface="Cambria" panose="02040503050406030204" pitchFamily="18" charset="0"/>
              </a:rPr>
              <a:t>REVOKE</a:t>
            </a:r>
            <a:r>
              <a:rPr lang="en-US" sz="1200" dirty="0">
                <a:solidFill>
                  <a:srgbClr val="FF0000"/>
                </a:solidFill>
                <a:latin typeface="Cambria" panose="02040503050406030204" pitchFamily="18" charset="0"/>
                <a:ea typeface="Cambria" panose="02040503050406030204" pitchFamily="18" charset="0"/>
              </a:rPr>
              <a:t> SELECT, UPDATE ON MY_TABLE FROM USER1, </a:t>
            </a:r>
            <a:r>
              <a:rPr lang="en-US" sz="1200" dirty="0" smtClean="0">
                <a:solidFill>
                  <a:srgbClr val="FF0000"/>
                </a:solidFill>
                <a:latin typeface="Cambria" panose="02040503050406030204" pitchFamily="18" charset="0"/>
                <a:ea typeface="Cambria" panose="02040503050406030204" pitchFamily="18" charset="0"/>
              </a:rPr>
              <a:t>USER2</a:t>
            </a:r>
            <a:endParaRPr lang="en-US" sz="1200" b="1" dirty="0">
              <a:latin typeface="Cambria" panose="02040503050406030204" pitchFamily="18" charset="0"/>
              <a:ea typeface="Cambria" panose="02040503050406030204" pitchFamily="18" charset="0"/>
            </a:endParaRPr>
          </a:p>
        </p:txBody>
      </p:sp>
      <p:sp>
        <p:nvSpPr>
          <p:cNvPr id="15" name="Rectangle 14"/>
          <p:cNvSpPr/>
          <p:nvPr/>
        </p:nvSpPr>
        <p:spPr>
          <a:xfrm>
            <a:off x="8368107" y="5436000"/>
            <a:ext cx="3637755" cy="1384995"/>
          </a:xfrm>
          <a:prstGeom prst="rect">
            <a:avLst/>
          </a:prstGeom>
        </p:spPr>
        <p:txBody>
          <a:bodyPr wrap="square">
            <a:spAutoFit/>
          </a:bodyPr>
          <a:lstStyle/>
          <a:p>
            <a:r>
              <a:rPr lang="en-US" sz="1200" b="1" dirty="0">
                <a:latin typeface="Cambria" panose="02040503050406030204" pitchFamily="18" charset="0"/>
                <a:ea typeface="Cambria" panose="02040503050406030204" pitchFamily="18" charset="0"/>
              </a:rPr>
              <a:t>TCL (Transaction Control Language</a:t>
            </a:r>
            <a:r>
              <a:rPr lang="en-US" sz="1200" b="1" dirty="0" smtClean="0">
                <a:latin typeface="Cambria" panose="02040503050406030204" pitchFamily="18" charset="0"/>
                <a:ea typeface="Cambria" panose="02040503050406030204" pitchFamily="18" charset="0"/>
              </a:rPr>
              <a:t>) </a:t>
            </a:r>
            <a:endParaRPr lang="en-US" sz="1200" b="1" dirty="0">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Transactions group a set of tasks into a single execution unit. Each transaction begins with a specific task and ends when all the tasks in the group are successfully completed.</a:t>
            </a:r>
          </a:p>
          <a:p>
            <a:r>
              <a:rPr lang="en-US" sz="1200" dirty="0">
                <a:solidFill>
                  <a:srgbClr val="FF0000"/>
                </a:solidFill>
                <a:latin typeface="Cambria" panose="02040503050406030204" pitchFamily="18" charset="0"/>
                <a:ea typeface="Cambria" panose="02040503050406030204" pitchFamily="18" charset="0"/>
              </a:rPr>
              <a:t>COMMIT;  </a:t>
            </a:r>
          </a:p>
          <a:p>
            <a:r>
              <a:rPr lang="en-US" sz="1200" dirty="0">
                <a:solidFill>
                  <a:srgbClr val="FF0000"/>
                </a:solidFill>
                <a:latin typeface="Cambria" panose="02040503050406030204" pitchFamily="18" charset="0"/>
                <a:ea typeface="Cambria" panose="02040503050406030204" pitchFamily="18" charset="0"/>
              </a:rPr>
              <a:t>ROLLBACK;  </a:t>
            </a:r>
          </a:p>
        </p:txBody>
      </p:sp>
      <p:sp>
        <p:nvSpPr>
          <p:cNvPr id="16" name="TextBox 15"/>
          <p:cNvSpPr txBox="1"/>
          <p:nvPr/>
        </p:nvSpPr>
        <p:spPr>
          <a:xfrm>
            <a:off x="1163360" y="3457851"/>
            <a:ext cx="4604017" cy="369332"/>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DDL,DML,DCL,DQL,TCL Commands in SQL </a:t>
            </a:r>
            <a:endParaRPr lang="en-US"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08407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8855" y="405618"/>
            <a:ext cx="6096000" cy="830997"/>
          </a:xfrm>
          <a:prstGeom prst="rect">
            <a:avLst/>
          </a:prstGeom>
        </p:spPr>
        <p:txBody>
          <a:bodyPr wrap="square">
            <a:spAutoFit/>
          </a:bodyPr>
          <a:lstStyle/>
          <a:p>
            <a:pPr marL="171450" indent="-171450">
              <a:buFont typeface="Wingdings" panose="05000000000000000000" pitchFamily="2" charset="2"/>
              <a:buChar char="q"/>
            </a:pPr>
            <a:r>
              <a:rPr lang="en-US" sz="1200" b="1" dirty="0">
                <a:latin typeface="Cambria" panose="02040503050406030204" pitchFamily="18" charset="0"/>
                <a:ea typeface="Cambria" panose="02040503050406030204" pitchFamily="18" charset="0"/>
              </a:rPr>
              <a:t>TOP Clause :- </a:t>
            </a:r>
            <a:r>
              <a:rPr lang="en-US" sz="1200" dirty="0">
                <a:latin typeface="Cambria" panose="02040503050406030204" pitchFamily="18" charset="0"/>
                <a:ea typeface="Cambria" panose="02040503050406030204" pitchFamily="18" charset="0"/>
              </a:rPr>
              <a:t>THE SELECT TOP clause is used to fetch a limited number of rows from a database. This clause is very useful while working with large databases. </a:t>
            </a:r>
          </a:p>
          <a:p>
            <a:r>
              <a:rPr lang="en-US" sz="1200" b="1" dirty="0">
                <a:latin typeface="Cambria" panose="02040503050406030204" pitchFamily="18" charset="0"/>
                <a:ea typeface="Cambria" panose="02040503050406030204" pitchFamily="18" charset="0"/>
              </a:rPr>
              <a:t> </a:t>
            </a:r>
            <a:r>
              <a:rPr lang="en-US" sz="1200" b="1" dirty="0" smtClean="0">
                <a:latin typeface="Cambria" panose="02040503050406030204" pitchFamily="18" charset="0"/>
                <a:ea typeface="Cambria" panose="02040503050406030204" pitchFamily="18" charset="0"/>
              </a:rPr>
              <a:t>   TOP</a:t>
            </a:r>
            <a:r>
              <a:rPr lang="en-US" sz="1200" b="1" dirty="0">
                <a:latin typeface="Cambria" panose="02040503050406030204" pitchFamily="18" charset="0"/>
                <a:ea typeface="Cambria" panose="02040503050406030204" pitchFamily="18" charset="0"/>
              </a:rPr>
              <a:t>: </a:t>
            </a:r>
            <a:r>
              <a:rPr lang="en-US" sz="1200" dirty="0">
                <a:latin typeface="Cambria" panose="02040503050406030204" pitchFamily="18" charset="0"/>
                <a:ea typeface="Cambria" panose="02040503050406030204" pitchFamily="18" charset="0"/>
              </a:rPr>
              <a:t>Clause is used for fetching the top records from a huge dataset.</a:t>
            </a:r>
          </a:p>
          <a:p>
            <a:r>
              <a:rPr lang="en-US" sz="1200" b="1" dirty="0">
                <a:solidFill>
                  <a:srgbClr val="FF0000"/>
                </a:solidFill>
                <a:latin typeface="Cambria" panose="02040503050406030204" pitchFamily="18" charset="0"/>
                <a:ea typeface="Cambria" panose="02040503050406030204" pitchFamily="18" charset="0"/>
              </a:rPr>
              <a:t>Select TOP 2 * from BANK</a:t>
            </a:r>
          </a:p>
        </p:txBody>
      </p:sp>
      <p:sp>
        <p:nvSpPr>
          <p:cNvPr id="3" name="Rectangle 2"/>
          <p:cNvSpPr/>
          <p:nvPr/>
        </p:nvSpPr>
        <p:spPr>
          <a:xfrm>
            <a:off x="1028855" y="1236615"/>
            <a:ext cx="5246303" cy="2123658"/>
          </a:xfrm>
          <a:prstGeom prst="rect">
            <a:avLst/>
          </a:prstGeom>
        </p:spPr>
        <p:txBody>
          <a:bodyPr wrap="square">
            <a:spAutoFit/>
          </a:bodyPr>
          <a:lstStyle/>
          <a:p>
            <a:pPr marL="171450" indent="-171450">
              <a:buFont typeface="Wingdings" panose="05000000000000000000" pitchFamily="2" charset="2"/>
              <a:buChar char="q"/>
            </a:pPr>
            <a:r>
              <a:rPr lang="en-US" sz="1200" b="1" dirty="0">
                <a:latin typeface="Cambria" panose="02040503050406030204" pitchFamily="18" charset="0"/>
                <a:ea typeface="Cambria" panose="02040503050406030204" pitchFamily="18" charset="0"/>
              </a:rPr>
              <a:t>Distinct </a:t>
            </a:r>
            <a:r>
              <a:rPr lang="en-US" sz="1200" b="1" dirty="0" smtClean="0">
                <a:latin typeface="Cambria" panose="02040503050406030204" pitchFamily="18" charset="0"/>
                <a:ea typeface="Cambria" panose="02040503050406030204" pitchFamily="18" charset="0"/>
              </a:rPr>
              <a:t>Clause:-  </a:t>
            </a:r>
            <a:r>
              <a:rPr lang="en-US" sz="1200" dirty="0">
                <a:latin typeface="Cambria" panose="02040503050406030204" pitchFamily="18" charset="0"/>
                <a:ea typeface="Cambria" panose="02040503050406030204" pitchFamily="18" charset="0"/>
              </a:rPr>
              <a:t>The distinct keyword is used in conjunction with the select keyword. </a:t>
            </a:r>
          </a:p>
          <a:p>
            <a:r>
              <a:rPr lang="en-US" sz="1200" dirty="0">
                <a:latin typeface="Cambria" panose="02040503050406030204" pitchFamily="18" charset="0"/>
                <a:ea typeface="Cambria" panose="02040503050406030204" pitchFamily="18" charset="0"/>
              </a:rPr>
              <a:t>It is helpful when there is a need to avoid duplicate values present in any specific columns/table</a:t>
            </a:r>
            <a:r>
              <a:rPr lang="en-US" sz="1200" dirty="0" smtClean="0">
                <a:latin typeface="Cambria" panose="02040503050406030204" pitchFamily="18" charset="0"/>
                <a:ea typeface="Cambria" panose="02040503050406030204" pitchFamily="18" charset="0"/>
              </a:rPr>
              <a:t>.</a:t>
            </a:r>
          </a:p>
          <a:p>
            <a:endParaRPr lang="en-US" sz="1200" dirty="0" smtClean="0">
              <a:latin typeface="Cambria" panose="02040503050406030204" pitchFamily="18" charset="0"/>
              <a:ea typeface="Cambria" panose="02040503050406030204" pitchFamily="18" charset="0"/>
            </a:endParaRPr>
          </a:p>
          <a:p>
            <a:r>
              <a:rPr lang="en-US" sz="1200" dirty="0" smtClean="0">
                <a:latin typeface="Cambria" panose="02040503050406030204" pitchFamily="18" charset="0"/>
                <a:ea typeface="Cambria" panose="02040503050406030204" pitchFamily="18" charset="0"/>
              </a:rPr>
              <a:t>Create Student table and check the result set</a:t>
            </a:r>
          </a:p>
          <a:p>
            <a:endParaRPr lang="en-US" sz="1200" dirty="0">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Fetch Unique Name Fields</a:t>
            </a:r>
          </a:p>
          <a:p>
            <a:r>
              <a:rPr lang="en-US" sz="1200" b="1" dirty="0">
                <a:solidFill>
                  <a:srgbClr val="FF0000"/>
                </a:solidFill>
                <a:latin typeface="Cambria" panose="02040503050406030204" pitchFamily="18" charset="0"/>
                <a:ea typeface="Cambria" panose="02040503050406030204" pitchFamily="18" charset="0"/>
              </a:rPr>
              <a:t>SELECT DISTINCT NAME FROM Student;</a:t>
            </a:r>
          </a:p>
          <a:p>
            <a:r>
              <a:rPr lang="en-US" sz="1200" b="1" dirty="0">
                <a:latin typeface="Cambria" panose="02040503050406030204" pitchFamily="18" charset="0"/>
                <a:ea typeface="Cambria" panose="02040503050406030204" pitchFamily="18" charset="0"/>
              </a:rPr>
              <a:t>Retrieve Unique combination of whole rows</a:t>
            </a:r>
          </a:p>
          <a:p>
            <a:r>
              <a:rPr lang="en-US" sz="1200" b="1" dirty="0">
                <a:solidFill>
                  <a:srgbClr val="FF0000"/>
                </a:solidFill>
                <a:latin typeface="Cambria" panose="02040503050406030204" pitchFamily="18" charset="0"/>
                <a:ea typeface="Cambria" panose="02040503050406030204" pitchFamily="18" charset="0"/>
              </a:rPr>
              <a:t>SELECT DISTINCT * FROM students;</a:t>
            </a:r>
          </a:p>
        </p:txBody>
      </p:sp>
      <p:sp>
        <p:nvSpPr>
          <p:cNvPr id="5" name="Rectangle 4"/>
          <p:cNvSpPr/>
          <p:nvPr/>
        </p:nvSpPr>
        <p:spPr>
          <a:xfrm>
            <a:off x="6617185" y="1236615"/>
            <a:ext cx="3606412" cy="116955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rgbClr val="FF0000"/>
                </a:solidFill>
                <a:latin typeface="Cambria" panose="02040503050406030204" pitchFamily="18" charset="0"/>
                <a:ea typeface="Cambria" panose="02040503050406030204" pitchFamily="18" charset="0"/>
              </a:rPr>
              <a:t>Example:-CREATE TABLE students (</a:t>
            </a:r>
          </a:p>
          <a:p>
            <a:r>
              <a:rPr lang="en-US" sz="1000" b="1" dirty="0">
                <a:solidFill>
                  <a:srgbClr val="FF0000"/>
                </a:solidFill>
                <a:latin typeface="Cambria" panose="02040503050406030204" pitchFamily="18" charset="0"/>
                <a:ea typeface="Cambria" panose="02040503050406030204" pitchFamily="18" charset="0"/>
              </a:rPr>
              <a:t>  ROLL_NO INT,</a:t>
            </a:r>
          </a:p>
          <a:p>
            <a:r>
              <a:rPr lang="en-US" sz="1000" b="1" dirty="0">
                <a:solidFill>
                  <a:srgbClr val="FF0000"/>
                </a:solidFill>
                <a:latin typeface="Cambria" panose="02040503050406030204" pitchFamily="18" charset="0"/>
                <a:ea typeface="Cambria" panose="02040503050406030204" pitchFamily="18" charset="0"/>
              </a:rPr>
              <a:t>  NAME VARCHAR(50),</a:t>
            </a:r>
          </a:p>
          <a:p>
            <a:r>
              <a:rPr lang="en-US" sz="1000" b="1" dirty="0">
                <a:solidFill>
                  <a:srgbClr val="FF0000"/>
                </a:solidFill>
                <a:latin typeface="Cambria" panose="02040503050406030204" pitchFamily="18" charset="0"/>
                <a:ea typeface="Cambria" panose="02040503050406030204" pitchFamily="18" charset="0"/>
              </a:rPr>
              <a:t>  ADDRESS VARCHAR(100),</a:t>
            </a:r>
          </a:p>
          <a:p>
            <a:r>
              <a:rPr lang="en-US" sz="1000" b="1" dirty="0">
                <a:solidFill>
                  <a:srgbClr val="FF0000"/>
                </a:solidFill>
                <a:latin typeface="Cambria" panose="02040503050406030204" pitchFamily="18" charset="0"/>
                <a:ea typeface="Cambria" panose="02040503050406030204" pitchFamily="18" charset="0"/>
              </a:rPr>
              <a:t>  PHONE VARCHAR(20),</a:t>
            </a:r>
          </a:p>
          <a:p>
            <a:r>
              <a:rPr lang="en-US" sz="1000" b="1" dirty="0">
                <a:solidFill>
                  <a:srgbClr val="FF0000"/>
                </a:solidFill>
                <a:latin typeface="Cambria" panose="02040503050406030204" pitchFamily="18" charset="0"/>
                <a:ea typeface="Cambria" panose="02040503050406030204" pitchFamily="18" charset="0"/>
              </a:rPr>
              <a:t>  AGE INT</a:t>
            </a:r>
          </a:p>
          <a:p>
            <a:r>
              <a:rPr lang="en-US" sz="1000" b="1" dirty="0">
                <a:solidFill>
                  <a:srgbClr val="FF0000"/>
                </a:solidFill>
                <a:latin typeface="Cambria" panose="02040503050406030204" pitchFamily="18" charset="0"/>
                <a:ea typeface="Cambria" panose="02040503050406030204" pitchFamily="18" charset="0"/>
              </a:rPr>
              <a:t>)</a:t>
            </a:r>
          </a:p>
        </p:txBody>
      </p:sp>
      <p:sp>
        <p:nvSpPr>
          <p:cNvPr id="6" name="Rectangle 5"/>
          <p:cNvSpPr/>
          <p:nvPr/>
        </p:nvSpPr>
        <p:spPr>
          <a:xfrm>
            <a:off x="6617186" y="2520466"/>
            <a:ext cx="4559722"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000" b="1" dirty="0">
                <a:solidFill>
                  <a:srgbClr val="FF0000"/>
                </a:solidFill>
                <a:latin typeface="Cambria" panose="02040503050406030204" pitchFamily="18" charset="0"/>
                <a:ea typeface="Cambria" panose="02040503050406030204" pitchFamily="18" charset="0"/>
              </a:rPr>
              <a:t>INSERT INTO students (ROLL_NO, NAME, ADDRESS, PHONE, AGE)</a:t>
            </a:r>
          </a:p>
          <a:p>
            <a:r>
              <a:rPr lang="en-US" sz="1000" b="1" dirty="0">
                <a:solidFill>
                  <a:srgbClr val="FF0000"/>
                </a:solidFill>
                <a:latin typeface="Cambria" panose="02040503050406030204" pitchFamily="18" charset="0"/>
                <a:ea typeface="Cambria" panose="02040503050406030204" pitchFamily="18" charset="0"/>
              </a:rPr>
              <a:t>VALUES </a:t>
            </a:r>
          </a:p>
          <a:p>
            <a:r>
              <a:rPr lang="en-US" sz="1000" b="1" dirty="0">
                <a:solidFill>
                  <a:srgbClr val="FF0000"/>
                </a:solidFill>
                <a:latin typeface="Cambria" panose="02040503050406030204" pitchFamily="18" charset="0"/>
                <a:ea typeface="Cambria" panose="02040503050406030204" pitchFamily="18" charset="0"/>
              </a:rPr>
              <a:t>  (1, '</a:t>
            </a:r>
            <a:r>
              <a:rPr lang="en-US" sz="1000" b="1" dirty="0" err="1">
                <a:solidFill>
                  <a:srgbClr val="FF0000"/>
                </a:solidFill>
                <a:latin typeface="Cambria" panose="02040503050406030204" pitchFamily="18" charset="0"/>
                <a:ea typeface="Cambria" panose="02040503050406030204" pitchFamily="18" charset="0"/>
              </a:rPr>
              <a:t>Shubham</a:t>
            </a:r>
            <a:r>
              <a:rPr lang="en-US" sz="1000" b="1" dirty="0">
                <a:solidFill>
                  <a:srgbClr val="FF0000"/>
                </a:solidFill>
                <a:latin typeface="Cambria" panose="02040503050406030204" pitchFamily="18" charset="0"/>
                <a:ea typeface="Cambria" panose="02040503050406030204" pitchFamily="18" charset="0"/>
              </a:rPr>
              <a:t> Kumar', '123 Main Street, Bangalore', '9876543210', 23),</a:t>
            </a:r>
          </a:p>
          <a:p>
            <a:r>
              <a:rPr lang="en-US" sz="1000" b="1" dirty="0">
                <a:solidFill>
                  <a:srgbClr val="FF0000"/>
                </a:solidFill>
                <a:latin typeface="Cambria" panose="02040503050406030204" pitchFamily="18" charset="0"/>
                <a:ea typeface="Cambria" panose="02040503050406030204" pitchFamily="18" charset="0"/>
              </a:rPr>
              <a:t>  (2, 'Shreya Gupta', '456 Park Road, Mumbai', '9876543211', 23),</a:t>
            </a:r>
          </a:p>
          <a:p>
            <a:r>
              <a:rPr lang="en-US" sz="1000" b="1" dirty="0">
                <a:solidFill>
                  <a:srgbClr val="FF0000"/>
                </a:solidFill>
                <a:latin typeface="Cambria" panose="02040503050406030204" pitchFamily="18" charset="0"/>
                <a:ea typeface="Cambria" panose="02040503050406030204" pitchFamily="18" charset="0"/>
              </a:rPr>
              <a:t>  (3, 'Naveen Singh', '789 Market Lane, Delhi', '9876543212', 26),</a:t>
            </a:r>
          </a:p>
          <a:p>
            <a:r>
              <a:rPr lang="en-US" sz="1000" b="1" dirty="0">
                <a:solidFill>
                  <a:srgbClr val="FF0000"/>
                </a:solidFill>
                <a:latin typeface="Cambria" panose="02040503050406030204" pitchFamily="18" charset="0"/>
                <a:ea typeface="Cambria" panose="02040503050406030204" pitchFamily="18" charset="0"/>
              </a:rPr>
              <a:t>  (4, '</a:t>
            </a:r>
            <a:r>
              <a:rPr lang="en-US" sz="1000" b="1" dirty="0" err="1">
                <a:solidFill>
                  <a:srgbClr val="FF0000"/>
                </a:solidFill>
                <a:latin typeface="Cambria" panose="02040503050406030204" pitchFamily="18" charset="0"/>
                <a:ea typeface="Cambria" panose="02040503050406030204" pitchFamily="18" charset="0"/>
              </a:rPr>
              <a:t>Aman</a:t>
            </a:r>
            <a:r>
              <a:rPr lang="en-US" sz="1000" b="1" dirty="0">
                <a:solidFill>
                  <a:srgbClr val="FF0000"/>
                </a:solidFill>
                <a:latin typeface="Cambria" panose="02040503050406030204" pitchFamily="18" charset="0"/>
                <a:ea typeface="Cambria" panose="02040503050406030204" pitchFamily="18" charset="0"/>
              </a:rPr>
              <a:t> Chopra', '246 Forest Avenue, Kolkata', '9876543213', 22),</a:t>
            </a:r>
          </a:p>
          <a:p>
            <a:r>
              <a:rPr lang="en-US" sz="1000" b="1" dirty="0">
                <a:solidFill>
                  <a:srgbClr val="FF0000"/>
                </a:solidFill>
                <a:latin typeface="Cambria" panose="02040503050406030204" pitchFamily="18" charset="0"/>
                <a:ea typeface="Cambria" panose="02040503050406030204" pitchFamily="18" charset="0"/>
              </a:rPr>
              <a:t>  (5, 'Aditya Patel', '7898 Ocean Drive, Chennai', '9876543214', 27),</a:t>
            </a:r>
          </a:p>
          <a:p>
            <a:r>
              <a:rPr lang="en-US" sz="1000" b="1" dirty="0">
                <a:solidFill>
                  <a:srgbClr val="FF0000"/>
                </a:solidFill>
                <a:latin typeface="Cambria" panose="02040503050406030204" pitchFamily="18" charset="0"/>
                <a:ea typeface="Cambria" panose="02040503050406030204" pitchFamily="18" charset="0"/>
              </a:rPr>
              <a:t>  (6, '</a:t>
            </a:r>
            <a:r>
              <a:rPr lang="en-US" sz="1000" b="1" dirty="0" err="1">
                <a:solidFill>
                  <a:srgbClr val="FF0000"/>
                </a:solidFill>
                <a:latin typeface="Cambria" panose="02040503050406030204" pitchFamily="18" charset="0"/>
                <a:ea typeface="Cambria" panose="02040503050406030204" pitchFamily="18" charset="0"/>
              </a:rPr>
              <a:t>Avdeep</a:t>
            </a:r>
            <a:r>
              <a:rPr lang="en-US" sz="1000" b="1" dirty="0">
                <a:solidFill>
                  <a:srgbClr val="FF0000"/>
                </a:solidFill>
                <a:latin typeface="Cambria" panose="02040503050406030204" pitchFamily="18" charset="0"/>
                <a:ea typeface="Cambria" panose="02040503050406030204" pitchFamily="18" charset="0"/>
              </a:rPr>
              <a:t> Desai', '34 River View, Hyderabad', '9876543215', 24);</a:t>
            </a:r>
          </a:p>
          <a:p>
            <a:r>
              <a:rPr lang="en-US" sz="1000" b="1" dirty="0">
                <a:solidFill>
                  <a:srgbClr val="FF0000"/>
                </a:solidFill>
                <a:latin typeface="Cambria" panose="02040503050406030204" pitchFamily="18" charset="0"/>
                <a:ea typeface="Cambria" panose="02040503050406030204" pitchFamily="18" charset="0"/>
              </a:rPr>
              <a:t> Select * from students</a:t>
            </a:r>
          </a:p>
        </p:txBody>
      </p:sp>
      <p:sp>
        <p:nvSpPr>
          <p:cNvPr id="8" name="Rectangle 7"/>
          <p:cNvSpPr/>
          <p:nvPr/>
        </p:nvSpPr>
        <p:spPr>
          <a:xfrm>
            <a:off x="1582168" y="3883494"/>
            <a:ext cx="6096000" cy="2769989"/>
          </a:xfrm>
          <a:prstGeom prst="rect">
            <a:avLst/>
          </a:prstGeom>
        </p:spPr>
        <p:txBody>
          <a:bodyPr wrap="square">
            <a:spAutoFit/>
          </a:bodyPr>
          <a:lstStyle/>
          <a:p>
            <a:pPr marL="171450" indent="-171450">
              <a:buFont typeface="Wingdings" panose="05000000000000000000" pitchFamily="2" charset="2"/>
              <a:buChar char="q"/>
            </a:pPr>
            <a:r>
              <a:rPr lang="en-US" sz="1200" b="1" dirty="0" smtClean="0">
                <a:latin typeface="Cambria" panose="02040503050406030204" pitchFamily="18" charset="0"/>
                <a:ea typeface="Cambria" panose="02040503050406030204" pitchFamily="18" charset="0"/>
              </a:rPr>
              <a:t>Identity :-</a:t>
            </a:r>
          </a:p>
          <a:p>
            <a:pPr marL="171450" indent="-171450">
              <a:buFont typeface="Arial" panose="020B0604020202020204" pitchFamily="34" charset="0"/>
              <a:buChar char="•"/>
            </a:pPr>
            <a:r>
              <a:rPr lang="en-US" sz="1200" dirty="0" smtClean="0">
                <a:latin typeface="Cambria" panose="02040503050406030204" pitchFamily="18" charset="0"/>
                <a:ea typeface="Cambria" panose="02040503050406030204" pitchFamily="18" charset="0"/>
              </a:rPr>
              <a:t>Identity </a:t>
            </a:r>
            <a:r>
              <a:rPr lang="en-US" sz="1200" dirty="0">
                <a:latin typeface="Cambria" panose="02040503050406030204" pitchFamily="18" charset="0"/>
                <a:ea typeface="Cambria" panose="02040503050406030204" pitchFamily="18" charset="0"/>
              </a:rPr>
              <a:t>column of a table is a column of value increases automatically. </a:t>
            </a:r>
          </a:p>
          <a:p>
            <a:pPr marL="171450" indent="-171450">
              <a:buFont typeface="Arial" panose="020B0604020202020204" pitchFamily="34" charset="0"/>
              <a:buChar char="•"/>
            </a:pPr>
            <a:r>
              <a:rPr lang="en-US" sz="1200" dirty="0">
                <a:latin typeface="Cambria" panose="02040503050406030204" pitchFamily="18" charset="0"/>
                <a:ea typeface="Cambria" panose="02040503050406030204" pitchFamily="18" charset="0"/>
              </a:rPr>
              <a:t>The value in an identity column is created by the server.</a:t>
            </a:r>
          </a:p>
          <a:p>
            <a:pPr marL="171450" indent="-171450">
              <a:buFont typeface="Arial" panose="020B0604020202020204" pitchFamily="34" charset="0"/>
              <a:buChar char="•"/>
            </a:pPr>
            <a:r>
              <a:rPr lang="en-US" sz="1200" dirty="0">
                <a:latin typeface="Cambria" panose="02040503050406030204" pitchFamily="18" charset="0"/>
                <a:ea typeface="Cambria" panose="02040503050406030204" pitchFamily="18" charset="0"/>
              </a:rPr>
              <a:t>User can not insert the value its auto inserted in table</a:t>
            </a:r>
          </a:p>
          <a:p>
            <a:pPr marL="171450" indent="-171450">
              <a:buFont typeface="Arial" panose="020B0604020202020204" pitchFamily="34" charset="0"/>
              <a:buChar char="•"/>
            </a:pPr>
            <a:r>
              <a:rPr lang="en-US" sz="1200" dirty="0">
                <a:latin typeface="Cambria" panose="02040503050406030204" pitchFamily="18" charset="0"/>
                <a:ea typeface="Cambria" panose="02040503050406030204" pitchFamily="18" charset="0"/>
              </a:rPr>
              <a:t>Default Identity is </a:t>
            </a:r>
            <a:r>
              <a:rPr lang="en-US" sz="1200" b="1" dirty="0">
                <a:solidFill>
                  <a:srgbClr val="FF0000"/>
                </a:solidFill>
                <a:latin typeface="Cambria" panose="02040503050406030204" pitchFamily="18" charset="0"/>
                <a:ea typeface="Cambria" panose="02040503050406030204" pitchFamily="18" charset="0"/>
              </a:rPr>
              <a:t>Identity(1,1</a:t>
            </a:r>
            <a:r>
              <a:rPr lang="en-US" sz="1200" b="1" dirty="0" smtClean="0">
                <a:solidFill>
                  <a:srgbClr val="FF0000"/>
                </a:solidFill>
                <a:latin typeface="Cambria" panose="02040503050406030204" pitchFamily="18" charset="0"/>
                <a:ea typeface="Cambria" panose="02040503050406030204" pitchFamily="18" charset="0"/>
              </a:rPr>
              <a:t>)</a:t>
            </a:r>
          </a:p>
          <a:p>
            <a:pPr marL="171450" indent="-171450">
              <a:buFont typeface="Arial" panose="020B0604020202020204" pitchFamily="34" charset="0"/>
              <a:buChar char="•"/>
            </a:pPr>
            <a:r>
              <a:rPr lang="en-US" sz="1200" b="1" u="sng" dirty="0">
                <a:latin typeface="Cambria" panose="02040503050406030204" pitchFamily="18" charset="0"/>
                <a:ea typeface="Cambria" panose="02040503050406030204" pitchFamily="18" charset="0"/>
              </a:rPr>
              <a:t>Syntax </a:t>
            </a:r>
            <a:r>
              <a:rPr lang="en-US" sz="1200" b="1" u="sng" dirty="0" smtClean="0">
                <a:latin typeface="Cambria" panose="02040503050406030204" pitchFamily="18" charset="0"/>
                <a:ea typeface="Cambria" panose="02040503050406030204" pitchFamily="18" charset="0"/>
              </a:rPr>
              <a:t>:- </a:t>
            </a:r>
            <a:r>
              <a:rPr lang="en-US" sz="1200" dirty="0" smtClean="0">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Colname</a:t>
            </a:r>
            <a:r>
              <a:rPr lang="en-US" sz="1200" b="1" dirty="0">
                <a:solidFill>
                  <a:srgbClr val="FF0000"/>
                </a:solidFill>
                <a:latin typeface="Cambria" panose="02040503050406030204" pitchFamily="18" charset="0"/>
                <a:ea typeface="Cambria" panose="02040503050406030204" pitchFamily="18" charset="0"/>
              </a:rPr>
              <a:t> &lt;</a:t>
            </a:r>
            <a:r>
              <a:rPr lang="en-US" sz="1200" b="1" dirty="0" err="1">
                <a:solidFill>
                  <a:srgbClr val="FF0000"/>
                </a:solidFill>
                <a:latin typeface="Cambria" panose="02040503050406030204" pitchFamily="18" charset="0"/>
                <a:ea typeface="Cambria" panose="02040503050406030204" pitchFamily="18" charset="0"/>
              </a:rPr>
              <a:t>dtype</a:t>
            </a:r>
            <a:r>
              <a:rPr lang="en-US" sz="1200" b="1" dirty="0">
                <a:solidFill>
                  <a:srgbClr val="FF0000"/>
                </a:solidFill>
                <a:latin typeface="Cambria" panose="02040503050406030204" pitchFamily="18" charset="0"/>
                <a:ea typeface="Cambria" panose="02040503050406030204" pitchFamily="18" charset="0"/>
              </a:rPr>
              <a:t>&gt; [width] Identity [(Seed, </a:t>
            </a:r>
            <a:r>
              <a:rPr lang="en-US" sz="1200" b="1" dirty="0" err="1">
                <a:solidFill>
                  <a:srgbClr val="FF0000"/>
                </a:solidFill>
                <a:latin typeface="Cambria" panose="02040503050406030204" pitchFamily="18" charset="0"/>
                <a:ea typeface="Cambria" panose="02040503050406030204" pitchFamily="18" charset="0"/>
              </a:rPr>
              <a:t>Incr</a:t>
            </a:r>
            <a:r>
              <a:rPr lang="en-US" sz="1200" b="1" dirty="0" smtClean="0">
                <a:solidFill>
                  <a:srgbClr val="FF0000"/>
                </a:solidFill>
                <a:latin typeface="Cambria" panose="02040503050406030204" pitchFamily="18" charset="0"/>
                <a:ea typeface="Cambria" panose="02040503050406030204" pitchFamily="18" charset="0"/>
              </a:rPr>
              <a:t>)]</a:t>
            </a:r>
            <a:endParaRPr lang="en-US" sz="1200" b="1" u="sng" dirty="0" smtClean="0">
              <a:latin typeface="Cambria" panose="02040503050406030204" pitchFamily="18" charset="0"/>
              <a:ea typeface="Cambria" panose="02040503050406030204" pitchFamily="18" charset="0"/>
            </a:endParaRPr>
          </a:p>
          <a:p>
            <a:r>
              <a:rPr lang="en-US" sz="1200" b="1" u="sng" dirty="0" smtClean="0">
                <a:latin typeface="Cambria" panose="02040503050406030204" pitchFamily="18" charset="0"/>
                <a:ea typeface="Cambria" panose="02040503050406030204" pitchFamily="18" charset="0"/>
              </a:rPr>
              <a:t>Example :-  </a:t>
            </a:r>
          </a:p>
          <a:p>
            <a:r>
              <a:rPr lang="en-US" sz="1000" b="1" dirty="0">
                <a:solidFill>
                  <a:srgbClr val="FF0000"/>
                </a:solidFill>
                <a:latin typeface="Cambria" panose="02040503050406030204" pitchFamily="18" charset="0"/>
                <a:ea typeface="Cambria" panose="02040503050406030204" pitchFamily="18" charset="0"/>
              </a:rPr>
              <a:t>CREATE TABLE Bank(</a:t>
            </a:r>
          </a:p>
          <a:p>
            <a:r>
              <a:rPr lang="en-US" sz="1000" b="1" dirty="0" err="1">
                <a:solidFill>
                  <a:srgbClr val="FF0000"/>
                </a:solidFill>
                <a:latin typeface="Cambria" panose="02040503050406030204" pitchFamily="18" charset="0"/>
                <a:ea typeface="Cambria" panose="02040503050406030204" pitchFamily="18" charset="0"/>
              </a:rPr>
              <a:t>Custid</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int</a:t>
            </a:r>
            <a:r>
              <a:rPr lang="en-US" sz="1000" b="1" dirty="0">
                <a:solidFill>
                  <a:srgbClr val="FF0000"/>
                </a:solidFill>
                <a:latin typeface="Cambria" panose="02040503050406030204" pitchFamily="18" charset="0"/>
                <a:ea typeface="Cambria" panose="02040503050406030204" pitchFamily="18" charset="0"/>
              </a:rPr>
              <a:t> identity(101, 1), </a:t>
            </a:r>
          </a:p>
          <a:p>
            <a:r>
              <a:rPr lang="en-US" sz="1000" b="1" dirty="0" err="1">
                <a:solidFill>
                  <a:srgbClr val="FF0000"/>
                </a:solidFill>
                <a:latin typeface="Cambria" panose="02040503050406030204" pitchFamily="18" charset="0"/>
                <a:ea typeface="Cambria" panose="02040503050406030204" pitchFamily="18" charset="0"/>
              </a:rPr>
              <a:t>Cname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varchar</a:t>
            </a:r>
            <a:r>
              <a:rPr lang="en-US" sz="1000" b="1" dirty="0">
                <a:solidFill>
                  <a:srgbClr val="FF0000"/>
                </a:solidFill>
                <a:latin typeface="Cambria" panose="02040503050406030204" pitchFamily="18" charset="0"/>
                <a:ea typeface="Cambria" panose="02040503050406030204" pitchFamily="18" charset="0"/>
              </a:rPr>
              <a:t>(50), </a:t>
            </a:r>
          </a:p>
          <a:p>
            <a:r>
              <a:rPr lang="en-US" sz="1000" b="1" dirty="0" err="1">
                <a:solidFill>
                  <a:srgbClr val="FF0000"/>
                </a:solidFill>
                <a:latin typeface="Cambria" panose="02040503050406030204" pitchFamily="18" charset="0"/>
                <a:ea typeface="Cambria" panose="02040503050406030204" pitchFamily="18" charset="0"/>
              </a:rPr>
              <a:t>Bal</a:t>
            </a:r>
            <a:r>
              <a:rPr lang="en-US" sz="1000" b="1" dirty="0">
                <a:solidFill>
                  <a:srgbClr val="FF0000"/>
                </a:solidFill>
                <a:latin typeface="Cambria" panose="02040503050406030204" pitchFamily="18" charset="0"/>
                <a:ea typeface="Cambria" panose="02040503050406030204" pitchFamily="18" charset="0"/>
              </a:rPr>
              <a:t> decimal(7,2))</a:t>
            </a:r>
          </a:p>
          <a:p>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INSERT INTO Bank (</a:t>
            </a:r>
            <a:r>
              <a:rPr lang="en-US" sz="1000" b="1" dirty="0" err="1">
                <a:solidFill>
                  <a:srgbClr val="FF0000"/>
                </a:solidFill>
                <a:latin typeface="Cambria" panose="02040503050406030204" pitchFamily="18" charset="0"/>
                <a:ea typeface="Cambria" panose="02040503050406030204" pitchFamily="18" charset="0"/>
              </a:rPr>
              <a:t>Cname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Bal</a:t>
            </a:r>
            <a:r>
              <a:rPr lang="en-US" sz="1000" b="1" dirty="0">
                <a:solidFill>
                  <a:srgbClr val="FF0000"/>
                </a:solidFill>
                <a:latin typeface="Cambria" panose="02040503050406030204" pitchFamily="18" charset="0"/>
                <a:ea typeface="Cambria" panose="02040503050406030204" pitchFamily="18" charset="0"/>
              </a:rPr>
              <a:t>) VALUES (‘</a:t>
            </a:r>
            <a:r>
              <a:rPr lang="en-US" sz="1000" b="1" dirty="0" err="1">
                <a:solidFill>
                  <a:srgbClr val="FF0000"/>
                </a:solidFill>
                <a:latin typeface="Cambria" panose="02040503050406030204" pitchFamily="18" charset="0"/>
                <a:ea typeface="Cambria" panose="02040503050406030204" pitchFamily="18" charset="0"/>
              </a:rPr>
              <a:t>Raju</a:t>
            </a:r>
            <a:r>
              <a:rPr lang="en-US" sz="1000" b="1" dirty="0">
                <a:solidFill>
                  <a:srgbClr val="FF0000"/>
                </a:solidFill>
                <a:latin typeface="Cambria" panose="02040503050406030204" pitchFamily="18" charset="0"/>
                <a:ea typeface="Cambria" panose="02040503050406030204" pitchFamily="18" charset="0"/>
              </a:rPr>
              <a:t>’, 3500</a:t>
            </a:r>
            <a:r>
              <a:rPr lang="en-US" sz="1000" b="1" dirty="0" smtClean="0">
                <a:solidFill>
                  <a:srgbClr val="FF0000"/>
                </a:solidFill>
                <a:latin typeface="Cambria" panose="02040503050406030204" pitchFamily="18" charset="0"/>
                <a:ea typeface="Cambria" panose="02040503050406030204" pitchFamily="18" charset="0"/>
              </a:rPr>
              <a:t>)</a:t>
            </a:r>
          </a:p>
          <a:p>
            <a:r>
              <a:rPr lang="en-US" sz="1000" b="1" dirty="0">
                <a:solidFill>
                  <a:srgbClr val="FF0000"/>
                </a:solidFill>
                <a:latin typeface="Cambria" panose="02040503050406030204" pitchFamily="18" charset="0"/>
                <a:ea typeface="Cambria" panose="02040503050406030204" pitchFamily="18" charset="0"/>
              </a:rPr>
              <a:t>INSERT INTO Bank (</a:t>
            </a:r>
            <a:r>
              <a:rPr lang="en-US" sz="1000" b="1" dirty="0" err="1">
                <a:solidFill>
                  <a:srgbClr val="FF0000"/>
                </a:solidFill>
                <a:latin typeface="Cambria" panose="02040503050406030204" pitchFamily="18" charset="0"/>
                <a:ea typeface="Cambria" panose="02040503050406030204" pitchFamily="18" charset="0"/>
              </a:rPr>
              <a:t>Cname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Bal</a:t>
            </a:r>
            <a:r>
              <a:rPr lang="en-US" sz="1000" b="1" dirty="0">
                <a:solidFill>
                  <a:srgbClr val="FF0000"/>
                </a:solidFill>
                <a:latin typeface="Cambria" panose="02040503050406030204" pitchFamily="18" charset="0"/>
                <a:ea typeface="Cambria" panose="02040503050406030204" pitchFamily="18" charset="0"/>
              </a:rPr>
              <a:t>) VALUES </a:t>
            </a:r>
            <a:r>
              <a:rPr lang="en-US" sz="1000" b="1" dirty="0" smtClean="0">
                <a:solidFill>
                  <a:srgbClr val="FF0000"/>
                </a:solidFill>
                <a:latin typeface="Cambria" panose="02040503050406030204" pitchFamily="18" charset="0"/>
                <a:ea typeface="Cambria" panose="02040503050406030204" pitchFamily="18" charset="0"/>
              </a:rPr>
              <a:t>(‘</a:t>
            </a:r>
            <a:r>
              <a:rPr lang="en-US" sz="1000" b="1" dirty="0" err="1" smtClean="0">
                <a:solidFill>
                  <a:srgbClr val="FF0000"/>
                </a:solidFill>
                <a:latin typeface="Cambria" panose="02040503050406030204" pitchFamily="18" charset="0"/>
                <a:ea typeface="Cambria" panose="02040503050406030204" pitchFamily="18" charset="0"/>
              </a:rPr>
              <a:t>Tanaji</a:t>
            </a:r>
            <a:r>
              <a:rPr lang="en-US" sz="1000" b="1" dirty="0" smtClean="0">
                <a:solidFill>
                  <a:srgbClr val="FF0000"/>
                </a:solidFill>
                <a:latin typeface="Cambria" panose="02040503050406030204" pitchFamily="18" charset="0"/>
                <a:ea typeface="Cambria" panose="02040503050406030204" pitchFamily="18" charset="0"/>
              </a:rPr>
              <a:t>’, 6500)</a:t>
            </a:r>
          </a:p>
          <a:p>
            <a:r>
              <a:rPr lang="en-US" sz="1000" b="1" dirty="0">
                <a:solidFill>
                  <a:srgbClr val="FF0000"/>
                </a:solidFill>
                <a:latin typeface="Cambria" panose="02040503050406030204" pitchFamily="18" charset="0"/>
                <a:ea typeface="Cambria" panose="02040503050406030204" pitchFamily="18" charset="0"/>
              </a:rPr>
              <a:t>INSERT INTO Bank (</a:t>
            </a:r>
            <a:r>
              <a:rPr lang="en-US" sz="1000" b="1" dirty="0" err="1">
                <a:solidFill>
                  <a:srgbClr val="FF0000"/>
                </a:solidFill>
                <a:latin typeface="Cambria" panose="02040503050406030204" pitchFamily="18" charset="0"/>
                <a:ea typeface="Cambria" panose="02040503050406030204" pitchFamily="18" charset="0"/>
              </a:rPr>
              <a:t>Cname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Bal</a:t>
            </a:r>
            <a:r>
              <a:rPr lang="en-US" sz="1000" b="1" dirty="0">
                <a:solidFill>
                  <a:srgbClr val="FF0000"/>
                </a:solidFill>
                <a:latin typeface="Cambria" panose="02040503050406030204" pitchFamily="18" charset="0"/>
                <a:ea typeface="Cambria" panose="02040503050406030204" pitchFamily="18" charset="0"/>
              </a:rPr>
              <a:t>) VALUES </a:t>
            </a:r>
            <a:r>
              <a:rPr lang="en-US" sz="1000" b="1" dirty="0" smtClean="0">
                <a:solidFill>
                  <a:srgbClr val="FF0000"/>
                </a:solidFill>
                <a:latin typeface="Cambria" panose="02040503050406030204" pitchFamily="18" charset="0"/>
                <a:ea typeface="Cambria" panose="02040503050406030204" pitchFamily="18" charset="0"/>
              </a:rPr>
              <a:t>(‘</a:t>
            </a:r>
            <a:r>
              <a:rPr lang="en-US" sz="1000" b="1" dirty="0" err="1" smtClean="0">
                <a:solidFill>
                  <a:srgbClr val="FF0000"/>
                </a:solidFill>
                <a:latin typeface="Cambria" panose="02040503050406030204" pitchFamily="18" charset="0"/>
                <a:ea typeface="Cambria" panose="02040503050406030204" pitchFamily="18" charset="0"/>
              </a:rPr>
              <a:t>Rutuja</a:t>
            </a:r>
            <a:r>
              <a:rPr lang="en-US" sz="1000" b="1" dirty="0" smtClean="0">
                <a:solidFill>
                  <a:srgbClr val="FF0000"/>
                </a:solidFill>
                <a:latin typeface="Cambria" panose="02040503050406030204" pitchFamily="18" charset="0"/>
                <a:ea typeface="Cambria" panose="02040503050406030204" pitchFamily="18" charset="0"/>
              </a:rPr>
              <a:t>’, 6700)</a:t>
            </a:r>
            <a:endParaRPr lang="en-US" sz="1000" b="1" dirty="0">
              <a:solidFill>
                <a:srgbClr val="FF0000"/>
              </a:solidFill>
              <a:latin typeface="Cambria" panose="02040503050406030204" pitchFamily="18" charset="0"/>
              <a:ea typeface="Cambria" panose="02040503050406030204" pitchFamily="18" charset="0"/>
            </a:endParaRPr>
          </a:p>
          <a:p>
            <a:r>
              <a:rPr lang="en-US" sz="1000" b="1" dirty="0">
                <a:solidFill>
                  <a:srgbClr val="FF0000"/>
                </a:solidFill>
                <a:latin typeface="Cambria" panose="02040503050406030204" pitchFamily="18" charset="0"/>
                <a:ea typeface="Cambria" panose="02040503050406030204" pitchFamily="18" charset="0"/>
              </a:rPr>
              <a:t>INSERT INTO Bank (</a:t>
            </a:r>
            <a:r>
              <a:rPr lang="en-US" sz="1000" b="1" dirty="0" err="1">
                <a:solidFill>
                  <a:srgbClr val="FF0000"/>
                </a:solidFill>
                <a:latin typeface="Cambria" panose="02040503050406030204" pitchFamily="18" charset="0"/>
                <a:ea typeface="Cambria" panose="02040503050406030204" pitchFamily="18" charset="0"/>
              </a:rPr>
              <a:t>Cname</a:t>
            </a:r>
            <a:r>
              <a:rPr lang="en-US" sz="1000" b="1" dirty="0">
                <a:solidFill>
                  <a:srgbClr val="FF0000"/>
                </a:solidFill>
                <a:latin typeface="Cambria" panose="02040503050406030204" pitchFamily="18" charset="0"/>
                <a:ea typeface="Cambria" panose="02040503050406030204" pitchFamily="18" charset="0"/>
              </a:rPr>
              <a:t>, </a:t>
            </a:r>
            <a:r>
              <a:rPr lang="en-US" sz="1000" b="1" dirty="0" err="1">
                <a:solidFill>
                  <a:srgbClr val="FF0000"/>
                </a:solidFill>
                <a:latin typeface="Cambria" panose="02040503050406030204" pitchFamily="18" charset="0"/>
                <a:ea typeface="Cambria" panose="02040503050406030204" pitchFamily="18" charset="0"/>
              </a:rPr>
              <a:t>Bal</a:t>
            </a:r>
            <a:r>
              <a:rPr lang="en-US" sz="1000" b="1" dirty="0">
                <a:solidFill>
                  <a:srgbClr val="FF0000"/>
                </a:solidFill>
                <a:latin typeface="Cambria" panose="02040503050406030204" pitchFamily="18" charset="0"/>
                <a:ea typeface="Cambria" panose="02040503050406030204" pitchFamily="18" charset="0"/>
              </a:rPr>
              <a:t>) VALUES </a:t>
            </a:r>
            <a:r>
              <a:rPr lang="en-US" sz="1000" b="1" dirty="0" smtClean="0">
                <a:solidFill>
                  <a:srgbClr val="FF0000"/>
                </a:solidFill>
                <a:latin typeface="Cambria" panose="02040503050406030204" pitchFamily="18" charset="0"/>
                <a:ea typeface="Cambria" panose="02040503050406030204" pitchFamily="18" charset="0"/>
              </a:rPr>
              <a:t>(‘</a:t>
            </a:r>
            <a:r>
              <a:rPr lang="en-US" sz="1000" b="1" dirty="0" err="1" smtClean="0">
                <a:solidFill>
                  <a:srgbClr val="FF0000"/>
                </a:solidFill>
                <a:latin typeface="Cambria" panose="02040503050406030204" pitchFamily="18" charset="0"/>
                <a:ea typeface="Cambria" panose="02040503050406030204" pitchFamily="18" charset="0"/>
              </a:rPr>
              <a:t>Jagat</a:t>
            </a:r>
            <a:r>
              <a:rPr lang="en-US" sz="1000" b="1" dirty="0" smtClean="0">
                <a:solidFill>
                  <a:srgbClr val="FF0000"/>
                </a:solidFill>
                <a:latin typeface="Cambria" panose="02040503050406030204" pitchFamily="18" charset="0"/>
                <a:ea typeface="Cambria" panose="02040503050406030204" pitchFamily="18" charset="0"/>
              </a:rPr>
              <a:t>’, 6400)</a:t>
            </a:r>
            <a:endParaRPr lang="en-US" sz="1000" b="1" dirty="0">
              <a:solidFill>
                <a:srgbClr val="FF0000"/>
              </a:solidFill>
              <a:latin typeface="Cambria" panose="02040503050406030204" pitchFamily="18" charset="0"/>
              <a:ea typeface="Cambria" panose="02040503050406030204" pitchFamily="18" charset="0"/>
            </a:endParaRPr>
          </a:p>
        </p:txBody>
      </p:sp>
      <p:sp>
        <p:nvSpPr>
          <p:cNvPr id="9" name="Title 1"/>
          <p:cNvSpPr>
            <a:spLocks noGrp="1"/>
          </p:cNvSpPr>
          <p:nvPr>
            <p:ph type="ctrTitle"/>
          </p:nvPr>
        </p:nvSpPr>
        <p:spPr>
          <a:xfrm>
            <a:off x="2470974" y="45757"/>
            <a:ext cx="5997272" cy="491716"/>
          </a:xfrm>
        </p:spPr>
        <p:txBody>
          <a:bodyPr>
            <a:normAutofit fontScale="90000"/>
          </a:bodyPr>
          <a:lstStyle/>
          <a:p>
            <a:pPr algn="ctr"/>
            <a:r>
              <a:rPr lang="en-US" sz="2800"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TOP, Distinct and Identity</a:t>
            </a:r>
            <a:endParaRPr lang="en-US" sz="28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61497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2816" y="603783"/>
            <a:ext cx="4946156" cy="646331"/>
          </a:xfrm>
          <a:prstGeom prst="rect">
            <a:avLst/>
          </a:prstGeom>
        </p:spPr>
        <p:txBody>
          <a:bodyPr wrap="square">
            <a:spAutoFit/>
          </a:bodyPr>
          <a:lstStyle/>
          <a:p>
            <a:r>
              <a:rPr lang="en-US" sz="1200" dirty="0" smtClean="0">
                <a:latin typeface="Cambria" panose="02040503050406030204" pitchFamily="18" charset="0"/>
                <a:ea typeface="Cambria" panose="02040503050406030204" pitchFamily="18" charset="0"/>
              </a:rPr>
              <a:t>Constraints </a:t>
            </a:r>
            <a:r>
              <a:rPr lang="en-US" sz="1200" dirty="0">
                <a:latin typeface="Cambria" panose="02040503050406030204" pitchFamily="18" charset="0"/>
                <a:ea typeface="Cambria" panose="02040503050406030204" pitchFamily="18" charset="0"/>
              </a:rPr>
              <a:t>are the rules that we can apply on the type of data in a table</a:t>
            </a:r>
            <a:r>
              <a:rPr lang="en-US" sz="1200" dirty="0" smtClean="0">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 </a:t>
            </a:r>
            <a:r>
              <a:rPr lang="en-US" sz="1200" b="1" dirty="0">
                <a:latin typeface="Cambria" panose="02040503050406030204" pitchFamily="18" charset="0"/>
                <a:ea typeface="Cambria" panose="02040503050406030204" pitchFamily="18" charset="0"/>
              </a:rPr>
              <a:t>How to all available constraints in SQL </a:t>
            </a:r>
          </a:p>
          <a:p>
            <a:r>
              <a:rPr lang="en-US" sz="1200" b="1" dirty="0">
                <a:solidFill>
                  <a:srgbClr val="FF0000"/>
                </a:solidFill>
                <a:latin typeface="Cambria" panose="02040503050406030204" pitchFamily="18" charset="0"/>
                <a:ea typeface="Cambria" panose="02040503050406030204" pitchFamily="18" charset="0"/>
              </a:rPr>
              <a:t>Query:- select * from </a:t>
            </a:r>
            <a:r>
              <a:rPr lang="en-US" sz="1200" b="1" dirty="0" err="1">
                <a:solidFill>
                  <a:srgbClr val="FF0000"/>
                </a:solidFill>
                <a:latin typeface="Cambria" panose="02040503050406030204" pitchFamily="18" charset="0"/>
                <a:ea typeface="Cambria" panose="02040503050406030204" pitchFamily="18" charset="0"/>
              </a:rPr>
              <a:t>sys.key_constraints</a:t>
            </a:r>
            <a:r>
              <a:rPr lang="en-US" sz="1200" b="1" dirty="0">
                <a:solidFill>
                  <a:srgbClr val="FF0000"/>
                </a:solidFill>
                <a:latin typeface="Cambria" panose="02040503050406030204" pitchFamily="18" charset="0"/>
                <a:ea typeface="Cambria" panose="02040503050406030204" pitchFamily="18" charset="0"/>
              </a:rPr>
              <a:t> </a:t>
            </a:r>
          </a:p>
        </p:txBody>
      </p:sp>
      <p:sp>
        <p:nvSpPr>
          <p:cNvPr id="9" name="Title 1"/>
          <p:cNvSpPr>
            <a:spLocks noGrp="1"/>
          </p:cNvSpPr>
          <p:nvPr>
            <p:ph type="ctrTitle"/>
          </p:nvPr>
        </p:nvSpPr>
        <p:spPr>
          <a:xfrm>
            <a:off x="2470974" y="45757"/>
            <a:ext cx="5997272" cy="491716"/>
          </a:xfrm>
        </p:spPr>
        <p:txBody>
          <a:bodyPr>
            <a:normAutofit fontScale="90000"/>
          </a:bodyPr>
          <a:lstStyle/>
          <a:p>
            <a:pPr algn="ctr"/>
            <a:r>
              <a:rPr lang="en-US" sz="2800" dirty="0" smtClean="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Constraint in SQL server</a:t>
            </a:r>
            <a:endParaRPr lang="en-US" sz="28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3" name="Rectangle 2"/>
          <p:cNvSpPr/>
          <p:nvPr/>
        </p:nvSpPr>
        <p:spPr>
          <a:xfrm>
            <a:off x="722719" y="1212378"/>
            <a:ext cx="5350014" cy="1938992"/>
          </a:xfrm>
          <a:prstGeom prst="rect">
            <a:avLst/>
          </a:prstGeom>
        </p:spPr>
        <p:txBody>
          <a:bodyPr wrap="square">
            <a:spAutoFit/>
          </a:bodyPr>
          <a:lstStyle/>
          <a:p>
            <a:pPr marL="171450" indent="-171450">
              <a:buFont typeface="Wingdings" panose="05000000000000000000" pitchFamily="2" charset="2"/>
              <a:buChar char="q"/>
            </a:pPr>
            <a:r>
              <a:rPr lang="en-US" sz="1200" b="1" dirty="0">
                <a:latin typeface="Cambria" panose="02040503050406030204" pitchFamily="18" charset="0"/>
                <a:ea typeface="Cambria" panose="02040503050406030204" pitchFamily="18" charset="0"/>
              </a:rPr>
              <a:t>Not Null: </a:t>
            </a:r>
            <a:r>
              <a:rPr lang="en-US" sz="1200" dirty="0">
                <a:latin typeface="Cambria" panose="02040503050406030204" pitchFamily="18" charset="0"/>
                <a:ea typeface="Cambria" panose="02040503050406030204" pitchFamily="18" charset="0"/>
              </a:rPr>
              <a:t>This constraint tells that we cannot store a null value in a column</a:t>
            </a:r>
            <a:r>
              <a:rPr lang="en-US" sz="1200" dirty="0" smtClean="0">
                <a:latin typeface="Cambria" panose="02040503050406030204" pitchFamily="18" charset="0"/>
                <a:ea typeface="Cambria" panose="02040503050406030204" pitchFamily="18" charset="0"/>
              </a:rPr>
              <a:t>.</a:t>
            </a:r>
          </a:p>
          <a:p>
            <a:r>
              <a:rPr lang="en-US" sz="1200" dirty="0" smtClean="0">
                <a:latin typeface="Cambria" panose="02040503050406030204" pitchFamily="18" charset="0"/>
                <a:ea typeface="Cambria" panose="02040503050406030204" pitchFamily="18" charset="0"/>
              </a:rPr>
              <a:t>	</a:t>
            </a:r>
          </a:p>
          <a:p>
            <a:r>
              <a:rPr lang="en-US" sz="1200" b="1" dirty="0">
                <a:solidFill>
                  <a:srgbClr val="FF0000"/>
                </a:solidFill>
                <a:latin typeface="Cambria" panose="02040503050406030204" pitchFamily="18" charset="0"/>
                <a:ea typeface="Cambria" panose="02040503050406030204" pitchFamily="18" charset="0"/>
              </a:rPr>
              <a:t>	</a:t>
            </a:r>
            <a:r>
              <a:rPr lang="en-US" sz="1200" b="1" dirty="0" smtClean="0">
                <a:solidFill>
                  <a:srgbClr val="FF0000"/>
                </a:solidFill>
                <a:latin typeface="Cambria" panose="02040503050406030204" pitchFamily="18" charset="0"/>
                <a:ea typeface="Cambria" panose="02040503050406030204" pitchFamily="18" charset="0"/>
              </a:rPr>
              <a:t>CREATE </a:t>
            </a:r>
            <a:r>
              <a:rPr lang="en-US" sz="1200" b="1" dirty="0">
                <a:solidFill>
                  <a:srgbClr val="FF0000"/>
                </a:solidFill>
                <a:latin typeface="Cambria" panose="02040503050406030204" pitchFamily="18" charset="0"/>
                <a:ea typeface="Cambria" panose="02040503050406030204" pitchFamily="18" charset="0"/>
              </a:rPr>
              <a:t>TABLE &lt;</a:t>
            </a:r>
            <a:r>
              <a:rPr lang="en-US" sz="1200" b="1" dirty="0" err="1">
                <a:solidFill>
                  <a:srgbClr val="FF0000"/>
                </a:solidFill>
                <a:latin typeface="Cambria" panose="02040503050406030204" pitchFamily="18" charset="0"/>
                <a:ea typeface="Cambria" panose="02040503050406030204" pitchFamily="18" charset="0"/>
              </a:rPr>
              <a:t>table_name</a:t>
            </a:r>
            <a:r>
              <a:rPr lang="en-US" sz="1200" b="1" dirty="0">
                <a:solidFill>
                  <a:srgbClr val="FF0000"/>
                </a:solidFill>
                <a:latin typeface="Cambria" panose="02040503050406030204" pitchFamily="18" charset="0"/>
                <a:ea typeface="Cambria" panose="02040503050406030204" pitchFamily="18" charset="0"/>
              </a:rPr>
              <a:t>&gt;(</a:t>
            </a:r>
          </a:p>
          <a:p>
            <a:r>
              <a:rPr lang="en-US" sz="1200" b="1" dirty="0">
                <a:solidFill>
                  <a:srgbClr val="FF0000"/>
                </a:solidFill>
                <a:latin typeface="Cambria" panose="02040503050406030204" pitchFamily="18" charset="0"/>
                <a:ea typeface="Cambria" panose="02040503050406030204" pitchFamily="18" charset="0"/>
              </a:rPr>
              <a:t>	 column_name1 &lt;</a:t>
            </a:r>
            <a:r>
              <a:rPr lang="en-US" sz="1200" b="1" dirty="0" err="1">
                <a:solidFill>
                  <a:srgbClr val="FF0000"/>
                </a:solidFill>
                <a:latin typeface="Cambria" panose="02040503050406030204" pitchFamily="18" charset="0"/>
                <a:ea typeface="Cambria" panose="02040503050406030204" pitchFamily="18" charset="0"/>
              </a:rPr>
              <a:t>dtype</a:t>
            </a:r>
            <a:r>
              <a:rPr lang="en-US" sz="1200" b="1" dirty="0">
                <a:solidFill>
                  <a:srgbClr val="FF0000"/>
                </a:solidFill>
                <a:latin typeface="Cambria" panose="02040503050406030204" pitchFamily="18" charset="0"/>
                <a:ea typeface="Cambria" panose="02040503050406030204" pitchFamily="18" charset="0"/>
              </a:rPr>
              <a:t>&gt; [width] [Not Null],</a:t>
            </a:r>
          </a:p>
          <a:p>
            <a:r>
              <a:rPr lang="en-US" sz="1200" b="1" dirty="0">
                <a:solidFill>
                  <a:srgbClr val="FF0000"/>
                </a:solidFill>
                <a:latin typeface="Cambria" panose="02040503050406030204" pitchFamily="18" charset="0"/>
                <a:ea typeface="Cambria" panose="02040503050406030204" pitchFamily="18" charset="0"/>
              </a:rPr>
              <a:t>	 column_name1 &lt;</a:t>
            </a:r>
            <a:r>
              <a:rPr lang="en-US" sz="1200" b="1" dirty="0" err="1">
                <a:solidFill>
                  <a:srgbClr val="FF0000"/>
                </a:solidFill>
                <a:latin typeface="Cambria" panose="02040503050406030204" pitchFamily="18" charset="0"/>
                <a:ea typeface="Cambria" panose="02040503050406030204" pitchFamily="18" charset="0"/>
              </a:rPr>
              <a:t>dtype</a:t>
            </a:r>
            <a:r>
              <a:rPr lang="en-US" sz="1200" b="1" dirty="0">
                <a:solidFill>
                  <a:srgbClr val="FF0000"/>
                </a:solidFill>
                <a:latin typeface="Cambria" panose="02040503050406030204" pitchFamily="18" charset="0"/>
                <a:ea typeface="Cambria" panose="02040503050406030204" pitchFamily="18" charset="0"/>
              </a:rPr>
              <a:t>&gt; [width] [Not Null],</a:t>
            </a:r>
          </a:p>
          <a:p>
            <a:r>
              <a:rPr lang="en-US" sz="1200" b="1" dirty="0">
                <a:solidFill>
                  <a:srgbClr val="FF0000"/>
                </a:solidFill>
                <a:latin typeface="Cambria" panose="02040503050406030204" pitchFamily="18" charset="0"/>
                <a:ea typeface="Cambria" panose="02040503050406030204" pitchFamily="18" charset="0"/>
              </a:rPr>
              <a:t>	 ………………….</a:t>
            </a:r>
          </a:p>
          <a:p>
            <a:r>
              <a:rPr lang="en-US" sz="1200" b="1" dirty="0">
                <a:solidFill>
                  <a:srgbClr val="FF0000"/>
                </a:solidFill>
                <a:latin typeface="Cambria" panose="02040503050406030204" pitchFamily="18" charset="0"/>
                <a:ea typeface="Cambria" panose="02040503050406030204" pitchFamily="18" charset="0"/>
              </a:rPr>
              <a:t>	 </a:t>
            </a:r>
            <a:r>
              <a:rPr lang="en-US" sz="1200" b="1" dirty="0" err="1">
                <a:solidFill>
                  <a:srgbClr val="FF0000"/>
                </a:solidFill>
                <a:latin typeface="Cambria" panose="02040503050406030204" pitchFamily="18" charset="0"/>
                <a:ea typeface="Cambria" panose="02040503050406030204" pitchFamily="18" charset="0"/>
              </a:rPr>
              <a:t>column_namen</a:t>
            </a:r>
            <a:r>
              <a:rPr lang="en-US" sz="1200" b="1" dirty="0">
                <a:solidFill>
                  <a:srgbClr val="FF0000"/>
                </a:solidFill>
                <a:latin typeface="Cambria" panose="02040503050406030204" pitchFamily="18" charset="0"/>
                <a:ea typeface="Cambria" panose="02040503050406030204" pitchFamily="18" charset="0"/>
              </a:rPr>
              <a:t> &lt;</a:t>
            </a:r>
            <a:r>
              <a:rPr lang="en-US" sz="1200" b="1" dirty="0" err="1">
                <a:solidFill>
                  <a:srgbClr val="FF0000"/>
                </a:solidFill>
                <a:latin typeface="Cambria" panose="02040503050406030204" pitchFamily="18" charset="0"/>
                <a:ea typeface="Cambria" panose="02040503050406030204" pitchFamily="18" charset="0"/>
              </a:rPr>
              <a:t>dtype</a:t>
            </a:r>
            <a:r>
              <a:rPr lang="en-US" sz="1200" b="1" dirty="0">
                <a:solidFill>
                  <a:srgbClr val="FF0000"/>
                </a:solidFill>
                <a:latin typeface="Cambria" panose="02040503050406030204" pitchFamily="18" charset="0"/>
                <a:ea typeface="Cambria" panose="02040503050406030204" pitchFamily="18" charset="0"/>
              </a:rPr>
              <a:t>&gt; [width] [Not Null</a:t>
            </a:r>
            <a:r>
              <a:rPr lang="en-US" sz="1200" b="1" dirty="0" smtClean="0">
                <a:solidFill>
                  <a:srgbClr val="FF0000"/>
                </a:solidFill>
                <a:latin typeface="Cambria" panose="02040503050406030204" pitchFamily="18" charset="0"/>
                <a:ea typeface="Cambria" panose="02040503050406030204" pitchFamily="18" charset="0"/>
              </a:rPr>
              <a:t>])</a:t>
            </a:r>
          </a:p>
          <a:p>
            <a:endParaRPr lang="en-US" sz="1200" b="1" dirty="0">
              <a:solidFill>
                <a:srgbClr val="FF0000"/>
              </a:solidFill>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The drawback with Not Null Constraint is even if it restricts null values it will not restrict duplicate </a:t>
            </a:r>
            <a:r>
              <a:rPr lang="en-US" sz="1200" dirty="0" smtClean="0">
                <a:latin typeface="Cambria" panose="02040503050406030204" pitchFamily="18" charset="0"/>
                <a:ea typeface="Cambria" panose="02040503050406030204" pitchFamily="18" charset="0"/>
              </a:rPr>
              <a:t>values. Overcome this we can Use </a:t>
            </a:r>
            <a:r>
              <a:rPr lang="en-US" sz="1200" b="1" dirty="0" smtClean="0">
                <a:latin typeface="Cambria" panose="02040503050406030204" pitchFamily="18" charset="0"/>
                <a:ea typeface="Cambria" panose="02040503050406030204" pitchFamily="18" charset="0"/>
              </a:rPr>
              <a:t>UNIQUE</a:t>
            </a:r>
            <a:r>
              <a:rPr lang="en-US" sz="1200" dirty="0" smtClean="0">
                <a:latin typeface="Cambria" panose="02040503050406030204" pitchFamily="18" charset="0"/>
                <a:ea typeface="Cambria" panose="02040503050406030204" pitchFamily="18" charset="0"/>
              </a:rPr>
              <a:t> constraint</a:t>
            </a:r>
            <a:endParaRPr lang="en-US" sz="1200" dirty="0">
              <a:latin typeface="Cambria" panose="02040503050406030204" pitchFamily="18" charset="0"/>
              <a:ea typeface="Cambria" panose="02040503050406030204" pitchFamily="18" charset="0"/>
            </a:endParaRPr>
          </a:p>
        </p:txBody>
      </p:sp>
      <p:sp>
        <p:nvSpPr>
          <p:cNvPr id="5" name="Rectangle 4"/>
          <p:cNvSpPr/>
          <p:nvPr/>
        </p:nvSpPr>
        <p:spPr>
          <a:xfrm>
            <a:off x="6712009" y="776042"/>
            <a:ext cx="4365812" cy="212365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smtClean="0">
                <a:solidFill>
                  <a:srgbClr val="FF0000"/>
                </a:solidFill>
                <a:latin typeface="Cambria" panose="02040503050406030204" pitchFamily="18" charset="0"/>
                <a:ea typeface="Cambria" panose="02040503050406030204" pitchFamily="18" charset="0"/>
              </a:rPr>
              <a:t>CREATE TABLE Student</a:t>
            </a:r>
          </a:p>
          <a:p>
            <a:r>
              <a:rPr lang="en-US" sz="1200" b="1" dirty="0" smtClean="0">
                <a:solidFill>
                  <a:srgbClr val="FF0000"/>
                </a:solidFill>
                <a:latin typeface="Cambria" panose="02040503050406030204" pitchFamily="18" charset="0"/>
                <a:ea typeface="Cambria" panose="02040503050406030204" pitchFamily="18" charset="0"/>
              </a:rPr>
              <a:t>(</a:t>
            </a:r>
          </a:p>
          <a:p>
            <a:r>
              <a:rPr lang="en-US" sz="1200" b="1" dirty="0" smtClean="0">
                <a:solidFill>
                  <a:srgbClr val="FF0000"/>
                </a:solidFill>
                <a:latin typeface="Cambria" panose="02040503050406030204" pitchFamily="18" charset="0"/>
                <a:ea typeface="Cambria" panose="02040503050406030204" pitchFamily="18" charset="0"/>
              </a:rPr>
              <a:t>ID </a:t>
            </a:r>
            <a:r>
              <a:rPr lang="en-US" sz="1200" b="1" dirty="0" err="1" smtClean="0">
                <a:solidFill>
                  <a:srgbClr val="FF0000"/>
                </a:solidFill>
                <a:latin typeface="Cambria" panose="02040503050406030204" pitchFamily="18" charset="0"/>
                <a:ea typeface="Cambria" panose="02040503050406030204" pitchFamily="18" charset="0"/>
              </a:rPr>
              <a:t>int</a:t>
            </a:r>
            <a:r>
              <a:rPr lang="en-US" sz="1200" b="1" dirty="0" smtClean="0">
                <a:solidFill>
                  <a:srgbClr val="FF0000"/>
                </a:solidFill>
                <a:latin typeface="Cambria" panose="02040503050406030204" pitchFamily="18" charset="0"/>
                <a:ea typeface="Cambria" panose="02040503050406030204" pitchFamily="18" charset="0"/>
              </a:rPr>
              <a:t> NOT NULL,</a:t>
            </a:r>
          </a:p>
          <a:p>
            <a:r>
              <a:rPr lang="en-US" sz="1200" b="1" dirty="0" smtClean="0">
                <a:solidFill>
                  <a:srgbClr val="FF0000"/>
                </a:solidFill>
                <a:latin typeface="Cambria" panose="02040503050406030204" pitchFamily="18" charset="0"/>
                <a:ea typeface="Cambria" panose="02040503050406030204" pitchFamily="18" charset="0"/>
              </a:rPr>
              <a:t>NAME </a:t>
            </a:r>
            <a:r>
              <a:rPr lang="en-US" sz="1200" b="1" dirty="0" err="1" smtClean="0">
                <a:solidFill>
                  <a:srgbClr val="FF0000"/>
                </a:solidFill>
                <a:latin typeface="Cambria" panose="02040503050406030204" pitchFamily="18" charset="0"/>
                <a:ea typeface="Cambria" panose="02040503050406030204" pitchFamily="18" charset="0"/>
              </a:rPr>
              <a:t>varchar</a:t>
            </a:r>
            <a:r>
              <a:rPr lang="en-US" sz="1200" b="1" dirty="0" smtClean="0">
                <a:solidFill>
                  <a:srgbClr val="FF0000"/>
                </a:solidFill>
                <a:latin typeface="Cambria" panose="02040503050406030204" pitchFamily="18" charset="0"/>
                <a:ea typeface="Cambria" panose="02040503050406030204" pitchFamily="18" charset="0"/>
              </a:rPr>
              <a:t>(10) NOT NULL,</a:t>
            </a:r>
          </a:p>
          <a:p>
            <a:r>
              <a:rPr lang="en-US" sz="1200" b="1" dirty="0" smtClean="0">
                <a:solidFill>
                  <a:srgbClr val="FF0000"/>
                </a:solidFill>
                <a:latin typeface="Cambria" panose="02040503050406030204" pitchFamily="18" charset="0"/>
                <a:ea typeface="Cambria" panose="02040503050406030204" pitchFamily="18" charset="0"/>
              </a:rPr>
              <a:t>ADDRESS </a:t>
            </a:r>
            <a:r>
              <a:rPr lang="en-US" sz="1200" b="1" dirty="0" err="1" smtClean="0">
                <a:solidFill>
                  <a:srgbClr val="FF0000"/>
                </a:solidFill>
                <a:latin typeface="Cambria" panose="02040503050406030204" pitchFamily="18" charset="0"/>
                <a:ea typeface="Cambria" panose="02040503050406030204" pitchFamily="18" charset="0"/>
              </a:rPr>
              <a:t>varchar</a:t>
            </a:r>
            <a:r>
              <a:rPr lang="en-US" sz="1200" b="1" dirty="0" smtClean="0">
                <a:solidFill>
                  <a:srgbClr val="FF0000"/>
                </a:solidFill>
                <a:latin typeface="Cambria" panose="02040503050406030204" pitchFamily="18" charset="0"/>
                <a:ea typeface="Cambria" panose="02040503050406030204" pitchFamily="18" charset="0"/>
              </a:rPr>
              <a:t>(20)</a:t>
            </a:r>
          </a:p>
          <a:p>
            <a:r>
              <a:rPr lang="en-US" sz="1200" b="1" dirty="0" smtClean="0">
                <a:solidFill>
                  <a:srgbClr val="FF0000"/>
                </a:solidFill>
                <a:latin typeface="Cambria" panose="02040503050406030204" pitchFamily="18" charset="0"/>
                <a:ea typeface="Cambria" panose="02040503050406030204" pitchFamily="18" charset="0"/>
              </a:rPr>
              <a:t>)</a:t>
            </a: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Student VALUES (null,'</a:t>
            </a:r>
            <a:r>
              <a:rPr lang="en-US" sz="1200" b="1" dirty="0" err="1">
                <a:solidFill>
                  <a:srgbClr val="FF0000"/>
                </a:solidFill>
                <a:latin typeface="Cambria" panose="02040503050406030204" pitchFamily="18" charset="0"/>
                <a:ea typeface="Cambria" panose="02040503050406030204" pitchFamily="18" charset="0"/>
              </a:rPr>
              <a:t>Tanaji</a:t>
            </a:r>
            <a:r>
              <a:rPr lang="en-US" sz="1200" b="1" dirty="0">
                <a:solidFill>
                  <a:srgbClr val="FF0000"/>
                </a:solidFill>
                <a:latin typeface="Cambria" panose="02040503050406030204" pitchFamily="18" charset="0"/>
                <a:ea typeface="Cambria" panose="02040503050406030204" pitchFamily="18" charset="0"/>
              </a:rPr>
              <a:t>','Kop</a:t>
            </a:r>
            <a:r>
              <a:rPr lang="en-US" sz="1200" b="1" dirty="0" smtClean="0">
                <a:solidFill>
                  <a:srgbClr val="FF0000"/>
                </a:solidFill>
                <a:latin typeface="Cambria" panose="02040503050406030204" pitchFamily="18" charset="0"/>
                <a:ea typeface="Cambria" panose="02040503050406030204" pitchFamily="18" charset="0"/>
              </a:rPr>
              <a:t>')  -- </a:t>
            </a:r>
            <a:r>
              <a:rPr lang="en-US" sz="1200" b="1" i="1" dirty="0" smtClean="0">
                <a:solidFill>
                  <a:srgbClr val="FF0000"/>
                </a:solidFill>
                <a:latin typeface="Cambria" panose="02040503050406030204" pitchFamily="18" charset="0"/>
                <a:ea typeface="Cambria" panose="02040503050406030204" pitchFamily="18" charset="0"/>
              </a:rPr>
              <a:t>error</a:t>
            </a:r>
            <a:endParaRPr lang="en-US" sz="1200" b="1" i="1" dirty="0">
              <a:solidFill>
                <a:srgbClr val="FF0000"/>
              </a:solidFill>
              <a:latin typeface="Cambria" panose="02040503050406030204" pitchFamily="18" charset="0"/>
              <a:ea typeface="Cambria" panose="02040503050406030204" pitchFamily="18" charset="0"/>
            </a:endParaRPr>
          </a:p>
          <a:p>
            <a:r>
              <a:rPr lang="en-US" sz="1200" b="1" dirty="0">
                <a:latin typeface="Cambria" panose="02040503050406030204" pitchFamily="18" charset="0"/>
                <a:ea typeface="Cambria" panose="02040503050406030204" pitchFamily="18" charset="0"/>
              </a:rPr>
              <a:t>-- Its not allow null values but allow duplicate values </a:t>
            </a:r>
          </a:p>
          <a:p>
            <a:r>
              <a:rPr lang="en-US" sz="1200" b="1" dirty="0">
                <a:solidFill>
                  <a:srgbClr val="FF0000"/>
                </a:solidFill>
                <a:latin typeface="Cambria" panose="02040503050406030204" pitchFamily="18" charset="0"/>
                <a:ea typeface="Cambria" panose="02040503050406030204" pitchFamily="18" charset="0"/>
              </a:rPr>
              <a:t>INSERT INTO Student VALUES (</a:t>
            </a:r>
            <a:r>
              <a:rPr lang="en-US" sz="1200" b="1" dirty="0" smtClean="0">
                <a:solidFill>
                  <a:srgbClr val="FF0000"/>
                </a:solidFill>
                <a:latin typeface="Cambria" panose="02040503050406030204" pitchFamily="18" charset="0"/>
                <a:ea typeface="Cambria" panose="02040503050406030204" pitchFamily="18" charset="0"/>
              </a:rPr>
              <a:t>101,’Suresh',</a:t>
            </a:r>
            <a:r>
              <a:rPr lang="en-US" sz="1200" b="1" dirty="0">
                <a:solidFill>
                  <a:srgbClr val="FF0000"/>
                </a:solidFill>
                <a:latin typeface="Cambria" panose="02040503050406030204" pitchFamily="18" charset="0"/>
                <a:ea typeface="Cambria" panose="02040503050406030204" pitchFamily="18" charset="0"/>
              </a:rPr>
              <a:t>'Kop</a:t>
            </a:r>
            <a:r>
              <a:rPr lang="en-US" sz="1200" b="1" dirty="0" smtClean="0">
                <a:solidFill>
                  <a:srgbClr val="FF0000"/>
                </a:solidFill>
                <a:latin typeface="Cambria" panose="02040503050406030204" pitchFamily="18" charset="0"/>
                <a:ea typeface="Cambria" panose="02040503050406030204" pitchFamily="18" charset="0"/>
              </a:rPr>
              <a:t>') </a:t>
            </a:r>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Student VALUES (</a:t>
            </a:r>
            <a:r>
              <a:rPr lang="en-US" sz="1200" b="1" dirty="0" smtClean="0">
                <a:solidFill>
                  <a:srgbClr val="FF0000"/>
                </a:solidFill>
                <a:latin typeface="Cambria" panose="02040503050406030204" pitchFamily="18" charset="0"/>
                <a:ea typeface="Cambria" panose="02040503050406030204" pitchFamily="18" charset="0"/>
              </a:rPr>
              <a:t>101,’Kundan',</a:t>
            </a:r>
            <a:r>
              <a:rPr lang="en-US" sz="1200" b="1" dirty="0">
                <a:solidFill>
                  <a:srgbClr val="FF0000"/>
                </a:solidFill>
                <a:latin typeface="Cambria" panose="02040503050406030204" pitchFamily="18" charset="0"/>
                <a:ea typeface="Cambria" panose="02040503050406030204" pitchFamily="18" charset="0"/>
              </a:rPr>
              <a:t>'Kop')</a:t>
            </a:r>
          </a:p>
        </p:txBody>
      </p:sp>
      <p:sp>
        <p:nvSpPr>
          <p:cNvPr id="6" name="Rectangle 5"/>
          <p:cNvSpPr/>
          <p:nvPr/>
        </p:nvSpPr>
        <p:spPr>
          <a:xfrm>
            <a:off x="1170851" y="3386322"/>
            <a:ext cx="5398875" cy="3231654"/>
          </a:xfrm>
          <a:prstGeom prst="rect">
            <a:avLst/>
          </a:prstGeom>
        </p:spPr>
        <p:txBody>
          <a:bodyPr wrap="square">
            <a:spAutoFit/>
          </a:bodyPr>
          <a:lstStyle/>
          <a:p>
            <a:pPr marL="171450" indent="-171450">
              <a:buFont typeface="Wingdings" panose="05000000000000000000" pitchFamily="2" charset="2"/>
              <a:buChar char="q"/>
            </a:pPr>
            <a:r>
              <a:rPr lang="en-US" sz="1200" b="1" dirty="0">
                <a:latin typeface="Cambria" panose="02040503050406030204" pitchFamily="18" charset="0"/>
                <a:ea typeface="Cambria" panose="02040503050406030204" pitchFamily="18" charset="0"/>
              </a:rPr>
              <a:t>Unique: </a:t>
            </a:r>
            <a:r>
              <a:rPr lang="en-US" sz="1200" dirty="0">
                <a:latin typeface="Cambria" panose="02040503050406030204" pitchFamily="18" charset="0"/>
                <a:ea typeface="Cambria" panose="02040503050406030204" pitchFamily="18" charset="0"/>
              </a:rPr>
              <a:t>If it is imposed on a column or columns they will not allow duplicate Values into it</a:t>
            </a:r>
            <a:r>
              <a:rPr lang="en-US" sz="1200" dirty="0" smtClean="0">
                <a:latin typeface="Cambria" panose="02040503050406030204" pitchFamily="18" charset="0"/>
                <a:ea typeface="Cambria" panose="02040503050406030204" pitchFamily="18" charset="0"/>
              </a:rPr>
              <a:t>.</a:t>
            </a:r>
          </a:p>
          <a:p>
            <a:r>
              <a:rPr lang="en-US" sz="1200" b="1" u="sng" dirty="0">
                <a:latin typeface="Cambria" panose="02040503050406030204" pitchFamily="18" charset="0"/>
                <a:ea typeface="Cambria" panose="02040503050406030204" pitchFamily="18" charset="0"/>
              </a:rPr>
              <a:t>Note: </a:t>
            </a:r>
            <a:r>
              <a:rPr lang="en-US" sz="1200" dirty="0">
                <a:latin typeface="Cambria" panose="02040503050406030204" pitchFamily="18" charset="0"/>
                <a:ea typeface="Cambria" panose="02040503050406030204" pitchFamily="18" charset="0"/>
              </a:rPr>
              <a:t>Unique, Primary Key, Check and Foreign Key Constraints can be imposed in two different ways:</a:t>
            </a:r>
          </a:p>
          <a:p>
            <a:r>
              <a:rPr lang="en-US" sz="1200" dirty="0">
                <a:latin typeface="Cambria" panose="02040503050406030204" pitchFamily="18" charset="0"/>
                <a:ea typeface="Cambria" panose="02040503050406030204" pitchFamily="18" charset="0"/>
              </a:rPr>
              <a:t>	-Column Level Definition</a:t>
            </a:r>
          </a:p>
          <a:p>
            <a:r>
              <a:rPr lang="en-US" sz="1200" dirty="0">
                <a:latin typeface="Cambria" panose="02040503050406030204" pitchFamily="18" charset="0"/>
                <a:ea typeface="Cambria" panose="02040503050406030204" pitchFamily="18" charset="0"/>
              </a:rPr>
              <a:t>	-Table Level </a:t>
            </a:r>
            <a:r>
              <a:rPr lang="en-US" sz="1200" dirty="0" smtClean="0">
                <a:latin typeface="Cambria" panose="02040503050406030204" pitchFamily="18" charset="0"/>
                <a:ea typeface="Cambria" panose="02040503050406030204" pitchFamily="18" charset="0"/>
              </a:rPr>
              <a:t>Definition</a:t>
            </a:r>
          </a:p>
          <a:p>
            <a:r>
              <a:rPr lang="en-US" sz="1200" dirty="0" smtClean="0">
                <a:latin typeface="Cambria" panose="02040503050406030204" pitchFamily="18" charset="0"/>
                <a:ea typeface="Cambria" panose="02040503050406030204" pitchFamily="18" charset="0"/>
              </a:rPr>
              <a:t>	Not null constraint can not define as table level</a:t>
            </a:r>
          </a:p>
          <a:p>
            <a:r>
              <a:rPr lang="en-US" sz="1200" b="1" dirty="0">
                <a:solidFill>
                  <a:srgbClr val="FF0000"/>
                </a:solidFill>
                <a:latin typeface="Cambria" panose="02040503050406030204" pitchFamily="18" charset="0"/>
                <a:ea typeface="Cambria" panose="02040503050406030204" pitchFamily="18" charset="0"/>
              </a:rPr>
              <a:t>-CREATE TABLE &lt;</a:t>
            </a:r>
            <a:r>
              <a:rPr lang="en-US" sz="1200" b="1" dirty="0" err="1">
                <a:solidFill>
                  <a:srgbClr val="FF0000"/>
                </a:solidFill>
                <a:latin typeface="Cambria" panose="02040503050406030204" pitchFamily="18" charset="0"/>
                <a:ea typeface="Cambria" panose="02040503050406030204" pitchFamily="18" charset="0"/>
              </a:rPr>
              <a:t>table_name</a:t>
            </a:r>
            <a:r>
              <a:rPr lang="en-US" sz="1200" b="1" dirty="0">
                <a:solidFill>
                  <a:srgbClr val="FF0000"/>
                </a:solidFill>
                <a:latin typeface="Cambria" panose="02040503050406030204" pitchFamily="18" charset="0"/>
                <a:ea typeface="Cambria" panose="02040503050406030204" pitchFamily="18" charset="0"/>
              </a:rPr>
              <a:t>&gt;(</a:t>
            </a:r>
          </a:p>
          <a:p>
            <a:r>
              <a:rPr lang="en-US" sz="1200" b="1" dirty="0" smtClean="0">
                <a:solidFill>
                  <a:srgbClr val="FF0000"/>
                </a:solidFill>
                <a:latin typeface="Cambria" panose="02040503050406030204" pitchFamily="18" charset="0"/>
                <a:ea typeface="Cambria" panose="02040503050406030204" pitchFamily="18" charset="0"/>
              </a:rPr>
              <a:t>column_name1 </a:t>
            </a:r>
            <a:r>
              <a:rPr lang="en-US" sz="1200" b="1" dirty="0">
                <a:solidFill>
                  <a:srgbClr val="FF0000"/>
                </a:solidFill>
                <a:latin typeface="Cambria" panose="02040503050406030204" pitchFamily="18" charset="0"/>
                <a:ea typeface="Cambria" panose="02040503050406030204" pitchFamily="18" charset="0"/>
              </a:rPr>
              <a:t>&lt;</a:t>
            </a:r>
            <a:r>
              <a:rPr lang="en-US" sz="1200" b="1" dirty="0" err="1">
                <a:solidFill>
                  <a:srgbClr val="FF0000"/>
                </a:solidFill>
                <a:latin typeface="Cambria" panose="02040503050406030204" pitchFamily="18" charset="0"/>
                <a:ea typeface="Cambria" panose="02040503050406030204" pitchFamily="18" charset="0"/>
              </a:rPr>
              <a:t>dtype</a:t>
            </a:r>
            <a:r>
              <a:rPr lang="en-US" sz="1200" b="1" dirty="0">
                <a:solidFill>
                  <a:srgbClr val="FF0000"/>
                </a:solidFill>
                <a:latin typeface="Cambria" panose="02040503050406030204" pitchFamily="18" charset="0"/>
                <a:ea typeface="Cambria" panose="02040503050406030204" pitchFamily="18" charset="0"/>
              </a:rPr>
              <a:t>&gt; [width] [ [Constraint &lt;Name&gt;] &lt;Type&gt; ],</a:t>
            </a:r>
          </a:p>
          <a:p>
            <a:r>
              <a:rPr lang="en-US" sz="1200" b="1" dirty="0" smtClean="0">
                <a:solidFill>
                  <a:srgbClr val="FF0000"/>
                </a:solidFill>
                <a:latin typeface="Cambria" panose="02040503050406030204" pitchFamily="18" charset="0"/>
                <a:ea typeface="Cambria" panose="02040503050406030204" pitchFamily="18" charset="0"/>
              </a:rPr>
              <a:t>column_name1 </a:t>
            </a:r>
            <a:r>
              <a:rPr lang="en-US" sz="1200" b="1" dirty="0">
                <a:solidFill>
                  <a:srgbClr val="FF0000"/>
                </a:solidFill>
                <a:latin typeface="Cambria" panose="02040503050406030204" pitchFamily="18" charset="0"/>
                <a:ea typeface="Cambria" panose="02040503050406030204" pitchFamily="18" charset="0"/>
              </a:rPr>
              <a:t>&lt;</a:t>
            </a:r>
            <a:r>
              <a:rPr lang="en-US" sz="1200" b="1" dirty="0" err="1">
                <a:solidFill>
                  <a:srgbClr val="FF0000"/>
                </a:solidFill>
                <a:latin typeface="Cambria" panose="02040503050406030204" pitchFamily="18" charset="0"/>
                <a:ea typeface="Cambria" panose="02040503050406030204" pitchFamily="18" charset="0"/>
              </a:rPr>
              <a:t>dtype</a:t>
            </a:r>
            <a:r>
              <a:rPr lang="en-US" sz="1200" b="1" dirty="0">
                <a:solidFill>
                  <a:srgbClr val="FF0000"/>
                </a:solidFill>
                <a:latin typeface="Cambria" panose="02040503050406030204" pitchFamily="18" charset="0"/>
                <a:ea typeface="Cambria" panose="02040503050406030204" pitchFamily="18" charset="0"/>
              </a:rPr>
              <a:t>&gt; [width] [ [Constraint &lt;Name&gt;] &lt;Type&gt; ],</a:t>
            </a:r>
          </a:p>
          <a:p>
            <a:r>
              <a:rPr lang="en-US" sz="1200" b="1" dirty="0">
                <a:solidFill>
                  <a:srgbClr val="FF0000"/>
                </a:solidFill>
                <a:latin typeface="Cambria" panose="02040503050406030204" pitchFamily="18" charset="0"/>
                <a:ea typeface="Cambria" panose="02040503050406030204" pitchFamily="18" charset="0"/>
              </a:rPr>
              <a:t>	 ………………….</a:t>
            </a:r>
          </a:p>
          <a:p>
            <a:r>
              <a:rPr lang="en-US" sz="1200" b="1" dirty="0" err="1" smtClean="0">
                <a:solidFill>
                  <a:srgbClr val="FF0000"/>
                </a:solidFill>
                <a:latin typeface="Cambria" panose="02040503050406030204" pitchFamily="18" charset="0"/>
                <a:ea typeface="Cambria" panose="02040503050406030204" pitchFamily="18" charset="0"/>
              </a:rPr>
              <a:t>column_namen</a:t>
            </a:r>
            <a:r>
              <a:rPr lang="en-US" sz="1200" b="1" dirty="0" smtClean="0">
                <a:solidFill>
                  <a:srgbClr val="FF0000"/>
                </a:solidFill>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&lt;</a:t>
            </a:r>
            <a:r>
              <a:rPr lang="en-US" sz="1200" b="1" dirty="0" err="1">
                <a:solidFill>
                  <a:srgbClr val="FF0000"/>
                </a:solidFill>
                <a:latin typeface="Cambria" panose="02040503050406030204" pitchFamily="18" charset="0"/>
                <a:ea typeface="Cambria" panose="02040503050406030204" pitchFamily="18" charset="0"/>
              </a:rPr>
              <a:t>dtype</a:t>
            </a:r>
            <a:r>
              <a:rPr lang="en-US" sz="1200" b="1" dirty="0">
                <a:solidFill>
                  <a:srgbClr val="FF0000"/>
                </a:solidFill>
                <a:latin typeface="Cambria" panose="02040503050406030204" pitchFamily="18" charset="0"/>
                <a:ea typeface="Cambria" panose="02040503050406030204" pitchFamily="18" charset="0"/>
              </a:rPr>
              <a:t>&gt; [width] [ [Constraint &lt;Name&gt;] &lt;Type&gt; </a:t>
            </a:r>
            <a:r>
              <a:rPr lang="en-US" sz="1200" b="1" dirty="0" smtClean="0">
                <a:solidFill>
                  <a:srgbClr val="FF0000"/>
                </a:solidFill>
                <a:latin typeface="Cambria" panose="02040503050406030204" pitchFamily="18" charset="0"/>
                <a:ea typeface="Cambria" panose="02040503050406030204" pitchFamily="18" charset="0"/>
              </a:rPr>
              <a:t>])</a:t>
            </a:r>
          </a:p>
          <a:p>
            <a:endParaRPr lang="en-US" sz="1200" b="1" dirty="0">
              <a:solidFill>
                <a:srgbClr val="FF0000"/>
              </a:solidFill>
              <a:latin typeface="Cambria" panose="02040503050406030204" pitchFamily="18" charset="0"/>
              <a:ea typeface="Cambria" panose="02040503050406030204" pitchFamily="18" charset="0"/>
            </a:endParaRPr>
          </a:p>
          <a:p>
            <a:r>
              <a:rPr lang="en-US" sz="1200" dirty="0">
                <a:latin typeface="Cambria" panose="02040503050406030204" pitchFamily="18" charset="0"/>
                <a:ea typeface="Cambria" panose="02040503050406030204" pitchFamily="18" charset="0"/>
              </a:rPr>
              <a:t>Best </a:t>
            </a:r>
            <a:r>
              <a:rPr lang="en-US" sz="1200" dirty="0" smtClean="0">
                <a:latin typeface="Cambria" panose="02040503050406030204" pitchFamily="18" charset="0"/>
                <a:ea typeface="Cambria" panose="02040503050406030204" pitchFamily="18" charset="0"/>
              </a:rPr>
              <a:t>way </a:t>
            </a:r>
            <a:r>
              <a:rPr lang="en-US" sz="1200" dirty="0">
                <a:latin typeface="Cambria" panose="02040503050406030204" pitchFamily="18" charset="0"/>
                <a:ea typeface="Cambria" panose="02040503050406030204" pitchFamily="18" charset="0"/>
              </a:rPr>
              <a:t>to define Constraint on column level because you can identify the which column have defined </a:t>
            </a:r>
            <a:r>
              <a:rPr lang="en-US" sz="1200" dirty="0" smtClean="0">
                <a:latin typeface="Cambria" panose="02040503050406030204" pitchFamily="18" charset="0"/>
                <a:ea typeface="Cambria" panose="02040503050406030204" pitchFamily="18" charset="0"/>
              </a:rPr>
              <a:t>constraint.</a:t>
            </a:r>
          </a:p>
          <a:p>
            <a:r>
              <a:rPr lang="en-US" sz="1200" b="1" u="sng" dirty="0" smtClean="0">
                <a:latin typeface="Cambria" panose="02040503050406030204" pitchFamily="18" charset="0"/>
                <a:ea typeface="Cambria" panose="02040503050406030204" pitchFamily="18" charset="0"/>
              </a:rPr>
              <a:t>Note:- </a:t>
            </a:r>
            <a:r>
              <a:rPr lang="en-US" sz="1200" dirty="0" smtClean="0">
                <a:latin typeface="Cambria" panose="02040503050406030204" pitchFamily="18" charset="0"/>
                <a:ea typeface="Cambria" panose="02040503050406030204" pitchFamily="18" charset="0"/>
              </a:rPr>
              <a:t>Its not allow duplicate value to insert into the specific column but its allow to insert single null value in column. </a:t>
            </a:r>
            <a:endParaRPr lang="en-US" sz="1200" dirty="0">
              <a:latin typeface="Cambria" panose="02040503050406030204" pitchFamily="18" charset="0"/>
              <a:ea typeface="Cambria" panose="02040503050406030204" pitchFamily="18" charset="0"/>
            </a:endParaRPr>
          </a:p>
        </p:txBody>
      </p:sp>
      <p:cxnSp>
        <p:nvCxnSpPr>
          <p:cNvPr id="8" name="Straight Connector 7"/>
          <p:cNvCxnSpPr/>
          <p:nvPr/>
        </p:nvCxnSpPr>
        <p:spPr>
          <a:xfrm>
            <a:off x="1120588" y="3235353"/>
            <a:ext cx="10654930" cy="5584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714564" y="3809467"/>
            <a:ext cx="2973888"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Student</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ID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UNIQUE,</a:t>
            </a:r>
          </a:p>
          <a:p>
            <a:r>
              <a:rPr lang="en-US" sz="1200" b="1" dirty="0">
                <a:solidFill>
                  <a:srgbClr val="FF0000"/>
                </a:solidFill>
                <a:latin typeface="Cambria" panose="02040503050406030204" pitchFamily="18" charset="0"/>
                <a:ea typeface="Cambria" panose="02040503050406030204" pitchFamily="18" charset="0"/>
              </a:rPr>
              <a:t>NAME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 NOT NULL,</a:t>
            </a:r>
          </a:p>
          <a:p>
            <a:r>
              <a:rPr lang="en-US" sz="1200" b="1" dirty="0">
                <a:solidFill>
                  <a:srgbClr val="FF0000"/>
                </a:solidFill>
                <a:latin typeface="Cambria" panose="02040503050406030204" pitchFamily="18" charset="0"/>
                <a:ea typeface="Cambria" panose="02040503050406030204" pitchFamily="18" charset="0"/>
              </a:rPr>
              <a:t>ADDRESS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(20)</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smtClean="0">
                <a:solidFill>
                  <a:srgbClr val="FF0000"/>
                </a:solidFill>
                <a:latin typeface="Cambria" panose="02040503050406030204" pitchFamily="18" charset="0"/>
                <a:ea typeface="Cambria" panose="02040503050406030204" pitchFamily="18" charset="0"/>
              </a:rPr>
              <a:t>INSERT </a:t>
            </a:r>
            <a:r>
              <a:rPr lang="en-US" sz="1200" b="1" dirty="0">
                <a:solidFill>
                  <a:srgbClr val="FF0000"/>
                </a:solidFill>
                <a:latin typeface="Cambria" panose="02040503050406030204" pitchFamily="18" charset="0"/>
                <a:ea typeface="Cambria" panose="02040503050406030204" pitchFamily="18" charset="0"/>
              </a:rPr>
              <a:t>INTO Student VALUES (101,'Tanaji','Kop</a:t>
            </a:r>
            <a:r>
              <a:rPr lang="en-US" sz="1200" b="1" dirty="0" smtClean="0">
                <a:solidFill>
                  <a:srgbClr val="FF0000"/>
                </a:solidFill>
                <a:latin typeface="Cambria" panose="02040503050406030204" pitchFamily="18" charset="0"/>
                <a:ea typeface="Cambria" panose="02040503050406030204" pitchFamily="18" charset="0"/>
              </a:rPr>
              <a:t>') </a:t>
            </a:r>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Student VALUES (101</a:t>
            </a:r>
            <a:r>
              <a:rPr lang="en-US" sz="1200" b="1" dirty="0" smtClean="0">
                <a:solidFill>
                  <a:srgbClr val="FF0000"/>
                </a:solidFill>
                <a:latin typeface="Cambria" panose="02040503050406030204" pitchFamily="18" charset="0"/>
                <a:ea typeface="Cambria" panose="02040503050406030204" pitchFamily="18" charset="0"/>
              </a:rPr>
              <a:t>,‘Suresh',PUN') </a:t>
            </a:r>
            <a:r>
              <a:rPr lang="en-US" sz="1200" b="1" dirty="0">
                <a:solidFill>
                  <a:srgbClr val="FF0000"/>
                </a:solidFill>
                <a:latin typeface="Cambria" panose="02040503050406030204" pitchFamily="18" charset="0"/>
                <a:ea typeface="Cambria" panose="02040503050406030204" pitchFamily="18" charset="0"/>
              </a:rPr>
              <a:t>-- </a:t>
            </a:r>
            <a:r>
              <a:rPr lang="en-US" sz="1200" b="1" i="1" dirty="0">
                <a:solidFill>
                  <a:srgbClr val="FF0000"/>
                </a:solidFill>
                <a:latin typeface="Cambria" panose="02040503050406030204" pitchFamily="18" charset="0"/>
                <a:ea typeface="Cambria" panose="02040503050406030204" pitchFamily="18" charset="0"/>
              </a:rPr>
              <a:t>error</a:t>
            </a:r>
          </a:p>
          <a:p>
            <a:endParaRPr lang="en-US" sz="1200" b="1" dirty="0">
              <a:solidFill>
                <a:srgbClr val="FF0000"/>
              </a:solidFill>
              <a:latin typeface="Cambria" panose="02040503050406030204" pitchFamily="18" charset="0"/>
              <a:ea typeface="Cambria" panose="02040503050406030204" pitchFamily="18" charset="0"/>
            </a:endParaRPr>
          </a:p>
          <a:p>
            <a:r>
              <a:rPr lang="en-US" sz="1200" b="1" dirty="0">
                <a:solidFill>
                  <a:srgbClr val="FF0000"/>
                </a:solidFill>
                <a:latin typeface="Cambria" panose="02040503050406030204" pitchFamily="18" charset="0"/>
                <a:ea typeface="Cambria" panose="02040503050406030204" pitchFamily="18" charset="0"/>
              </a:rPr>
              <a:t>INSERT INTO Student VALUES (null,'</a:t>
            </a:r>
            <a:r>
              <a:rPr lang="en-US" sz="1200" b="1" dirty="0" err="1">
                <a:solidFill>
                  <a:srgbClr val="FF0000"/>
                </a:solidFill>
                <a:latin typeface="Cambria" panose="02040503050406030204" pitchFamily="18" charset="0"/>
                <a:ea typeface="Cambria" panose="02040503050406030204" pitchFamily="18" charset="0"/>
              </a:rPr>
              <a:t>Tanaji</a:t>
            </a:r>
            <a:r>
              <a:rPr lang="en-US" sz="1200" b="1" dirty="0">
                <a:solidFill>
                  <a:srgbClr val="FF0000"/>
                </a:solidFill>
                <a:latin typeface="Cambria" panose="02040503050406030204" pitchFamily="18" charset="0"/>
                <a:ea typeface="Cambria" panose="02040503050406030204" pitchFamily="18" charset="0"/>
              </a:rPr>
              <a:t>','Kop') </a:t>
            </a:r>
            <a:endParaRPr lang="en-US" sz="1200" b="1" dirty="0" smtClean="0">
              <a:solidFill>
                <a:srgbClr val="FF0000"/>
              </a:solidFill>
              <a:latin typeface="Cambria" panose="02040503050406030204" pitchFamily="18" charset="0"/>
              <a:ea typeface="Cambria" panose="02040503050406030204" pitchFamily="18" charset="0"/>
            </a:endParaRPr>
          </a:p>
          <a:p>
            <a:r>
              <a:rPr lang="en-US" sz="1200" b="1" dirty="0" smtClean="0">
                <a:latin typeface="Cambria" panose="02040503050406030204" pitchFamily="18" charset="0"/>
                <a:ea typeface="Cambria" panose="02040503050406030204" pitchFamily="18" charset="0"/>
              </a:rPr>
              <a:t>-- </a:t>
            </a:r>
            <a:r>
              <a:rPr lang="en-US" sz="1200" b="1" dirty="0">
                <a:latin typeface="Cambria" panose="02040503050406030204" pitchFamily="18" charset="0"/>
                <a:ea typeface="Cambria" panose="02040503050406030204" pitchFamily="18" charset="0"/>
              </a:rPr>
              <a:t>Its not allow null values but allow duplicate values </a:t>
            </a:r>
          </a:p>
        </p:txBody>
      </p:sp>
      <p:sp>
        <p:nvSpPr>
          <p:cNvPr id="12" name="Rectangle 11"/>
          <p:cNvSpPr/>
          <p:nvPr/>
        </p:nvSpPr>
        <p:spPr>
          <a:xfrm>
            <a:off x="9796645" y="3687554"/>
            <a:ext cx="2322064"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Student</a:t>
            </a:r>
          </a:p>
          <a:p>
            <a:r>
              <a:rPr lang="en-US" sz="1200" b="1" dirty="0">
                <a:solidFill>
                  <a:srgbClr val="FF0000"/>
                </a:solidFill>
                <a:latin typeface="Cambria" panose="02040503050406030204" pitchFamily="18" charset="0"/>
                <a:ea typeface="Cambria" panose="02040503050406030204" pitchFamily="18" charset="0"/>
              </a:rPr>
              <a:t>(</a:t>
            </a:r>
          </a:p>
          <a:p>
            <a:r>
              <a:rPr lang="fr-FR" sz="1200" b="1" dirty="0">
                <a:solidFill>
                  <a:srgbClr val="FF0000"/>
                </a:solidFill>
                <a:latin typeface="Cambria" panose="02040503050406030204" pitchFamily="18" charset="0"/>
                <a:ea typeface="Cambria" panose="02040503050406030204" pitchFamily="18" charset="0"/>
              </a:rPr>
              <a:t>ID </a:t>
            </a:r>
            <a:r>
              <a:rPr lang="fr-FR" sz="1200" b="1" dirty="0" err="1">
                <a:solidFill>
                  <a:srgbClr val="FF0000"/>
                </a:solidFill>
                <a:latin typeface="Cambria" panose="02040503050406030204" pitchFamily="18" charset="0"/>
                <a:ea typeface="Cambria" panose="02040503050406030204" pitchFamily="18" charset="0"/>
              </a:rPr>
              <a:t>int</a:t>
            </a:r>
            <a:r>
              <a:rPr lang="fr-FR" sz="1200" b="1" dirty="0">
                <a:solidFill>
                  <a:srgbClr val="FF0000"/>
                </a:solidFill>
                <a:latin typeface="Cambria" panose="02040503050406030204" pitchFamily="18" charset="0"/>
                <a:ea typeface="Cambria" panose="02040503050406030204" pitchFamily="18" charset="0"/>
              </a:rPr>
              <a:t> </a:t>
            </a:r>
            <a:r>
              <a:rPr lang="fr-FR" sz="1200" b="1" dirty="0" err="1">
                <a:solidFill>
                  <a:srgbClr val="FF0000"/>
                </a:solidFill>
                <a:latin typeface="Cambria" panose="02040503050406030204" pitchFamily="18" charset="0"/>
                <a:ea typeface="Cambria" panose="02040503050406030204" pitchFamily="18" charset="0"/>
              </a:rPr>
              <a:t>Constraint</a:t>
            </a:r>
            <a:r>
              <a:rPr lang="fr-FR" sz="1200" b="1" dirty="0">
                <a:solidFill>
                  <a:srgbClr val="FF0000"/>
                </a:solidFill>
                <a:latin typeface="Cambria" panose="02040503050406030204" pitchFamily="18" charset="0"/>
                <a:ea typeface="Cambria" panose="02040503050406030204" pitchFamily="18" charset="0"/>
              </a:rPr>
              <a:t> </a:t>
            </a:r>
            <a:r>
              <a:rPr lang="fr-FR" sz="1200" b="1" dirty="0" err="1" smtClean="0">
                <a:solidFill>
                  <a:srgbClr val="FF0000"/>
                </a:solidFill>
                <a:latin typeface="Cambria" panose="02040503050406030204" pitchFamily="18" charset="0"/>
                <a:ea typeface="Cambria" panose="02040503050406030204" pitchFamily="18" charset="0"/>
              </a:rPr>
              <a:t>UQ_Student_ID</a:t>
            </a:r>
            <a:r>
              <a:rPr lang="fr-FR" sz="1200" b="1" dirty="0" smtClean="0">
                <a:solidFill>
                  <a:srgbClr val="FF0000"/>
                </a:solidFill>
                <a:latin typeface="Cambria" panose="02040503050406030204" pitchFamily="18" charset="0"/>
                <a:ea typeface="Cambria" panose="02040503050406030204" pitchFamily="18" charset="0"/>
              </a:rPr>
              <a:t> </a:t>
            </a:r>
            <a:r>
              <a:rPr lang="fr-FR" sz="1200" b="1" dirty="0">
                <a:solidFill>
                  <a:srgbClr val="FF0000"/>
                </a:solidFill>
                <a:latin typeface="Cambria" panose="02040503050406030204" pitchFamily="18" charset="0"/>
                <a:ea typeface="Cambria" panose="02040503050406030204" pitchFamily="18" charset="0"/>
              </a:rPr>
              <a:t>UNIQUE,</a:t>
            </a:r>
          </a:p>
          <a:p>
            <a:r>
              <a:rPr lang="en-US" sz="1200" b="1" dirty="0">
                <a:solidFill>
                  <a:srgbClr val="FF0000"/>
                </a:solidFill>
                <a:latin typeface="Cambria" panose="02040503050406030204" pitchFamily="18" charset="0"/>
                <a:ea typeface="Cambria" panose="02040503050406030204" pitchFamily="18" charset="0"/>
              </a:rPr>
              <a:t>NAME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 NOT NULL,</a:t>
            </a:r>
          </a:p>
          <a:p>
            <a:r>
              <a:rPr lang="en-US" sz="1200" b="1" dirty="0">
                <a:solidFill>
                  <a:srgbClr val="FF0000"/>
                </a:solidFill>
                <a:latin typeface="Cambria" panose="02040503050406030204" pitchFamily="18" charset="0"/>
                <a:ea typeface="Cambria" panose="02040503050406030204" pitchFamily="18" charset="0"/>
              </a:rPr>
              <a:t>ADDRESS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(20</a:t>
            </a:r>
            <a:r>
              <a:rPr lang="en-US" sz="1200" b="1" dirty="0" smtClean="0">
                <a:solidFill>
                  <a:srgbClr val="FF0000"/>
                </a:solidFill>
                <a:latin typeface="Cambria" panose="02040503050406030204" pitchFamily="18" charset="0"/>
                <a:ea typeface="Cambria" panose="02040503050406030204" pitchFamily="18" charset="0"/>
              </a:rPr>
              <a:t>))</a:t>
            </a:r>
            <a:endParaRPr lang="en-US" sz="1200" b="1" dirty="0">
              <a:solidFill>
                <a:srgbClr val="FF0000"/>
              </a:solidFill>
              <a:latin typeface="Cambria" panose="02040503050406030204" pitchFamily="18" charset="0"/>
              <a:ea typeface="Cambria" panose="02040503050406030204" pitchFamily="18" charset="0"/>
            </a:endParaRPr>
          </a:p>
        </p:txBody>
      </p:sp>
      <p:sp>
        <p:nvSpPr>
          <p:cNvPr id="13" name="Rectangle 12"/>
          <p:cNvSpPr/>
          <p:nvPr/>
        </p:nvSpPr>
        <p:spPr>
          <a:xfrm>
            <a:off x="9869936" y="5223536"/>
            <a:ext cx="2248773"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FF0000"/>
                </a:solidFill>
                <a:latin typeface="Cambria" panose="02040503050406030204" pitchFamily="18" charset="0"/>
                <a:ea typeface="Cambria" panose="02040503050406030204" pitchFamily="18" charset="0"/>
              </a:rPr>
              <a:t>CREATE TABLE Student</a:t>
            </a:r>
          </a:p>
          <a:p>
            <a:r>
              <a:rPr lang="en-US" sz="1200" b="1" dirty="0">
                <a:solidFill>
                  <a:srgbClr val="FF0000"/>
                </a:solidFill>
                <a:latin typeface="Cambria" panose="02040503050406030204" pitchFamily="18" charset="0"/>
                <a:ea typeface="Cambria" panose="02040503050406030204" pitchFamily="18" charset="0"/>
              </a:rPr>
              <a:t>(</a:t>
            </a:r>
          </a:p>
          <a:p>
            <a:r>
              <a:rPr lang="en-US" sz="1200" b="1" dirty="0">
                <a:solidFill>
                  <a:srgbClr val="FF0000"/>
                </a:solidFill>
                <a:latin typeface="Cambria" panose="02040503050406030204" pitchFamily="18" charset="0"/>
                <a:ea typeface="Cambria" panose="02040503050406030204" pitchFamily="18" charset="0"/>
              </a:rPr>
              <a:t>ID </a:t>
            </a:r>
            <a:r>
              <a:rPr lang="en-US" sz="1200" b="1" dirty="0" err="1">
                <a:solidFill>
                  <a:srgbClr val="FF0000"/>
                </a:solidFill>
                <a:latin typeface="Cambria" panose="02040503050406030204" pitchFamily="18" charset="0"/>
                <a:ea typeface="Cambria" panose="02040503050406030204" pitchFamily="18" charset="0"/>
              </a:rPr>
              <a:t>int</a:t>
            </a:r>
            <a:r>
              <a:rPr lang="en-US" sz="1200" b="1" dirty="0">
                <a:solidFill>
                  <a:srgbClr val="FF0000"/>
                </a:solidFill>
                <a:latin typeface="Cambria" panose="02040503050406030204" pitchFamily="18" charset="0"/>
                <a:ea typeface="Cambria" panose="02040503050406030204" pitchFamily="18" charset="0"/>
              </a:rPr>
              <a:t> ,</a:t>
            </a:r>
          </a:p>
          <a:p>
            <a:r>
              <a:rPr lang="en-US" sz="1200" b="1" dirty="0">
                <a:solidFill>
                  <a:srgbClr val="FF0000"/>
                </a:solidFill>
                <a:latin typeface="Cambria" panose="02040503050406030204" pitchFamily="18" charset="0"/>
                <a:ea typeface="Cambria" panose="02040503050406030204" pitchFamily="18" charset="0"/>
              </a:rPr>
              <a:t>NAME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(10) NOT NULL,</a:t>
            </a:r>
          </a:p>
          <a:p>
            <a:r>
              <a:rPr lang="en-US" sz="1200" b="1" dirty="0">
                <a:solidFill>
                  <a:srgbClr val="FF0000"/>
                </a:solidFill>
                <a:latin typeface="Cambria" panose="02040503050406030204" pitchFamily="18" charset="0"/>
                <a:ea typeface="Cambria" panose="02040503050406030204" pitchFamily="18" charset="0"/>
              </a:rPr>
              <a:t>ADDRESS </a:t>
            </a:r>
            <a:r>
              <a:rPr lang="en-US" sz="1200" b="1" dirty="0" err="1">
                <a:solidFill>
                  <a:srgbClr val="FF0000"/>
                </a:solidFill>
                <a:latin typeface="Cambria" panose="02040503050406030204" pitchFamily="18" charset="0"/>
                <a:ea typeface="Cambria" panose="02040503050406030204" pitchFamily="18" charset="0"/>
              </a:rPr>
              <a:t>varchar</a:t>
            </a:r>
            <a:r>
              <a:rPr lang="en-US" sz="1200" b="1" dirty="0">
                <a:solidFill>
                  <a:srgbClr val="FF0000"/>
                </a:solidFill>
                <a:latin typeface="Cambria" panose="02040503050406030204" pitchFamily="18" charset="0"/>
                <a:ea typeface="Cambria" panose="02040503050406030204" pitchFamily="18" charset="0"/>
              </a:rPr>
              <a:t>(20),</a:t>
            </a:r>
          </a:p>
          <a:p>
            <a:r>
              <a:rPr lang="en-US" sz="1200" b="1" dirty="0">
                <a:solidFill>
                  <a:srgbClr val="FF0000"/>
                </a:solidFill>
                <a:latin typeface="Cambria" panose="02040503050406030204" pitchFamily="18" charset="0"/>
                <a:ea typeface="Cambria" panose="02040503050406030204" pitchFamily="18" charset="0"/>
              </a:rPr>
              <a:t>Constraint </a:t>
            </a:r>
            <a:r>
              <a:rPr lang="en-US" sz="1200" b="1" dirty="0" err="1" smtClean="0">
                <a:solidFill>
                  <a:srgbClr val="FF0000"/>
                </a:solidFill>
                <a:latin typeface="Cambria" panose="02040503050406030204" pitchFamily="18" charset="0"/>
                <a:ea typeface="Cambria" panose="02040503050406030204" pitchFamily="18" charset="0"/>
              </a:rPr>
              <a:t>UQ_Student_ID</a:t>
            </a:r>
            <a:r>
              <a:rPr lang="en-US" sz="1200" b="1" dirty="0" smtClean="0">
                <a:solidFill>
                  <a:srgbClr val="FF0000"/>
                </a:solidFill>
                <a:latin typeface="Cambria" panose="02040503050406030204" pitchFamily="18" charset="0"/>
                <a:ea typeface="Cambria" panose="02040503050406030204" pitchFamily="18" charset="0"/>
              </a:rPr>
              <a:t> </a:t>
            </a:r>
            <a:r>
              <a:rPr lang="en-US" sz="1200" b="1" dirty="0">
                <a:solidFill>
                  <a:srgbClr val="FF0000"/>
                </a:solidFill>
                <a:latin typeface="Cambria" panose="02040503050406030204" pitchFamily="18" charset="0"/>
                <a:ea typeface="Cambria" panose="02040503050406030204" pitchFamily="18" charset="0"/>
              </a:rPr>
              <a:t>UNIQUE(ID</a:t>
            </a:r>
            <a:r>
              <a:rPr lang="en-US" sz="1200" b="1" dirty="0" smtClean="0">
                <a:solidFill>
                  <a:srgbClr val="FF0000"/>
                </a:solidFill>
                <a:latin typeface="Cambria" panose="02040503050406030204" pitchFamily="18" charset="0"/>
                <a:ea typeface="Cambria" panose="02040503050406030204" pitchFamily="18" charset="0"/>
              </a:rPr>
              <a:t>))</a:t>
            </a:r>
            <a:endParaRPr lang="en-US" sz="1200" b="1" dirty="0">
              <a:solidFill>
                <a:srgbClr val="FF0000"/>
              </a:solidFill>
              <a:latin typeface="Cambria" panose="02040503050406030204" pitchFamily="18" charset="0"/>
              <a:ea typeface="Cambria" panose="02040503050406030204" pitchFamily="18" charset="0"/>
            </a:endParaRPr>
          </a:p>
        </p:txBody>
      </p:sp>
      <p:sp>
        <p:nvSpPr>
          <p:cNvPr id="14" name="TextBox 13"/>
          <p:cNvSpPr txBox="1"/>
          <p:nvPr/>
        </p:nvSpPr>
        <p:spPr>
          <a:xfrm>
            <a:off x="7149877" y="3394501"/>
            <a:ext cx="1026499" cy="276999"/>
          </a:xfrm>
          <a:prstGeom prst="rect">
            <a:avLst/>
          </a:prstGeom>
          <a:noFill/>
        </p:spPr>
        <p:txBody>
          <a:bodyPr wrap="none" rtlCol="0">
            <a:spAutoFit/>
          </a:bodyPr>
          <a:lstStyle/>
          <a:p>
            <a:r>
              <a:rPr lang="en-US" sz="1200" b="1" u="sng" dirty="0">
                <a:latin typeface="Cambria" panose="02040503050406030204" pitchFamily="18" charset="0"/>
                <a:ea typeface="Cambria" panose="02040503050406030204" pitchFamily="18" charset="0"/>
              </a:rPr>
              <a:t>Normal way</a:t>
            </a:r>
          </a:p>
        </p:txBody>
      </p:sp>
      <p:sp>
        <p:nvSpPr>
          <p:cNvPr id="15" name="TextBox 14"/>
          <p:cNvSpPr txBox="1"/>
          <p:nvPr/>
        </p:nvSpPr>
        <p:spPr>
          <a:xfrm>
            <a:off x="9883553" y="4931956"/>
            <a:ext cx="1760610" cy="276999"/>
          </a:xfrm>
          <a:prstGeom prst="rect">
            <a:avLst/>
          </a:prstGeom>
          <a:noFill/>
        </p:spPr>
        <p:txBody>
          <a:bodyPr wrap="none" rtlCol="0">
            <a:spAutoFit/>
          </a:bodyPr>
          <a:lstStyle/>
          <a:p>
            <a:r>
              <a:rPr lang="en-US" sz="1200" b="1" u="sng" dirty="0" smtClean="0">
                <a:latin typeface="Cambria" panose="02040503050406030204" pitchFamily="18" charset="0"/>
                <a:ea typeface="Cambria" panose="02040503050406030204" pitchFamily="18" charset="0"/>
              </a:rPr>
              <a:t>Table Level </a:t>
            </a:r>
            <a:r>
              <a:rPr lang="en-US" sz="1200" b="1" u="sng" dirty="0" err="1" smtClean="0">
                <a:latin typeface="Cambria" panose="02040503050406030204" pitchFamily="18" charset="0"/>
                <a:ea typeface="Cambria" panose="02040503050406030204" pitchFamily="18" charset="0"/>
              </a:rPr>
              <a:t>Defination</a:t>
            </a:r>
            <a:endParaRPr lang="en-US" sz="1200" b="1" u="sng" dirty="0">
              <a:latin typeface="Cambria" panose="02040503050406030204" pitchFamily="18" charset="0"/>
              <a:ea typeface="Cambria" panose="02040503050406030204" pitchFamily="18" charset="0"/>
            </a:endParaRPr>
          </a:p>
        </p:txBody>
      </p:sp>
      <p:sp>
        <p:nvSpPr>
          <p:cNvPr id="16" name="TextBox 15"/>
          <p:cNvSpPr txBox="1"/>
          <p:nvPr/>
        </p:nvSpPr>
        <p:spPr>
          <a:xfrm>
            <a:off x="9883553" y="3366483"/>
            <a:ext cx="2059218" cy="276999"/>
          </a:xfrm>
          <a:prstGeom prst="rect">
            <a:avLst/>
          </a:prstGeom>
          <a:noFill/>
        </p:spPr>
        <p:txBody>
          <a:bodyPr wrap="none" rtlCol="0">
            <a:spAutoFit/>
          </a:bodyPr>
          <a:lstStyle/>
          <a:p>
            <a:r>
              <a:rPr lang="en-US" sz="1200" b="1" u="sng" dirty="0" smtClean="0">
                <a:latin typeface="Cambria" panose="02040503050406030204" pitchFamily="18" charset="0"/>
                <a:ea typeface="Cambria" panose="02040503050406030204" pitchFamily="18" charset="0"/>
              </a:rPr>
              <a:t>Column Level </a:t>
            </a:r>
            <a:r>
              <a:rPr lang="en-US" sz="1200" b="1" u="sng" dirty="0" err="1" smtClean="0">
                <a:latin typeface="Cambria" panose="02040503050406030204" pitchFamily="18" charset="0"/>
                <a:ea typeface="Cambria" panose="02040503050406030204" pitchFamily="18" charset="0"/>
              </a:rPr>
              <a:t>Definationcc</a:t>
            </a:r>
            <a:endParaRPr lang="en-US" sz="1200" b="1" u="sng"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13637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4319</TotalTime>
  <Words>12999</Words>
  <Application>Microsoft Office PowerPoint</Application>
  <PresentationFormat>Widescreen</PresentationFormat>
  <Paragraphs>2591</Paragraphs>
  <Slides>36</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 Unicode MS</vt:lpstr>
      <vt:lpstr>Arial</vt:lpstr>
      <vt:lpstr>Calibri</vt:lpstr>
      <vt:lpstr>Cambria</vt:lpstr>
      <vt:lpstr>Century Gothic</vt:lpstr>
      <vt:lpstr>Times New Roman</vt:lpstr>
      <vt:lpstr>Wingdings</vt:lpstr>
      <vt:lpstr>Wingdings 3</vt:lpstr>
      <vt:lpstr>Wisp</vt:lpstr>
      <vt:lpstr>What is SQL?</vt:lpstr>
      <vt:lpstr>RDBMS Concepts</vt:lpstr>
      <vt:lpstr>Data Types</vt:lpstr>
      <vt:lpstr>PowerPoint Presentation</vt:lpstr>
      <vt:lpstr>Basic SQL Statement's</vt:lpstr>
      <vt:lpstr>PowerPoint Presentation</vt:lpstr>
      <vt:lpstr>PowerPoint Presentation</vt:lpstr>
      <vt:lpstr>TOP, Distinct and Identity</vt:lpstr>
      <vt:lpstr>Constraint in SQL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SQL?</dc:title>
  <dc:creator>Admin</dc:creator>
  <cp:lastModifiedBy>Microsoft account</cp:lastModifiedBy>
  <cp:revision>236</cp:revision>
  <dcterms:created xsi:type="dcterms:W3CDTF">2024-04-18T01:00:15Z</dcterms:created>
  <dcterms:modified xsi:type="dcterms:W3CDTF">2024-07-04T01:33:29Z</dcterms:modified>
</cp:coreProperties>
</file>