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88" autoAdjust="0"/>
  </p:normalViewPr>
  <p:slideViewPr>
    <p:cSldViewPr snapToGrid="0">
      <p:cViewPr varScale="1">
        <p:scale>
          <a:sx n="78" d="100"/>
          <a:sy n="78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04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44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5624-0306-44EC-A277-61D715EE287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where-claus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tutorial/#sql-serv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ql-select-clause/" TargetMode="External"/><Relationship Id="rId3" Type="http://schemas.openxmlformats.org/officeDocument/2006/relationships/hyperlink" Target="https://www.geeksforgeeks.org/sql-drop-truncate/" TargetMode="External"/><Relationship Id="rId7" Type="http://schemas.openxmlformats.org/officeDocument/2006/relationships/hyperlink" Target="https://www.geeksforgeeks.org/sql-delete-statement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ql-update-statement/" TargetMode="External"/><Relationship Id="rId5" Type="http://schemas.openxmlformats.org/officeDocument/2006/relationships/hyperlink" Target="https://www.geeksforgeeks.org/sql-insert-statement/" TargetMode="External"/><Relationship Id="rId4" Type="http://schemas.openxmlformats.org/officeDocument/2006/relationships/hyperlink" Target="https://www.geeksforgeeks.org/sql-alter-add-drop-modif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What is SQL</a:t>
            </a: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17839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(Structured Query Language) is a language to operate databases; it includes Database Creation, Database Deletion, Fetching Data Rows, Modifying &amp; Deleting Data rows, etc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which is a computer language for storing, manipulating and retrieving data stored in a relational database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was developed in the 1970s by IBM Computer Scientists and became a standard of the American National Standards Institute (ANSI) in 1986, and the International Organization for Standardization (ISO) in 1987.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access data in the relational database management systems.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describe the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define the data in a database and manipulate that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to embed within other languages using SQL modules, libraries &amp; pre-compilers.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and drop databases and tables.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view, stored procedure, functions in a database.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set permissions on tables, procedures and views.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415" y="3002047"/>
            <a:ext cx="8915399" cy="633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SQL 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7818" y="230494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732" y="93781"/>
            <a:ext cx="26626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Key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Key is a field which uniquely identifies each row in the table. If a field in a table as primary key, then the field will not be able to contain NULL values as well as all the rows should have unique values for this field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PRIMARY KEY constraint is simply a combination of NOT NULL and UNIQUE constraints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10740" y="286186"/>
            <a:ext cx="43300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(ID)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6013" y="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8073" y="237325"/>
            <a:ext cx="4330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4946" y="2409844"/>
            <a:ext cx="3415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Check Constraint: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want to check the values present in a column to be according to a specified value we use this constraint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-Using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CHECK constraint we can specify a condition for a field, which should be satisfied at the time of entering values for this field.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0875" y="-44718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3476" y="4010993"/>
            <a:ext cx="3015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CHECK (AGE &gt;= 18))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8011" y="2622895"/>
            <a:ext cx="312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98695" y="2596666"/>
            <a:ext cx="3950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9507" y="3746210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8011" y="2389238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5673" y="2332861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1337" y="4287712"/>
            <a:ext cx="21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2: Check Constraint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1337" y="4564711"/>
            <a:ext cx="4085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Column Level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&gt;=1000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Table Level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decimal(7,2),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BETWEEN 1000 AND 9999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0441" y="195298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0934" y="349508"/>
            <a:ext cx="402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This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constraint is used to provide a default value for the fields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user not specify the value for this constraint columnist automatically  pick default value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4574" y="230012"/>
            <a:ext cx="3659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Default 18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(1,'Tanaji',Default)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4500" y="230012"/>
            <a:ext cx="3587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Default 1000)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(101, 'Ravi')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06" y="2115963"/>
            <a:ext cx="4769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Foreign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 column/field that refers to the primary key/unique key of another table. 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So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relationship between tables and acts as a cross reference among them.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6" y="3565098"/>
            <a:ext cx="4491456" cy="18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8906" y="2921168"/>
            <a:ext cx="4965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Please find the below Diagram :-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this case the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Parent table and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Child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8180" y="1980901"/>
            <a:ext cx="63938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(10, 'Marketing', 'Mumbai')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(20, 'Sales', 'Chennai')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(30, 'Finance', 'Delhi')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(40, 'Production', 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Kolkota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 Money,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Money, </a:t>
            </a:r>
          </a:p>
          <a:p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Deptno_Ref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(1001, 'Suresh', 'President', NULL, '01/01/78', 5000, NULL, 10)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(1002, 'Ramesh', 'Manager', 1001, '01/01/78', 4000, NULL, 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(1003, 'Ravi', 'Manager', 1001, '01/01/78', 3500, NULL, 30)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(1004, 'Vijay', 'Manager', 1001, '01/01/78', 4000, NULL, 40)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(1005, 'Ajay', 'Salesman', 1003, '02/04/79', 3000, NULL, 50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--</a:t>
            </a:r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 because in master we do not have value</a:t>
            </a:r>
            <a:endParaRPr lang="en-US" sz="1200" b="1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934" y="5490147"/>
            <a:ext cx="517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Wherever we are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deleting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values in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master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table then we got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error, We need to delete record from parent 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then we need to delete record from master table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EMP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</p:txBody>
      </p:sp>
    </p:spTree>
    <p:extLst>
      <p:ext uri="{BB962C8B-B14F-4D97-AF65-F5344CB8AC3E}">
        <p14:creationId xmlns:p14="http://schemas.microsoft.com/office/powerpoint/2010/main" val="11459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43" y="48984"/>
            <a:ext cx="54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Alter Command: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After creating a table if we want to make any modifications to the structure of the table we use the Alter Command.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is DDL command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Features:-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-Increase/Decrease the width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the data type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Null to Not Null and Not Null to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new column to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column from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constraint to a column of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constraint present on a column from the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755" y="2028212"/>
            <a:ext cx="5796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Top perform first 3 operations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ALTER COLUMN &lt;COLNAME&gt; &lt;DTYPE&gt; [WIDTH] [NULL | 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Increasing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Decreasing 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Changing the data type of the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Removing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2492" y="0"/>
            <a:ext cx="51843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new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ADD &lt;COLNAME&gt; &lt;DTYPE&gt; [&lt;WIDTH&gt;] 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[CONSTRAINT &lt;CONS NAME&gt;] &lt;CONS TYPE&gt; ]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out any constraint:</a:t>
            </a:r>
            <a:r>
              <a:rPr lang="en-US" sz="1200" b="1" dirty="0"/>
              <a:t>	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Fees Money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a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Sid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Sid_UQ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drop an existing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DROP COLUMN &lt;COLNAME&gt;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Dropping the Sid Column: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DROP COLUMN Sid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Constraint: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&lt;TNAME&gt; ADD [ CONSTRAINT &lt;CON NAME&gt; ] &lt;CONS TYPE&gt; (COLLIST)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check constraint on the Fees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Fees_CK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(Fees&gt;1500)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Adding a primary key constraint on the </a:t>
            </a:r>
            <a:r>
              <a:rPr lang="en-US" sz="12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Sno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 column:</a:t>
            </a:r>
            <a:endParaRPr lang="en-US" sz="12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TABLE Students ALTER COLUMN SNO INT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Key(SNO)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543" y="5417515"/>
            <a:ext cx="60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50">
              <a:buFont typeface="Wingdings" panose="05000000000000000000" pitchFamily="2" charset="2"/>
              <a:buChar char="q"/>
            </a:pPr>
            <a:r>
              <a:rPr lang="en-US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Clauses in SQL server </a:t>
            </a:r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endParaRPr lang="en-US" sz="1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(Filter the rows and per the given condition)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GROUP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Partition the result set into group bases on the values in the column of the group by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HAVING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(its applies the additional filter that applies to the result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(result set are sorted order as per the given column names)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4255" y="5251829"/>
            <a:ext cx="11752559" cy="5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427" y="63490"/>
            <a:ext cx="3785509" cy="6370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[Name]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[Gender] [char](10)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[Position]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[Salary]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Anisha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Agarwal','Female','Sales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values('Manish Agarwal','Male','Accountant',40000,1,6)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Fayaz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Ansari','Male','UI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Developer',50000,3,8)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values('Rahul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Sharma','Male','Software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Engineer',45000,3,8)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values('Abdul Rahim','Male','HR',30000,3,5)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Arvind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Kumar','Male','HR',32000,3,5)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Jain','Female','Marketing',25000,4,4)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Zoya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values('Monika Agarwal','Female','Marketing',25000,4,4)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values('Suresh Kumar','Male','Assistant',20000,null,4)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8086" y="63490"/>
            <a:ext cx="370658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].[Department](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values('Accountant')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values('HR')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values('IT')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Markeing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values('Payroll')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values('Sales')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9987" y="37173"/>
            <a:ext cx="40086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].[Incentive](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values(2000)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values(3000)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values(4000)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values(5000)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values(6000)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values(7000)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values(8000)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values(9000)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41371" y="3538918"/>
            <a:ext cx="7589400" cy="3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28508" y="3829082"/>
            <a:ext cx="6730092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Where Clause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 keyword is used for fetching filtered data in a result set. 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Incentive  where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=9000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salary=(select MAX(Salary) as 'Highest Salary' from Employee)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2)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 between 20000 and 50000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='IT'</a:t>
            </a:r>
          </a:p>
        </p:txBody>
      </p:sp>
    </p:spTree>
    <p:extLst>
      <p:ext uri="{BB962C8B-B14F-4D97-AF65-F5344CB8AC3E}">
        <p14:creationId xmlns:p14="http://schemas.microsoft.com/office/powerpoint/2010/main" val="6356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93" y="86130"/>
            <a:ext cx="585651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SQL, The Group By statement is used for organizing similar data into groups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i.e. if a particular column has the same values in different rows then it will arrange these rows in a group. 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salary of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SUM(Salary) as 'Department Total Salary',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number of employees in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'Total Employee',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0171" y="138677"/>
            <a:ext cx="575582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Having CLAUSE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HAVING clause was introduced in SQL to allow the filtering of query results based on aggregate functions and groupings, which cannot be achieved using the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WHERE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clause that is used to filter individual rows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'Total Employee',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)&gt;=1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766" y="3225451"/>
            <a:ext cx="4865913" cy="3631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Gender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Salary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Department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Experience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(5,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Priya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Sharma', 'Female', 45000, 'IT', '2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(6, 'Rahul Patel', 'Male', 65000, 'Sales', '5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(7,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Gupta', 'Female', 55000, 'Marketing', '4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(8,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Vikram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Singh', 'Male', 75000, 'Finance', '7 years')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Name, Gender, Salary, Department, Experience)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(9,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Aarti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Desai', 'Female', 50000, 'IT', '3 years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6979" y="3242895"/>
            <a:ext cx="2865664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Employee_New</a:t>
            </a:r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Department, sum(Salary) as Salary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department</a:t>
            </a: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Department, sum(Salary) as Salary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department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SUM(Salary) &gt;= 50000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6943" y="3242895"/>
            <a:ext cx="38535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student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percentage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Patel', 98)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('Harsh Das', 94)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Rachit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 93)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Sumedha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 98)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Rahat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Ali', 98)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Student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percentage &gt; 95;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student 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Student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percentage &gt; 90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student, percentage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SUM(percentage) &lt; 1000 AND AVG(percentage) &gt; 95;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766" y="2948452"/>
            <a:ext cx="2940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Example of Group by and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56678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368" y="84188"/>
            <a:ext cx="584498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ORDER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 ORDER BY statement in SQL is used to sort the fetched data in either ascending or descending according to one or more columns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200" b="1" u="sng" cap="small" dirty="0"/>
              <a:t>ASC</a:t>
            </a:r>
            <a:endParaRPr lang="en-US" sz="1200" dirty="0"/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EmployeeId,Name,Salary,DepartmentName,IncentiveAmount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Incentive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Employee.Incentive_Id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Incentive.IncentiveId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Name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200" dirty="0"/>
          </a:p>
          <a:p>
            <a:pPr lvl="0"/>
            <a:r>
              <a:rPr lang="en-US" sz="1200" b="1" u="sng" cap="small" dirty="0" err="1"/>
              <a:t>desc</a:t>
            </a:r>
            <a:r>
              <a:rPr lang="en-US" sz="1200" b="1" u="sng" cap="small" dirty="0"/>
              <a:t>:-</a:t>
            </a:r>
            <a:endParaRPr lang="en-US" sz="1200" dirty="0"/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EmployeeId,Name,Salary,DepartmentName,IncentiveAmount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Incentive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Employee.Incentive_Id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Incentive.IncentiveId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Name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2471" y="50716"/>
            <a:ext cx="4882243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Combination of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order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Salary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Name 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1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5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order by  1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2471" y="2116280"/>
            <a:ext cx="48822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Note:-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ASC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is the default value for the ORDER BY clause. So, if we don't specify anything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after the column name in the ORDER BY clause, the output will be sorted in ascending order by default.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2129" y="3079277"/>
            <a:ext cx="11398453" cy="1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6369" y="3249544"/>
            <a:ext cx="574445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 operator is a symbol specifying an action that is performed on one or more expressions. </a:t>
            </a:r>
          </a:p>
          <a:p>
            <a:r>
              <a:rPr lang="en-US" sz="1200" dirty="0" smtClean="0"/>
              <a:t>	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-Arithmetic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-Assignment Operator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-Comparison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-Logical Operators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-Concatenation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Operator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369" y="4823029"/>
            <a:ext cx="574445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1)Arithmetic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Arithmetic operators perform mathematical operations on two expressions of one or more of the data types of the numeric data type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</a:p>
          <a:p>
            <a:r>
              <a:rPr lang="en-US" sz="1200" dirty="0" smtClean="0"/>
              <a:t>	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+	-	Addition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-     	-	Subtraction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*	-	Multiplication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/	-	Division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%	-	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Modulo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2471" y="3373278"/>
            <a:ext cx="48822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2)Assignment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equal sign (=) is the only assignment operator.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2471" y="4049644"/>
            <a:ext cx="4882243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3)Comparison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 test whether two expressions are the same. 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=	-	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&gt;	-	Greater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	-	Less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&gt;=	-	Greater than or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&lt;=	-	Less than or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&lt;&gt;	-	not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!=	-	not equal to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!&lt;	-	not less than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	!&gt;	-	not greater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8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4347" y="0"/>
            <a:ext cx="508362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4)Logical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Operators: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Logical operators test for the truth of some condition. Logical operators, like comparison operators, return a Boolean value of TRUE or FALSE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all of a set of comparisons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both Boolean expressions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any one of a set of comparisons are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BETWEEN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is within a range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a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subquery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contains any rows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is equal to one of a list of expressions.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the operand matches a pattern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:-Reverses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of any other Boolean operator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either Boolean expression is TRUE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:-TRUE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is some of a set of comparisons are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45" y="2517482"/>
            <a:ext cx="50836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5)String 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Concatenation Operator: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plus sign (+) is the string concatenation operator that enables string concatenation.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1501" y="0"/>
            <a:ext cx="6356135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].[Employee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 whose job is sales executive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 whose job is not HR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!='HR'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&lt;&gt;'HR'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more than 30000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Salary&gt;30000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35000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Salary&lt;35000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with in a range of 25000 and 40000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Salary&gt;=25000 and Salary&lt;=40000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 Between 25000 and 40000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346" y="3034564"/>
            <a:ext cx="5083629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25000 as well as more than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40000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Salary&lt;25000 OR Salary&gt;40000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Salary NOT BETWEEN 25000 AND 40000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---IN Operator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='HR' OR Position ='Marketing' OR Position 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 using IN Operator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IN 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HR','Marketing','Sales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--- NOT IN OR != , &lt;&gt;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!='UI Developer' AND Position &lt;&gt;'Sales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 NOT IN ('UI Developer', 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1501" y="3870688"/>
            <a:ext cx="6356135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--Like Operator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name starts with character A.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like 'A%'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name contains y in it.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like '%y%'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name Not contains M in it.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[Name] NOT like '%M%'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job is Sales </a:t>
            </a:r>
            <a:r>
              <a:rPr lang="en-US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and earning 30000.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Position='Sales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Excutive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 and Salary=30000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whose gender is male as well as earning more than 40000.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 where Gender='Male' OR Salary&gt;40000</a:t>
            </a:r>
          </a:p>
        </p:txBody>
      </p:sp>
    </p:spTree>
    <p:extLst>
      <p:ext uri="{BB962C8B-B14F-4D97-AF65-F5344CB8AC3E}">
        <p14:creationId xmlns:p14="http://schemas.microsoft.com/office/powerpoint/2010/main" val="79303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732" y="0"/>
            <a:ext cx="6000754" cy="815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Sub Query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 SQL a 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Sub-query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can be simply defined as a query within another query. </a:t>
            </a:r>
            <a:endParaRPr lang="en-US" sz="1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--The outer query is called as </a:t>
            </a:r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main query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and inner query is called as </a:t>
            </a:r>
            <a:r>
              <a:rPr lang="en-US" sz="11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subquery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--In this case first the inner query executes and basing upon the result generated by it the outer query executes to generate the final output.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732" y="798341"/>
            <a:ext cx="6000754" cy="26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find MAX of salary from 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salary = (select MAX(Salary) from Employee)</a:t>
            </a:r>
          </a:p>
          <a:p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second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in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=(select MAX(Salary) from Employee where Salary&lt; (select MAX(Salary) from Employee))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WAQ to find Nth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salary in Employee table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TOP 1 Salary from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Distinct TOP 3 salary from Employee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Salary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1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732" y="3446159"/>
            <a:ext cx="6000754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the lowest salary of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MIN(Salary)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=1)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--OR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ALL(select Salary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=1) 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less than the highest salary of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4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MAX(Salary)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=4) 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--OR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&lt;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ANY(select Salary from Employee where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=4) </a:t>
            </a:r>
          </a:p>
          <a:p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--WAQ to find the details of employees who are earning the highest salary in each department.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salary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MAX(Salary) from Employee Group by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5430" y="291917"/>
            <a:ext cx="2104897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ROLL_NO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PHONE_NUMBER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Bigint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85372"/>
              </p:ext>
            </p:extLst>
          </p:nvPr>
        </p:nvGraphicFramePr>
        <p:xfrm>
          <a:off x="9227890" y="243391"/>
          <a:ext cx="2702379" cy="144775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0396"/>
                <a:gridCol w="547780"/>
                <a:gridCol w="693855"/>
                <a:gridCol w="1010348"/>
              </a:tblGrid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ROLL_NO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LOCATION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PHONE_NUMBER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65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Ram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101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Chennai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9988775566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Raj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Coimbatore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8877665544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6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Sasi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Madurai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7766553344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6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Ravi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Salem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8989898989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82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Sumathi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Kanchipuram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8989856868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51947"/>
              </p:ext>
            </p:extLst>
          </p:nvPr>
        </p:nvGraphicFramePr>
        <p:xfrm>
          <a:off x="9021536" y="1914799"/>
          <a:ext cx="1458912" cy="8140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06400"/>
                <a:gridCol w="554037"/>
                <a:gridCol w="498475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ROLL_NO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SECTION</a:t>
                      </a:r>
                      <a:endParaRPr lang="en-US" sz="900" b="1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Ravi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Sumathi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105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27323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12972" y="1767836"/>
            <a:ext cx="2077356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STUDENT_SQ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ROLL_NO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7332" y="1937113"/>
            <a:ext cx="131688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Create table and </a:t>
            </a:r>
            <a:r>
              <a:rPr lang="en-US" i="1" dirty="0" smtClean="0">
                <a:solidFill>
                  <a:schemeClr val="tx1"/>
                </a:solidFill>
              </a:rPr>
              <a:t>Insert </a:t>
            </a:r>
            <a:r>
              <a:rPr lang="en-US" i="1" dirty="0">
                <a:solidFill>
                  <a:schemeClr val="tx1"/>
                </a:solidFill>
              </a:rPr>
              <a:t>records through edit query option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2971" y="3294121"/>
            <a:ext cx="3628089" cy="938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NAME, LOCATION, PHONE_NUMBER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ROLL_NO IN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(SELECT ROLL_NO from STUDENT_SQ where SECTION='A')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5430" y="4476726"/>
            <a:ext cx="433431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STUDENT_SQ SET SECTION ='C' where ROLL_NO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ROLL_NO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NAME in ('Raj', 'Ravi'))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5430" y="5185096"/>
            <a:ext cx="481807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STUDENT_SQ where ROLL_NO in (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ROLL_NO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Master_Table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NAME in ('Ram', 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Sumathi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7148" y="-45229"/>
            <a:ext cx="9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2: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651187" y="798341"/>
            <a:ext cx="553673" cy="30900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617632" y="2184668"/>
            <a:ext cx="417312" cy="30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925" y="65314"/>
            <a:ext cx="4482196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Pre Defined(Built in) functions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provides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built-in functions that can be used to perform certain operations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100" dirty="0" smtClean="0"/>
              <a:t>1) 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Mathematical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2) String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3) Date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and Time Functions</a:t>
            </a:r>
          </a:p>
          <a:p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4) System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089" y="1263295"/>
            <a:ext cx="4482196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100" b="1" i="1" u="sng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)Mathematical </a:t>
            </a:r>
            <a:r>
              <a:rPr lang="en-US" sz="1100" b="1" i="1" u="sng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absolute (positive)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endParaRPr lang="en-US" sz="11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ABS(10)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ABS(-10)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smallest integer greater than, or equal to, the specified numeric expression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CEILING(15.6)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CEILING(-15.6)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largest integer less than or equal to the specified numeric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FLOOR(15.6)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FLOOR(-15.6)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natural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logarithm and Log 10 value 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LOG(10)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LOG10(10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constant value of PI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 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value of the specified expression n to the specified power m.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POWER(10,3)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a random float value from 0 through 1.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RAND()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RAND(100)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Rounded value </a:t>
            </a:r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2)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1)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ROUND(156.567, 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square root of the specified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SQRT(81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SQRT(30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square o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sz="11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specified expression.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SQUARE(35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SQUARE(8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3321" y="65314"/>
            <a:ext cx="4299857" cy="6694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2) String </a:t>
            </a:r>
            <a:r>
              <a:rPr lang="en-US" sz="11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ASCII code value of the leftmost character of the expression</a:t>
            </a:r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ASCII('A')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ASCII('BCD')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Converts the given ASCII code to a character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CHAR(97)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Unicode character with the specified integer code ranging between 0 to 65, 535, as defined by the Unicode standard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NCHAR(300)</a:t>
            </a:r>
          </a:p>
          <a:p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 the starting position of the search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the string </a:t>
            </a:r>
            <a:r>
              <a:rPr lang="en-US" sz="11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  <a:r>
              <a:rPr 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which can also be a column name.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CHARINDEX('O','HELLO WORLD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CHARINDEX('O','HELLO WORLD',6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*,CHARINDEX('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o',Position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'CHARINDEX' from Employee  </a:t>
            </a:r>
          </a:p>
          <a:p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Left and Right part of value 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LEFT('Accountant',4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RIGHT('Accountant',5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LEFT([Name],1) ='A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RIGHT([Name],3) ='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wal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Right(LEFT(JOB,5),3)='nag'</a:t>
            </a:r>
          </a:p>
          <a:p>
            <a:endParaRPr lang="en-US" sz="1100" b="1" u="sng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Returns a part of a string from string s starting from start position, where length is the no of chars to be picked.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SUBSTRING('HELLO WORLD',3,3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SUBSTRING(JOB,3,3)='nag'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SUBSTRING(LoginID,1,CHARINDEX('\',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LoginID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)-1) as A,*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HumanResources.Employee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</a:t>
            </a:r>
            <a:r>
              <a:rPr lang="en-US" sz="1100" b="1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Lengh</a:t>
            </a:r>
            <a:r>
              <a:rPr lang="en-US" sz="11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character of specified string expression.</a:t>
            </a:r>
            <a:endParaRPr lang="en-US" sz="11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LEN('HELLO')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LEN ('   HELLO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LEN(ENAME)=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UPPER and Lower conversation</a:t>
            </a: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Lower('TANAJI')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UPPER('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endParaRPr lang="en-US" sz="1100" dirty="0"/>
          </a:p>
          <a:p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*,UPPER(Name) as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New_Name</a:t>
            </a:r>
            <a:r>
              <a:rPr lang="en-US" sz="1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sz="1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HumanResources.Department</a:t>
            </a:r>
            <a:endParaRPr lang="en-US" sz="1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RDBMS Concepts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RDBMS 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elational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atabase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anagement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ystem. RDBMS is the basis for SQL, and for all modern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systems like MS SQL Server, IBM DB2, Oracle, MySQL, and Microsoft Access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415" y="1777047"/>
            <a:ext cx="177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Table?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415" y="2259970"/>
            <a:ext cx="5800933" cy="937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 in an RDBMS is stored in database objects known as tables. This table is basically a collection of related data entries and it consists of numerous columns and rows.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08" y="2269810"/>
            <a:ext cx="3771900" cy="2581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4415" y="3162012"/>
            <a:ext cx="286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a Record or a Row?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628" y="3673122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record is also called as a row of data is each individual entry that exists in a 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4415" y="439814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Column?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6881" y="4936956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column is a vertical entity in a table that contains all information associated with a specific field in a table.</a:t>
            </a:r>
          </a:p>
        </p:txBody>
      </p:sp>
    </p:spTree>
    <p:extLst>
      <p:ext uri="{BB962C8B-B14F-4D97-AF65-F5344CB8AC3E}">
        <p14:creationId xmlns:p14="http://schemas.microsoft.com/office/powerpoint/2010/main" val="338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Types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 a Database, each column, local variable, expression, and parameter has a related data type. A data type is an attribute that specifies the type of data that the object can hold: integer data, character data, monetary data, data and time data, binary strings, and so 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1950418"/>
            <a:ext cx="9633035" cy="43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Integer Types: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 the Integer values it provides with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tinyint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with sizes 1, 2, 4 and 8 bytes respectively.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Type: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Boolean values it provides with bit data type that can take a value of 1, 0, or NULL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string values TRUE and FALSE can be converted to bit values: TRUE is converted to 1 and FALSE is converted to 0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 Types: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decimal values it provides with the following types: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decimal[ (p[ , s] )] and numeric[ (p[ , s] )]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Approximate-number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for use with floating point numeric data.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Currency :-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 and Small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 and Time:-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Date, Time</a:t>
            </a:r>
          </a:p>
        </p:txBody>
      </p:sp>
    </p:spTree>
    <p:extLst>
      <p:ext uri="{BB962C8B-B14F-4D97-AF65-F5344CB8AC3E}">
        <p14:creationId xmlns:p14="http://schemas.microsoft.com/office/powerpoint/2010/main" val="68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265246"/>
            <a:ext cx="9633035" cy="6050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Values: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Fixed-length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 with a length of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must be a value from 1 through 8,000. The storage size is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Variable-length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can be a value from 1 through 8,000.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max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indicates that the maximum storage size is 2^31-1 bytes. The storage size is the actual length of data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Fixed-length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 of n characters. n must be a value from 1 through 4,000. The storage size is two times n bytes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data. n can be a value from 1 through 4,000. max indicates that the maximum storage size is 2^31-1 bytes. The storage size, in bytes, is two times the number of characters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Uniqueidentifier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a 16-byte GUID which is initialized by using the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newid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() function or converting a string constant in the form of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xxxxxxxx-xxxx-xxxx-xxxx-xxxxxxxxxxxx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which is used to guarantee that rows are uniquely identified across multiple copies of the table.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Xml: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the data type that stores XML data. You can store xml instances in a column, or a variable of xml type. The stored representation of xml data type instances cannot exceed 2 gigabytes (GB) in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Basic SQL Statement's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7171" y="731000"/>
            <a:ext cx="101165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Server manages the objects in a container known as Database, where we can have multiple databases present in it, each database when created creates 2 files internally those or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and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file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Syntax :- 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DATABASE &lt;</a:t>
            </a:r>
            <a:r>
              <a:rPr lang="en-US" sz="1200" b="1" dirty="0" err="1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-Database names must be unique within an instance of SQL Server.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-Any Object name in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sqlserver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can be of 1 through 128 characters</a:t>
            </a:r>
          </a:p>
          <a:p>
            <a:endParaRPr lang="en-US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0683" y="3832280"/>
            <a:ext cx="1065592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Tables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-It is the object, which will store the information in the database in the form of rows and columns</a:t>
            </a:r>
            <a:r>
              <a:rPr 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	Syntax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for creating a Table: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[width])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-Table names must be unique within the database.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-Column names must be unique within the table.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-Every table can have maximum of 1024 and minimum of 1 column.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-CREATE TABLE Bank(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decimal(7,2))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993" y="2096974"/>
            <a:ext cx="101375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Create Schema in SQL server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schema is a collection of database objects like tables, triggers, stored procedures, etc. A schema is connected with a user which is known as the schema owner. Database may have one or more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SQL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Server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have some built-in schema, for example: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guest, sys, and INFORMATION_SCHEMA.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default schema for a new database, owned by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user. While creating a new user with CREATE USER command, user will take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as its default schema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Schema_Name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endParaRPr lang="en-US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Retrieve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Schema in SQL server 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:- 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SELECT  * FROM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sys.schemas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7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251" y="1431122"/>
            <a:ext cx="1082344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Retrieving the data from Tables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retrieve the information from the table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Basic Syntax for 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&lt; * | COLLIST &gt; 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‘*’ Represents all the columns of the table in the same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COLLIST is used for specifying the required no of columns and in required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CONDITIONS are optional which can be used for retrieving the required rows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CUSTID, CNAME, BAL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CNAME, BAL, CUSTID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 AS ACCNO, CNAME, BAL FROM BANK</a:t>
            </a:r>
          </a:p>
          <a:p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251" y="13960"/>
            <a:ext cx="103050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Populating / Inserting  Data into Tables</a:t>
            </a:r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: after the table gets created to populate the data into it we use </a:t>
            </a:r>
            <a:endParaRPr lang="en-US" sz="1400" dirty="0" smtClean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u="sng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Examples:</a:t>
            </a:r>
            <a:endParaRPr lang="en-US" sz="1400" b="1" u="sng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dirty="0"/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INSERT INTO BANK VALUES (101, ‘VENKAT’, 4500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  -- default insert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CNAME, BAL) VALUES (102, ‘SUBASH’, 5600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Providing the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(CNAME, CUSTID, BAL) VALUES (‘SURESH’, 103,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6500)  -- Providing the 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BAL) VALUES (104, 3600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Provide required column name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VALUES (105, NULL, 5400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insert null value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US" sz="1400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5731" y="3585574"/>
            <a:ext cx="94534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Handling Null Values: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NULL means the data value for the column is unknown or not available, so we cannot use equality condition while getting the data based on null values.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CNAME=NULL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above statement will not get any result because no 2 null values can be compared so to get the data based on Null values we should use the IS NULL operator as following: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CNAME IS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518" y="5105964"/>
            <a:ext cx="923197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Updating data present in the tables: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Update the data existing in the table we use 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Update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&lt;TNAME&gt; SET &lt;CNAME&gt;=&lt;VALUE&gt; [, …..] [CONDITIONS]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modify a single column or multiple columns using the update statement all the rows that satisfy the condition gets affected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CNAME=’RAMESH’ WHERE CUSTID=104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CNAME=’RAJESH’, BAL=3000 WHERE CUSTID=105 </a:t>
            </a:r>
          </a:p>
        </p:txBody>
      </p:sp>
    </p:spTree>
    <p:extLst>
      <p:ext uri="{BB962C8B-B14F-4D97-AF65-F5344CB8AC3E}">
        <p14:creationId xmlns:p14="http://schemas.microsoft.com/office/powerpoint/2010/main" val="22661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2616" y="62130"/>
            <a:ext cx="1014636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Deleting data present in the tables: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delete rows of data present in the table we use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Delete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 WHERE CUSTID=105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4049" y="4029505"/>
            <a:ext cx="3094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DDL (Data Definition Language)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  <a:hlinkClick r:id="rId2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create the database or its objects (like table, index, function, views, store procedure, and triggers).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DROP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delete objects from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ALTER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alter the structure of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TRUNCATE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remove all records from a table, including all spaces allocated for the records are removed.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3359" y="1371533"/>
            <a:ext cx="996300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:-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is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DDL(Data Definition Language) command and is used to delete all the rows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table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Dose not contain where clause.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faster than Delete command,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structure not delete only data is delete and identity reset.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TRUNCATE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616" y="2543364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DROP:-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the drop table data and its definition is deleted with their full structure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Database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464" y="3837008"/>
            <a:ext cx="328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DML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(Data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Manipulation Language)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  <a:hlinkClick r:id="rId5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INSERT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insert data into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UPDATE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update existing data within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DELETE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delete records from a database table.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0665" y="5142057"/>
            <a:ext cx="3214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DQL (Data Query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define DQL as follows it is a component of SQL statement that allows getting data from the database and imposing order upon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SELECT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retrieve data from the database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8108" y="3455679"/>
            <a:ext cx="3714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DCL (Data Control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DCL includes commands such as GRANT and REVOKE which mainly deal with the rights, permissions, and other controls of the database system.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GRANT SELECT, UPDATE ON MY_TABLE TO SOME_USER,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ANOTHER_USER</a:t>
            </a:r>
            <a:endParaRPr lang="en-US" sz="1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REVOKE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SELECT, UPDATE ON MY_TABLE FROM USER1,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USER2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68107" y="5436000"/>
            <a:ext cx="363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TCL (Transaction Control Language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Transactions group a set of tasks into a single execution unit. Each transaction begins with a specific task and ends when all the tasks in the group are successfully completed.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COMMIT;  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ROLLBACK; 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3360" y="3457851"/>
            <a:ext cx="460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DDL,DML,DCL,DQL,TCL Commands in SQL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855" y="405618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TOP Clause 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SELECT TOP clause is used to fetch a limited number of rows from a database. This clause is very useful while working with large databases. 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TOP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Clause is used for fetching the top records from a huge dataset.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TOP 2 * from BANK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8855" y="1236615"/>
            <a:ext cx="52463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Distinct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Clause:-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distinct keyword is used in conjunction with the select keyword.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is helpful when there is a need to avoid duplicate values present in any specific columns/table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Student table and check the result set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Fetch Unique Name Fields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NAME FROM Student;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Retrieve Unique combination of whole rows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* FROM students;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7185" y="1236615"/>
            <a:ext cx="3606412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Example:-CREATE TABLE students 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ROLL_NO INT,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 VARCHAR(50),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ADDRESS VARCHAR(100),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PHONE VARCHAR(20),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AGE INT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85" y="2406166"/>
            <a:ext cx="55748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students (ROLL_NO, NAME, ADDRESS, PHONE, AGE)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(1,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Shubham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 '123 Main Street, Bangalore', '9876543210',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(2, 'Shreya Gupta', '456 Park Road, Mumbai', '9876543211',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(3, 'Naveen Singh', '789 Market Lane, Delhi', '9876543212', 26),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(4,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Aman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Chopra', '246 Forest Avenue, Kolkata', '9876543213', 22),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(5, 'Aditya Patel', '7898 Ocean Drive, Chennai', '9876543214', 27),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(6,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Avdeep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Desai', '34 River View, Hyderabad', '9876543215', 24);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* from students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2168" y="3883494"/>
            <a:ext cx="6096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column of a table is a column of value increases automatically.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in an identity column is created by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User can not insert the value its auto inserted in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Default Identity is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Identity(1,1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Identity [(Seed,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</a:t>
            </a:r>
            <a:endParaRPr lang="en-US" sz="1200" b="1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:- 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identity(101, 1),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(‘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Raju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3500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6500)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Rutuja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6700)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Jagat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6400)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TOP, Distinct and Identity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816" y="603783"/>
            <a:ext cx="494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are the rules that we can apply on the type of data in a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How to all available constraints in SQL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Query:- select *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sys.key_constraints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Constraint in SQL server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719" y="1196050"/>
            <a:ext cx="5350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Not Null: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This constraint tells that we cannot store a null value in a column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drawback with Not Null Constraint is even if it restricts null values it will not restrict duplicate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values. Overcome this we can Use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constraint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4564" y="1111695"/>
            <a:ext cx="436581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 -- </a:t>
            </a:r>
            <a:r>
              <a:rPr lang="en-US" sz="12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  <a:endParaRPr lang="en-US" sz="1200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 Its not allow null values but allow duplicate values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101,’Suresh',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101,’Kundan',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851" y="3386322"/>
            <a:ext cx="53988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Unique: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it is imposed on a column or columns they will not allow duplicate Values into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Unique, Primary Key, Check and Foreign Key Constraints can be imposed in two different ways: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-Column Level Definition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-Table Level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Not null constraint can not define as table level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-CREATE 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Best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way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 define Constraint on column level because you can identify the which column have defined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constraint.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Note:-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not allow duplicate value to insert into the specific column but its allow to insert single null value in column.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0588" y="3235353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14564" y="3809467"/>
            <a:ext cx="297388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INTO Student VALUES (101,'Tanaji','Kop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,‘Suresh',PUN')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Its not allow null values but allow duplicate values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6645" y="3687554"/>
            <a:ext cx="232206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fr-FR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69936" y="5223536"/>
            <a:ext cx="224877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UNIQUE(ID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877" y="3394501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83553" y="4931956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3553" y="3366483"/>
            <a:ext cx="2059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Definationcc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1747</TotalTime>
  <Words>5248</Words>
  <Application>Microsoft Office PowerPoint</Application>
  <PresentationFormat>Widescreen</PresentationFormat>
  <Paragraphs>812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Cambria</vt:lpstr>
      <vt:lpstr>Century Gothic</vt:lpstr>
      <vt:lpstr>Times New Roman</vt:lpstr>
      <vt:lpstr>Wingdings</vt:lpstr>
      <vt:lpstr>Wingdings 3</vt:lpstr>
      <vt:lpstr>Wisp</vt:lpstr>
      <vt:lpstr>What is SQL?</vt:lpstr>
      <vt:lpstr>RDBMS Concepts</vt:lpstr>
      <vt:lpstr>Data Types</vt:lpstr>
      <vt:lpstr>PowerPoint Presentation</vt:lpstr>
      <vt:lpstr>Basic SQL Statement's</vt:lpstr>
      <vt:lpstr>PowerPoint Presentation</vt:lpstr>
      <vt:lpstr>PowerPoint Presentation</vt:lpstr>
      <vt:lpstr>TOP, Distinct and Identity</vt:lpstr>
      <vt:lpstr>Constraint in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SQL?</dc:title>
  <dc:creator>Admin</dc:creator>
  <cp:lastModifiedBy>Admin</cp:lastModifiedBy>
  <cp:revision>104</cp:revision>
  <dcterms:created xsi:type="dcterms:W3CDTF">2024-04-18T01:00:15Z</dcterms:created>
  <dcterms:modified xsi:type="dcterms:W3CDTF">2024-05-09T01:26:35Z</dcterms:modified>
</cp:coreProperties>
</file>