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4400" b="0" strike="noStrike" spc="-1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23" name="CustomShape 2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0">
              <a:blip r:embed="rId14"/>
              <a:stretch>
                <a:fillRect l="-122185" r="-7505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6359040" y="178920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84920" y="1856520"/>
              <a:ext cx="8172720" cy="4534200"/>
            </a:xfrm>
            <a:custGeom>
              <a:avLst/>
              <a:gdLst/>
              <a:ahLst/>
              <a:cxnLst/>
              <a:rect l="l" t="t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0">
              <a:blip r:embed="rId14"/>
              <a:stretch>
                <a:fillRect l="-122185" r="-7505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" name="CustomShape 20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AU" sz="1800" b="0" strike="noStrike" spc="-1"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59" name="CustomShape 2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0">
              <a:blip r:embed="rId14"/>
              <a:stretch>
                <a:fillRect l="-122185" r="-7505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3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6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8"/>
            <p:cNvSpPr/>
            <p:nvPr/>
          </p:nvSpPr>
          <p:spPr>
            <a:xfrm rot="21010200">
              <a:off x="6359040" y="178920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9"/>
            <p:cNvSpPr/>
            <p:nvPr/>
          </p:nvSpPr>
          <p:spPr>
            <a:xfrm>
              <a:off x="484920" y="1856520"/>
              <a:ext cx="8172720" cy="4534200"/>
            </a:xfrm>
            <a:custGeom>
              <a:avLst/>
              <a:gdLst/>
              <a:ahLst/>
              <a:cxnLst/>
              <a:rect l="l" t="t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10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" name="CustomShape 11" hidden="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9" name="Group 12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70" name="CustomShape 13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0">
              <a:blip r:embed="rId14"/>
              <a:stretch>
                <a:fillRect l="-122185" r="-7505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5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6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CustomShape 17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8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9"/>
            <p:cNvSpPr/>
            <p:nvPr/>
          </p:nvSpPr>
          <p:spPr>
            <a:xfrm>
              <a:off x="5283720" y="402120"/>
              <a:ext cx="3464640" cy="605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20"/>
            <p:cNvSpPr/>
            <p:nvPr/>
          </p:nvSpPr>
          <p:spPr>
            <a:xfrm rot="16200000">
              <a:off x="3104640" y="1766520"/>
              <a:ext cx="5995080" cy="3325680"/>
            </a:xfrm>
            <a:custGeom>
              <a:avLst/>
              <a:gdLst/>
              <a:ahLst/>
              <a:cxnLst/>
              <a:rect l="l" t="t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1"/>
            <p:cNvSpPr/>
            <p:nvPr/>
          </p:nvSpPr>
          <p:spPr>
            <a:xfrm rot="15687600">
              <a:off x="3319200" y="145944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2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0" name="CustomShape 23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2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Noto Sans"/>
              </a:rPr>
              <a:t>Click to edit the title text format</a:t>
            </a:r>
          </a:p>
        </p:txBody>
      </p:sp>
      <p:sp>
        <p:nvSpPr>
          <p:cNvPr id="82" name="PlaceHolder 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-1440" y="0"/>
            <a:ext cx="9144360" cy="6859800"/>
            <a:chOff x="-1440" y="0"/>
            <a:chExt cx="9144360" cy="6859800"/>
          </a:xfrm>
        </p:grpSpPr>
        <p:sp>
          <p:nvSpPr>
            <p:cNvPr id="120" name="CustomShape 2"/>
            <p:cNvSpPr/>
            <p:nvPr/>
          </p:nvSpPr>
          <p:spPr>
            <a:xfrm>
              <a:off x="0" y="0"/>
              <a:ext cx="9117720" cy="6856920"/>
            </a:xfrm>
            <a:prstGeom prst="rect">
              <a:avLst/>
            </a:prstGeom>
            <a:blipFill rotWithShape="0">
              <a:blip r:embed="rId14"/>
              <a:stretch>
                <a:fillRect l="-122185" r="-7505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629928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5"/>
            <p:cNvSpPr/>
            <p:nvPr/>
          </p:nvSpPr>
          <p:spPr>
            <a:xfrm>
              <a:off x="5689800" y="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6"/>
            <p:cNvSpPr/>
            <p:nvPr/>
          </p:nvSpPr>
          <p:spPr>
            <a:xfrm>
              <a:off x="6299280" y="587016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-144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8"/>
            <p:cNvSpPr/>
            <p:nvPr/>
          </p:nvSpPr>
          <p:spPr>
            <a:xfrm rot="21010200">
              <a:off x="6359040" y="1789200"/>
              <a:ext cx="2376720" cy="31680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9"/>
            <p:cNvSpPr/>
            <p:nvPr/>
          </p:nvSpPr>
          <p:spPr>
            <a:xfrm>
              <a:off x="484920" y="1856520"/>
              <a:ext cx="8172720" cy="4534200"/>
            </a:xfrm>
            <a:custGeom>
              <a:avLst/>
              <a:gdLst/>
              <a:ahLst/>
              <a:cxnLst/>
              <a:rect l="l" t="t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0" y="0"/>
              <a:ext cx="9142920" cy="6856920"/>
            </a:xfrm>
            <a:custGeom>
              <a:avLst/>
              <a:gdLst/>
              <a:ahLst/>
              <a:cxnLst/>
              <a:rect l="l" t="t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" name="CustomShape 1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Noto Sans"/>
              </a:rPr>
              <a:t>Click to edit the title text format</a:t>
            </a:r>
          </a:p>
        </p:txBody>
      </p:sp>
      <p:sp>
        <p:nvSpPr>
          <p:cNvPr id="131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66520" y="2226600"/>
            <a:ext cx="5916600" cy="25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AU" sz="4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JavaScript</a:t>
            </a:r>
            <a:endParaRPr lang="en-AU" sz="4800" b="0" strike="noStrike" spc="-1">
              <a:latin typeface="Noto San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66520" y="4777560"/>
            <a:ext cx="591660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AU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Or Ecmascript, Jscript, JS, Etc...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-72000" y="0"/>
            <a:ext cx="6962040" cy="467604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/>
        </p:blipFill>
        <p:spPr>
          <a:xfrm>
            <a:off x="1584000" y="2304000"/>
            <a:ext cx="7619400" cy="57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IE5 and the death of Netscape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1998, the darkest year of Microsoft’s existence, and the darkest days of the net as a whole.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Microsoft installs IE by default on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all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new installs of Win98, their brand new OS.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Microsoft also deploys changes to JScript that eclipse Netscape’s JavaScript capability, and integrate this functionality into the OS itself.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Now replacing IE will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break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windows. 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Netscape never recovers, goes bankrupt, spins out the Mozilla Foundation as a NFP, and is then acquired by AOL.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Microsoft is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very nearly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split in two due to a massive antitrust lawsuit, the results of which have ramifications for tech to this day.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Browser Wars II : Electric Boogaloo</a:t>
            </a:r>
            <a:endParaRPr lang="en-AU" sz="2800" b="0" strike="noStrike" spc="-1">
              <a:latin typeface="Noto Sans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For around 5 years, JScript was completely stagnant due to Microsoft’s complacency at the top.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Then, in 2004, Mozilla Firefox arrives, and completely changes the game.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Due to it’s open source nature, new JavaScript frameworks are developed.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successfully out competes IE at it’s own game, and very soon nobody is using IE anymore.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leads to the entrance of new competitors Opera and Safari, which quickly destroy IE’s strategy by agreeing to Mozilla’s offer to create a joint framework for how the web should work.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 New Contender Emerges</a:t>
            </a:r>
            <a:endParaRPr lang="en-AU" sz="2800" b="0" strike="noStrike" spc="-1">
              <a:latin typeface="Noto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Then, Google Chrome appears.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Google achieves market dominance with quick update schedules and rapid feature development, as well as making the browser itself radically extensible via a new dialect of JavaScript.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Google then moves to extinguish it’s competition much in the same way Microsoft did by enforcing which libraries must be supported natively by the browser unilaterally.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now we’re right back to the start again with one browser dominating the world.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77680" y="2257560"/>
            <a:ext cx="308952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119200" y="2257560"/>
            <a:ext cx="308160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AU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And its many dialects</a:t>
            </a:r>
            <a:endParaRPr lang="en-AU" sz="20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Whatmascript?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 International, the standards body that runs the standard for ECMAscript!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People like to believe JavaScript is a dialect of ECMAScript, which is true…. But JavaScript predates ECMAScript…. So ECMAScript is a superset of JavaScript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Encompasses JavaScript, JScript, ActionScript, Node.js….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There are a lot of sublanguages.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But when talking about JavaScript qualities, ECMAScript is the correct name.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Features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Weakly typed language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Interpreted (in the browser)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Inherently object oriented, everything is an object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Dependant on the Document Object by default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Has exception handling (sometimes)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Is inherently polymorphic (like Scheme)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No implementation of ECMAScript works exactly like it.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Datatypes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There are 3: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Strings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Non-Strings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Every implementation plays fast and loose with this concept. Generally there are: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Strings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Arrays (which may or may not be specialised strings)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Numbers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Characters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Polymorphism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As ECMAScript was based initially on Scheme, part of the concept that carried over was the ability to change the program on demand.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is because the script is inherently part of the document, and edits the document.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the script can easily edit itself.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Can dynamically execute strings as ECMAScript using the “eval” keyword.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Initially used fairly sparingly, AJAX completely changed that.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Objects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Parasitic Object Orientation.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77680" y="2257560"/>
            <a:ext cx="308952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The Browser Wars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119200" y="2257560"/>
            <a:ext cx="308160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AU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 History of the way you look at the web</a:t>
            </a:r>
            <a:endParaRPr lang="en-AU" sz="20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Objects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Parasitic Object Orientation.</a:t>
            </a:r>
            <a:endParaRPr lang="en-AU" sz="16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PARASITIC</a:t>
            </a:r>
            <a:endParaRPr lang="en-AU" sz="3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Objects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Parasitic Object Orientation.</a:t>
            </a:r>
            <a:endParaRPr lang="en-AU" sz="16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PARASITIC</a:t>
            </a:r>
            <a:endParaRPr lang="en-AU" sz="3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</a:t>
            </a:r>
            <a:endParaRPr lang="en-AU" sz="3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Objects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Parasitic Object Orientation.</a:t>
            </a:r>
            <a:endParaRPr lang="en-AU" sz="16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PARASITIC</a:t>
            </a:r>
            <a:endParaRPr lang="en-AU" sz="3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</a:t>
            </a:r>
            <a:endParaRPr lang="en-AU" sz="3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3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ORIENTATION</a:t>
            </a:r>
            <a:endParaRPr lang="en-AU" sz="3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Objects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Objects are completely dynamic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Are actually function scopes that have been detached and now float about.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Can have features added to and subtracted from dynamically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Can do this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per object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OBJECTS DON’T HAVE TO HAVE THE SAME STUFF IN THEM!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Inheritance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Prototyping for Classes.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There is no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class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, there are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prototype functions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Instead of being a banana object, you are a clone of the first banana.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Inheritance is therefore parasitic.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Objects are dynamically reformed to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become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similar to the other object they are “inheriting” from.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is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worst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form of OO enablement.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Structure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uses a pseudodynamic chain based on Lexical Scope.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combines concepts of both the static chain and the dynamic chain.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long as a thing maintains reference to a thing, it will always exist. Even if that reference is not clear.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Example:</a:t>
            </a:r>
            <a:endParaRPr lang="en-AU" sz="16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600" b="0" strike="noStrike" spc="-1">
              <a:latin typeface="Noto Sans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2664000" y="4263840"/>
            <a:ext cx="3284640" cy="25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ECMAScript: Structure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Does contain some control structures, for example: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Do loops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While loops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If statements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Switch statements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Contains three kinds of declaratives: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Var, for dynamic scoping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Let, for block scoping</a:t>
            </a:r>
            <a:endParaRPr lang="en-AU" sz="1600" b="0" strike="noStrike" spc="-1">
              <a:latin typeface="Noto Sans"/>
            </a:endParaRPr>
          </a:p>
          <a:p>
            <a:pPr marL="432000" lvl="1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Const, for block scoping that should remain constant.</a:t>
            </a:r>
            <a:endParaRPr lang="en-AU" sz="16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Why So Scopey?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is actually a functional language.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101520" y="432000"/>
            <a:ext cx="8970480" cy="59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Why So Scopey?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ECMAScript is actually a functional language.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Functions are first class entities, variables are sort of an afterthought, they’re supposed to be references to the Document Object.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means that basically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all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JavaScript code is a violation of the original ECMAScript concept.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also explains the weird scope problems, it’s not intended to be used in the way it is.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Should be written in more of a Scheme like way, with heavy reliance on Lambdas and recursion. 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The Internet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Pretty cool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Designed by the US DoD in the 1960s to share military research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Coopted by universities to share research data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Eventually used to share cat videos and dank memes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Scope Creep to the power of </a:t>
            </a:r>
            <a:r>
              <a:rPr lang="en-AU" sz="3200" b="0" strike="noStrike" spc="-1">
                <a:solidFill>
                  <a:srgbClr val="FFFFFF"/>
                </a:solidFill>
                <a:latin typeface="Noto Sans Old Permic"/>
                <a:ea typeface="Noto Sans Old Permic"/>
              </a:rPr>
              <a:t>∞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AJAX was developed during the original release of Firefox.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Allows JavaScript to self modify with the assistance of web servers.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Entire applications can now be single web pages.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But… AJAX is not part of the EMACScript spec? What is it?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It is (usually) a library, a creative use of self-modifying and self-executing code.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77680" y="2257560"/>
            <a:ext cx="308952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Libraries into Infinity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119200" y="2257560"/>
            <a:ext cx="3081600" cy="30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AU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Lovecraftscript</a:t>
            </a:r>
            <a:endParaRPr lang="en-AU" sz="20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Libraries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Are generally good.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Allow extensibility to the language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Still follow the general undercurrent of the language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Someone who had not seen the library before could figure out (roughly) what was going on.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JavaScript Libraries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JavaScript can modify itself.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So, libraries can redefine the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language itself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means that depending on the libraries you have loaded, you may or may not be able to actually do what you think you can do.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can go even further into allowing JavaScript to self compile into other forms of JavaScript.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simplest use of this is to use JavaScript to interpret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other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languages.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Transpilers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As a result of the hugely variable nature of JavaScript due to both browser implementation and library functionality, it’s actually popular now to write in a completely different language, and then transpile it to JavaScript.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is hugely problematic (automatic coders were tried once! Not great!) as programmers start to lose touch with what is actually going on in code.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Results in effectively unmaintainable code with strange heisenbugs and essentially black box systems.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These systems still send their source code to those wanting to use them!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Inverts 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preservation of information principle!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Massive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security problem!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Google and the End of Good Programming.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Microsoft is one of the worst abusers of the EMACScript specification.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However, Google is worse.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Has unilaterally decided which libraries are implemented in V8, the Google Chrome web engine.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fundamentally changes how JavaScript works, as others need to implement it in their native engines or the browser won’t be “as snappy”.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Implements disturbing extensions to JavaScript such as hardware execution (when it’s designed primarily for a document).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Imagine running LaTeX on your GPU. Not exactly good. 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And the worst bit?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is the language most people learn first.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 language of terrible irregularities, quirks, unstable implementations, fundamentally broken scoping, that is used incorrectly, and outside it’s scope.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People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think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they can code. People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think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they understand programming. They go on to implement their own vague understanding of what is going on in new programs.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Then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you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have to comprehend and fix it.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is </a:t>
            </a:r>
            <a:r>
              <a:rPr lang="en-AU" sz="16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even worse than PL1. </a:t>
            </a: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It’s a metastatic programming cancer.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And yet, this is the future for the time being.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To Recap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JavaScript/Jscript/ECMAScript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Functional? OO? Procedural? Language?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Contains both Javalike and Schemelike concepts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Is highly extensible to a fault.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Works basically everywhere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Violates…. Basically every programming principle.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Is still the most popular language, and is the first language most people encounter.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Noto Sans"/>
              </a:rPr>
              <a:t>Did I mention it didn’t follow it’s own rules? 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Javascript doesn’t make intuitive sense due to it’s many issues.</a:t>
            </a: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AU" sz="16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Let’s watch a video!</a:t>
            </a:r>
            <a:endParaRPr lang="en-AU" sz="16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The Internet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Pretty cool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Designed by the US DoD in the 1960s to share military research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Coopted by universities to share research data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Eventually used to share cat videos and dank memes</a:t>
            </a:r>
            <a:endParaRPr lang="en-AU" sz="1800" b="0" strike="noStrike" spc="-1">
              <a:latin typeface="Noto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But the </a:t>
            </a:r>
            <a:r>
              <a:rPr lang="en-AU" sz="18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Internet</a:t>
            </a: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is not the </a:t>
            </a:r>
            <a:r>
              <a:rPr lang="en-AU" sz="18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Web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WorldWideWeb (or Nexus)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Developed by Tim Berners-Lee in 1990 at CERN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Better way of sharing interconnected research articles using hyperlinks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Built specifically for the NextStep OS, and originally was both a web editor and viewer.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On porting to other devices, this capability was quickly lost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13320" y="1800"/>
            <a:ext cx="9142560" cy="68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Mosaic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Developed in 1993 by Marc Andreesson for the National Center for Supercomputing Applications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WWW only supported NextStep, what about Xorg?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Bundled HTTP with FTP and USENET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Also cross platform!</a:t>
            </a:r>
            <a:endParaRPr lang="en-AU" sz="18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first </a:t>
            </a:r>
            <a:r>
              <a:rPr lang="en-AU" sz="18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real</a:t>
            </a:r>
            <a:r>
              <a:rPr lang="en-AU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browser.</a:t>
            </a:r>
            <a:endParaRPr lang="en-AU" sz="18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18360" y="1800"/>
            <a:ext cx="913284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65800" y="927000"/>
            <a:ext cx="6342480" cy="7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The Browser Wars Begin</a:t>
            </a:r>
            <a:endParaRPr lang="en-AU" sz="3200" b="0" strike="noStrike" spc="-1">
              <a:latin typeface="Noto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4360" y="2489040"/>
            <a:ext cx="6344280" cy="35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Marc Andreesson left the NCSA and made a commercial version of Mosaic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NCSA’s parent body, the University of Illinois, were </a:t>
            </a:r>
            <a:r>
              <a:rPr lang="en-AU" sz="14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not</a:t>
            </a: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happy with the use of Mosaic’s name.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Marc Andreesson decided to rename it Mozilla.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This became Netscape Navigator.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At around the same time, Microsoft decides it needs a browser, and develops Internet Explorer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To out-compete it’s competition, Netscape creates a language based on a hybrid of Java and Scheme, called “JavaScript”, IE steals this and calls it “JScript” to avoid Sun asking for royalties.</a:t>
            </a:r>
            <a:endParaRPr lang="en-AU" sz="1400" b="0" strike="noStrike" spc="-1">
              <a:latin typeface="Noto Sans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AU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Due to the popularity of this technology, IE and NN dominate the market.</a:t>
            </a:r>
            <a:endParaRPr lang="en-AU" sz="1400" b="0" strike="noStrike" spc="-1">
              <a:latin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1775</Words>
  <Application>Microsoft Office PowerPoint</Application>
  <PresentationFormat>On-screen Show (4:3)</PresentationFormat>
  <Paragraphs>192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Century Gothic</vt:lpstr>
      <vt:lpstr>Noto Sans</vt:lpstr>
      <vt:lpstr>Noto Sans Old Permic</vt:lpstr>
      <vt:lpstr>Symbol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/>
  <dc:creator>Stefan Prandl</dc:creator>
  <dc:description/>
  <cp:lastModifiedBy>Arlen Brower</cp:lastModifiedBy>
  <cp:revision>24</cp:revision>
  <dcterms:created xsi:type="dcterms:W3CDTF">2017-10-18T03:12:39Z</dcterms:created>
  <dcterms:modified xsi:type="dcterms:W3CDTF">2022-10-21T05:26:09Z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61</vt:i4>
  </property>
</Properties>
</file>