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703"/>
  </p:normalViewPr>
  <p:slideViewPr>
    <p:cSldViewPr snapToGrid="0" snapToObjects="1">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E5D9BA-222F-6545-B81B-B8673DA7AFE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96AFDF7-26DA-C040-BA59-CF5E4EED8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661A61-A547-5145-9829-D6070CADE2E0}"/>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8D29602F-97C0-BA4E-88FA-79F03EF97A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2F42D4-CBC0-3840-8365-B9DC1660E950}"/>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199441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69AAA-BB1F-8545-8C57-02811E9901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5D6717-4C3D-F240-9630-5DE697FCA6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055094-CBBB-CC4D-985E-E013A9B06A9A}"/>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4BEDA9C5-D542-244E-B092-A728C86A6F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6941FB-F1F9-F84B-A9BA-DC3ACA80602D}"/>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3627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E56A7F-5285-BF46-B6A8-3B2A0BB1F2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DDDEC4-86FA-D841-9C08-DD1A48AEFF4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6CC386-D2FC-1D45-A4B3-0F536490D1FE}"/>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07BE8494-891E-D741-9F98-BFE5A39C29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E2A664-665E-DA40-896B-7A3F36352300}"/>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63456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9A13E-F079-034D-A981-5510AE20AD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B4BE73-5BB0-314E-8319-4F7E4E7368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4621D-F332-4B48-8D14-C021CDDB42C4}"/>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9B90F07F-CB36-4542-934B-6ABB1DB2D7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EF41C5-7FD3-B841-9013-1BC0F8531F8C}"/>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352931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9D468-9DAF-6240-B0B4-02391D6A52F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0BA1DA-752F-8745-8541-A33FEA5C0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F87F7E-4941-9440-B91D-AA5F2AED2E78}"/>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B733A169-38D1-2740-A0DE-79F123ED94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FB76FB-8DA1-8248-B768-5FEC1EBBB6EF}"/>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250183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51293-8FE7-4149-8640-D571BB4A38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35779B-2C39-0C4D-B43A-ED1AC964D4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5A705C8-AC11-664B-BD37-67674EEA91B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1246BB-46BF-0840-8B35-03C7790E62CD}"/>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6" name="フッター プレースホルダー 5">
            <a:extLst>
              <a:ext uri="{FF2B5EF4-FFF2-40B4-BE49-F238E27FC236}">
                <a16:creationId xmlns:a16="http://schemas.microsoft.com/office/drawing/2014/main" id="{A1AD70BE-59A9-D64B-B02E-EA5DAE80DB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944AC0-BE06-804B-BB13-99F755CA683E}"/>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571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97B8A-654F-2549-ACD4-244A9A055A3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6D387C-7372-0C4C-A672-40F76C942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CE9F58B-B680-7C46-B6D3-5914E9D0D0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6BDE3EF-085D-0141-867F-D6B4CBC9D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674968A-6416-CC43-BC65-65DE7843D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28EC6A-7DD8-2E4E-8A91-3792ABC83E05}"/>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8" name="フッター プレースホルダー 7">
            <a:extLst>
              <a:ext uri="{FF2B5EF4-FFF2-40B4-BE49-F238E27FC236}">
                <a16:creationId xmlns:a16="http://schemas.microsoft.com/office/drawing/2014/main" id="{07168534-F508-C649-85A8-E89F3CC46CC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E27C444-2C89-4F42-A121-AE376DB4B3E2}"/>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392653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252C7-77B2-0042-A549-A90592B9F13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23C020-7EF7-F947-A2A3-73CE664C79B3}"/>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4" name="フッター プレースホルダー 3">
            <a:extLst>
              <a:ext uri="{FF2B5EF4-FFF2-40B4-BE49-F238E27FC236}">
                <a16:creationId xmlns:a16="http://schemas.microsoft.com/office/drawing/2014/main" id="{06A17786-457F-3D43-9C23-620A449E24F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4D5A0B4-31CF-AD4F-BA22-7D51844DCDBF}"/>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84328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D4287B-8291-B542-94E2-868CB9064D04}"/>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3" name="フッター プレースホルダー 2">
            <a:extLst>
              <a:ext uri="{FF2B5EF4-FFF2-40B4-BE49-F238E27FC236}">
                <a16:creationId xmlns:a16="http://schemas.microsoft.com/office/drawing/2014/main" id="{6BD87C1A-9B61-E445-B1D4-5C5C788EA7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DE5CE-CFDB-FC4B-AB6F-201DB7941C4F}"/>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136258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22C77-505C-7C49-A17E-5BD7B757D7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877623-05E3-F44D-A068-9C6124C28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030FAE6-9FF9-204A-A31F-66F6679E8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646B23-B18A-FE41-883B-F916E8F54304}"/>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6" name="フッター プレースホルダー 5">
            <a:extLst>
              <a:ext uri="{FF2B5EF4-FFF2-40B4-BE49-F238E27FC236}">
                <a16:creationId xmlns:a16="http://schemas.microsoft.com/office/drawing/2014/main" id="{CBEF9B3E-977B-524A-8CC7-E55F306C56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DA744D-1302-5846-9949-1CADDAFB3F07}"/>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64975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03CB89-A230-434B-A53D-8045316D12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C4DA3F7-E484-7C4F-AA28-6100FC1EA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78516A3-4011-C544-8173-EAF256518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69333-2ADA-244A-A8A0-54D9184C623F}"/>
              </a:ext>
            </a:extLst>
          </p:cNvPr>
          <p:cNvSpPr>
            <a:spLocks noGrp="1"/>
          </p:cNvSpPr>
          <p:nvPr>
            <p:ph type="dt" sz="half" idx="10"/>
          </p:nvPr>
        </p:nvSpPr>
        <p:spPr/>
        <p:txBody>
          <a:bodyPr/>
          <a:lstStyle/>
          <a:p>
            <a:fld id="{62FAAB4E-72C0-4440-A77E-553ECE25E91D}" type="datetimeFigureOut">
              <a:rPr kumimoji="1" lang="ja-JP" altLang="en-US" smtClean="0"/>
              <a:t>2021/12/17</a:t>
            </a:fld>
            <a:endParaRPr kumimoji="1" lang="ja-JP" altLang="en-US"/>
          </a:p>
        </p:txBody>
      </p:sp>
      <p:sp>
        <p:nvSpPr>
          <p:cNvPr id="6" name="フッター プレースホルダー 5">
            <a:extLst>
              <a:ext uri="{FF2B5EF4-FFF2-40B4-BE49-F238E27FC236}">
                <a16:creationId xmlns:a16="http://schemas.microsoft.com/office/drawing/2014/main" id="{4989E066-9FAE-D84C-88E5-1B040CC9F7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1695F1-8493-694C-970B-D42BA923CC1C}"/>
              </a:ext>
            </a:extLst>
          </p:cNvPr>
          <p:cNvSpPr>
            <a:spLocks noGrp="1"/>
          </p:cNvSpPr>
          <p:nvPr>
            <p:ph type="sldNum" sz="quarter" idx="12"/>
          </p:nvPr>
        </p:nvSpPr>
        <p:spPr/>
        <p:txBody>
          <a:body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339070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EF2A9E8-A02E-CA44-854C-9476E5AF5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CA4D5-C770-8945-9CF0-012B3008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AFCDBD-CE2A-794C-8A2D-D51178C015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AAB4E-72C0-4440-A77E-553ECE25E91D}" type="datetimeFigureOut">
              <a:rPr kumimoji="1" lang="ja-JP" altLang="en-US" smtClean="0"/>
              <a:t>2021/12/17</a:t>
            </a:fld>
            <a:endParaRPr kumimoji="1" lang="ja-JP" altLang="en-US"/>
          </a:p>
        </p:txBody>
      </p:sp>
      <p:sp>
        <p:nvSpPr>
          <p:cNvPr id="5" name="フッター プレースホルダー 4">
            <a:extLst>
              <a:ext uri="{FF2B5EF4-FFF2-40B4-BE49-F238E27FC236}">
                <a16:creationId xmlns:a16="http://schemas.microsoft.com/office/drawing/2014/main" id="{51868F79-00D3-A04E-8C44-4A33D9212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EEDD7FD-3213-C242-B7AD-5D3DAABA0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99229-A6FD-D248-8088-ABCAC738547A}" type="slidenum">
              <a:rPr kumimoji="1" lang="ja-JP" altLang="en-US" smtClean="0"/>
              <a:t>‹#›</a:t>
            </a:fld>
            <a:endParaRPr kumimoji="1" lang="ja-JP" altLang="en-US"/>
          </a:p>
        </p:txBody>
      </p:sp>
    </p:spTree>
    <p:extLst>
      <p:ext uri="{BB962C8B-B14F-4D97-AF65-F5344CB8AC3E}">
        <p14:creationId xmlns:p14="http://schemas.microsoft.com/office/powerpoint/2010/main" val="67215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9ED0F-4FC8-0445-BBFD-1EA7F4652899}"/>
              </a:ext>
            </a:extLst>
          </p:cNvPr>
          <p:cNvSpPr>
            <a:spLocks noGrp="1"/>
          </p:cNvSpPr>
          <p:nvPr>
            <p:ph type="title"/>
          </p:nvPr>
        </p:nvSpPr>
        <p:spPr/>
        <p:txBody>
          <a:bodyPr>
            <a:normAutofit/>
          </a:bodyPr>
          <a:lstStyle/>
          <a:p>
            <a:r>
              <a:rPr lang="ja-JP" altLang="en-US"/>
              <a:t>﻿並列マイクロサービスパターン</a:t>
            </a:r>
            <a:endParaRPr kumimoji="1" lang="ja-JP" altLang="en-US"/>
          </a:p>
        </p:txBody>
      </p:sp>
      <p:sp>
        <p:nvSpPr>
          <p:cNvPr id="3" name="コンテンツ プレースホルダー 2">
            <a:extLst>
              <a:ext uri="{FF2B5EF4-FFF2-40B4-BE49-F238E27FC236}">
                <a16:creationId xmlns:a16="http://schemas.microsoft.com/office/drawing/2014/main" id="{DA85FDFB-ED45-E943-B0B1-B50EE5A6D85A}"/>
              </a:ext>
            </a:extLst>
          </p:cNvPr>
          <p:cNvSpPr>
            <a:spLocks noGrp="1"/>
          </p:cNvSpPr>
          <p:nvPr>
            <p:ph idx="1"/>
          </p:nvPr>
        </p:nvSpPr>
        <p:spPr/>
        <p:txBody>
          <a:bodyPr>
            <a:normAutofit fontScale="62500" lnSpcReduction="20000"/>
          </a:bodyPr>
          <a:lstStyle/>
          <a:p>
            <a:r>
              <a:rPr lang="ja-JP" altLang="en-US"/>
              <a:t>概要</a:t>
            </a:r>
            <a:endParaRPr lang="en-US" altLang="ja-JP" dirty="0"/>
          </a:p>
          <a:p>
            <a:pPr lvl="1"/>
            <a:r>
              <a:rPr lang="ja-JP" altLang="en-US"/>
              <a:t>﻿推論器を並列に処理するシステム</a:t>
            </a:r>
            <a:endParaRPr lang="en-US" altLang="ja-JP" dirty="0"/>
          </a:p>
          <a:p>
            <a:r>
              <a:rPr kumimoji="1" lang="ja-JP" altLang="en-US"/>
              <a:t>ユースケース</a:t>
            </a:r>
            <a:endParaRPr kumimoji="1" lang="en-US" altLang="ja-JP" dirty="0"/>
          </a:p>
          <a:p>
            <a:pPr lvl="1"/>
            <a:r>
              <a:rPr lang="ja-JP" altLang="en-US"/>
              <a:t>﻿依存関係のない複数の推論を並列で実行するとき。</a:t>
            </a:r>
            <a:endParaRPr lang="en-US" altLang="ja-JP" dirty="0"/>
          </a:p>
          <a:p>
            <a:pPr lvl="1"/>
            <a:r>
              <a:rPr lang="ja-JP" altLang="en-US"/>
              <a:t>複数の推論結果を最後に集計するワークフローのとき。</a:t>
            </a:r>
            <a:endParaRPr lang="en-US" altLang="ja-JP" dirty="0"/>
          </a:p>
          <a:p>
            <a:pPr lvl="1"/>
            <a:r>
              <a:rPr lang="en-US" altLang="ja-JP" dirty="0"/>
              <a:t>1</a:t>
            </a:r>
            <a:r>
              <a:rPr lang="ja-JP" altLang="en-US"/>
              <a:t>データに対して複数の推論結果が必要なとき。</a:t>
            </a:r>
            <a:endParaRPr lang="en-US" altLang="ja-JP" dirty="0"/>
          </a:p>
          <a:p>
            <a:r>
              <a:rPr lang="ja-JP" altLang="en-US"/>
              <a:t>解決したい課題</a:t>
            </a:r>
            <a:endParaRPr lang="en-US" altLang="ja-JP" dirty="0"/>
          </a:p>
          <a:p>
            <a:pPr lvl="1"/>
            <a:r>
              <a:rPr lang="ja-JP" altLang="en-US"/>
              <a:t>１データに対して、別々の推論結果を取得して異なった用途で利用したい。</a:t>
            </a:r>
            <a:endParaRPr lang="en-US" altLang="ja-JP" dirty="0"/>
          </a:p>
          <a:p>
            <a:pPr lvl="1"/>
            <a:r>
              <a:rPr lang="ja-JP" altLang="en-US"/>
              <a:t>﻿複数の</a:t>
            </a:r>
            <a:r>
              <a:rPr lang="en-US" altLang="ja-JP" dirty="0"/>
              <a:t>2</a:t>
            </a:r>
            <a:r>
              <a:rPr lang="ja-JP" altLang="en-US"/>
              <a:t>値分類を実行し、結果を集計してひとつの統合された推論結果にする</a:t>
            </a:r>
            <a:endParaRPr lang="en-US" altLang="ja-JP" dirty="0"/>
          </a:p>
          <a:p>
            <a:r>
              <a:rPr lang="ja-JP" altLang="en-US"/>
              <a:t>利点</a:t>
            </a:r>
            <a:endParaRPr lang="en-US" altLang="ja-JP" dirty="0"/>
          </a:p>
          <a:p>
            <a:pPr lvl="1"/>
            <a:r>
              <a:rPr lang="ja-JP" altLang="en-US"/>
              <a:t>﻿推論サーバを分割することでリソース調整や障害切り分けが可能。</a:t>
            </a:r>
            <a:endParaRPr lang="en-US" altLang="ja-JP" dirty="0"/>
          </a:p>
          <a:p>
            <a:pPr lvl="1"/>
            <a:r>
              <a:rPr lang="ja-JP" altLang="en-US"/>
              <a:t>推論のワークフロー間で依存関係を持たせず、柔軟にシステムを構築することができる。</a:t>
            </a:r>
            <a:endParaRPr lang="en-US" altLang="ja-JP" dirty="0"/>
          </a:p>
          <a:p>
            <a:r>
              <a:rPr lang="ja-JP" altLang="en-US"/>
              <a:t>検討事項</a:t>
            </a:r>
            <a:endParaRPr lang="en-US" altLang="ja-JP" dirty="0"/>
          </a:p>
          <a:p>
            <a:pPr lvl="1"/>
            <a:r>
              <a:rPr lang="ja-JP" altLang="en-US"/>
              <a:t>同期的に推論するか、非同期的に推論するか</a:t>
            </a:r>
            <a:endParaRPr lang="en-US" altLang="ja-JP" dirty="0"/>
          </a:p>
          <a:p>
            <a:pPr lvl="1"/>
            <a:r>
              <a:rPr lang="ja-JP" altLang="en-US"/>
              <a:t>同期的に推論する場合、推論器全体でタイムアウトを設定する方法と個々の推論器でタイムアウトを設定する方法がある。</a:t>
            </a:r>
            <a:endParaRPr lang="en-US" altLang="ja-JP" dirty="0"/>
          </a:p>
          <a:p>
            <a:pPr lvl="1"/>
            <a:r>
              <a:rPr lang="ja-JP" altLang="en-US"/>
              <a:t>非同期的に推論する場合は、遅いけど有益な推論をする情報は有効活用できない可能性がある。</a:t>
            </a:r>
          </a:p>
        </p:txBody>
      </p:sp>
    </p:spTree>
    <p:extLst>
      <p:ext uri="{BB962C8B-B14F-4D97-AF65-F5344CB8AC3E}">
        <p14:creationId xmlns:p14="http://schemas.microsoft.com/office/powerpoint/2010/main" val="2998399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70C15-5328-794C-A49D-9AD07E269C57}"/>
              </a:ext>
            </a:extLst>
          </p:cNvPr>
          <p:cNvSpPr>
            <a:spLocks noGrp="1"/>
          </p:cNvSpPr>
          <p:nvPr>
            <p:ph type="title"/>
          </p:nvPr>
        </p:nvSpPr>
        <p:spPr/>
        <p:txBody>
          <a:bodyPr/>
          <a:lstStyle/>
          <a:p>
            <a:r>
              <a:rPr lang="ja-JP" altLang="en-US"/>
              <a:t>推論器テンプレート</a:t>
            </a:r>
            <a:br>
              <a:rPr lang="en-US" altLang="ja-JP" dirty="0"/>
            </a:br>
            <a:r>
              <a:rPr lang="ja-JP" altLang="en-US"/>
              <a:t>パターン</a:t>
            </a:r>
            <a:endParaRPr kumimoji="1" lang="ja-JP" altLang="en-US"/>
          </a:p>
        </p:txBody>
      </p:sp>
      <p:sp>
        <p:nvSpPr>
          <p:cNvPr id="3" name="コンテンツ プレースホルダー 2">
            <a:extLst>
              <a:ext uri="{FF2B5EF4-FFF2-40B4-BE49-F238E27FC236}">
                <a16:creationId xmlns:a16="http://schemas.microsoft.com/office/drawing/2014/main" id="{6681507E-CE32-4F44-A5AB-55B614BA205B}"/>
              </a:ext>
            </a:extLst>
          </p:cNvPr>
          <p:cNvSpPr>
            <a:spLocks noGrp="1"/>
          </p:cNvSpPr>
          <p:nvPr>
            <p:ph idx="1"/>
          </p:nvPr>
        </p:nvSpPr>
        <p:spPr>
          <a:xfrm>
            <a:off x="838200" y="1825625"/>
            <a:ext cx="5403574" cy="4351338"/>
          </a:xfrm>
        </p:spPr>
        <p:txBody>
          <a:bodyPr>
            <a:normAutofit lnSpcReduction="10000"/>
          </a:bodyPr>
          <a:lstStyle/>
          <a:p>
            <a:r>
              <a:rPr kumimoji="1" lang="ja-JP" altLang="en-US"/>
              <a:t>アーキテクチャー</a:t>
            </a:r>
            <a:endParaRPr kumimoji="1" lang="en-US" altLang="ja-JP" dirty="0"/>
          </a:p>
          <a:p>
            <a:pPr lvl="1"/>
            <a:r>
              <a:rPr lang="ja-JP" altLang="en-US"/>
              <a:t>﻿推論器のコードやインフラ構成、デプロイ方針を共通化し、再利用可能なテンプレートを用意します。</a:t>
            </a:r>
            <a:endParaRPr lang="en-US" altLang="ja-JP" dirty="0"/>
          </a:p>
          <a:p>
            <a:pPr lvl="1"/>
            <a:r>
              <a:rPr lang="ja-JP" altLang="en-US"/>
              <a:t>﻿注意点は、テンプレートのバージョンアップ時に稼働中のサービスをアップデートするかどうかです。</a:t>
            </a:r>
            <a:endParaRPr lang="en-US" altLang="ja-JP" dirty="0"/>
          </a:p>
          <a:p>
            <a:pPr lvl="1"/>
            <a:r>
              <a:rPr lang="ja-JP" altLang="en-US"/>
              <a:t>﻿推論テンプレートパターンの実装では</a:t>
            </a:r>
            <a:r>
              <a:rPr lang="en" altLang="ja-JP" dirty="0"/>
              <a:t>jinja2</a:t>
            </a:r>
            <a:r>
              <a:rPr lang="ja-JP" altLang="en-US"/>
              <a:t>という</a:t>
            </a:r>
            <a:r>
              <a:rPr lang="en" altLang="ja-JP" dirty="0"/>
              <a:t>Python</a:t>
            </a:r>
            <a:r>
              <a:rPr lang="ja-JP" altLang="en-US"/>
              <a:t>のテンプレートエンジンを使って推論器のテンプレートを作成します。</a:t>
            </a:r>
            <a:endParaRPr kumimoji="1" lang="ja-JP" altLang="en-US"/>
          </a:p>
        </p:txBody>
      </p:sp>
      <p:pic>
        <p:nvPicPr>
          <p:cNvPr id="4" name="図 3">
            <a:extLst>
              <a:ext uri="{FF2B5EF4-FFF2-40B4-BE49-F238E27FC236}">
                <a16:creationId xmlns:a16="http://schemas.microsoft.com/office/drawing/2014/main" id="{469CDCF1-F36B-EE4D-8993-ADEA251EBDB7}"/>
              </a:ext>
            </a:extLst>
          </p:cNvPr>
          <p:cNvPicPr>
            <a:picLocks noChangeAspect="1"/>
          </p:cNvPicPr>
          <p:nvPr/>
        </p:nvPicPr>
        <p:blipFill>
          <a:blip r:embed="rId2"/>
          <a:stretch>
            <a:fillRect/>
          </a:stretch>
        </p:blipFill>
        <p:spPr>
          <a:xfrm>
            <a:off x="6997700" y="1825625"/>
            <a:ext cx="5194300" cy="2171700"/>
          </a:xfrm>
          <a:prstGeom prst="rect">
            <a:avLst/>
          </a:prstGeom>
        </p:spPr>
      </p:pic>
    </p:spTree>
    <p:extLst>
      <p:ext uri="{BB962C8B-B14F-4D97-AF65-F5344CB8AC3E}">
        <p14:creationId xmlns:p14="http://schemas.microsoft.com/office/powerpoint/2010/main" val="267989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68E8DB9-68E4-2144-8C4C-327A0579767E}"/>
              </a:ext>
            </a:extLst>
          </p:cNvPr>
          <p:cNvPicPr>
            <a:picLocks noChangeAspect="1"/>
          </p:cNvPicPr>
          <p:nvPr/>
        </p:nvPicPr>
        <p:blipFill>
          <a:blip r:embed="rId2"/>
          <a:stretch>
            <a:fillRect/>
          </a:stretch>
        </p:blipFill>
        <p:spPr>
          <a:xfrm>
            <a:off x="8240705" y="4444793"/>
            <a:ext cx="3951295" cy="2413207"/>
          </a:xfrm>
          <a:prstGeom prst="rect">
            <a:avLst/>
          </a:prstGeom>
        </p:spPr>
      </p:pic>
      <p:sp>
        <p:nvSpPr>
          <p:cNvPr id="2" name="タイトル 1">
            <a:extLst>
              <a:ext uri="{FF2B5EF4-FFF2-40B4-BE49-F238E27FC236}">
                <a16:creationId xmlns:a16="http://schemas.microsoft.com/office/drawing/2014/main" id="{8CF0F37A-FE34-EF4E-B927-BCC27CAAD5CA}"/>
              </a:ext>
            </a:extLst>
          </p:cNvPr>
          <p:cNvSpPr>
            <a:spLocks noGrp="1"/>
          </p:cNvSpPr>
          <p:nvPr>
            <p:ph type="title"/>
          </p:nvPr>
        </p:nvSpPr>
        <p:spPr/>
        <p:txBody>
          <a:bodyPr/>
          <a:lstStyle/>
          <a:p>
            <a:r>
              <a:rPr kumimoji="1" lang="en-US" altLang="ja-JP" dirty="0"/>
              <a:t>Edge AI</a:t>
            </a:r>
            <a:r>
              <a:rPr kumimoji="1" lang="ja-JP" altLang="en-US"/>
              <a:t>パターン</a:t>
            </a:r>
          </a:p>
        </p:txBody>
      </p:sp>
      <p:sp>
        <p:nvSpPr>
          <p:cNvPr id="3" name="コンテンツ プレースホルダー 2">
            <a:extLst>
              <a:ext uri="{FF2B5EF4-FFF2-40B4-BE49-F238E27FC236}">
                <a16:creationId xmlns:a16="http://schemas.microsoft.com/office/drawing/2014/main" id="{913DD950-AAF7-5D4E-A2FA-86AC830890BB}"/>
              </a:ext>
            </a:extLst>
          </p:cNvPr>
          <p:cNvSpPr>
            <a:spLocks noGrp="1"/>
          </p:cNvSpPr>
          <p:nvPr>
            <p:ph idx="1"/>
          </p:nvPr>
        </p:nvSpPr>
        <p:spPr/>
        <p:txBody>
          <a:bodyPr>
            <a:normAutofit fontScale="55000" lnSpcReduction="20000"/>
          </a:bodyPr>
          <a:lstStyle/>
          <a:p>
            <a:r>
              <a:rPr kumimoji="1" lang="ja-JP" altLang="en-US"/>
              <a:t>概要</a:t>
            </a:r>
            <a:endParaRPr kumimoji="1" lang="en-US" altLang="ja-JP" dirty="0"/>
          </a:p>
          <a:p>
            <a:pPr lvl="1"/>
            <a:r>
              <a:rPr lang="ja-JP" altLang="en-US">
                <a:effectLst/>
              </a:rPr>
              <a:t>スマホ端末内や自動車内部で推論することでリアルタイム性を獲得することができます。こうした技術を</a:t>
            </a:r>
            <a:r>
              <a:rPr lang="en" altLang="ja-JP" dirty="0" err="1">
                <a:effectLst/>
              </a:rPr>
              <a:t>EdgeAI</a:t>
            </a:r>
            <a:r>
              <a:rPr lang="ja-JP" altLang="en">
                <a:effectLst/>
              </a:rPr>
              <a:t>（</a:t>
            </a:r>
            <a:r>
              <a:rPr lang="ja-JP" altLang="en-US">
                <a:effectLst/>
              </a:rPr>
              <a:t>エッジ</a:t>
            </a:r>
            <a:r>
              <a:rPr lang="en" altLang="ja-JP" dirty="0">
                <a:effectLst/>
              </a:rPr>
              <a:t>AI</a:t>
            </a:r>
            <a:r>
              <a:rPr lang="ja-JP" altLang="en">
                <a:effectLst/>
              </a:rPr>
              <a:t>）</a:t>
            </a:r>
            <a:r>
              <a:rPr lang="ja-JP" altLang="en-US">
                <a:effectLst/>
              </a:rPr>
              <a:t>と呼びます。</a:t>
            </a:r>
            <a:endParaRPr kumimoji="1" lang="en-US" altLang="ja-JP" dirty="0"/>
          </a:p>
          <a:p>
            <a:r>
              <a:rPr kumimoji="1" lang="ja-JP" altLang="en-US"/>
              <a:t>ユースケース</a:t>
            </a:r>
            <a:endParaRPr kumimoji="1" lang="en-US" altLang="ja-JP" dirty="0"/>
          </a:p>
          <a:p>
            <a:pPr lvl="1"/>
            <a:r>
              <a:rPr lang="ja-JP" altLang="en-US">
                <a:effectLst/>
              </a:rPr>
              <a:t>デバイスサイド（スマホや家電機器、マシン、自動車等）で推論したいとき。</a:t>
            </a:r>
            <a:endParaRPr lang="en-US" altLang="ja-JP" dirty="0">
              <a:effectLst/>
            </a:endParaRPr>
          </a:p>
          <a:p>
            <a:pPr lvl="1"/>
            <a:r>
              <a:rPr lang="ja-JP" altLang="en-US">
                <a:effectLst/>
              </a:rPr>
              <a:t>リアルタイムに推論したいとき。</a:t>
            </a:r>
            <a:endParaRPr lang="en-US" altLang="ja-JP" dirty="0">
              <a:effectLst/>
            </a:endParaRPr>
          </a:p>
          <a:p>
            <a:pPr lvl="1"/>
            <a:r>
              <a:rPr lang="ja-JP" altLang="en-US">
                <a:effectLst/>
              </a:rPr>
              <a:t>セキュリティのため、推論時のデータをサーバサイドに送信したくないとき。</a:t>
            </a:r>
            <a:endParaRPr lang="en-US" altLang="ja-JP" dirty="0">
              <a:effectLst/>
            </a:endParaRPr>
          </a:p>
          <a:p>
            <a:pPr lvl="1"/>
            <a:r>
              <a:rPr lang="ja-JP" altLang="en-US">
                <a:effectLst/>
              </a:rPr>
              <a:t>デバイスサイドのコンピューティングリソース、データ、電力量で前処理含めた推論が可能なとき。</a:t>
            </a:r>
            <a:endParaRPr lang="en-US" altLang="ja-JP" dirty="0">
              <a:effectLst/>
            </a:endParaRPr>
          </a:p>
          <a:p>
            <a:r>
              <a:rPr lang="ja-JP" altLang="en-US">
                <a:effectLst/>
              </a:rPr>
              <a:t>解決したい課題</a:t>
            </a:r>
            <a:endParaRPr lang="en-US" altLang="ja-JP" dirty="0">
              <a:effectLst/>
            </a:endParaRPr>
          </a:p>
          <a:p>
            <a:pPr lvl="1"/>
            <a:r>
              <a:rPr lang="ja-JP" altLang="en-US">
                <a:effectLst/>
              </a:rPr>
              <a:t>﻿デバイスサイドのコンピューティングリソースは増強、汎用化され、デバイスサイドでリアルタイムな処理が必要なユースケース（自動運転など）が増えています。</a:t>
            </a:r>
            <a:endParaRPr lang="en-US" altLang="ja-JP" dirty="0">
              <a:effectLst/>
            </a:endParaRPr>
          </a:p>
          <a:p>
            <a:pPr lvl="1"/>
            <a:r>
              <a:rPr lang="en" altLang="ja-JP" dirty="0">
                <a:effectLst/>
              </a:rPr>
              <a:t>PII</a:t>
            </a:r>
            <a:r>
              <a:rPr lang="ja-JP" altLang="en">
                <a:effectLst/>
              </a:rPr>
              <a:t>（</a:t>
            </a:r>
            <a:r>
              <a:rPr lang="ja-JP" altLang="en-US">
                <a:effectLst/>
              </a:rPr>
              <a:t>個人を特定できる情報）をサーバサイドに送信せず、デバイスの中に閉じて推論をすることでユーザの情報を守る、ということも重要な要素です。</a:t>
            </a:r>
            <a:endParaRPr lang="en-US" altLang="ja-JP" dirty="0">
              <a:effectLst/>
            </a:endParaRPr>
          </a:p>
          <a:p>
            <a:r>
              <a:rPr lang="ja-JP" altLang="en-US"/>
              <a:t>利点</a:t>
            </a:r>
            <a:endParaRPr lang="en-US" altLang="ja-JP" dirty="0"/>
          </a:p>
          <a:p>
            <a:pPr lvl="1"/>
            <a:r>
              <a:rPr lang="ja-JP" altLang="en-US">
                <a:effectLst/>
              </a:rPr>
              <a:t>デバイス内で推論が可能となり、リアルタイムに近い速度で推論結果をレスポンスすることが可能。</a:t>
            </a:r>
            <a:endParaRPr lang="en-US" altLang="ja-JP" dirty="0">
              <a:effectLst/>
            </a:endParaRPr>
          </a:p>
          <a:p>
            <a:pPr lvl="1"/>
            <a:r>
              <a:rPr lang="ja-JP" altLang="en-US">
                <a:effectLst/>
              </a:rPr>
              <a:t>データを外部に出す必要がなく、情報漏えいリスクを軽減できる。</a:t>
            </a:r>
            <a:endParaRPr lang="en-US" altLang="ja-JP" dirty="0">
              <a:effectLst/>
            </a:endParaRPr>
          </a:p>
          <a:p>
            <a:r>
              <a:rPr lang="ja-JP" altLang="en-US"/>
              <a:t>検討事項</a:t>
            </a:r>
            <a:endParaRPr lang="en-US" altLang="ja-JP" dirty="0"/>
          </a:p>
          <a:p>
            <a:pPr marL="914400" lvl="1" indent="-457200">
              <a:buFont typeface="+mj-lt"/>
              <a:buAutoNum type="arabicPeriod"/>
            </a:pPr>
            <a:r>
              <a:rPr lang="ja-JP" altLang="en-US">
                <a:effectLst/>
              </a:rPr>
              <a:t>モデルの更新、修正が困難。</a:t>
            </a:r>
            <a:endParaRPr lang="en-US" altLang="ja-JP" dirty="0">
              <a:effectLst/>
            </a:endParaRPr>
          </a:p>
          <a:p>
            <a:pPr marL="914400" lvl="1" indent="-457200">
              <a:buFont typeface="+mj-lt"/>
              <a:buAutoNum type="arabicPeriod"/>
            </a:pPr>
            <a:r>
              <a:rPr lang="ja-JP" altLang="en-US">
                <a:effectLst/>
              </a:rPr>
              <a:t>アプリケーションの容量が大きくなる。</a:t>
            </a:r>
            <a:endParaRPr lang="en-US" altLang="ja-JP" dirty="0">
              <a:effectLst/>
            </a:endParaRPr>
          </a:p>
          <a:p>
            <a:pPr marL="914400" lvl="1" indent="-457200">
              <a:buFont typeface="+mj-lt"/>
              <a:buAutoNum type="arabicPeriod"/>
            </a:pPr>
            <a:r>
              <a:rPr lang="ja-JP" altLang="en-US">
                <a:effectLst/>
              </a:rPr>
              <a:t>デバイスに合わせたモデル開発が難しい。</a:t>
            </a:r>
            <a:endParaRPr lang="en-US" altLang="ja-JP" dirty="0">
              <a:effectLst/>
            </a:endParaRPr>
          </a:p>
        </p:txBody>
      </p:sp>
    </p:spTree>
    <p:extLst>
      <p:ext uri="{BB962C8B-B14F-4D97-AF65-F5344CB8AC3E}">
        <p14:creationId xmlns:p14="http://schemas.microsoft.com/office/powerpoint/2010/main" val="229443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1DA567-E1CE-1B43-85E4-6EFEDBDED5AF}"/>
              </a:ext>
            </a:extLst>
          </p:cNvPr>
          <p:cNvSpPr>
            <a:spLocks noGrp="1"/>
          </p:cNvSpPr>
          <p:nvPr>
            <p:ph type="title"/>
          </p:nvPr>
        </p:nvSpPr>
        <p:spPr/>
        <p:txBody>
          <a:bodyPr/>
          <a:lstStyle/>
          <a:p>
            <a:r>
              <a:rPr lang="en-US" altLang="ja-JP" dirty="0"/>
              <a:t>Edge AI</a:t>
            </a:r>
            <a:r>
              <a:rPr lang="ja-JP" altLang="en-US"/>
              <a:t>パターン</a:t>
            </a:r>
            <a:endParaRPr kumimoji="1" lang="ja-JP" altLang="en-US"/>
          </a:p>
        </p:txBody>
      </p:sp>
      <p:sp>
        <p:nvSpPr>
          <p:cNvPr id="3" name="コンテンツ プレースホルダー 2">
            <a:extLst>
              <a:ext uri="{FF2B5EF4-FFF2-40B4-BE49-F238E27FC236}">
                <a16:creationId xmlns:a16="http://schemas.microsoft.com/office/drawing/2014/main" id="{5BACC47D-ABE5-EC4E-86A3-96F46913241B}"/>
              </a:ext>
            </a:extLst>
          </p:cNvPr>
          <p:cNvSpPr>
            <a:spLocks noGrp="1"/>
          </p:cNvSpPr>
          <p:nvPr>
            <p:ph idx="1"/>
          </p:nvPr>
        </p:nvSpPr>
        <p:spPr>
          <a:xfrm>
            <a:off x="838200" y="1825625"/>
            <a:ext cx="5257800" cy="4351338"/>
          </a:xfrm>
        </p:spPr>
        <p:txBody>
          <a:bodyPr/>
          <a:lstStyle/>
          <a:p>
            <a:r>
              <a:rPr lang="ja-JP" altLang="en-US"/>
              <a:t>アーキテクチャー</a:t>
            </a:r>
            <a:endParaRPr lang="en-US" altLang="ja-JP" dirty="0"/>
          </a:p>
          <a:p>
            <a:pPr lvl="1"/>
            <a:r>
              <a:rPr lang="en" altLang="ja-JP" dirty="0">
                <a:effectLst/>
              </a:rPr>
              <a:t>Google</a:t>
            </a:r>
            <a:r>
              <a:rPr lang="ja-JP" altLang="en-US">
                <a:effectLst/>
              </a:rPr>
              <a:t>社ではスマホでデータの入力から前処理、推論、後処理までを含めて一連の計算処理に変換する</a:t>
            </a:r>
            <a:r>
              <a:rPr lang="en" altLang="ja-JP" dirty="0" err="1">
                <a:effectLst/>
              </a:rPr>
              <a:t>mediapip</a:t>
            </a:r>
            <a:r>
              <a:rPr lang="ja-JP" altLang="en-US">
                <a:effectLst/>
              </a:rPr>
              <a:t>というライブラリが提供されています。</a:t>
            </a:r>
          </a:p>
          <a:p>
            <a:pPr lvl="1"/>
            <a:endParaRPr kumimoji="1" lang="ja-JP" altLang="en-US"/>
          </a:p>
        </p:txBody>
      </p:sp>
      <p:pic>
        <p:nvPicPr>
          <p:cNvPr id="4" name="図 3">
            <a:extLst>
              <a:ext uri="{FF2B5EF4-FFF2-40B4-BE49-F238E27FC236}">
                <a16:creationId xmlns:a16="http://schemas.microsoft.com/office/drawing/2014/main" id="{9093DD2D-FB32-7149-9E76-9224865D76DC}"/>
              </a:ext>
            </a:extLst>
          </p:cNvPr>
          <p:cNvPicPr>
            <a:picLocks noChangeAspect="1"/>
          </p:cNvPicPr>
          <p:nvPr/>
        </p:nvPicPr>
        <p:blipFill>
          <a:blip r:embed="rId2"/>
          <a:stretch>
            <a:fillRect/>
          </a:stretch>
        </p:blipFill>
        <p:spPr>
          <a:xfrm>
            <a:off x="6096000" y="2140744"/>
            <a:ext cx="5651500" cy="3721100"/>
          </a:xfrm>
          <a:prstGeom prst="rect">
            <a:avLst/>
          </a:prstGeom>
        </p:spPr>
      </p:pic>
    </p:spTree>
    <p:extLst>
      <p:ext uri="{BB962C8B-B14F-4D97-AF65-F5344CB8AC3E}">
        <p14:creationId xmlns:p14="http://schemas.microsoft.com/office/powerpoint/2010/main" val="377248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2A487D-F277-444A-956D-EB75184C0EB1}"/>
              </a:ext>
            </a:extLst>
          </p:cNvPr>
          <p:cNvSpPr>
            <a:spLocks noGrp="1"/>
          </p:cNvSpPr>
          <p:nvPr>
            <p:ph type="title"/>
          </p:nvPr>
        </p:nvSpPr>
        <p:spPr/>
        <p:txBody>
          <a:bodyPr/>
          <a:lstStyle/>
          <a:p>
            <a:r>
              <a:rPr kumimoji="1" lang="en-US" altLang="ja-JP" dirty="0"/>
              <a:t>Edge</a:t>
            </a:r>
            <a:r>
              <a:rPr kumimoji="1" lang="ja-JP" altLang="en-US"/>
              <a:t> </a:t>
            </a:r>
            <a:r>
              <a:rPr kumimoji="1" lang="en-US" altLang="ja-JP" dirty="0"/>
              <a:t>AI</a:t>
            </a:r>
            <a:r>
              <a:rPr kumimoji="1" lang="ja-JP" altLang="en-US"/>
              <a:t>用のライブラリ</a:t>
            </a:r>
          </a:p>
        </p:txBody>
      </p:sp>
      <p:sp>
        <p:nvSpPr>
          <p:cNvPr id="3" name="コンテンツ プレースホルダー 2">
            <a:extLst>
              <a:ext uri="{FF2B5EF4-FFF2-40B4-BE49-F238E27FC236}">
                <a16:creationId xmlns:a16="http://schemas.microsoft.com/office/drawing/2014/main" id="{F94C32D5-E293-6D44-BCE1-2D2AF37AB100}"/>
              </a:ext>
            </a:extLst>
          </p:cNvPr>
          <p:cNvSpPr>
            <a:spLocks noGrp="1"/>
          </p:cNvSpPr>
          <p:nvPr>
            <p:ph idx="1"/>
          </p:nvPr>
        </p:nvSpPr>
        <p:spPr/>
        <p:txBody>
          <a:bodyPr>
            <a:normAutofit fontScale="92500" lnSpcReduction="20000"/>
          </a:bodyPr>
          <a:lstStyle/>
          <a:p>
            <a:r>
              <a:rPr kumimoji="1" lang="ja-JP" altLang="en-US"/>
              <a:t>各種ディープラーニングモデルをスマホデバイス用にモデル変換</a:t>
            </a:r>
            <a:endParaRPr kumimoji="1" lang="en-US" altLang="ja-JP" dirty="0"/>
          </a:p>
          <a:p>
            <a:pPr lvl="1"/>
            <a:r>
              <a:rPr lang="en-US" altLang="ja-JP" dirty="0" err="1"/>
              <a:t>Tensorflow</a:t>
            </a:r>
            <a:r>
              <a:rPr lang="en-US" altLang="ja-JP" dirty="0"/>
              <a:t> Lite</a:t>
            </a:r>
          </a:p>
          <a:p>
            <a:pPr lvl="1"/>
            <a:r>
              <a:rPr lang="en-US" altLang="ja-JP" dirty="0" err="1"/>
              <a:t>Pytorch</a:t>
            </a:r>
            <a:r>
              <a:rPr lang="en-US" altLang="ja-JP" dirty="0"/>
              <a:t> Mobile</a:t>
            </a:r>
          </a:p>
          <a:p>
            <a:r>
              <a:rPr lang="ja-JP" altLang="en-US"/>
              <a:t>ハードウェアレベルのニューラルネットワーク演算</a:t>
            </a:r>
            <a:endParaRPr lang="en-US" altLang="ja-JP" dirty="0"/>
          </a:p>
          <a:p>
            <a:pPr lvl="1"/>
            <a:r>
              <a:rPr lang="en-US" altLang="ja-JP" dirty="0"/>
              <a:t>Edge TPU</a:t>
            </a:r>
            <a:r>
              <a:rPr lang="ja-JP" altLang="en-US"/>
              <a:t>（</a:t>
            </a:r>
            <a:r>
              <a:rPr lang="en-US" altLang="ja-JP" dirty="0"/>
              <a:t>Google</a:t>
            </a:r>
            <a:r>
              <a:rPr lang="ja-JP" altLang="en-US"/>
              <a:t>）</a:t>
            </a:r>
            <a:endParaRPr lang="en-US" altLang="ja-JP" dirty="0"/>
          </a:p>
          <a:p>
            <a:pPr lvl="1"/>
            <a:r>
              <a:rPr lang="en-US" altLang="ja-JP" dirty="0"/>
              <a:t>Jetson Nano</a:t>
            </a:r>
            <a:r>
              <a:rPr lang="ja-JP" altLang="en-US"/>
              <a:t>（</a:t>
            </a:r>
            <a:r>
              <a:rPr lang="en-US" altLang="ja-JP" dirty="0"/>
              <a:t>NVIDIA</a:t>
            </a:r>
            <a:r>
              <a:rPr lang="ja-JP" altLang="en-US"/>
              <a:t>）</a:t>
            </a:r>
            <a:endParaRPr lang="en-US" altLang="ja-JP" dirty="0"/>
          </a:p>
          <a:p>
            <a:r>
              <a:rPr lang="ja-JP" altLang="en-US"/>
              <a:t>スマホデバイス用のニューラルネットワーク演算</a:t>
            </a:r>
            <a:endParaRPr lang="en-US" altLang="ja-JP" dirty="0"/>
          </a:p>
          <a:p>
            <a:pPr lvl="1"/>
            <a:r>
              <a:rPr lang="en-US" altLang="ja-JP" dirty="0" err="1"/>
              <a:t>CoreML</a:t>
            </a:r>
            <a:r>
              <a:rPr lang="ja-JP" altLang="en-US"/>
              <a:t>（</a:t>
            </a:r>
            <a:r>
              <a:rPr lang="en-US" altLang="ja-JP" dirty="0"/>
              <a:t>IOS</a:t>
            </a:r>
            <a:r>
              <a:rPr lang="ja-JP" altLang="en-US"/>
              <a:t>）</a:t>
            </a:r>
            <a:endParaRPr lang="en-US" altLang="ja-JP" dirty="0"/>
          </a:p>
          <a:p>
            <a:pPr lvl="1"/>
            <a:r>
              <a:rPr lang="en-US" altLang="ja-JP" dirty="0"/>
              <a:t>NNAPI</a:t>
            </a:r>
            <a:r>
              <a:rPr lang="ja-JP" altLang="en-US"/>
              <a:t>（</a:t>
            </a:r>
            <a:r>
              <a:rPr lang="en-US" altLang="ja-JP" dirty="0" err="1"/>
              <a:t>Andorid</a:t>
            </a:r>
            <a:r>
              <a:rPr lang="ja-JP" altLang="en-US"/>
              <a:t>）</a:t>
            </a:r>
            <a:endParaRPr lang="en-US" altLang="ja-JP" dirty="0"/>
          </a:p>
          <a:p>
            <a:r>
              <a:rPr lang="ja-JP" altLang="en-US"/>
              <a:t>各種ディープラーニングライブラリを各種コンピューティングリソースにビルド</a:t>
            </a:r>
            <a:endParaRPr lang="en-US" altLang="ja-JP" dirty="0"/>
          </a:p>
          <a:p>
            <a:pPr lvl="1"/>
            <a:r>
              <a:rPr lang="en-US" altLang="ja-JP" dirty="0"/>
              <a:t>Apache</a:t>
            </a:r>
            <a:r>
              <a:rPr lang="ja-JP" altLang="en-US"/>
              <a:t> </a:t>
            </a:r>
            <a:r>
              <a:rPr lang="en-US" altLang="ja-JP" dirty="0"/>
              <a:t>TVM</a:t>
            </a:r>
          </a:p>
          <a:p>
            <a:pPr lvl="1"/>
            <a:endParaRPr lang="en-US" altLang="ja-JP" dirty="0"/>
          </a:p>
          <a:p>
            <a:pPr lvl="1"/>
            <a:endParaRPr kumimoji="1" lang="ja-JP" altLang="en-US"/>
          </a:p>
        </p:txBody>
      </p:sp>
    </p:spTree>
    <p:extLst>
      <p:ext uri="{BB962C8B-B14F-4D97-AF65-F5344CB8AC3E}">
        <p14:creationId xmlns:p14="http://schemas.microsoft.com/office/powerpoint/2010/main" val="237630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071A4-D975-BA4C-83A0-F6E26C12FD69}"/>
              </a:ext>
            </a:extLst>
          </p:cNvPr>
          <p:cNvSpPr>
            <a:spLocks noGrp="1"/>
          </p:cNvSpPr>
          <p:nvPr>
            <p:ph type="title"/>
          </p:nvPr>
        </p:nvSpPr>
        <p:spPr/>
        <p:txBody>
          <a:bodyPr/>
          <a:lstStyle/>
          <a:p>
            <a:r>
              <a:rPr kumimoji="1" lang="ja-JP" altLang="en-US"/>
              <a:t>アンチパターン</a:t>
            </a:r>
            <a:br>
              <a:rPr kumimoji="1" lang="en-US" altLang="ja-JP" dirty="0"/>
            </a:br>
            <a:r>
              <a:rPr kumimoji="1" lang="ja-JP" altLang="en-US"/>
              <a:t>ーオンラインビッグサイズパターンー</a:t>
            </a:r>
          </a:p>
        </p:txBody>
      </p:sp>
      <p:sp>
        <p:nvSpPr>
          <p:cNvPr id="3" name="コンテンツ プレースホルダー 2">
            <a:extLst>
              <a:ext uri="{FF2B5EF4-FFF2-40B4-BE49-F238E27FC236}">
                <a16:creationId xmlns:a16="http://schemas.microsoft.com/office/drawing/2014/main" id="{01303F77-66BD-054F-B4F2-8EFC507AFD8B}"/>
              </a:ext>
            </a:extLst>
          </p:cNvPr>
          <p:cNvSpPr>
            <a:spLocks noGrp="1"/>
          </p:cNvSpPr>
          <p:nvPr>
            <p:ph idx="1"/>
          </p:nvPr>
        </p:nvSpPr>
        <p:spPr/>
        <p:txBody>
          <a:bodyPr>
            <a:normAutofit fontScale="47500" lnSpcReduction="20000"/>
          </a:bodyPr>
          <a:lstStyle/>
          <a:p>
            <a:r>
              <a:rPr kumimoji="1" lang="ja-JP" altLang="en-US"/>
              <a:t>概要</a:t>
            </a:r>
            <a:endParaRPr kumimoji="1" lang="en-US" altLang="ja-JP" dirty="0"/>
          </a:p>
          <a:p>
            <a:pPr lvl="1"/>
            <a:r>
              <a:rPr kumimoji="1" lang="ja-JP" altLang="en-US"/>
              <a:t>複雑で精度が良いモデルだとしても、計算量が多いと</a:t>
            </a:r>
            <a:r>
              <a:rPr kumimoji="1" lang="en-US" altLang="ja-JP" dirty="0"/>
              <a:t>Web</a:t>
            </a:r>
            <a:r>
              <a:rPr kumimoji="1" lang="ja-JP" altLang="en-US"/>
              <a:t>システムではユーザーを待たせてビジネス価値を生まない結果になることがある。</a:t>
            </a:r>
            <a:endParaRPr kumimoji="1" lang="en-US" altLang="ja-JP" dirty="0"/>
          </a:p>
          <a:p>
            <a:r>
              <a:rPr lang="ja-JP" altLang="en-US"/>
              <a:t>状況</a:t>
            </a:r>
            <a:endParaRPr lang="en-US" altLang="ja-JP" dirty="0"/>
          </a:p>
          <a:p>
            <a:pPr lvl="1"/>
            <a:r>
              <a:rPr lang="ja-JP" altLang="en-US">
                <a:effectLst/>
              </a:rPr>
              <a:t>状況オンラインの</a:t>
            </a:r>
            <a:r>
              <a:rPr lang="en" altLang="ja-JP" dirty="0">
                <a:effectLst/>
              </a:rPr>
              <a:t>Web</a:t>
            </a:r>
            <a:r>
              <a:rPr lang="ja-JP" altLang="en-US">
                <a:effectLst/>
              </a:rPr>
              <a:t>サービスやリアルタイムな処理が必要なシステムで、遅延の大きい推論モデルを利用している状態。</a:t>
            </a:r>
            <a:endParaRPr lang="en-US" altLang="ja-JP" dirty="0">
              <a:effectLst/>
            </a:endParaRPr>
          </a:p>
          <a:p>
            <a:pPr lvl="1"/>
            <a:r>
              <a:rPr lang="ja-JP" altLang="en-US">
                <a:effectLst/>
              </a:rPr>
              <a:t>サービスの求めるレイテンシーと機械学習モデルが実現可能な推論のレイテンシーが一致していない状態。</a:t>
            </a:r>
            <a:endParaRPr lang="en-US" altLang="ja-JP" dirty="0">
              <a:effectLst/>
            </a:endParaRPr>
          </a:p>
          <a:p>
            <a:pPr lvl="1"/>
            <a:r>
              <a:rPr lang="ja-JP" altLang="en-US">
                <a:effectLst/>
              </a:rPr>
              <a:t>完了時間の決まっているバッチ処理で、推論数</a:t>
            </a:r>
            <a:r>
              <a:rPr lang="en-US" altLang="ja-JP" dirty="0">
                <a:effectLst/>
              </a:rPr>
              <a:t>×</a:t>
            </a:r>
            <a:r>
              <a:rPr lang="ja-JP" altLang="en-US">
                <a:effectLst/>
              </a:rPr>
              <a:t>推論時間が完了時間に間に合わない状態。</a:t>
            </a:r>
            <a:endParaRPr lang="en-US" altLang="ja-JP" dirty="0"/>
          </a:p>
          <a:p>
            <a:r>
              <a:rPr kumimoji="1" lang="ja-JP" altLang="en-US"/>
              <a:t>具体的な問題</a:t>
            </a:r>
            <a:endParaRPr kumimoji="1" lang="en-US" altLang="ja-JP" dirty="0"/>
          </a:p>
          <a:p>
            <a:pPr lvl="1"/>
            <a:r>
              <a:rPr lang="ja-JP" altLang="en-US"/>
              <a:t>１推論に要する時間がシステムの要件を満たすように開発する必要がある。</a:t>
            </a:r>
            <a:endParaRPr lang="en-US" altLang="ja-JP" dirty="0"/>
          </a:p>
          <a:p>
            <a:pPr lvl="1"/>
            <a:r>
              <a:rPr kumimoji="1" lang="ja-JP" altLang="en-US"/>
              <a:t>複雑なモデルはモデルの容量も大きくなる傾向にあり、コンピューティングリソースとしても非効率かつ運用が難しくなる。</a:t>
            </a:r>
            <a:endParaRPr kumimoji="1" lang="en-US" altLang="ja-JP" dirty="0"/>
          </a:p>
          <a:p>
            <a:r>
              <a:rPr lang="ja-JP" altLang="en-US">
                <a:effectLst/>
              </a:rPr>
              <a:t>利点</a:t>
            </a:r>
            <a:endParaRPr lang="en-US" altLang="ja-JP" dirty="0">
              <a:effectLst/>
            </a:endParaRPr>
          </a:p>
          <a:p>
            <a:pPr lvl="1"/>
            <a:r>
              <a:rPr lang="ja-JP" altLang="en-US">
                <a:effectLst/>
              </a:rPr>
              <a:t>計算量が多く複雑なモデルのほうが機械学習の評価値が改善されることがある。</a:t>
            </a:r>
            <a:endParaRPr lang="en-US" altLang="ja-JP" dirty="0">
              <a:effectLst/>
            </a:endParaRPr>
          </a:p>
          <a:p>
            <a:pPr lvl="1"/>
            <a:r>
              <a:rPr lang="ja-JP" altLang="en-US">
                <a:effectLst/>
              </a:rPr>
              <a:t>複雑なモデルを作るのは楽しい。</a:t>
            </a:r>
            <a:endParaRPr lang="en-US" altLang="ja-JP" dirty="0">
              <a:effectLst/>
            </a:endParaRPr>
          </a:p>
          <a:p>
            <a:r>
              <a:rPr lang="ja-JP" altLang="en-US">
                <a:effectLst/>
              </a:rPr>
              <a:t>課題</a:t>
            </a:r>
            <a:endParaRPr lang="en-US" altLang="ja-JP" dirty="0">
              <a:effectLst/>
            </a:endParaRPr>
          </a:p>
          <a:p>
            <a:pPr lvl="1"/>
            <a:r>
              <a:rPr lang="ja-JP" altLang="en-US">
                <a:effectLst/>
              </a:rPr>
              <a:t>スピードとコストが犠牲になる。</a:t>
            </a:r>
            <a:endParaRPr lang="en-US" altLang="ja-JP" dirty="0">
              <a:effectLst/>
            </a:endParaRPr>
          </a:p>
          <a:p>
            <a:pPr lvl="1"/>
            <a:r>
              <a:rPr lang="ja-JP" altLang="en-US">
                <a:effectLst/>
              </a:rPr>
              <a:t>シンプルでリーズナブルなモデルを作るのも楽しい。</a:t>
            </a:r>
          </a:p>
          <a:p>
            <a:r>
              <a:rPr lang="ja-JP" altLang="en-US">
                <a:effectLst/>
              </a:rPr>
              <a:t>回避方法</a:t>
            </a:r>
            <a:endParaRPr lang="en-US" altLang="ja-JP" dirty="0">
              <a:effectLst/>
            </a:endParaRPr>
          </a:p>
          <a:p>
            <a:pPr lvl="1"/>
            <a:r>
              <a:rPr lang="ja-JP" altLang="en-US">
                <a:effectLst/>
              </a:rPr>
              <a:t>推論器の評価値と同時に、ビジネス的またはシステム的に求められる処理時間やスピードを定義し、それら要件を満たすモデル開発を行う。</a:t>
            </a:r>
            <a:endParaRPr lang="en-US" altLang="ja-JP" dirty="0">
              <a:effectLst/>
            </a:endParaRPr>
          </a:p>
          <a:p>
            <a:pPr lvl="1"/>
            <a:r>
              <a:rPr lang="ja-JP" altLang="en-US">
                <a:effectLst/>
              </a:rPr>
              <a:t>コストが許すのであればスケールアウトやスケールアップ、</a:t>
            </a:r>
            <a:r>
              <a:rPr lang="en" altLang="ja-JP" dirty="0">
                <a:effectLst/>
              </a:rPr>
              <a:t>GPU</a:t>
            </a:r>
            <a:r>
              <a:rPr lang="ja-JP" altLang="en-US">
                <a:effectLst/>
              </a:rPr>
              <a:t>の利用等を検討する。時間差推論パターンで軽量な推論器と重い推論器のバランスを取る。</a:t>
            </a:r>
            <a:endParaRPr lang="en-US" altLang="ja-JP" dirty="0">
              <a:effectLst/>
            </a:endParaRPr>
          </a:p>
          <a:p>
            <a:pPr lvl="1"/>
            <a:r>
              <a:rPr lang="ja-JP" altLang="en-US">
                <a:effectLst/>
              </a:rPr>
              <a:t>推論キャッシュパターンやデータキャッシュパターンで高速化を図る。</a:t>
            </a:r>
          </a:p>
          <a:p>
            <a:endParaRPr lang="ja-JP" altLang="en-US">
              <a:effectLst/>
            </a:endParaRPr>
          </a:p>
          <a:p>
            <a:endParaRPr kumimoji="1" lang="ja-JP" altLang="en-US"/>
          </a:p>
        </p:txBody>
      </p:sp>
    </p:spTree>
    <p:extLst>
      <p:ext uri="{BB962C8B-B14F-4D97-AF65-F5344CB8AC3E}">
        <p14:creationId xmlns:p14="http://schemas.microsoft.com/office/powerpoint/2010/main" val="133771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A5078-7551-F044-BD03-517D6C8E7215}"/>
              </a:ext>
            </a:extLst>
          </p:cNvPr>
          <p:cNvSpPr>
            <a:spLocks noGrp="1"/>
          </p:cNvSpPr>
          <p:nvPr>
            <p:ph type="title"/>
          </p:nvPr>
        </p:nvSpPr>
        <p:spPr/>
        <p:txBody>
          <a:bodyPr/>
          <a:lstStyle/>
          <a:p>
            <a:r>
              <a:rPr lang="ja-JP" altLang="en-US"/>
              <a:t>アンチパターン</a:t>
            </a:r>
            <a:br>
              <a:rPr lang="en-US" altLang="ja-JP" dirty="0"/>
            </a:br>
            <a:r>
              <a:rPr lang="ja-JP" altLang="en-US"/>
              <a:t>ーオンラインビッグサイズパターンー</a:t>
            </a:r>
            <a:endParaRPr kumimoji="1" lang="ja-JP" altLang="en-US"/>
          </a:p>
        </p:txBody>
      </p:sp>
      <p:pic>
        <p:nvPicPr>
          <p:cNvPr id="4" name="コンテンツ プレースホルダー 3">
            <a:extLst>
              <a:ext uri="{FF2B5EF4-FFF2-40B4-BE49-F238E27FC236}">
                <a16:creationId xmlns:a16="http://schemas.microsoft.com/office/drawing/2014/main" id="{8A0908F1-EFD0-F745-A275-BB19EA1B296C}"/>
              </a:ext>
            </a:extLst>
          </p:cNvPr>
          <p:cNvPicPr>
            <a:picLocks noGrp="1" noChangeAspect="1"/>
          </p:cNvPicPr>
          <p:nvPr>
            <p:ph idx="1"/>
          </p:nvPr>
        </p:nvPicPr>
        <p:blipFill>
          <a:blip r:embed="rId2"/>
          <a:stretch>
            <a:fillRect/>
          </a:stretch>
        </p:blipFill>
        <p:spPr>
          <a:xfrm>
            <a:off x="3909932" y="1825625"/>
            <a:ext cx="4372136" cy="4877362"/>
          </a:xfrm>
          <a:prstGeom prst="rect">
            <a:avLst/>
          </a:prstGeom>
        </p:spPr>
      </p:pic>
    </p:spTree>
    <p:extLst>
      <p:ext uri="{BB962C8B-B14F-4D97-AF65-F5344CB8AC3E}">
        <p14:creationId xmlns:p14="http://schemas.microsoft.com/office/powerpoint/2010/main" val="211070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0119B-9C99-4F49-ADBC-427316C989B8}"/>
              </a:ext>
            </a:extLst>
          </p:cNvPr>
          <p:cNvSpPr>
            <a:spLocks noGrp="1"/>
          </p:cNvSpPr>
          <p:nvPr>
            <p:ph type="title"/>
          </p:nvPr>
        </p:nvSpPr>
        <p:spPr/>
        <p:txBody>
          <a:bodyPr/>
          <a:lstStyle/>
          <a:p>
            <a:r>
              <a:rPr kumimoji="1" lang="ja-JP" altLang="en-US"/>
              <a:t>アンチパターン</a:t>
            </a:r>
            <a:br>
              <a:rPr kumimoji="1" lang="en-US" altLang="ja-JP" dirty="0"/>
            </a:br>
            <a:r>
              <a:rPr kumimoji="1" lang="ja-JP" altLang="en-US"/>
              <a:t>ーオールインワンパターンー</a:t>
            </a:r>
          </a:p>
        </p:txBody>
      </p:sp>
      <p:sp>
        <p:nvSpPr>
          <p:cNvPr id="3" name="コンテンツ プレースホルダー 2">
            <a:extLst>
              <a:ext uri="{FF2B5EF4-FFF2-40B4-BE49-F238E27FC236}">
                <a16:creationId xmlns:a16="http://schemas.microsoft.com/office/drawing/2014/main" id="{6F44E423-E26B-9C43-B3E7-C58ABC76E54E}"/>
              </a:ext>
            </a:extLst>
          </p:cNvPr>
          <p:cNvSpPr>
            <a:spLocks noGrp="1"/>
          </p:cNvSpPr>
          <p:nvPr>
            <p:ph idx="1"/>
          </p:nvPr>
        </p:nvSpPr>
        <p:spPr/>
        <p:txBody>
          <a:bodyPr>
            <a:normAutofit fontScale="77500" lnSpcReduction="20000"/>
          </a:bodyPr>
          <a:lstStyle/>
          <a:p>
            <a:r>
              <a:rPr kumimoji="1" lang="ja-JP" altLang="en-US"/>
              <a:t>概要</a:t>
            </a:r>
            <a:endParaRPr kumimoji="1" lang="en-US" altLang="ja-JP" dirty="0"/>
          </a:p>
          <a:p>
            <a:pPr lvl="1"/>
            <a:r>
              <a:rPr lang="ja-JP" altLang="en-US">
                <a:effectLst/>
              </a:rPr>
              <a:t>オールインワンパターンでは全モデルをひとつのサーバに組み込みます。</a:t>
            </a:r>
          </a:p>
          <a:p>
            <a:r>
              <a:rPr lang="ja-JP" altLang="en-US">
                <a:effectLst/>
              </a:rPr>
              <a:t>状況</a:t>
            </a:r>
            <a:endParaRPr lang="en-US" altLang="ja-JP" dirty="0">
              <a:effectLst/>
            </a:endParaRPr>
          </a:p>
          <a:p>
            <a:pPr lvl="1"/>
            <a:r>
              <a:rPr lang="ja-JP" altLang="en-US">
                <a:effectLst/>
              </a:rPr>
              <a:t>複数の推論モデルを稼働させるシステムで、すべてのモデルが同一のサーバで稼働している状態。</a:t>
            </a:r>
          </a:p>
          <a:p>
            <a:r>
              <a:rPr lang="ja-JP" altLang="en-US">
                <a:effectLst/>
              </a:rPr>
              <a:t>具体的な問題</a:t>
            </a:r>
            <a:endParaRPr lang="en-US" altLang="ja-JP" dirty="0">
              <a:effectLst/>
            </a:endParaRPr>
          </a:p>
          <a:p>
            <a:pPr lvl="1"/>
            <a:r>
              <a:rPr lang="ja-JP" altLang="en-US">
                <a:effectLst/>
              </a:rPr>
              <a:t>全推論モデルを同一環境でモノリシック（一枚岩のようにまとまった状態）に稼働させる場合、サーバコストは多少安価に済むかもしれませんが、モデル開発や障害切り分け、更新が難しくなり、運用コストが増大するでしょう。</a:t>
            </a:r>
            <a:endParaRPr lang="en-US" altLang="ja-JP" dirty="0">
              <a:effectLst/>
            </a:endParaRPr>
          </a:p>
          <a:p>
            <a:r>
              <a:rPr lang="ja-JP" altLang="en-US">
                <a:effectLst/>
              </a:rPr>
              <a:t>課題</a:t>
            </a:r>
            <a:endParaRPr lang="en-US" altLang="ja-JP" dirty="0">
              <a:effectLst/>
            </a:endParaRPr>
          </a:p>
          <a:p>
            <a:pPr lvl="1"/>
            <a:r>
              <a:rPr lang="ja-JP" altLang="en-US">
                <a:effectLst/>
              </a:rPr>
              <a:t>開発、運用コストが増加する。</a:t>
            </a:r>
            <a:endParaRPr lang="en-US" altLang="ja-JP" dirty="0"/>
          </a:p>
          <a:p>
            <a:r>
              <a:rPr lang="ja-JP" altLang="en-US">
                <a:effectLst/>
              </a:rPr>
              <a:t>回避方法</a:t>
            </a:r>
            <a:endParaRPr lang="en-US" altLang="ja-JP" dirty="0">
              <a:effectLst/>
            </a:endParaRPr>
          </a:p>
          <a:p>
            <a:pPr lvl="1"/>
            <a:r>
              <a:rPr lang="ja-JP" altLang="en-US">
                <a:effectLst/>
              </a:rPr>
              <a:t>各推論モデルを個々のマイクロサービスとして実装し、疎結合なシステムとして運用する。</a:t>
            </a:r>
            <a:endParaRPr lang="en-US" altLang="ja-JP" dirty="0">
              <a:effectLst/>
            </a:endParaRPr>
          </a:p>
          <a:p>
            <a:pPr lvl="1"/>
            <a:r>
              <a:rPr lang="ja-JP" altLang="en-US">
                <a:effectLst/>
              </a:rPr>
              <a:t>並列マイクロサービスパターンを活用する。</a:t>
            </a:r>
          </a:p>
          <a:p>
            <a:endParaRPr kumimoji="1" lang="en-US" altLang="ja-JP" dirty="0"/>
          </a:p>
          <a:p>
            <a:pPr lvl="1"/>
            <a:endParaRPr kumimoji="1" lang="en-US" altLang="ja-JP" dirty="0"/>
          </a:p>
          <a:p>
            <a:pPr lvl="1"/>
            <a:endParaRPr kumimoji="1" lang="ja-JP" altLang="en-US"/>
          </a:p>
        </p:txBody>
      </p:sp>
    </p:spTree>
    <p:extLst>
      <p:ext uri="{BB962C8B-B14F-4D97-AF65-F5344CB8AC3E}">
        <p14:creationId xmlns:p14="http://schemas.microsoft.com/office/powerpoint/2010/main" val="4101484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5EA40-6C43-1642-A86F-A48D6201E375}"/>
              </a:ext>
            </a:extLst>
          </p:cNvPr>
          <p:cNvSpPr>
            <a:spLocks noGrp="1"/>
          </p:cNvSpPr>
          <p:nvPr>
            <p:ph type="title"/>
          </p:nvPr>
        </p:nvSpPr>
        <p:spPr/>
        <p:txBody>
          <a:bodyPr/>
          <a:lstStyle/>
          <a:p>
            <a:r>
              <a:rPr lang="ja-JP" altLang="en-US"/>
              <a:t>アンチパターン</a:t>
            </a:r>
            <a:br>
              <a:rPr lang="en-US" altLang="ja-JP" dirty="0"/>
            </a:br>
            <a:r>
              <a:rPr lang="ja-JP" altLang="en-US"/>
              <a:t>ーオールインワンパターンー</a:t>
            </a:r>
            <a:endParaRPr kumimoji="1" lang="ja-JP" altLang="en-US"/>
          </a:p>
        </p:txBody>
      </p:sp>
      <p:pic>
        <p:nvPicPr>
          <p:cNvPr id="4" name="コンテンツ プレースホルダー 3">
            <a:extLst>
              <a:ext uri="{FF2B5EF4-FFF2-40B4-BE49-F238E27FC236}">
                <a16:creationId xmlns:a16="http://schemas.microsoft.com/office/drawing/2014/main" id="{05A2F513-6E11-FC4D-8A3F-337B831FAFF9}"/>
              </a:ext>
            </a:extLst>
          </p:cNvPr>
          <p:cNvPicPr>
            <a:picLocks noGrp="1" noChangeAspect="1"/>
          </p:cNvPicPr>
          <p:nvPr>
            <p:ph idx="1"/>
          </p:nvPr>
        </p:nvPicPr>
        <p:blipFill>
          <a:blip r:embed="rId2"/>
          <a:stretch>
            <a:fillRect/>
          </a:stretch>
        </p:blipFill>
        <p:spPr>
          <a:xfrm>
            <a:off x="2869509" y="2579721"/>
            <a:ext cx="6452981" cy="3284365"/>
          </a:xfrm>
          <a:prstGeom prst="rect">
            <a:avLst/>
          </a:prstGeom>
        </p:spPr>
      </p:pic>
    </p:spTree>
    <p:extLst>
      <p:ext uri="{BB962C8B-B14F-4D97-AF65-F5344CB8AC3E}">
        <p14:creationId xmlns:p14="http://schemas.microsoft.com/office/powerpoint/2010/main" val="272422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9ADAC-A6C5-4645-BE6A-04A2DACD783A}"/>
              </a:ext>
            </a:extLst>
          </p:cNvPr>
          <p:cNvSpPr>
            <a:spLocks noGrp="1"/>
          </p:cNvSpPr>
          <p:nvPr>
            <p:ph type="title"/>
          </p:nvPr>
        </p:nvSpPr>
        <p:spPr/>
        <p:txBody>
          <a:bodyPr/>
          <a:lstStyle/>
          <a:p>
            <a:r>
              <a:rPr lang="ja-JP" altLang="en-US"/>
              <a:t>並列マイクロ</a:t>
            </a:r>
            <a:br>
              <a:rPr lang="en-US" altLang="ja-JP" dirty="0"/>
            </a:br>
            <a:r>
              <a:rPr lang="ja-JP" altLang="en-US"/>
              <a:t>サービスパターン</a:t>
            </a:r>
            <a:endParaRPr kumimoji="1" lang="ja-JP" altLang="en-US"/>
          </a:p>
        </p:txBody>
      </p:sp>
      <p:sp>
        <p:nvSpPr>
          <p:cNvPr id="3" name="コンテンツ プレースホルダー 2">
            <a:extLst>
              <a:ext uri="{FF2B5EF4-FFF2-40B4-BE49-F238E27FC236}">
                <a16:creationId xmlns:a16="http://schemas.microsoft.com/office/drawing/2014/main" id="{FDD9C268-6B6E-6241-8858-86E674638017}"/>
              </a:ext>
            </a:extLst>
          </p:cNvPr>
          <p:cNvSpPr>
            <a:spLocks noGrp="1"/>
          </p:cNvSpPr>
          <p:nvPr>
            <p:ph idx="1"/>
          </p:nvPr>
        </p:nvSpPr>
        <p:spPr>
          <a:xfrm>
            <a:off x="838200" y="1825625"/>
            <a:ext cx="5257800" cy="4351338"/>
          </a:xfrm>
        </p:spPr>
        <p:txBody>
          <a:bodyPr/>
          <a:lstStyle/>
          <a:p>
            <a:r>
              <a:rPr kumimoji="1" lang="ja-JP" altLang="en-US"/>
              <a:t>アーキテクチャー</a:t>
            </a:r>
            <a:endParaRPr kumimoji="1" lang="en-US" altLang="ja-JP" dirty="0"/>
          </a:p>
          <a:p>
            <a:pPr lvl="1"/>
            <a:r>
              <a:rPr lang="ja-JP" altLang="en-US"/>
              <a:t>クライアントと推論器の間に仲介する独自のプロキシを置く。</a:t>
            </a:r>
            <a:endParaRPr lang="en-US" altLang="ja-JP" dirty="0"/>
          </a:p>
          <a:p>
            <a:pPr lvl="1"/>
            <a:r>
              <a:rPr lang="ja-JP" altLang="en-US"/>
              <a:t>推論のための入力データはプロキシで管理しても、各推論サーバーで取得することも可能。</a:t>
            </a:r>
            <a:endParaRPr lang="en-US" altLang="ja-JP" dirty="0"/>
          </a:p>
          <a:p>
            <a:pPr lvl="1"/>
            <a:r>
              <a:rPr lang="ja-JP" altLang="en-US"/>
              <a:t>同期的</a:t>
            </a:r>
            <a:r>
              <a:rPr lang="en-US" altLang="ja-JP" dirty="0"/>
              <a:t>or</a:t>
            </a:r>
            <a:r>
              <a:rPr lang="ja-JP" altLang="en-US"/>
              <a:t>非同期的の方針を決める必要がある。</a:t>
            </a:r>
            <a:endParaRPr lang="en-US" altLang="ja-JP" dirty="0"/>
          </a:p>
        </p:txBody>
      </p:sp>
      <p:pic>
        <p:nvPicPr>
          <p:cNvPr id="5" name="図 4">
            <a:extLst>
              <a:ext uri="{FF2B5EF4-FFF2-40B4-BE49-F238E27FC236}">
                <a16:creationId xmlns:a16="http://schemas.microsoft.com/office/drawing/2014/main" id="{132D1386-F29F-5541-9214-11ECD1B53EB1}"/>
              </a:ext>
            </a:extLst>
          </p:cNvPr>
          <p:cNvPicPr>
            <a:picLocks noChangeAspect="1"/>
          </p:cNvPicPr>
          <p:nvPr/>
        </p:nvPicPr>
        <p:blipFill>
          <a:blip r:embed="rId2"/>
          <a:stretch>
            <a:fillRect/>
          </a:stretch>
        </p:blipFill>
        <p:spPr>
          <a:xfrm>
            <a:off x="7481956" y="275342"/>
            <a:ext cx="3824515" cy="1968500"/>
          </a:xfrm>
          <a:prstGeom prst="rect">
            <a:avLst/>
          </a:prstGeom>
        </p:spPr>
      </p:pic>
      <p:pic>
        <p:nvPicPr>
          <p:cNvPr id="6" name="図 5">
            <a:extLst>
              <a:ext uri="{FF2B5EF4-FFF2-40B4-BE49-F238E27FC236}">
                <a16:creationId xmlns:a16="http://schemas.microsoft.com/office/drawing/2014/main" id="{12F5E072-B009-9845-AFEB-B5B8DCF64282}"/>
              </a:ext>
            </a:extLst>
          </p:cNvPr>
          <p:cNvPicPr>
            <a:picLocks noChangeAspect="1"/>
          </p:cNvPicPr>
          <p:nvPr/>
        </p:nvPicPr>
        <p:blipFill>
          <a:blip r:embed="rId3"/>
          <a:stretch>
            <a:fillRect/>
          </a:stretch>
        </p:blipFill>
        <p:spPr>
          <a:xfrm>
            <a:off x="7481956" y="2243841"/>
            <a:ext cx="3824514" cy="2275585"/>
          </a:xfrm>
          <a:prstGeom prst="rect">
            <a:avLst/>
          </a:prstGeom>
        </p:spPr>
      </p:pic>
      <p:pic>
        <p:nvPicPr>
          <p:cNvPr id="7" name="図 6">
            <a:extLst>
              <a:ext uri="{FF2B5EF4-FFF2-40B4-BE49-F238E27FC236}">
                <a16:creationId xmlns:a16="http://schemas.microsoft.com/office/drawing/2014/main" id="{F9084677-1C81-584E-A148-24A78CE0863F}"/>
              </a:ext>
            </a:extLst>
          </p:cNvPr>
          <p:cNvPicPr>
            <a:picLocks noChangeAspect="1"/>
          </p:cNvPicPr>
          <p:nvPr/>
        </p:nvPicPr>
        <p:blipFill>
          <a:blip r:embed="rId4"/>
          <a:stretch>
            <a:fillRect/>
          </a:stretch>
        </p:blipFill>
        <p:spPr>
          <a:xfrm>
            <a:off x="7481955" y="4519426"/>
            <a:ext cx="3824514" cy="2007870"/>
          </a:xfrm>
          <a:prstGeom prst="rect">
            <a:avLst/>
          </a:prstGeom>
        </p:spPr>
      </p:pic>
    </p:spTree>
    <p:extLst>
      <p:ext uri="{BB962C8B-B14F-4D97-AF65-F5344CB8AC3E}">
        <p14:creationId xmlns:p14="http://schemas.microsoft.com/office/powerpoint/2010/main" val="46193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69A21-4640-5841-9798-A761F7360A4F}"/>
              </a:ext>
            </a:extLst>
          </p:cNvPr>
          <p:cNvSpPr>
            <a:spLocks noGrp="1"/>
          </p:cNvSpPr>
          <p:nvPr>
            <p:ph type="title"/>
          </p:nvPr>
        </p:nvSpPr>
        <p:spPr/>
        <p:txBody>
          <a:bodyPr/>
          <a:lstStyle/>
          <a:p>
            <a:r>
              <a:rPr kumimoji="1" lang="ja-JP" altLang="en-US"/>
              <a:t>時間差推論パターン</a:t>
            </a:r>
          </a:p>
        </p:txBody>
      </p:sp>
      <p:sp>
        <p:nvSpPr>
          <p:cNvPr id="3" name="コンテンツ プレースホルダー 2">
            <a:extLst>
              <a:ext uri="{FF2B5EF4-FFF2-40B4-BE49-F238E27FC236}">
                <a16:creationId xmlns:a16="http://schemas.microsoft.com/office/drawing/2014/main" id="{D3F7ED37-B4AD-D741-9F5E-4BF8BE804311}"/>
              </a:ext>
            </a:extLst>
          </p:cNvPr>
          <p:cNvSpPr>
            <a:spLocks noGrp="1"/>
          </p:cNvSpPr>
          <p:nvPr>
            <p:ph idx="1"/>
          </p:nvPr>
        </p:nvSpPr>
        <p:spPr/>
        <p:txBody>
          <a:bodyPr>
            <a:normAutofit fontScale="85000" lnSpcReduction="20000"/>
          </a:bodyPr>
          <a:lstStyle/>
          <a:p>
            <a:r>
              <a:rPr lang="ja-JP" altLang="en-US"/>
              <a:t>概要</a:t>
            </a:r>
            <a:endParaRPr lang="en-US" altLang="ja-JP" dirty="0"/>
          </a:p>
          <a:p>
            <a:pPr lvl="1"/>
            <a:r>
              <a:rPr lang="ja-JP" altLang="en-US"/>
              <a:t>﻿複数のモデルを組み合わせた際に生じる推論器の遅延時間差を意識したシステム</a:t>
            </a:r>
            <a:endParaRPr lang="en-US" altLang="ja-JP" dirty="0"/>
          </a:p>
          <a:p>
            <a:r>
              <a:rPr lang="ja-JP" altLang="en-US"/>
              <a:t>﻿ユースケース</a:t>
            </a:r>
            <a:endParaRPr lang="en-US" altLang="ja-JP" dirty="0"/>
          </a:p>
          <a:p>
            <a:pPr lvl="1"/>
            <a:r>
              <a:rPr lang="ja-JP" altLang="en-US"/>
              <a:t>インタラクティブなアプリケーションに推論器を組み込むとき。</a:t>
            </a:r>
            <a:endParaRPr lang="en-US" altLang="ja-JP" dirty="0"/>
          </a:p>
          <a:p>
            <a:pPr lvl="1"/>
            <a:r>
              <a:rPr lang="ja-JP" altLang="en-US"/>
              <a:t>レスポンスが速い推論器と遅い推論器を組み合わせたワークフローを作るとき。</a:t>
            </a:r>
            <a:endParaRPr lang="en-US" altLang="ja-JP" dirty="0"/>
          </a:p>
          <a:p>
            <a:r>
              <a:rPr lang="ja-JP" altLang="en-US"/>
              <a:t>解決したい課題</a:t>
            </a:r>
            <a:endParaRPr lang="en-US" altLang="ja-JP" dirty="0"/>
          </a:p>
          <a:p>
            <a:pPr lvl="1"/>
            <a:r>
              <a:rPr kumimoji="1" lang="ja-JP" altLang="en-US"/>
              <a:t>推論器間のレイテンシーに差があることによる、推論結果表示の遅延。</a:t>
            </a:r>
            <a:endParaRPr kumimoji="1" lang="en-US" altLang="ja-JP" dirty="0"/>
          </a:p>
          <a:p>
            <a:r>
              <a:rPr kumimoji="1" lang="ja-JP" altLang="en-US"/>
              <a:t>利点</a:t>
            </a:r>
            <a:endParaRPr kumimoji="1" lang="en-US" altLang="ja-JP" dirty="0"/>
          </a:p>
          <a:p>
            <a:pPr lvl="1"/>
            <a:r>
              <a:rPr lang="ja-JP" altLang="en-US"/>
              <a:t>﻿素早くレスポンスしつつ、より良い推論結果を提供することが可能。</a:t>
            </a:r>
            <a:endParaRPr lang="en-US" altLang="ja-JP" dirty="0"/>
          </a:p>
          <a:p>
            <a:r>
              <a:rPr kumimoji="1" lang="ja-JP" altLang="en-US"/>
              <a:t>検討事項</a:t>
            </a:r>
            <a:endParaRPr kumimoji="1" lang="en-US" altLang="ja-JP" dirty="0"/>
          </a:p>
          <a:p>
            <a:pPr lvl="1"/>
            <a:r>
              <a:rPr lang="ja-JP" altLang="en-US"/>
              <a:t>﻿推論精度とスピードのバランスです。どの推論器で同期的にレスポンスし、どの推論器で非同期に処理するか、という推論器の分担が重要になります。</a:t>
            </a:r>
            <a:endParaRPr lang="en-US" altLang="ja-JP" dirty="0"/>
          </a:p>
          <a:p>
            <a:pPr lvl="1"/>
            <a:r>
              <a:rPr lang="ja-JP" altLang="en-US"/>
              <a:t>﻿遅い推論器の結果の見せ方はユーザ体験の作り方と捉えて検討する必要があります。</a:t>
            </a:r>
            <a:endParaRPr kumimoji="1" lang="ja-JP" altLang="en-US"/>
          </a:p>
        </p:txBody>
      </p:sp>
    </p:spTree>
    <p:extLst>
      <p:ext uri="{BB962C8B-B14F-4D97-AF65-F5344CB8AC3E}">
        <p14:creationId xmlns:p14="http://schemas.microsoft.com/office/powerpoint/2010/main" val="428114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3AEBA7-4EE9-F84A-937A-BEECCBEAC410}"/>
              </a:ext>
            </a:extLst>
          </p:cNvPr>
          <p:cNvSpPr>
            <a:spLocks noGrp="1"/>
          </p:cNvSpPr>
          <p:nvPr>
            <p:ph type="title"/>
          </p:nvPr>
        </p:nvSpPr>
        <p:spPr/>
        <p:txBody>
          <a:bodyPr/>
          <a:lstStyle/>
          <a:p>
            <a:r>
              <a:rPr lang="ja-JP" altLang="en-US"/>
              <a:t>時間差推論パターン</a:t>
            </a:r>
            <a:endParaRPr kumimoji="1" lang="ja-JP" altLang="en-US"/>
          </a:p>
        </p:txBody>
      </p:sp>
      <p:sp>
        <p:nvSpPr>
          <p:cNvPr id="3" name="コンテンツ プレースホルダー 2">
            <a:extLst>
              <a:ext uri="{FF2B5EF4-FFF2-40B4-BE49-F238E27FC236}">
                <a16:creationId xmlns:a16="http://schemas.microsoft.com/office/drawing/2014/main" id="{64ED7721-D43C-EE46-90BA-0E8E02DBCB09}"/>
              </a:ext>
            </a:extLst>
          </p:cNvPr>
          <p:cNvSpPr>
            <a:spLocks noGrp="1"/>
          </p:cNvSpPr>
          <p:nvPr>
            <p:ph idx="1"/>
          </p:nvPr>
        </p:nvSpPr>
        <p:spPr>
          <a:xfrm>
            <a:off x="838201" y="1825625"/>
            <a:ext cx="5209316" cy="4351338"/>
          </a:xfrm>
        </p:spPr>
        <p:txBody>
          <a:bodyPr/>
          <a:lstStyle/>
          <a:p>
            <a:r>
              <a:rPr lang="ja-JP" altLang="en-US"/>
              <a:t>アーキテクチャー</a:t>
            </a:r>
            <a:endParaRPr lang="en-US" altLang="ja-JP" dirty="0"/>
          </a:p>
          <a:p>
            <a:pPr lvl="1"/>
            <a:r>
              <a:rPr lang="ja-JP" altLang="en-US"/>
              <a:t>﻿速い推論器ですぐに推論結果を返して表示した後に、ユーザの使用中により良い推論結果を次の画面（またはスクロールした画面等々）に用意しておく、というライフサイクルが考えられます。</a:t>
            </a:r>
            <a:endParaRPr lang="en-US" altLang="ja-JP" dirty="0"/>
          </a:p>
          <a:p>
            <a:pPr lvl="1"/>
            <a:r>
              <a:rPr lang="ja-JP" altLang="en-US"/>
              <a:t>右の例では、同期的で早い推論（</a:t>
            </a:r>
            <a:r>
              <a:rPr lang="en-US" altLang="ja-JP" dirty="0"/>
              <a:t>MobileNetv2</a:t>
            </a:r>
            <a:r>
              <a:rPr lang="ja-JP" altLang="en-US"/>
              <a:t>）と非同期的で遅い推論（</a:t>
            </a:r>
            <a:r>
              <a:rPr lang="en-US" altLang="ja-JP" dirty="0"/>
              <a:t>inceptionv3</a:t>
            </a:r>
            <a:r>
              <a:rPr lang="ja-JP" altLang="en-US"/>
              <a:t>）を配置。</a:t>
            </a:r>
            <a:endParaRPr lang="en-US" altLang="ja-JP" dirty="0"/>
          </a:p>
          <a:p>
            <a:pPr lvl="1"/>
            <a:endParaRPr kumimoji="1" lang="ja-JP" altLang="en-US"/>
          </a:p>
        </p:txBody>
      </p:sp>
      <p:pic>
        <p:nvPicPr>
          <p:cNvPr id="4" name="図 3">
            <a:extLst>
              <a:ext uri="{FF2B5EF4-FFF2-40B4-BE49-F238E27FC236}">
                <a16:creationId xmlns:a16="http://schemas.microsoft.com/office/drawing/2014/main" id="{DF35C0C1-356A-6540-B945-0C216871638E}"/>
              </a:ext>
            </a:extLst>
          </p:cNvPr>
          <p:cNvPicPr>
            <a:picLocks noChangeAspect="1"/>
          </p:cNvPicPr>
          <p:nvPr/>
        </p:nvPicPr>
        <p:blipFill>
          <a:blip r:embed="rId2"/>
          <a:stretch>
            <a:fillRect/>
          </a:stretch>
        </p:blipFill>
        <p:spPr>
          <a:xfrm>
            <a:off x="6400800" y="2094594"/>
            <a:ext cx="5209316" cy="2668812"/>
          </a:xfrm>
          <a:prstGeom prst="rect">
            <a:avLst/>
          </a:prstGeom>
        </p:spPr>
      </p:pic>
    </p:spTree>
    <p:extLst>
      <p:ext uri="{BB962C8B-B14F-4D97-AF65-F5344CB8AC3E}">
        <p14:creationId xmlns:p14="http://schemas.microsoft.com/office/powerpoint/2010/main" val="146994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AC439F7-D90A-5D47-9F9D-7C27C56F9E14}"/>
              </a:ext>
            </a:extLst>
          </p:cNvPr>
          <p:cNvPicPr>
            <a:picLocks noChangeAspect="1"/>
          </p:cNvPicPr>
          <p:nvPr/>
        </p:nvPicPr>
        <p:blipFill>
          <a:blip r:embed="rId2"/>
          <a:stretch>
            <a:fillRect/>
          </a:stretch>
        </p:blipFill>
        <p:spPr>
          <a:xfrm>
            <a:off x="7124700" y="3303657"/>
            <a:ext cx="5067300" cy="1993900"/>
          </a:xfrm>
          <a:prstGeom prst="rect">
            <a:avLst/>
          </a:prstGeom>
        </p:spPr>
      </p:pic>
      <p:sp>
        <p:nvSpPr>
          <p:cNvPr id="2" name="タイトル 1">
            <a:extLst>
              <a:ext uri="{FF2B5EF4-FFF2-40B4-BE49-F238E27FC236}">
                <a16:creationId xmlns:a16="http://schemas.microsoft.com/office/drawing/2014/main" id="{34539787-9AD2-2749-9250-6E9D8B14A6EA}"/>
              </a:ext>
            </a:extLst>
          </p:cNvPr>
          <p:cNvSpPr>
            <a:spLocks noGrp="1"/>
          </p:cNvSpPr>
          <p:nvPr>
            <p:ph type="title"/>
          </p:nvPr>
        </p:nvSpPr>
        <p:spPr/>
        <p:txBody>
          <a:bodyPr/>
          <a:lstStyle/>
          <a:p>
            <a:r>
              <a:rPr kumimoji="1" lang="ja-JP" altLang="en-US"/>
              <a:t>推論キャッシュパターン</a:t>
            </a:r>
          </a:p>
        </p:txBody>
      </p:sp>
      <p:sp>
        <p:nvSpPr>
          <p:cNvPr id="3" name="コンテンツ プレースホルダー 2">
            <a:extLst>
              <a:ext uri="{FF2B5EF4-FFF2-40B4-BE49-F238E27FC236}">
                <a16:creationId xmlns:a16="http://schemas.microsoft.com/office/drawing/2014/main" id="{457E1F07-7099-6B4C-9200-FEACC2CCC6DF}"/>
              </a:ext>
            </a:extLst>
          </p:cNvPr>
          <p:cNvSpPr>
            <a:spLocks noGrp="1"/>
          </p:cNvSpPr>
          <p:nvPr>
            <p:ph idx="1"/>
          </p:nvPr>
        </p:nvSpPr>
        <p:spPr/>
        <p:txBody>
          <a:bodyPr>
            <a:normAutofit fontScale="70000" lnSpcReduction="20000"/>
          </a:bodyPr>
          <a:lstStyle/>
          <a:p>
            <a:r>
              <a:rPr kumimoji="1" lang="ja-JP" altLang="en-US"/>
              <a:t>概要</a:t>
            </a:r>
            <a:endParaRPr kumimoji="1" lang="en-US" altLang="ja-JP" dirty="0"/>
          </a:p>
          <a:p>
            <a:pPr lvl="1"/>
            <a:r>
              <a:rPr kumimoji="1" lang="ja-JP" altLang="en-US"/>
              <a:t>同じデータを複数回推論するパターン。</a:t>
            </a:r>
            <a:endParaRPr kumimoji="1" lang="en-US" altLang="ja-JP" dirty="0"/>
          </a:p>
          <a:p>
            <a:r>
              <a:rPr lang="ja-JP" altLang="en-US"/>
              <a:t>ユースケース</a:t>
            </a:r>
            <a:endParaRPr lang="en-US" altLang="ja-JP" dirty="0"/>
          </a:p>
          <a:p>
            <a:pPr lvl="1"/>
            <a:r>
              <a:rPr lang="ja-JP" altLang="en-US"/>
              <a:t>﻿同一データの推論リクエストが発生し、かつそのデータを同定できるとき。</a:t>
            </a:r>
            <a:endParaRPr lang="en-US" altLang="ja-JP" dirty="0"/>
          </a:p>
          <a:p>
            <a:pPr lvl="1"/>
            <a:r>
              <a:rPr lang="ja-JP" altLang="en-US"/>
              <a:t>同一データに対して同一の推論結果をレスポンスできるとき。</a:t>
            </a:r>
            <a:endParaRPr lang="en-US" altLang="ja-JP" dirty="0"/>
          </a:p>
          <a:p>
            <a:pPr lvl="1"/>
            <a:r>
              <a:rPr lang="ja-JP" altLang="en-US"/>
              <a:t>入力データを検索できるとき。</a:t>
            </a:r>
            <a:endParaRPr lang="en-US" altLang="ja-JP" dirty="0"/>
          </a:p>
          <a:p>
            <a:pPr lvl="1"/>
            <a:r>
              <a:rPr lang="ja-JP" altLang="en-US"/>
              <a:t>推論のレイテンシーを短縮したいとき。</a:t>
            </a:r>
            <a:endParaRPr lang="en-US" altLang="ja-JP" dirty="0"/>
          </a:p>
          <a:p>
            <a:r>
              <a:rPr lang="ja-JP" altLang="en-US"/>
              <a:t>解決したい課題</a:t>
            </a:r>
            <a:endParaRPr lang="en-US" altLang="ja-JP" dirty="0"/>
          </a:p>
          <a:p>
            <a:pPr lvl="1"/>
            <a:r>
              <a:rPr lang="ja-JP" altLang="en-US"/>
              <a:t>﻿機能、スピード、コストをバランス良く配分したい。</a:t>
            </a:r>
            <a:endParaRPr lang="en-US" altLang="ja-JP" dirty="0"/>
          </a:p>
          <a:p>
            <a:r>
              <a:rPr lang="ja-JP" altLang="en-US"/>
              <a:t>利点</a:t>
            </a:r>
            <a:endParaRPr lang="en-US" altLang="ja-JP" dirty="0"/>
          </a:p>
          <a:p>
            <a:pPr lvl="1"/>
            <a:r>
              <a:rPr lang="ja-JP" altLang="en-US"/>
              <a:t>﻿推論速度を改善することができる。</a:t>
            </a:r>
            <a:endParaRPr lang="en-US" altLang="ja-JP" dirty="0"/>
          </a:p>
          <a:p>
            <a:pPr lvl="1"/>
            <a:r>
              <a:rPr lang="ja-JP" altLang="en-US"/>
              <a:t>推論器のコストを削減することができる。</a:t>
            </a:r>
            <a:endParaRPr lang="en-US" altLang="ja-JP" dirty="0"/>
          </a:p>
          <a:p>
            <a:r>
              <a:rPr lang="ja-JP" altLang="en-US"/>
              <a:t>検討事項</a:t>
            </a:r>
            <a:endParaRPr lang="en-US" altLang="ja-JP" dirty="0"/>
          </a:p>
          <a:p>
            <a:pPr lvl="1"/>
            <a:r>
              <a:rPr lang="ja-JP" altLang="en-US"/>
              <a:t>﻿キャッシュサーバがコスト高になる可能性があることです。</a:t>
            </a:r>
            <a:endParaRPr lang="en-US" altLang="ja-JP" dirty="0"/>
          </a:p>
          <a:p>
            <a:pPr lvl="1"/>
            <a:r>
              <a:rPr lang="ja-JP" altLang="en-US"/>
              <a:t>﻿同じデータに対して効果を発揮しますが、類似したデータで使うことはできません。</a:t>
            </a:r>
            <a:endParaRPr lang="en-US" altLang="ja-JP" dirty="0"/>
          </a:p>
          <a:p>
            <a:endParaRPr kumimoji="1" lang="ja-JP" altLang="en-US"/>
          </a:p>
        </p:txBody>
      </p:sp>
    </p:spTree>
    <p:extLst>
      <p:ext uri="{BB962C8B-B14F-4D97-AF65-F5344CB8AC3E}">
        <p14:creationId xmlns:p14="http://schemas.microsoft.com/office/powerpoint/2010/main" val="72762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338DC-5742-6C45-9E13-E97F3628BCA3}"/>
              </a:ext>
            </a:extLst>
          </p:cNvPr>
          <p:cNvSpPr>
            <a:spLocks noGrp="1"/>
          </p:cNvSpPr>
          <p:nvPr>
            <p:ph type="title"/>
          </p:nvPr>
        </p:nvSpPr>
        <p:spPr/>
        <p:txBody>
          <a:bodyPr/>
          <a:lstStyle/>
          <a:p>
            <a:r>
              <a:rPr lang="ja-JP" altLang="en-US"/>
              <a:t>推論キャッシュ</a:t>
            </a:r>
            <a:br>
              <a:rPr lang="en-US" altLang="ja-JP" dirty="0"/>
            </a:br>
            <a:r>
              <a:rPr lang="ja-JP" altLang="en-US"/>
              <a:t>パターン</a:t>
            </a:r>
            <a:endParaRPr kumimoji="1" lang="ja-JP" altLang="en-US"/>
          </a:p>
        </p:txBody>
      </p:sp>
      <p:sp>
        <p:nvSpPr>
          <p:cNvPr id="3" name="コンテンツ プレースホルダー 2">
            <a:extLst>
              <a:ext uri="{FF2B5EF4-FFF2-40B4-BE49-F238E27FC236}">
                <a16:creationId xmlns:a16="http://schemas.microsoft.com/office/drawing/2014/main" id="{5951544B-12C5-F74C-A5A3-AA00E8E99655}"/>
              </a:ext>
            </a:extLst>
          </p:cNvPr>
          <p:cNvSpPr>
            <a:spLocks noGrp="1"/>
          </p:cNvSpPr>
          <p:nvPr>
            <p:ph idx="1"/>
          </p:nvPr>
        </p:nvSpPr>
        <p:spPr>
          <a:xfrm>
            <a:off x="838200" y="1825625"/>
            <a:ext cx="5403574" cy="4351338"/>
          </a:xfrm>
        </p:spPr>
        <p:txBody>
          <a:bodyPr>
            <a:normAutofit/>
          </a:bodyPr>
          <a:lstStyle/>
          <a:p>
            <a:r>
              <a:rPr kumimoji="1" lang="ja-JP" altLang="en-US"/>
              <a:t>アーキテクチャー</a:t>
            </a:r>
            <a:endParaRPr kumimoji="1" lang="en-US" altLang="ja-JP" dirty="0"/>
          </a:p>
          <a:p>
            <a:pPr lvl="1"/>
            <a:r>
              <a:rPr lang="ja-JP" altLang="en-US"/>
              <a:t>以下のキャッシュタイミングがある。</a:t>
            </a:r>
            <a:endParaRPr lang="en-US" altLang="ja-JP" dirty="0"/>
          </a:p>
          <a:p>
            <a:pPr marL="1371600" lvl="2" indent="-457200">
              <a:buFont typeface="+mj-lt"/>
              <a:buAutoNum type="arabicPeriod"/>
            </a:pPr>
            <a:r>
              <a:rPr lang="ja-JP" altLang="en-US"/>
              <a:t>﻿事前にバッチ推論を実行してキャッシュしておく。</a:t>
            </a:r>
            <a:endParaRPr lang="en-US" altLang="ja-JP" dirty="0"/>
          </a:p>
          <a:p>
            <a:pPr marL="1371600" lvl="2" indent="-457200">
              <a:buFont typeface="+mj-lt"/>
              <a:buAutoNum type="arabicPeriod"/>
            </a:pPr>
            <a:r>
              <a:rPr lang="ja-JP" altLang="en-US"/>
              <a:t>推論時にキャッシュする。</a:t>
            </a:r>
            <a:endParaRPr lang="en-US" altLang="ja-JP" dirty="0"/>
          </a:p>
          <a:p>
            <a:pPr marL="1371600" lvl="2" indent="-457200">
              <a:buFont typeface="+mj-lt"/>
              <a:buAutoNum type="arabicPeriod"/>
            </a:pPr>
            <a:r>
              <a:rPr lang="en-US" altLang="ja-JP" dirty="0"/>
              <a:t>1.</a:t>
            </a:r>
            <a:r>
              <a:rPr lang="ja-JP" altLang="en-US"/>
              <a:t>と</a:t>
            </a:r>
            <a:r>
              <a:rPr lang="en-US" altLang="ja-JP" dirty="0"/>
              <a:t>2.</a:t>
            </a:r>
            <a:r>
              <a:rPr lang="ja-JP" altLang="en-US"/>
              <a:t>の組み合わせ。</a:t>
            </a:r>
            <a:endParaRPr lang="en-US" altLang="ja-JP" dirty="0"/>
          </a:p>
          <a:p>
            <a:pPr lvl="1"/>
            <a:r>
              <a:rPr lang="ja-JP" altLang="en-US"/>
              <a:t>以下のキャッシュ検索タイミングがある。</a:t>
            </a:r>
            <a:endParaRPr lang="en-US" altLang="ja-JP" dirty="0"/>
          </a:p>
          <a:p>
            <a:pPr marL="1371600" lvl="2" indent="-457200">
              <a:buFont typeface="+mj-lt"/>
              <a:buAutoNum type="arabicPeriod"/>
            </a:pPr>
            <a:r>
              <a:rPr lang="ja-JP" altLang="en-US"/>
              <a:t>﻿推論器に推論リクエストする前</a:t>
            </a:r>
            <a:endParaRPr lang="en-US" altLang="ja-JP" dirty="0"/>
          </a:p>
          <a:p>
            <a:pPr marL="1371600" lvl="2" indent="-457200">
              <a:buFont typeface="+mj-lt"/>
              <a:buAutoNum type="arabicPeriod"/>
            </a:pPr>
            <a:r>
              <a:rPr lang="ja-JP" altLang="en-US"/>
              <a:t>推論器に推論リクエストするのと同時</a:t>
            </a:r>
            <a:endParaRPr lang="en-US" altLang="ja-JP" dirty="0"/>
          </a:p>
        </p:txBody>
      </p:sp>
      <p:pic>
        <p:nvPicPr>
          <p:cNvPr id="4" name="図 3">
            <a:extLst>
              <a:ext uri="{FF2B5EF4-FFF2-40B4-BE49-F238E27FC236}">
                <a16:creationId xmlns:a16="http://schemas.microsoft.com/office/drawing/2014/main" id="{6E31C833-FAFD-2D44-9627-F8867AB0CDAD}"/>
              </a:ext>
            </a:extLst>
          </p:cNvPr>
          <p:cNvPicPr>
            <a:picLocks noChangeAspect="1"/>
          </p:cNvPicPr>
          <p:nvPr/>
        </p:nvPicPr>
        <p:blipFill>
          <a:blip r:embed="rId2"/>
          <a:stretch>
            <a:fillRect/>
          </a:stretch>
        </p:blipFill>
        <p:spPr>
          <a:xfrm>
            <a:off x="6674126" y="342900"/>
            <a:ext cx="5080000" cy="3086100"/>
          </a:xfrm>
          <a:prstGeom prst="rect">
            <a:avLst/>
          </a:prstGeom>
        </p:spPr>
      </p:pic>
      <p:pic>
        <p:nvPicPr>
          <p:cNvPr id="5" name="図 4">
            <a:extLst>
              <a:ext uri="{FF2B5EF4-FFF2-40B4-BE49-F238E27FC236}">
                <a16:creationId xmlns:a16="http://schemas.microsoft.com/office/drawing/2014/main" id="{8FA64C33-6DCA-2C4B-B34C-2B2ECFC88326}"/>
              </a:ext>
            </a:extLst>
          </p:cNvPr>
          <p:cNvPicPr>
            <a:picLocks noChangeAspect="1"/>
          </p:cNvPicPr>
          <p:nvPr/>
        </p:nvPicPr>
        <p:blipFill>
          <a:blip r:embed="rId3"/>
          <a:stretch>
            <a:fillRect/>
          </a:stretch>
        </p:blipFill>
        <p:spPr>
          <a:xfrm>
            <a:off x="6674678" y="3429000"/>
            <a:ext cx="5105400" cy="3390900"/>
          </a:xfrm>
          <a:prstGeom prst="rect">
            <a:avLst/>
          </a:prstGeom>
        </p:spPr>
      </p:pic>
    </p:spTree>
    <p:extLst>
      <p:ext uri="{BB962C8B-B14F-4D97-AF65-F5344CB8AC3E}">
        <p14:creationId xmlns:p14="http://schemas.microsoft.com/office/powerpoint/2010/main" val="321934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D730F-D75F-A648-92BD-5D7A258E9800}"/>
              </a:ext>
            </a:extLst>
          </p:cNvPr>
          <p:cNvSpPr>
            <a:spLocks noGrp="1"/>
          </p:cNvSpPr>
          <p:nvPr>
            <p:ph type="title"/>
          </p:nvPr>
        </p:nvSpPr>
        <p:spPr/>
        <p:txBody>
          <a:bodyPr/>
          <a:lstStyle/>
          <a:p>
            <a:r>
              <a:rPr kumimoji="1" lang="ja-JP" altLang="en-US"/>
              <a:t>デザインキャッシュパターン</a:t>
            </a:r>
          </a:p>
        </p:txBody>
      </p:sp>
      <p:sp>
        <p:nvSpPr>
          <p:cNvPr id="3" name="コンテンツ プレースホルダー 2">
            <a:extLst>
              <a:ext uri="{FF2B5EF4-FFF2-40B4-BE49-F238E27FC236}">
                <a16:creationId xmlns:a16="http://schemas.microsoft.com/office/drawing/2014/main" id="{F49A05B2-8B0D-D543-8344-AD1451DC299D}"/>
              </a:ext>
            </a:extLst>
          </p:cNvPr>
          <p:cNvSpPr>
            <a:spLocks noGrp="1"/>
          </p:cNvSpPr>
          <p:nvPr>
            <p:ph idx="1"/>
          </p:nvPr>
        </p:nvSpPr>
        <p:spPr/>
        <p:txBody>
          <a:bodyPr>
            <a:normAutofit fontScale="77500" lnSpcReduction="20000"/>
          </a:bodyPr>
          <a:lstStyle/>
          <a:p>
            <a:r>
              <a:rPr lang="ja-JP" altLang="en-US"/>
              <a:t>概要</a:t>
            </a:r>
            <a:endParaRPr lang="en-US" altLang="ja-JP" dirty="0"/>
          </a:p>
          <a:p>
            <a:pPr lvl="1"/>
            <a:r>
              <a:rPr lang="ja-JP" altLang="en-US"/>
              <a:t>生データや前処理データをキャッシュするパターン。</a:t>
            </a:r>
            <a:endParaRPr lang="en-US" altLang="ja-JP" dirty="0"/>
          </a:p>
          <a:p>
            <a:r>
              <a:rPr lang="ja-JP" altLang="en-US"/>
              <a:t>ユースケース</a:t>
            </a:r>
            <a:endParaRPr lang="en-US" altLang="ja-JP" dirty="0"/>
          </a:p>
          <a:p>
            <a:pPr lvl="1"/>
            <a:r>
              <a:rPr lang="ja-JP" altLang="en-US"/>
              <a:t>﻿ ﻿同一データの推論リクエストが発生し、かつそのデータを同定できるとき。</a:t>
            </a:r>
            <a:endParaRPr lang="en-US" altLang="ja-JP" dirty="0"/>
          </a:p>
          <a:p>
            <a:pPr lvl="1"/>
            <a:r>
              <a:rPr lang="ja-JP" altLang="en-US"/>
              <a:t>同一データを繰り返し処理するとき。</a:t>
            </a:r>
            <a:endParaRPr lang="en-US" altLang="ja-JP" dirty="0"/>
          </a:p>
          <a:p>
            <a:pPr lvl="1"/>
            <a:r>
              <a:rPr lang="ja-JP" altLang="en-US"/>
              <a:t>入力データをキャッシュ等で検索できるとき。</a:t>
            </a:r>
            <a:endParaRPr lang="en-US" altLang="ja-JP" dirty="0"/>
          </a:p>
          <a:p>
            <a:pPr lvl="1"/>
            <a:r>
              <a:rPr lang="ja-JP" altLang="en-US"/>
              <a:t>データ処理を高速にしたい場合。</a:t>
            </a:r>
            <a:endParaRPr lang="en-US" altLang="ja-JP" dirty="0"/>
          </a:p>
          <a:p>
            <a:r>
              <a:rPr lang="ja-JP" altLang="en-US"/>
              <a:t>解決したい課題</a:t>
            </a:r>
            <a:endParaRPr lang="en-US" altLang="ja-JP" dirty="0"/>
          </a:p>
          <a:p>
            <a:pPr lvl="1"/>
            <a:r>
              <a:rPr lang="ja-JP" altLang="en-US"/>
              <a:t>﻿ ﻿データダウンロードやデータの前処理は無視できないボトルネック。</a:t>
            </a:r>
            <a:endParaRPr lang="en-US" altLang="ja-JP" dirty="0"/>
          </a:p>
          <a:p>
            <a:r>
              <a:rPr lang="ja-JP" altLang="en-US"/>
              <a:t>利点</a:t>
            </a:r>
            <a:endParaRPr lang="en-US" altLang="ja-JP" dirty="0"/>
          </a:p>
          <a:p>
            <a:pPr lvl="1"/>
            <a:r>
              <a:rPr lang="ja-JP" altLang="en-US"/>
              <a:t>﻿﻿データ取得や前処理、特徴抽出のオーバーヘッドを削減することができる。</a:t>
            </a:r>
            <a:endParaRPr lang="en-US" altLang="ja-JP" dirty="0"/>
          </a:p>
          <a:p>
            <a:pPr lvl="1"/>
            <a:r>
              <a:rPr lang="ja-JP" altLang="en-US"/>
              <a:t>高速に推論を開始することができる。</a:t>
            </a:r>
          </a:p>
          <a:p>
            <a:r>
              <a:rPr lang="ja-JP" altLang="en-US"/>
              <a:t>検討事項</a:t>
            </a:r>
            <a:endParaRPr lang="en-US" altLang="ja-JP" dirty="0"/>
          </a:p>
          <a:p>
            <a:pPr lvl="1"/>
            <a:r>
              <a:rPr lang="ja-JP" altLang="en-US"/>
              <a:t>﻿﻿必要なキャッシュ容量が巨大になる点です。</a:t>
            </a:r>
            <a:endParaRPr kumimoji="1" lang="ja-JP" altLang="en-US"/>
          </a:p>
        </p:txBody>
      </p:sp>
    </p:spTree>
    <p:extLst>
      <p:ext uri="{BB962C8B-B14F-4D97-AF65-F5344CB8AC3E}">
        <p14:creationId xmlns:p14="http://schemas.microsoft.com/office/powerpoint/2010/main" val="20987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95745-22AA-0B4A-B2AC-552A8BA46A55}"/>
              </a:ext>
            </a:extLst>
          </p:cNvPr>
          <p:cNvSpPr>
            <a:spLocks noGrp="1"/>
          </p:cNvSpPr>
          <p:nvPr>
            <p:ph type="title"/>
          </p:nvPr>
        </p:nvSpPr>
        <p:spPr/>
        <p:txBody>
          <a:bodyPr/>
          <a:lstStyle/>
          <a:p>
            <a:r>
              <a:rPr lang="ja-JP" altLang="en-US"/>
              <a:t>デザインキャッシュパターン</a:t>
            </a:r>
            <a:endParaRPr kumimoji="1" lang="ja-JP" altLang="en-US"/>
          </a:p>
        </p:txBody>
      </p:sp>
      <p:sp>
        <p:nvSpPr>
          <p:cNvPr id="6" name="コンテンツ プレースホルダー 5">
            <a:extLst>
              <a:ext uri="{FF2B5EF4-FFF2-40B4-BE49-F238E27FC236}">
                <a16:creationId xmlns:a16="http://schemas.microsoft.com/office/drawing/2014/main" id="{8A1A3E68-8F35-0647-9057-2EB049DDD054}"/>
              </a:ext>
            </a:extLst>
          </p:cNvPr>
          <p:cNvSpPr>
            <a:spLocks noGrp="1"/>
          </p:cNvSpPr>
          <p:nvPr>
            <p:ph idx="1"/>
          </p:nvPr>
        </p:nvSpPr>
        <p:spPr>
          <a:xfrm>
            <a:off x="838200" y="1825625"/>
            <a:ext cx="5393635" cy="4351338"/>
          </a:xfrm>
        </p:spPr>
        <p:txBody>
          <a:bodyPr/>
          <a:lstStyle/>
          <a:p>
            <a:r>
              <a:rPr lang="ja-JP" altLang="en-US"/>
              <a:t>アーキテクチャー</a:t>
            </a:r>
            <a:endParaRPr lang="en-US" altLang="ja-JP" dirty="0"/>
          </a:p>
          <a:p>
            <a:pPr lvl="1"/>
            <a:r>
              <a:rPr lang="ja-JP" altLang="en-US"/>
              <a:t>推論キャッシュパターンと似たような構造。</a:t>
            </a:r>
            <a:endParaRPr lang="en-US" altLang="ja-JP" dirty="0"/>
          </a:p>
          <a:p>
            <a:pPr lvl="1"/>
            <a:r>
              <a:rPr lang="ja-JP" altLang="en-US"/>
              <a:t>キャッシュのタイミングは、推論キャッシュパターンと同様。</a:t>
            </a:r>
          </a:p>
        </p:txBody>
      </p:sp>
      <p:pic>
        <p:nvPicPr>
          <p:cNvPr id="7" name="コンテンツ プレースホルダー 3">
            <a:extLst>
              <a:ext uri="{FF2B5EF4-FFF2-40B4-BE49-F238E27FC236}">
                <a16:creationId xmlns:a16="http://schemas.microsoft.com/office/drawing/2014/main" id="{FF0BDF8A-667A-3D45-B26C-D2A7F5C1461F}"/>
              </a:ext>
            </a:extLst>
          </p:cNvPr>
          <p:cNvPicPr>
            <a:picLocks noChangeAspect="1"/>
          </p:cNvPicPr>
          <p:nvPr/>
        </p:nvPicPr>
        <p:blipFill>
          <a:blip r:embed="rId2"/>
          <a:stretch>
            <a:fillRect/>
          </a:stretch>
        </p:blipFill>
        <p:spPr>
          <a:xfrm>
            <a:off x="7464287" y="1288430"/>
            <a:ext cx="4154556" cy="5425728"/>
          </a:xfrm>
          <a:prstGeom prst="rect">
            <a:avLst/>
          </a:prstGeom>
        </p:spPr>
      </p:pic>
    </p:spTree>
    <p:extLst>
      <p:ext uri="{BB962C8B-B14F-4D97-AF65-F5344CB8AC3E}">
        <p14:creationId xmlns:p14="http://schemas.microsoft.com/office/powerpoint/2010/main" val="81234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AB814-0989-D347-9071-C657EDE3A77F}"/>
              </a:ext>
            </a:extLst>
          </p:cNvPr>
          <p:cNvSpPr>
            <a:spLocks noGrp="1"/>
          </p:cNvSpPr>
          <p:nvPr>
            <p:ph type="title"/>
          </p:nvPr>
        </p:nvSpPr>
        <p:spPr/>
        <p:txBody>
          <a:bodyPr/>
          <a:lstStyle/>
          <a:p>
            <a:r>
              <a:rPr kumimoji="1" lang="ja-JP" altLang="en-US"/>
              <a:t>推論器テンプレートパターン</a:t>
            </a:r>
          </a:p>
        </p:txBody>
      </p:sp>
      <p:sp>
        <p:nvSpPr>
          <p:cNvPr id="3" name="コンテンツ プレースホルダー 2">
            <a:extLst>
              <a:ext uri="{FF2B5EF4-FFF2-40B4-BE49-F238E27FC236}">
                <a16:creationId xmlns:a16="http://schemas.microsoft.com/office/drawing/2014/main" id="{37A4EF73-84CF-0E48-9792-A3B8C2DCE57B}"/>
              </a:ext>
            </a:extLst>
          </p:cNvPr>
          <p:cNvSpPr>
            <a:spLocks noGrp="1"/>
          </p:cNvSpPr>
          <p:nvPr>
            <p:ph idx="1"/>
          </p:nvPr>
        </p:nvSpPr>
        <p:spPr/>
        <p:txBody>
          <a:bodyPr>
            <a:normAutofit fontScale="55000" lnSpcReduction="20000"/>
          </a:bodyPr>
          <a:lstStyle/>
          <a:p>
            <a:r>
              <a:rPr lang="ja-JP" altLang="en-US"/>
              <a:t>概要</a:t>
            </a:r>
            <a:endParaRPr lang="en-US" altLang="ja-JP" dirty="0"/>
          </a:p>
          <a:p>
            <a:pPr lvl="1"/>
            <a:r>
              <a:rPr kumimoji="1" lang="ja-JP" altLang="en-US"/>
              <a:t>すべての推論器を毎回０から作っていると非効率なので、推論器のテンプレートを作る。</a:t>
            </a:r>
            <a:endParaRPr kumimoji="1" lang="en-US" altLang="ja-JP" dirty="0"/>
          </a:p>
          <a:p>
            <a:r>
              <a:rPr lang="ja-JP" altLang="en-US"/>
              <a:t>﻿ユースケース</a:t>
            </a:r>
            <a:endParaRPr lang="en-US" altLang="ja-JP" dirty="0"/>
          </a:p>
          <a:p>
            <a:pPr lvl="1"/>
            <a:r>
              <a:rPr lang="ja-JP" altLang="en-US"/>
              <a:t>同一入出力の推論器を大量に開発、リリースするとき。</a:t>
            </a:r>
            <a:endParaRPr lang="en-US" altLang="ja-JP" dirty="0"/>
          </a:p>
          <a:p>
            <a:pPr lvl="1"/>
            <a:r>
              <a:rPr lang="ja-JP" altLang="en-US"/>
              <a:t>推論器のうち、モデル以外を共通化することができるとき。</a:t>
            </a:r>
            <a:endParaRPr lang="en-US" altLang="ja-JP" dirty="0"/>
          </a:p>
          <a:p>
            <a:r>
              <a:rPr kumimoji="1" lang="ja-JP" altLang="en-US"/>
              <a:t>課題したい解決</a:t>
            </a:r>
            <a:endParaRPr kumimoji="1" lang="en-US" altLang="ja-JP" dirty="0"/>
          </a:p>
          <a:p>
            <a:pPr lvl="1"/>
            <a:r>
              <a:rPr lang="ja-JP" altLang="en-US"/>
              <a:t>﻿推論器がそれぞれに異なったコードで実装され、開発や運用が非効率になることです。</a:t>
            </a:r>
            <a:endParaRPr lang="en-US" altLang="ja-JP" dirty="0"/>
          </a:p>
          <a:p>
            <a:pPr lvl="1"/>
            <a:r>
              <a:rPr lang="ja-JP" altLang="en-US"/>
              <a:t>﻿共通化可能な要素には以下が含まれます。</a:t>
            </a:r>
            <a:endParaRPr lang="en-US" altLang="ja-JP" dirty="0"/>
          </a:p>
          <a:p>
            <a:pPr lvl="2"/>
            <a:r>
              <a:rPr lang="ja-JP" altLang="en-US"/>
              <a:t>インフラ</a:t>
            </a:r>
            <a:endParaRPr lang="en-US" altLang="ja-JP" dirty="0"/>
          </a:p>
          <a:p>
            <a:pPr lvl="3"/>
            <a:r>
              <a:rPr lang="ja-JP" altLang="en-US"/>
              <a:t>・</a:t>
            </a:r>
            <a:r>
              <a:rPr lang="en" altLang="ja-JP" dirty="0"/>
              <a:t>OS</a:t>
            </a:r>
            <a:r>
              <a:rPr lang="ja-JP" altLang="en"/>
              <a:t>・</a:t>
            </a:r>
            <a:r>
              <a:rPr lang="ja-JP" altLang="en-US"/>
              <a:t>ネットワーク・認証認可・セキュリティ・ログ収集・監視通報</a:t>
            </a:r>
            <a:endParaRPr lang="en-US" altLang="ja-JP" dirty="0"/>
          </a:p>
          <a:p>
            <a:pPr lvl="2"/>
            <a:r>
              <a:rPr lang="ja-JP" altLang="en-US"/>
              <a:t>非機械学習のミドルウェアやライブラリ</a:t>
            </a:r>
            <a:endParaRPr lang="en-US" altLang="ja-JP" dirty="0"/>
          </a:p>
          <a:p>
            <a:pPr lvl="3"/>
            <a:r>
              <a:rPr lang="ja-JP" altLang="en-US"/>
              <a:t>・</a:t>
            </a:r>
            <a:r>
              <a:rPr lang="en" altLang="ja-JP" dirty="0"/>
              <a:t>Web</a:t>
            </a:r>
            <a:r>
              <a:rPr lang="ja-JP" altLang="en-US"/>
              <a:t>アプリケーションサーバやジョブ管理サーバ・</a:t>
            </a:r>
            <a:r>
              <a:rPr lang="en" altLang="ja-JP" dirty="0"/>
              <a:t>RESTAPI</a:t>
            </a:r>
            <a:r>
              <a:rPr lang="ja-JP" altLang="en-US"/>
              <a:t>ライブラリや、</a:t>
            </a:r>
            <a:r>
              <a:rPr lang="en" altLang="ja-JP" dirty="0" err="1"/>
              <a:t>ProtocolBuffers</a:t>
            </a:r>
            <a:r>
              <a:rPr lang="ja-JP" altLang="en-US"/>
              <a:t>と</a:t>
            </a:r>
            <a:r>
              <a:rPr lang="en" altLang="ja-JP" dirty="0" err="1"/>
              <a:t>gRPC</a:t>
            </a:r>
            <a:r>
              <a:rPr lang="ja-JP" altLang="en"/>
              <a:t>・</a:t>
            </a:r>
            <a:r>
              <a:rPr lang="ja-JP" altLang="en-US"/>
              <a:t>ログの形式</a:t>
            </a:r>
            <a:endParaRPr lang="en-US" altLang="ja-JP" dirty="0"/>
          </a:p>
          <a:p>
            <a:pPr lvl="2"/>
            <a:r>
              <a:rPr lang="ja-JP" altLang="en-US"/>
              <a:t>﻿機械学習モデルを稼働させるためのプログラミング言語やライブラリ</a:t>
            </a:r>
            <a:endParaRPr lang="en-US" altLang="ja-JP" dirty="0"/>
          </a:p>
          <a:p>
            <a:pPr lvl="3"/>
            <a:r>
              <a:rPr lang="ja-JP" altLang="en-US"/>
              <a:t>・プログラミング言語のバージョン・機械学習ライブラリのバージョン・入出力インターフェイス・データの前処理、後処理の実装</a:t>
            </a:r>
            <a:endParaRPr lang="en-US" altLang="ja-JP" dirty="0"/>
          </a:p>
          <a:p>
            <a:r>
              <a:rPr kumimoji="1" lang="ja-JP" altLang="en-US"/>
              <a:t>利点</a:t>
            </a:r>
            <a:endParaRPr kumimoji="1" lang="en-US" altLang="ja-JP" dirty="0"/>
          </a:p>
          <a:p>
            <a:pPr lvl="1"/>
            <a:r>
              <a:rPr lang="ja-JP" altLang="en-US">
                <a:effectLst/>
              </a:rPr>
              <a:t>開発効率を向上させることができる。</a:t>
            </a:r>
            <a:endParaRPr lang="en-US" altLang="ja-JP" dirty="0">
              <a:effectLst/>
            </a:endParaRPr>
          </a:p>
          <a:p>
            <a:pPr lvl="1"/>
            <a:r>
              <a:rPr lang="ja-JP" altLang="en-US">
                <a:effectLst/>
              </a:rPr>
              <a:t>同一の運用方針で管理することが可能。</a:t>
            </a:r>
            <a:endParaRPr lang="en-US" altLang="ja-JP" dirty="0">
              <a:effectLst/>
            </a:endParaRPr>
          </a:p>
          <a:p>
            <a:pPr lvl="1"/>
            <a:r>
              <a:rPr lang="ja-JP" altLang="en-US">
                <a:effectLst/>
              </a:rPr>
              <a:t>リリースやインテグレーションテストを共通化することができる。</a:t>
            </a:r>
            <a:endParaRPr lang="en-US" altLang="ja-JP" dirty="0">
              <a:effectLst/>
            </a:endParaRPr>
          </a:p>
          <a:p>
            <a:r>
              <a:rPr lang="ja-JP" altLang="en-US"/>
              <a:t>検討事項</a:t>
            </a:r>
            <a:endParaRPr lang="en-US" altLang="ja-JP" dirty="0"/>
          </a:p>
          <a:p>
            <a:pPr lvl="1"/>
            <a:r>
              <a:rPr lang="ja-JP" altLang="en-US">
                <a:effectLst/>
              </a:rPr>
              <a:t>テンプレートの後方互換性とアップデートの方針を決めておく必要があります。</a:t>
            </a:r>
          </a:p>
          <a:p>
            <a:pPr lvl="1"/>
            <a:endParaRPr kumimoji="1" lang="ja-JP" altLang="en-US"/>
          </a:p>
        </p:txBody>
      </p:sp>
    </p:spTree>
    <p:extLst>
      <p:ext uri="{BB962C8B-B14F-4D97-AF65-F5344CB8AC3E}">
        <p14:creationId xmlns:p14="http://schemas.microsoft.com/office/powerpoint/2010/main" val="18602020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1792</Words>
  <Application>Microsoft Macintosh PowerPoint</Application>
  <PresentationFormat>ワイド画面</PresentationFormat>
  <Paragraphs>177</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並列マイクロサービスパターン</vt:lpstr>
      <vt:lpstr>並列マイクロ サービスパターン</vt:lpstr>
      <vt:lpstr>時間差推論パターン</vt:lpstr>
      <vt:lpstr>時間差推論パターン</vt:lpstr>
      <vt:lpstr>推論キャッシュパターン</vt:lpstr>
      <vt:lpstr>推論キャッシュ パターン</vt:lpstr>
      <vt:lpstr>デザインキャッシュパターン</vt:lpstr>
      <vt:lpstr>デザインキャッシュパターン</vt:lpstr>
      <vt:lpstr>推論器テンプレートパターン</vt:lpstr>
      <vt:lpstr>推論器テンプレート パターン</vt:lpstr>
      <vt:lpstr>Edge AIパターン</vt:lpstr>
      <vt:lpstr>Edge AIパターン</vt:lpstr>
      <vt:lpstr>Edge AI用のライブラリ</vt:lpstr>
      <vt:lpstr>アンチパターン ーオンラインビッグサイズパターンー</vt:lpstr>
      <vt:lpstr>アンチパターン ーオンラインビッグサイズパターンー</vt:lpstr>
      <vt:lpstr>アンチパターン ーオールインワンパターンー</vt:lpstr>
      <vt:lpstr>アンチパターン ーオールインワンパターンー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並列マイクロサービスパターン</dc:title>
  <dc:creator>Tanaka Shunsuke</dc:creator>
  <cp:lastModifiedBy>Tanaka Shunsuke</cp:lastModifiedBy>
  <cp:revision>20</cp:revision>
  <dcterms:created xsi:type="dcterms:W3CDTF">2021-12-17T00:52:32Z</dcterms:created>
  <dcterms:modified xsi:type="dcterms:W3CDTF">2021-12-17T02:48:26Z</dcterms:modified>
</cp:coreProperties>
</file>