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3" r:id="rId7"/>
    <p:sldId id="264" r:id="rId8"/>
    <p:sldId id="260" r:id="rId9"/>
    <p:sldId id="265" r:id="rId10"/>
    <p:sldId id="266" r:id="rId11"/>
    <p:sldId id="261" r:id="rId12"/>
    <p:sldId id="267"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1"/>
    <p:restoredTop sz="94698"/>
  </p:normalViewPr>
  <p:slideViewPr>
    <p:cSldViewPr snapToGrid="0" snapToObjects="1">
      <p:cViewPr>
        <p:scale>
          <a:sx n="125" d="100"/>
          <a:sy n="125" d="100"/>
        </p:scale>
        <p:origin x="59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97DDDF-6BD3-3D41-B73F-96138B5634C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6FCAA3C-FC5B-2748-99EC-296EA39CF0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6E3046B-1973-6943-971A-7679EE237B3B}"/>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5" name="フッター プレースホルダー 4">
            <a:extLst>
              <a:ext uri="{FF2B5EF4-FFF2-40B4-BE49-F238E27FC236}">
                <a16:creationId xmlns:a16="http://schemas.microsoft.com/office/drawing/2014/main" id="{244F5B6C-01DD-DA4A-B771-83856612A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292491-3B21-E14B-9840-08C285745BF1}"/>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336724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38BBC-E577-014A-87A4-BDFA278C70F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8CDE30-CD75-DA44-85E1-5E61574A697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29B332-EA62-FC49-A250-C361C397294B}"/>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5" name="フッター プレースホルダー 4">
            <a:extLst>
              <a:ext uri="{FF2B5EF4-FFF2-40B4-BE49-F238E27FC236}">
                <a16:creationId xmlns:a16="http://schemas.microsoft.com/office/drawing/2014/main" id="{CC91893A-8FF2-5C40-ABEF-A5254BA6A6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44A4AF-A4CA-C044-A21E-DBD019981C7C}"/>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149575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ED213F-81B8-8947-9C0E-72BA74AA8E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00BDE10-303E-884B-8703-D7498286A4E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467FB2-DCD1-9340-AFC5-46A0AB725CB4}"/>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5" name="フッター プレースホルダー 4">
            <a:extLst>
              <a:ext uri="{FF2B5EF4-FFF2-40B4-BE49-F238E27FC236}">
                <a16:creationId xmlns:a16="http://schemas.microsoft.com/office/drawing/2014/main" id="{5378E476-9F36-B440-A2B0-691877D2AA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9EAC0-B62D-2C4A-A817-1D1FA4C64D40}"/>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52943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22683-A350-544C-850D-052455078C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BAA735-FDEC-DF43-99DA-8C8A796DA9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42E2AB-08B0-4845-A749-EC89BBC5BF7D}"/>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5" name="フッター プレースホルダー 4">
            <a:extLst>
              <a:ext uri="{FF2B5EF4-FFF2-40B4-BE49-F238E27FC236}">
                <a16:creationId xmlns:a16="http://schemas.microsoft.com/office/drawing/2014/main" id="{907D475E-7A80-5142-88DC-88270C4A0F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3F9E2F-9EEF-1C42-BBB2-BEF242CB2C54}"/>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408252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7CC54-8D6F-0E4F-BD4F-135251F1016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479311-671A-D54F-B1B5-F4CF173118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D895E7F-E4FF-0941-B745-253369C8429F}"/>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5" name="フッター プレースホルダー 4">
            <a:extLst>
              <a:ext uri="{FF2B5EF4-FFF2-40B4-BE49-F238E27FC236}">
                <a16:creationId xmlns:a16="http://schemas.microsoft.com/office/drawing/2014/main" id="{DEB2B5F4-02A6-9246-824D-2FD63E19D9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33BFDB-15AC-7342-8619-572D8D3DF21F}"/>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161754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28CB2-44FE-0141-B6D8-36F77DB0ED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231FDE-75B4-2441-B302-3EBEF9FCE9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B0D3DE-17DB-B04F-BCBC-2EEA3044E4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7A5F53-2618-9841-98AB-28193ABEA281}"/>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6" name="フッター プレースホルダー 5">
            <a:extLst>
              <a:ext uri="{FF2B5EF4-FFF2-40B4-BE49-F238E27FC236}">
                <a16:creationId xmlns:a16="http://schemas.microsoft.com/office/drawing/2014/main" id="{72FAB498-312E-F742-BC33-459878773F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AF0295-A5C5-9B4B-8881-684ED06F4D92}"/>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829871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FAF8A-1D79-664B-91E1-BF153DC1CD9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C4E43B-A907-5340-8BB7-722D814B2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D598AC-B0B5-7248-9953-8A9719A04E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935FD1A-3E16-FF4A-9D64-48D3802F6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3B617CC-1632-7E4A-95C4-95FC5BD3633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CD2858-F4EC-0946-B568-663D306D3438}"/>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8" name="フッター プレースホルダー 7">
            <a:extLst>
              <a:ext uri="{FF2B5EF4-FFF2-40B4-BE49-F238E27FC236}">
                <a16:creationId xmlns:a16="http://schemas.microsoft.com/office/drawing/2014/main" id="{7311246C-B4A0-1C40-B2ED-F3B052FE895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02FAF2D-2620-7F4C-861F-8C156FD92939}"/>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232431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9E610-7B18-AF4A-82F5-F15EE4D37D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0ACE69-BB34-9849-9071-EEC945BB8516}"/>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4" name="フッター プレースホルダー 3">
            <a:extLst>
              <a:ext uri="{FF2B5EF4-FFF2-40B4-BE49-F238E27FC236}">
                <a16:creationId xmlns:a16="http://schemas.microsoft.com/office/drawing/2014/main" id="{92ABECF8-103A-A74A-817D-ACF5D274B0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E3AB107-7E56-344A-9B27-B6FA61606E2F}"/>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304157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EA14B6-5900-8C44-AE53-D5716AB15E51}"/>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3" name="フッター プレースホルダー 2">
            <a:extLst>
              <a:ext uri="{FF2B5EF4-FFF2-40B4-BE49-F238E27FC236}">
                <a16:creationId xmlns:a16="http://schemas.microsoft.com/office/drawing/2014/main" id="{2EAC94F2-CEF3-004A-8EF1-44E00E8C9C0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806885E-E365-9F49-960D-9A47323ED9D3}"/>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155655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6AFAD4-28DA-2346-8AA2-2064D496B94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A02155-41A4-DB43-86CB-E5AACF523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D2D6E9-67ED-1D4A-801A-E2FF3B85D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E91989A-0461-1346-9333-3743B84F2816}"/>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6" name="フッター プレースホルダー 5">
            <a:extLst>
              <a:ext uri="{FF2B5EF4-FFF2-40B4-BE49-F238E27FC236}">
                <a16:creationId xmlns:a16="http://schemas.microsoft.com/office/drawing/2014/main" id="{547B8279-F2EF-AF44-A86F-15F8D7D68F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EC122ED-1A40-F044-99C1-A9CEE44AE504}"/>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74570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578BC-2479-AA43-972A-36179CEDBA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50B1080-5086-754C-980D-BF41AC8BD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F8610E-D660-0146-967E-DC8B6EE47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B92EA6-6B06-C040-9512-C0813D6882C1}"/>
              </a:ext>
            </a:extLst>
          </p:cNvPr>
          <p:cNvSpPr>
            <a:spLocks noGrp="1"/>
          </p:cNvSpPr>
          <p:nvPr>
            <p:ph type="dt" sz="half" idx="10"/>
          </p:nvPr>
        </p:nvSpPr>
        <p:spPr/>
        <p:txBody>
          <a:bodyPr/>
          <a:lstStyle/>
          <a:p>
            <a:fld id="{9A6AC0EE-6507-814B-9227-C8B0F9B8C8B8}" type="datetimeFigureOut">
              <a:rPr kumimoji="1" lang="ja-JP" altLang="en-US" smtClean="0"/>
              <a:t>2021/12/1</a:t>
            </a:fld>
            <a:endParaRPr kumimoji="1" lang="ja-JP" altLang="en-US"/>
          </a:p>
        </p:txBody>
      </p:sp>
      <p:sp>
        <p:nvSpPr>
          <p:cNvPr id="6" name="フッター プレースホルダー 5">
            <a:extLst>
              <a:ext uri="{FF2B5EF4-FFF2-40B4-BE49-F238E27FC236}">
                <a16:creationId xmlns:a16="http://schemas.microsoft.com/office/drawing/2014/main" id="{BDB7FD8A-02B6-2E4F-B112-E81AC13579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D9D043-9028-6840-8CF2-667F1D0436AB}"/>
              </a:ext>
            </a:extLst>
          </p:cNvPr>
          <p:cNvSpPr>
            <a:spLocks noGrp="1"/>
          </p:cNvSpPr>
          <p:nvPr>
            <p:ph type="sldNum" sz="quarter" idx="12"/>
          </p:nvPr>
        </p:nvSpPr>
        <p:spPr/>
        <p:txBody>
          <a:body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3607339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FB3B7E9-FB20-9443-9169-C9E4468E4D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31144F-6943-C44C-901F-678A3B91B7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EA2E0F-782C-A840-A325-CB88D5703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AC0EE-6507-814B-9227-C8B0F9B8C8B8}" type="datetimeFigureOut">
              <a:rPr kumimoji="1" lang="ja-JP" altLang="en-US" smtClean="0"/>
              <a:t>2021/12/1</a:t>
            </a:fld>
            <a:endParaRPr kumimoji="1" lang="ja-JP" altLang="en-US"/>
          </a:p>
        </p:txBody>
      </p:sp>
      <p:sp>
        <p:nvSpPr>
          <p:cNvPr id="5" name="フッター プレースホルダー 4">
            <a:extLst>
              <a:ext uri="{FF2B5EF4-FFF2-40B4-BE49-F238E27FC236}">
                <a16:creationId xmlns:a16="http://schemas.microsoft.com/office/drawing/2014/main" id="{19CFCD35-A7CA-6B4E-9CFB-9DC6F780D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2AA14D8-8C69-2E40-9BAB-75533B5BB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94FA3-992F-3A42-821D-53EC3DF44DD7}" type="slidenum">
              <a:rPr kumimoji="1" lang="ja-JP" altLang="en-US" smtClean="0"/>
              <a:t>‹#›</a:t>
            </a:fld>
            <a:endParaRPr kumimoji="1" lang="ja-JP" altLang="en-US"/>
          </a:p>
        </p:txBody>
      </p:sp>
    </p:spTree>
    <p:extLst>
      <p:ext uri="{BB962C8B-B14F-4D97-AF65-F5344CB8AC3E}">
        <p14:creationId xmlns:p14="http://schemas.microsoft.com/office/powerpoint/2010/main" val="172477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84381-8A42-094E-A4BE-5DC9B4E49683}"/>
              </a:ext>
            </a:extLst>
          </p:cNvPr>
          <p:cNvSpPr>
            <a:spLocks noGrp="1"/>
          </p:cNvSpPr>
          <p:nvPr>
            <p:ph type="ctrTitle"/>
          </p:nvPr>
        </p:nvSpPr>
        <p:spPr/>
        <p:txBody>
          <a:bodyPr/>
          <a:lstStyle/>
          <a:p>
            <a:r>
              <a:rPr lang="ja-JP" altLang="en-US"/>
              <a:t>クラスタリング</a:t>
            </a:r>
            <a:endParaRPr kumimoji="1" lang="ja-JP" altLang="en-US"/>
          </a:p>
        </p:txBody>
      </p:sp>
      <p:sp>
        <p:nvSpPr>
          <p:cNvPr id="3" name="字幕 2">
            <a:extLst>
              <a:ext uri="{FF2B5EF4-FFF2-40B4-BE49-F238E27FC236}">
                <a16:creationId xmlns:a16="http://schemas.microsoft.com/office/drawing/2014/main" id="{8198D385-B004-164B-AE98-576FC21E596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11791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DDBB4-39DD-DE43-95B5-D32E8E8BAAFA}"/>
              </a:ext>
            </a:extLst>
          </p:cNvPr>
          <p:cNvSpPr>
            <a:spLocks noGrp="1"/>
          </p:cNvSpPr>
          <p:nvPr>
            <p:ph type="title"/>
          </p:nvPr>
        </p:nvSpPr>
        <p:spPr/>
        <p:txBody>
          <a:bodyPr/>
          <a:lstStyle/>
          <a:p>
            <a:r>
              <a:rPr lang="ja-JP" altLang="en-US"/>
              <a:t>階層クラスタリングの精度</a:t>
            </a:r>
            <a:endParaRPr kumimoji="1" lang="ja-JP" altLang="en-US"/>
          </a:p>
        </p:txBody>
      </p:sp>
      <p:sp>
        <p:nvSpPr>
          <p:cNvPr id="3" name="コンテンツ プレースホルダー 2">
            <a:extLst>
              <a:ext uri="{FF2B5EF4-FFF2-40B4-BE49-F238E27FC236}">
                <a16:creationId xmlns:a16="http://schemas.microsoft.com/office/drawing/2014/main" id="{76903BD8-5707-7144-86FD-566FEDD5182E}"/>
              </a:ext>
            </a:extLst>
          </p:cNvPr>
          <p:cNvSpPr>
            <a:spLocks noGrp="1"/>
          </p:cNvSpPr>
          <p:nvPr>
            <p:ph idx="1"/>
          </p:nvPr>
        </p:nvSpPr>
        <p:spPr/>
        <p:txBody>
          <a:bodyPr/>
          <a:lstStyle/>
          <a:p>
            <a:r>
              <a:rPr lang="ja-JP" altLang="en-US"/>
              <a:t>クラスター数を</a:t>
            </a:r>
            <a:r>
              <a:rPr lang="en-US" altLang="ja-JP" dirty="0"/>
              <a:t>20</a:t>
            </a:r>
            <a:r>
              <a:rPr lang="ja-JP" altLang="en-US"/>
              <a:t>になるように距離閾値（クラスター間の類似度）を適当に設定しており、精度を確認すると</a:t>
            </a:r>
            <a:r>
              <a:rPr kumimoji="1" lang="en-US" altLang="ja-JP" b="1" dirty="0"/>
              <a:t>77%</a:t>
            </a:r>
            <a:r>
              <a:rPr lang="ja-JP" altLang="en-US"/>
              <a:t>であった。</a:t>
            </a:r>
            <a:endParaRPr lang="en-US" altLang="ja-JP" dirty="0"/>
          </a:p>
          <a:p>
            <a:r>
              <a:rPr kumimoji="1" lang="en-US" altLang="ja-JP" dirty="0"/>
              <a:t>K</a:t>
            </a:r>
            <a:r>
              <a:rPr kumimoji="1" lang="ja-JP" altLang="en-US"/>
              <a:t>平均法では</a:t>
            </a:r>
            <a:r>
              <a:rPr kumimoji="1" lang="en-US" altLang="ja-JP" dirty="0"/>
              <a:t>70%</a:t>
            </a:r>
            <a:r>
              <a:rPr kumimoji="1" lang="ja-JP" altLang="en-US"/>
              <a:t>前後と考えると階層クラスタリングの方が精度が良いことがわかる。</a:t>
            </a:r>
            <a:endParaRPr kumimoji="1" lang="en-US" altLang="ja-JP" dirty="0"/>
          </a:p>
        </p:txBody>
      </p:sp>
    </p:spTree>
    <p:extLst>
      <p:ext uri="{BB962C8B-B14F-4D97-AF65-F5344CB8AC3E}">
        <p14:creationId xmlns:p14="http://schemas.microsoft.com/office/powerpoint/2010/main" val="133821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17ED8-6DB7-E24B-BD54-6162245BAEA9}"/>
              </a:ext>
            </a:extLst>
          </p:cNvPr>
          <p:cNvSpPr>
            <a:spLocks noGrp="1"/>
          </p:cNvSpPr>
          <p:nvPr>
            <p:ph type="title"/>
          </p:nvPr>
        </p:nvSpPr>
        <p:spPr/>
        <p:txBody>
          <a:bodyPr>
            <a:normAutofit fontScale="90000"/>
          </a:bodyPr>
          <a:lstStyle/>
          <a:p>
            <a:r>
              <a:rPr lang="en-US" altLang="ja-JP" dirty="0"/>
              <a:t>DBSCAN</a:t>
            </a:r>
            <a:r>
              <a:rPr lang="ja-JP" altLang="en-US"/>
              <a:t>のアルゴリズム</a:t>
            </a:r>
            <a:br>
              <a:rPr lang="en-US" altLang="ja-JP" dirty="0"/>
            </a:br>
            <a:r>
              <a:rPr lang="en-US" altLang="ja-JP" dirty="0"/>
              <a:t>(</a:t>
            </a:r>
            <a:r>
              <a:rPr lang="en" altLang="ja-JP" dirty="0"/>
              <a:t>Density-based spatial clustering of applications with noise</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B6274B8A-5411-6E4F-9C08-1350BAAABA23}"/>
              </a:ext>
            </a:extLst>
          </p:cNvPr>
          <p:cNvSpPr>
            <a:spLocks noGrp="1"/>
          </p:cNvSpPr>
          <p:nvPr>
            <p:ph idx="1"/>
          </p:nvPr>
        </p:nvSpPr>
        <p:spPr>
          <a:xfrm>
            <a:off x="838200" y="1825625"/>
            <a:ext cx="10515600" cy="1325563"/>
          </a:xfrm>
        </p:spPr>
        <p:txBody>
          <a:bodyPr>
            <a:normAutofit fontScale="62500" lnSpcReduction="20000"/>
          </a:bodyPr>
          <a:lstStyle/>
          <a:p>
            <a:pPr marL="514350" indent="-514350">
              <a:buFont typeface="+mj-lt"/>
              <a:buAutoNum type="arabicPeriod"/>
            </a:pPr>
            <a:r>
              <a:rPr lang="ja-JP" altLang="en-US"/>
              <a:t>点を３つに分類する</a:t>
            </a:r>
          </a:p>
          <a:p>
            <a:pPr marL="914400" lvl="1" indent="-457200">
              <a:buFont typeface="+mj-lt"/>
              <a:buAutoNum type="arabicPeriod"/>
            </a:pPr>
            <a:r>
              <a:rPr lang="en" altLang="ja-JP" dirty="0"/>
              <a:t>Core</a:t>
            </a:r>
            <a:r>
              <a:rPr lang="ja-JP" altLang="en-US"/>
              <a:t>点</a:t>
            </a:r>
            <a:r>
              <a:rPr lang="en-US" altLang="ja-JP" dirty="0"/>
              <a:t>(A)</a:t>
            </a:r>
            <a:r>
              <a:rPr lang="ja-JP" altLang="en-US"/>
              <a:t> </a:t>
            </a:r>
            <a:r>
              <a:rPr lang="en-US" altLang="ja-JP" dirty="0"/>
              <a:t>: </a:t>
            </a:r>
            <a:r>
              <a:rPr lang="ja-JP" altLang="en-US"/>
              <a:t>半径</a:t>
            </a:r>
            <a:r>
              <a:rPr lang="el-GR" altLang="ja-JP" dirty="0"/>
              <a:t>ε</a:t>
            </a:r>
            <a:r>
              <a:rPr lang="ja-JP" altLang="en-US"/>
              <a:t>以内に少なくとも</a:t>
            </a:r>
            <a:r>
              <a:rPr lang="en" altLang="ja-JP" dirty="0" err="1"/>
              <a:t>minPts</a:t>
            </a:r>
            <a:r>
              <a:rPr lang="ja-JP" altLang="en-US"/>
              <a:t>個の隣接点を持つ点</a:t>
            </a:r>
          </a:p>
          <a:p>
            <a:pPr marL="914400" lvl="1" indent="-457200">
              <a:buFont typeface="+mj-lt"/>
              <a:buAutoNum type="arabicPeriod"/>
            </a:pPr>
            <a:r>
              <a:rPr lang="en" altLang="ja-JP" dirty="0"/>
              <a:t>Reachable</a:t>
            </a:r>
            <a:r>
              <a:rPr lang="ja-JP" altLang="en-US"/>
              <a:t>点</a:t>
            </a:r>
            <a:r>
              <a:rPr lang="en-US" altLang="ja-JP" dirty="0"/>
              <a:t>(B,C):</a:t>
            </a:r>
            <a:r>
              <a:rPr lang="ja-JP" altLang="en-US"/>
              <a:t>半径</a:t>
            </a:r>
            <a:r>
              <a:rPr lang="el-GR" altLang="ja-JP" dirty="0"/>
              <a:t>ε</a:t>
            </a:r>
            <a:r>
              <a:rPr lang="ja-JP" altLang="en-US"/>
              <a:t>以内に</a:t>
            </a:r>
            <a:r>
              <a:rPr lang="en" altLang="ja-JP" dirty="0" err="1"/>
              <a:t>minPts</a:t>
            </a:r>
            <a:r>
              <a:rPr lang="ja-JP" altLang="en-US"/>
              <a:t>個ほどは隣接点がないが，半径</a:t>
            </a:r>
            <a:r>
              <a:rPr lang="el-GR" altLang="ja-JP" dirty="0"/>
              <a:t>ε</a:t>
            </a:r>
            <a:r>
              <a:rPr lang="ja-JP" altLang="en-US"/>
              <a:t>以内に</a:t>
            </a:r>
            <a:r>
              <a:rPr lang="en" altLang="ja-JP" dirty="0"/>
              <a:t>Core</a:t>
            </a:r>
            <a:r>
              <a:rPr lang="ja-JP" altLang="en-US"/>
              <a:t>点を持つ点</a:t>
            </a:r>
          </a:p>
          <a:p>
            <a:pPr marL="914400" lvl="1" indent="-457200">
              <a:buFont typeface="+mj-lt"/>
              <a:buAutoNum type="arabicPeriod"/>
            </a:pPr>
            <a:r>
              <a:rPr lang="en" altLang="ja-JP" dirty="0"/>
              <a:t>Outlier(N) : </a:t>
            </a:r>
            <a:r>
              <a:rPr lang="ja-JP" altLang="en-US"/>
              <a:t>半径</a:t>
            </a:r>
            <a:r>
              <a:rPr lang="el-GR" altLang="ja-JP" dirty="0"/>
              <a:t>ε</a:t>
            </a:r>
            <a:r>
              <a:rPr lang="ja-JP" altLang="en-US"/>
              <a:t>以内に隣接点がない点</a:t>
            </a:r>
          </a:p>
          <a:p>
            <a:pPr marL="514350" indent="-514350">
              <a:buFont typeface="+mj-lt"/>
              <a:buAutoNum type="arabicPeriod"/>
            </a:pPr>
            <a:r>
              <a:rPr lang="en" altLang="ja-JP" dirty="0"/>
              <a:t>Core</a:t>
            </a:r>
            <a:r>
              <a:rPr lang="ja-JP" altLang="en-US"/>
              <a:t>点の集まりからクラスタを作成し，</a:t>
            </a:r>
            <a:r>
              <a:rPr lang="en" altLang="ja-JP" dirty="0"/>
              <a:t>Reachable</a:t>
            </a:r>
            <a:r>
              <a:rPr lang="ja-JP" altLang="en-US"/>
              <a:t>点を各クラスタに割り当てる</a:t>
            </a:r>
            <a:r>
              <a:rPr lang="en-US" altLang="ja-JP" dirty="0"/>
              <a:t>.</a:t>
            </a:r>
          </a:p>
        </p:txBody>
      </p:sp>
      <p:pic>
        <p:nvPicPr>
          <p:cNvPr id="4" name="図 3">
            <a:extLst>
              <a:ext uri="{FF2B5EF4-FFF2-40B4-BE49-F238E27FC236}">
                <a16:creationId xmlns:a16="http://schemas.microsoft.com/office/drawing/2014/main" id="{21237B22-01E7-3B48-ACEE-36D3CAE9DA08}"/>
              </a:ext>
            </a:extLst>
          </p:cNvPr>
          <p:cNvPicPr>
            <a:picLocks noChangeAspect="1"/>
          </p:cNvPicPr>
          <p:nvPr/>
        </p:nvPicPr>
        <p:blipFill>
          <a:blip r:embed="rId2"/>
          <a:stretch>
            <a:fillRect/>
          </a:stretch>
        </p:blipFill>
        <p:spPr>
          <a:xfrm>
            <a:off x="1521218" y="3428998"/>
            <a:ext cx="4361191" cy="3063875"/>
          </a:xfrm>
          <a:prstGeom prst="rect">
            <a:avLst/>
          </a:prstGeom>
        </p:spPr>
      </p:pic>
      <p:sp>
        <p:nvSpPr>
          <p:cNvPr id="5" name="テキスト ボックス 4">
            <a:extLst>
              <a:ext uri="{FF2B5EF4-FFF2-40B4-BE49-F238E27FC236}">
                <a16:creationId xmlns:a16="http://schemas.microsoft.com/office/drawing/2014/main" id="{D5F33BFF-342A-C14A-861A-11F56DDEC162}"/>
              </a:ext>
            </a:extLst>
          </p:cNvPr>
          <p:cNvSpPr txBox="1"/>
          <p:nvPr/>
        </p:nvSpPr>
        <p:spPr>
          <a:xfrm>
            <a:off x="6309592" y="4360772"/>
            <a:ext cx="4637808" cy="1200329"/>
          </a:xfrm>
          <a:prstGeom prst="rect">
            <a:avLst/>
          </a:prstGeom>
          <a:noFill/>
        </p:spPr>
        <p:txBody>
          <a:bodyPr wrap="none" rtlCol="0">
            <a:spAutoFit/>
          </a:bodyPr>
          <a:lstStyle/>
          <a:p>
            <a:r>
              <a:rPr lang="en-US" altLang="ja-JP" dirty="0" err="1"/>
              <a:t>sklearn</a:t>
            </a:r>
            <a:r>
              <a:rPr lang="ja-JP" altLang="en-US"/>
              <a:t>の</a:t>
            </a:r>
            <a:r>
              <a:rPr lang="en-US" altLang="ja-JP" dirty="0"/>
              <a:t>DBSCAN</a:t>
            </a:r>
            <a:r>
              <a:rPr kumimoji="1" lang="ja-JP" altLang="en-US"/>
              <a:t>の引数</a:t>
            </a:r>
            <a:endParaRPr kumimoji="1" lang="en-US" altLang="ja-JP" dirty="0"/>
          </a:p>
          <a:p>
            <a:pPr marL="285750" indent="-285750">
              <a:buFont typeface="Arial" panose="020B0604020202020204" pitchFamily="34" charset="0"/>
              <a:buChar char="•"/>
            </a:pPr>
            <a:r>
              <a:rPr lang="en-US" altLang="ja-JP" dirty="0"/>
              <a:t>e</a:t>
            </a:r>
            <a:r>
              <a:rPr kumimoji="1" lang="en-US" altLang="ja-JP" dirty="0"/>
              <a:t>ps</a:t>
            </a:r>
            <a:r>
              <a:rPr kumimoji="1" lang="ja-JP" altLang="en-US"/>
              <a:t>：最大距離</a:t>
            </a:r>
            <a:endParaRPr kumimoji="1" lang="en-US" altLang="ja-JP" dirty="0"/>
          </a:p>
          <a:p>
            <a:pPr marL="285750" indent="-285750">
              <a:buFont typeface="Arial" panose="020B0604020202020204" pitchFamily="34" charset="0"/>
              <a:buChar char="•"/>
            </a:pPr>
            <a:r>
              <a:rPr lang="en-US" altLang="ja-JP" dirty="0" err="1"/>
              <a:t>min_samples</a:t>
            </a:r>
            <a:r>
              <a:rPr lang="ja-JP" altLang="en-US"/>
              <a:t>：クラスタとして成立する</a:t>
            </a:r>
            <a:br>
              <a:rPr lang="en-US" altLang="ja-JP" dirty="0"/>
            </a:br>
            <a:r>
              <a:rPr lang="ja-JP" altLang="en-US"/>
              <a:t>最小サンプル数</a:t>
            </a:r>
            <a:endParaRPr kumimoji="1" lang="ja-JP" altLang="en-US"/>
          </a:p>
        </p:txBody>
      </p:sp>
    </p:spTree>
    <p:extLst>
      <p:ext uri="{BB962C8B-B14F-4D97-AF65-F5344CB8AC3E}">
        <p14:creationId xmlns:p14="http://schemas.microsoft.com/office/powerpoint/2010/main" val="245466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EBD1C-7971-5F49-AD60-579C91A196C7}"/>
              </a:ext>
            </a:extLst>
          </p:cNvPr>
          <p:cNvSpPr>
            <a:spLocks noGrp="1"/>
          </p:cNvSpPr>
          <p:nvPr>
            <p:ph type="title"/>
          </p:nvPr>
        </p:nvSpPr>
        <p:spPr/>
        <p:txBody>
          <a:bodyPr/>
          <a:lstStyle/>
          <a:p>
            <a:r>
              <a:rPr kumimoji="1" lang="en-US" altLang="ja-JP" dirty="0"/>
              <a:t>DBSCAN</a:t>
            </a:r>
            <a:r>
              <a:rPr kumimoji="1" lang="ja-JP" altLang="en-US"/>
              <a:t>の精度</a:t>
            </a:r>
          </a:p>
        </p:txBody>
      </p:sp>
      <p:sp>
        <p:nvSpPr>
          <p:cNvPr id="3" name="コンテンツ プレースホルダー 2">
            <a:extLst>
              <a:ext uri="{FF2B5EF4-FFF2-40B4-BE49-F238E27FC236}">
                <a16:creationId xmlns:a16="http://schemas.microsoft.com/office/drawing/2014/main" id="{849A5D17-70F2-0743-876A-D129A975C23F}"/>
              </a:ext>
            </a:extLst>
          </p:cNvPr>
          <p:cNvSpPr>
            <a:spLocks noGrp="1"/>
          </p:cNvSpPr>
          <p:nvPr>
            <p:ph idx="1"/>
          </p:nvPr>
        </p:nvSpPr>
        <p:spPr/>
        <p:txBody>
          <a:bodyPr/>
          <a:lstStyle/>
          <a:p>
            <a:r>
              <a:rPr lang="ja-JP" altLang="en-US"/>
              <a:t>精度は</a:t>
            </a:r>
            <a:r>
              <a:rPr lang="en-US" altLang="ja-JP" b="1" dirty="0"/>
              <a:t>24%</a:t>
            </a:r>
            <a:r>
              <a:rPr lang="ja-JP" altLang="en-US"/>
              <a:t>となり、他の手法と比べて低い結果となった。</a:t>
            </a:r>
            <a:endParaRPr lang="en-US" altLang="ja-JP" dirty="0"/>
          </a:p>
          <a:p>
            <a:r>
              <a:rPr lang="ja-JP" altLang="en-US"/>
              <a:t>分類後の結果を見ると８割が外れ値として認識されていた。</a:t>
            </a:r>
            <a:endParaRPr lang="en-US" altLang="ja-JP" dirty="0"/>
          </a:p>
          <a:p>
            <a:endParaRPr kumimoji="1" lang="ja-JP" altLang="en-US"/>
          </a:p>
        </p:txBody>
      </p:sp>
    </p:spTree>
    <p:extLst>
      <p:ext uri="{BB962C8B-B14F-4D97-AF65-F5344CB8AC3E}">
        <p14:creationId xmlns:p14="http://schemas.microsoft.com/office/powerpoint/2010/main" val="119134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25070-887B-AB48-8F9C-C16EDE1240F1}"/>
              </a:ext>
            </a:extLst>
          </p:cNvPr>
          <p:cNvSpPr>
            <a:spLocks noGrp="1"/>
          </p:cNvSpPr>
          <p:nvPr>
            <p:ph type="title"/>
          </p:nvPr>
        </p:nvSpPr>
        <p:spPr/>
        <p:txBody>
          <a:bodyPr/>
          <a:lstStyle/>
          <a:p>
            <a:r>
              <a:rPr kumimoji="1" lang="en-US" altLang="ja-JP" dirty="0"/>
              <a:t>HDBSCAN</a:t>
            </a:r>
            <a:endParaRPr kumimoji="1" lang="ja-JP" altLang="en-US"/>
          </a:p>
        </p:txBody>
      </p:sp>
      <p:sp>
        <p:nvSpPr>
          <p:cNvPr id="3" name="コンテンツ プレースホルダー 2">
            <a:extLst>
              <a:ext uri="{FF2B5EF4-FFF2-40B4-BE49-F238E27FC236}">
                <a16:creationId xmlns:a16="http://schemas.microsoft.com/office/drawing/2014/main" id="{A74A467B-6840-7A44-BAE6-542C262C83DD}"/>
              </a:ext>
            </a:extLst>
          </p:cNvPr>
          <p:cNvSpPr>
            <a:spLocks noGrp="1"/>
          </p:cNvSpPr>
          <p:nvPr>
            <p:ph idx="1"/>
          </p:nvPr>
        </p:nvSpPr>
        <p:spPr/>
        <p:txBody>
          <a:bodyPr/>
          <a:lstStyle/>
          <a:p>
            <a:r>
              <a:rPr kumimoji="1" lang="en-US" altLang="ja-JP" dirty="0"/>
              <a:t>HDBSCAN</a:t>
            </a:r>
            <a:r>
              <a:rPr lang="ja-JP" altLang="en-US"/>
              <a:t>とは、</a:t>
            </a:r>
            <a:r>
              <a:rPr kumimoji="1" lang="en-US" altLang="ja-JP" dirty="0"/>
              <a:t>DBSCAN</a:t>
            </a:r>
            <a:r>
              <a:rPr kumimoji="1" lang="ja-JP" altLang="en-US"/>
              <a:t>に階層クラスタリングのアルゴリズムを適用したものである。</a:t>
            </a:r>
            <a:endParaRPr kumimoji="1" lang="en-US" altLang="ja-JP" dirty="0"/>
          </a:p>
          <a:p>
            <a:r>
              <a:rPr kumimoji="1" lang="ja-JP" altLang="en-US"/>
              <a:t>精度については、</a:t>
            </a:r>
            <a:r>
              <a:rPr kumimoji="1" lang="en-US" altLang="ja-JP" b="1" dirty="0"/>
              <a:t>25%</a:t>
            </a:r>
            <a:r>
              <a:rPr kumimoji="1" lang="ja-JP" altLang="en-US"/>
              <a:t>と</a:t>
            </a:r>
            <a:r>
              <a:rPr kumimoji="1" lang="en-US" altLang="ja-JP" dirty="0"/>
              <a:t>DBSCAN</a:t>
            </a:r>
            <a:r>
              <a:rPr kumimoji="1" lang="ja-JP" altLang="en-US"/>
              <a:t>と同様の現象が起きており、低い結果となった。</a:t>
            </a:r>
          </a:p>
        </p:txBody>
      </p:sp>
    </p:spTree>
    <p:extLst>
      <p:ext uri="{BB962C8B-B14F-4D97-AF65-F5344CB8AC3E}">
        <p14:creationId xmlns:p14="http://schemas.microsoft.com/office/powerpoint/2010/main" val="1819707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EE1D8C-0BDF-B742-852A-50B307DB440B}"/>
              </a:ext>
            </a:extLst>
          </p:cNvPr>
          <p:cNvSpPr>
            <a:spLocks noGrp="1"/>
          </p:cNvSpPr>
          <p:nvPr>
            <p:ph type="title"/>
          </p:nvPr>
        </p:nvSpPr>
        <p:spPr/>
        <p:txBody>
          <a:bodyPr/>
          <a:lstStyle/>
          <a:p>
            <a:r>
              <a:rPr kumimoji="1" lang="ja-JP" altLang="en-US"/>
              <a:t>クラスタリングの概要</a:t>
            </a:r>
          </a:p>
        </p:txBody>
      </p:sp>
      <p:sp>
        <p:nvSpPr>
          <p:cNvPr id="3" name="コンテンツ プレースホルダー 2">
            <a:extLst>
              <a:ext uri="{FF2B5EF4-FFF2-40B4-BE49-F238E27FC236}">
                <a16:creationId xmlns:a16="http://schemas.microsoft.com/office/drawing/2014/main" id="{E921CCB6-22E9-3F42-9679-27049FE65D22}"/>
              </a:ext>
            </a:extLst>
          </p:cNvPr>
          <p:cNvSpPr>
            <a:spLocks noGrp="1"/>
          </p:cNvSpPr>
          <p:nvPr>
            <p:ph idx="1"/>
          </p:nvPr>
        </p:nvSpPr>
        <p:spPr/>
        <p:txBody>
          <a:bodyPr/>
          <a:lstStyle/>
          <a:p>
            <a:r>
              <a:rPr kumimoji="1" lang="ja-JP" altLang="en-US"/>
              <a:t>クラスタリングとは</a:t>
            </a:r>
            <a:endParaRPr kumimoji="1" lang="en-US" altLang="ja-JP" dirty="0"/>
          </a:p>
          <a:p>
            <a:pPr lvl="1"/>
            <a:r>
              <a:rPr lang="ja-JP" altLang="en-US"/>
              <a:t>類似性に基づいて観測点をグループ分けする方法</a:t>
            </a:r>
            <a:endParaRPr lang="en-US" altLang="ja-JP" dirty="0"/>
          </a:p>
          <a:p>
            <a:r>
              <a:rPr kumimoji="1" lang="ja-JP" altLang="en-US"/>
              <a:t>クラスタリングの応用例</a:t>
            </a:r>
            <a:endParaRPr kumimoji="1" lang="en-US" altLang="ja-JP" dirty="0"/>
          </a:p>
          <a:p>
            <a:pPr lvl="1"/>
            <a:r>
              <a:rPr lang="ja-JP" altLang="en-US"/>
              <a:t>クレジットの不正検出</a:t>
            </a:r>
            <a:endParaRPr lang="en-US" altLang="ja-JP" dirty="0"/>
          </a:p>
          <a:p>
            <a:pPr lvl="1"/>
            <a:r>
              <a:rPr lang="ja-JP" altLang="en-US"/>
              <a:t>訓練データの水増し（ラベルがないデータに対してクラスタリングをもとにラベルを作成）</a:t>
            </a:r>
            <a:endParaRPr lang="en-US" altLang="ja-JP" dirty="0"/>
          </a:p>
          <a:p>
            <a:pPr lvl="2">
              <a:buFont typeface="Wingdings" pitchFamily="2" charset="2"/>
              <a:buChar char="Ø"/>
            </a:pPr>
            <a:r>
              <a:rPr lang="ja-JP" altLang="en-US"/>
              <a:t>転移学習？らしい</a:t>
            </a:r>
            <a:endParaRPr lang="en-US" altLang="ja-JP" dirty="0"/>
          </a:p>
          <a:p>
            <a:pPr lvl="1"/>
            <a:r>
              <a:rPr lang="ja-JP" altLang="en-US"/>
              <a:t>推薦システム（行動に基づいて人々をグループ分け）</a:t>
            </a:r>
            <a:endParaRPr lang="en-US" altLang="ja-JP" dirty="0"/>
          </a:p>
        </p:txBody>
      </p:sp>
    </p:spTree>
    <p:extLst>
      <p:ext uri="{BB962C8B-B14F-4D97-AF65-F5344CB8AC3E}">
        <p14:creationId xmlns:p14="http://schemas.microsoft.com/office/powerpoint/2010/main" val="26193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A1094-ACB5-2945-B07E-DEB4E2CA126D}"/>
              </a:ext>
            </a:extLst>
          </p:cNvPr>
          <p:cNvSpPr>
            <a:spLocks noGrp="1"/>
          </p:cNvSpPr>
          <p:nvPr>
            <p:ph type="title"/>
          </p:nvPr>
        </p:nvSpPr>
        <p:spPr/>
        <p:txBody>
          <a:bodyPr/>
          <a:lstStyle/>
          <a:p>
            <a:r>
              <a:rPr kumimoji="1" lang="ja-JP" altLang="en-US"/>
              <a:t>クラスタリングの手法</a:t>
            </a:r>
          </a:p>
        </p:txBody>
      </p:sp>
      <p:sp>
        <p:nvSpPr>
          <p:cNvPr id="3" name="コンテンツ プレースホルダー 2">
            <a:extLst>
              <a:ext uri="{FF2B5EF4-FFF2-40B4-BE49-F238E27FC236}">
                <a16:creationId xmlns:a16="http://schemas.microsoft.com/office/drawing/2014/main" id="{DE32B980-FDF4-924A-86B6-318FD03EA5AA}"/>
              </a:ext>
            </a:extLst>
          </p:cNvPr>
          <p:cNvSpPr>
            <a:spLocks noGrp="1"/>
          </p:cNvSpPr>
          <p:nvPr>
            <p:ph idx="1"/>
          </p:nvPr>
        </p:nvSpPr>
        <p:spPr/>
        <p:txBody>
          <a:bodyPr/>
          <a:lstStyle/>
          <a:p>
            <a:r>
              <a:rPr lang="en-US" altLang="ja-JP" dirty="0"/>
              <a:t>k</a:t>
            </a:r>
            <a:r>
              <a:rPr kumimoji="1" lang="ja-JP" altLang="en-US"/>
              <a:t>平均法</a:t>
            </a:r>
            <a:endParaRPr kumimoji="1" lang="en-US" altLang="ja-JP" dirty="0"/>
          </a:p>
          <a:p>
            <a:r>
              <a:rPr lang="ja-JP" altLang="en-US"/>
              <a:t>階層クラスタリング</a:t>
            </a:r>
            <a:endParaRPr kumimoji="1" lang="en-US" altLang="ja-JP" dirty="0"/>
          </a:p>
          <a:p>
            <a:r>
              <a:rPr lang="en-US" altLang="ja-JP" dirty="0"/>
              <a:t>DBSCAN</a:t>
            </a:r>
            <a:r>
              <a:rPr lang="ja-JP" altLang="en-US"/>
              <a:t>（</a:t>
            </a:r>
            <a:r>
              <a:rPr lang="en-US" altLang="ja-JP" dirty="0"/>
              <a:t>HDBSCAN</a:t>
            </a:r>
            <a:r>
              <a:rPr lang="ja-JP" altLang="en-US"/>
              <a:t>：調べる）</a:t>
            </a:r>
            <a:endParaRPr kumimoji="1" lang="ja-JP" altLang="en-US"/>
          </a:p>
        </p:txBody>
      </p:sp>
    </p:spTree>
    <p:extLst>
      <p:ext uri="{BB962C8B-B14F-4D97-AF65-F5344CB8AC3E}">
        <p14:creationId xmlns:p14="http://schemas.microsoft.com/office/powerpoint/2010/main" val="231569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D32E9-ED0F-3347-8000-F6978263AC1F}"/>
              </a:ext>
            </a:extLst>
          </p:cNvPr>
          <p:cNvSpPr>
            <a:spLocks noGrp="1"/>
          </p:cNvSpPr>
          <p:nvPr>
            <p:ph type="title"/>
          </p:nvPr>
        </p:nvSpPr>
        <p:spPr/>
        <p:txBody>
          <a:bodyPr/>
          <a:lstStyle/>
          <a:p>
            <a:r>
              <a:rPr lang="en-US" altLang="ja-JP" dirty="0"/>
              <a:t>K</a:t>
            </a:r>
            <a:r>
              <a:rPr lang="ja-JP" altLang="en-US"/>
              <a:t>平均法のアルゴリズム</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3C536CF-ECE7-A242-B5E0-470DFD01D59F}"/>
                  </a:ext>
                </a:extLst>
              </p:cNvPr>
              <p:cNvSpPr>
                <a:spLocks noGrp="1"/>
              </p:cNvSpPr>
              <p:nvPr>
                <p:ph idx="1"/>
              </p:nvPr>
            </p:nvSpPr>
            <p:spPr>
              <a:xfrm>
                <a:off x="838200" y="1825625"/>
                <a:ext cx="10515600" cy="1603375"/>
              </a:xfrm>
            </p:spPr>
            <p:txBody>
              <a:bodyPr>
                <a:normAutofit fontScale="70000" lnSpcReduction="20000"/>
              </a:bodyPr>
              <a:lstStyle/>
              <a:p>
                <a:pPr marL="514350" indent="-514350">
                  <a:buFont typeface="+mj-lt"/>
                  <a:buAutoNum type="arabicPeriod"/>
                </a:pPr>
                <a:r>
                  <a:rPr lang="ja-JP" altLang="en-US"/>
                  <a:t>各点</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r>
                  <a:rPr lang="ja-JP" altLang="en-US"/>
                  <a:t>に対してランダムにクラスタを割り振る</a:t>
                </a:r>
              </a:p>
              <a:p>
                <a:pPr marL="514350" indent="-514350">
                  <a:buFont typeface="+mj-lt"/>
                  <a:buAutoNum type="arabicPeriod"/>
                </a:pPr>
                <a:r>
                  <a:rPr lang="ja-JP" altLang="en-US"/>
                  <a:t>各クラスタに割り当てられた点について重心を計算する</a:t>
                </a:r>
              </a:p>
              <a:p>
                <a:pPr marL="514350" indent="-514350">
                  <a:buFont typeface="+mj-lt"/>
                  <a:buAutoNum type="arabicPeriod"/>
                </a:pPr>
                <a:r>
                  <a:rPr lang="ja-JP" altLang="en-US"/>
                  <a:t>各点について上記で計算された重心からの距離を計算し、距離が一番近いクラスタに割り当て直す。</a:t>
                </a:r>
                <a:r>
                  <a:rPr lang="en-US" altLang="ja-JP" dirty="0"/>
                  <a:t>(</a:t>
                </a:r>
                <a:r>
                  <a:rPr lang="ja-JP" altLang="en-US"/>
                  <a:t>クラスタ慣性</a:t>
                </a:r>
                <a:r>
                  <a:rPr lang="en-US" altLang="ja-JP" dirty="0"/>
                  <a:t>(inertia)</a:t>
                </a:r>
                <a:r>
                  <a:rPr lang="ja-JP" altLang="en-US"/>
                  <a:t>を最小化する。</a:t>
                </a:r>
                <a:r>
                  <a:rPr lang="en-US" altLang="ja-JP" dirty="0"/>
                  <a:t>)</a:t>
                </a:r>
                <a:endParaRPr lang="ja-JP" altLang="en-US"/>
              </a:p>
              <a:p>
                <a:pPr marL="514350" indent="-514350">
                  <a:buFont typeface="+mj-lt"/>
                  <a:buAutoNum type="arabicPeriod"/>
                </a:pPr>
                <a:r>
                  <a:rPr lang="en-US" altLang="ja-JP" dirty="0"/>
                  <a:t>2.</a:t>
                </a:r>
                <a:r>
                  <a:rPr lang="ja-JP" altLang="en-US"/>
                  <a:t>と</a:t>
                </a:r>
                <a:r>
                  <a:rPr lang="en-US" altLang="ja-JP" dirty="0"/>
                  <a:t>3.</a:t>
                </a:r>
                <a:r>
                  <a:rPr lang="ja-JP" altLang="en-US"/>
                  <a:t>の工程を、割り当てられるクラスタが変化しなくなるまで行う</a:t>
                </a:r>
              </a:p>
            </p:txBody>
          </p:sp>
        </mc:Choice>
        <mc:Fallback>
          <p:sp>
            <p:nvSpPr>
              <p:cNvPr id="3" name="コンテンツ プレースホルダー 2">
                <a:extLst>
                  <a:ext uri="{FF2B5EF4-FFF2-40B4-BE49-F238E27FC236}">
                    <a16:creationId xmlns:a16="http://schemas.microsoft.com/office/drawing/2014/main" id="{13C536CF-ECE7-A242-B5E0-470DFD01D59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724" t="-7813" b="-4688"/>
                </a:stretch>
              </a:blipFill>
            </p:spPr>
            <p:txBody>
              <a:bodyPr/>
              <a:lstStyle/>
              <a:p>
                <a:r>
                  <a:rPr lang="ja-JP" altLang="en-US">
                    <a:noFill/>
                  </a:rPr>
                  <a:t> </a:t>
                </a:r>
              </a:p>
            </p:txBody>
          </p:sp>
        </mc:Fallback>
      </mc:AlternateContent>
      <p:pic>
        <p:nvPicPr>
          <p:cNvPr id="5" name="図 4" descr="グラフ, 散布図, バブル チャート&#10;&#10;自動的に生成された説明">
            <a:extLst>
              <a:ext uri="{FF2B5EF4-FFF2-40B4-BE49-F238E27FC236}">
                <a16:creationId xmlns:a16="http://schemas.microsoft.com/office/drawing/2014/main" id="{F786C06F-0BB6-034A-A58E-6DF1F9DAAC1C}"/>
              </a:ext>
            </a:extLst>
          </p:cNvPr>
          <p:cNvPicPr>
            <a:picLocks noChangeAspect="1"/>
          </p:cNvPicPr>
          <p:nvPr/>
        </p:nvPicPr>
        <p:blipFill>
          <a:blip r:embed="rId3"/>
          <a:stretch>
            <a:fillRect/>
          </a:stretch>
        </p:blipFill>
        <p:spPr>
          <a:xfrm>
            <a:off x="1600042" y="3429000"/>
            <a:ext cx="4495958" cy="3173953"/>
          </a:xfrm>
          <a:prstGeom prst="rect">
            <a:avLst/>
          </a:prstGeom>
        </p:spPr>
      </p:pic>
      <p:sp>
        <p:nvSpPr>
          <p:cNvPr id="6" name="テキスト ボックス 5">
            <a:extLst>
              <a:ext uri="{FF2B5EF4-FFF2-40B4-BE49-F238E27FC236}">
                <a16:creationId xmlns:a16="http://schemas.microsoft.com/office/drawing/2014/main" id="{317BE27A-6B80-C246-90BB-7B7448BAF967}"/>
              </a:ext>
            </a:extLst>
          </p:cNvPr>
          <p:cNvSpPr txBox="1"/>
          <p:nvPr/>
        </p:nvSpPr>
        <p:spPr>
          <a:xfrm>
            <a:off x="6553200" y="4277312"/>
            <a:ext cx="3459601" cy="1477328"/>
          </a:xfrm>
          <a:prstGeom prst="rect">
            <a:avLst/>
          </a:prstGeom>
          <a:noFill/>
        </p:spPr>
        <p:txBody>
          <a:bodyPr wrap="none" rtlCol="0">
            <a:spAutoFit/>
          </a:bodyPr>
          <a:lstStyle/>
          <a:p>
            <a:r>
              <a:rPr lang="en-US" altLang="ja-JP" dirty="0" err="1"/>
              <a:t>sklearn</a:t>
            </a:r>
            <a:r>
              <a:rPr lang="ja-JP" altLang="en-US"/>
              <a:t>の</a:t>
            </a:r>
            <a:r>
              <a:rPr lang="en-US" altLang="ja-JP" dirty="0" err="1"/>
              <a:t>kmeans</a:t>
            </a:r>
            <a:r>
              <a:rPr lang="ja-JP" altLang="en-US"/>
              <a:t>での主要引数</a:t>
            </a:r>
            <a:endParaRPr lang="en-US" altLang="ja-JP" dirty="0"/>
          </a:p>
          <a:p>
            <a:pPr marL="285750" indent="-285750">
              <a:buFont typeface="Arial" panose="020B0604020202020204" pitchFamily="34" charset="0"/>
              <a:buChar char="•"/>
            </a:pPr>
            <a:r>
              <a:rPr lang="en-US" altLang="ja-JP" dirty="0" err="1"/>
              <a:t>n</a:t>
            </a:r>
            <a:r>
              <a:rPr kumimoji="1" lang="en-US" altLang="ja-JP" dirty="0" err="1"/>
              <a:t>_clusters</a:t>
            </a:r>
            <a:r>
              <a:rPr kumimoji="1" lang="ja-JP" altLang="en-US"/>
              <a:t>：クラスタの数</a:t>
            </a:r>
            <a:endParaRPr kumimoji="1" lang="en-US" altLang="ja-JP" dirty="0"/>
          </a:p>
          <a:p>
            <a:pPr marL="285750" indent="-285750">
              <a:buFont typeface="Arial" panose="020B0604020202020204" pitchFamily="34" charset="0"/>
              <a:buChar char="•"/>
            </a:pPr>
            <a:r>
              <a:rPr lang="en-US" altLang="ja-JP" dirty="0" err="1"/>
              <a:t>n_init</a:t>
            </a:r>
            <a:r>
              <a:rPr lang="ja-JP" altLang="en-US"/>
              <a:t>：初期化の回数</a:t>
            </a:r>
            <a:endParaRPr lang="en-US" altLang="ja-JP" dirty="0"/>
          </a:p>
          <a:p>
            <a:pPr marL="285750" indent="-285750">
              <a:buFont typeface="Arial" panose="020B0604020202020204" pitchFamily="34" charset="0"/>
              <a:buChar char="•"/>
            </a:pPr>
            <a:r>
              <a:rPr lang="en-US" altLang="ja-JP" dirty="0" err="1"/>
              <a:t>m</a:t>
            </a:r>
            <a:r>
              <a:rPr kumimoji="1" lang="en-US" altLang="ja-JP" dirty="0" err="1"/>
              <a:t>ax_iter</a:t>
            </a:r>
            <a:r>
              <a:rPr kumimoji="1" lang="ja-JP" altLang="en-US"/>
              <a:t>：最大繰り返し回数</a:t>
            </a:r>
            <a:endParaRPr kumimoji="1" lang="en-US" altLang="ja-JP" dirty="0"/>
          </a:p>
          <a:p>
            <a:pPr marL="285750" indent="-285750">
              <a:buFont typeface="Arial" panose="020B0604020202020204" pitchFamily="34" charset="0"/>
              <a:buChar char="•"/>
            </a:pPr>
            <a:r>
              <a:rPr lang="en-US" altLang="ja-JP" dirty="0" err="1"/>
              <a:t>tol</a:t>
            </a:r>
            <a:r>
              <a:rPr lang="ja-JP" altLang="en-US"/>
              <a:t>：収束の許容誤差</a:t>
            </a:r>
            <a:endParaRPr kumimoji="1" lang="ja-JP" altLang="en-US"/>
          </a:p>
        </p:txBody>
      </p:sp>
    </p:spTree>
    <p:extLst>
      <p:ext uri="{BB962C8B-B14F-4D97-AF65-F5344CB8AC3E}">
        <p14:creationId xmlns:p14="http://schemas.microsoft.com/office/powerpoint/2010/main" val="353698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13C2C-82B5-7E43-8166-298D0509683B}"/>
              </a:ext>
            </a:extLst>
          </p:cNvPr>
          <p:cNvSpPr>
            <a:spLocks noGrp="1"/>
          </p:cNvSpPr>
          <p:nvPr>
            <p:ph type="title"/>
          </p:nvPr>
        </p:nvSpPr>
        <p:spPr/>
        <p:txBody>
          <a:bodyPr/>
          <a:lstStyle/>
          <a:p>
            <a:r>
              <a:rPr kumimoji="1" lang="en-US" altLang="ja-JP" dirty="0"/>
              <a:t>K</a:t>
            </a:r>
            <a:r>
              <a:rPr kumimoji="1" lang="ja-JP" altLang="en-US"/>
              <a:t>平均法のクラスタ慣性</a:t>
            </a:r>
            <a:r>
              <a:rPr kumimoji="1" lang="en-US" altLang="ja-JP" dirty="0"/>
              <a:t>(inertia)</a:t>
            </a:r>
            <a:endParaRPr kumimoji="1" lang="ja-JP" altLang="en-US"/>
          </a:p>
        </p:txBody>
      </p:sp>
      <p:sp>
        <p:nvSpPr>
          <p:cNvPr id="3" name="コンテンツ プレースホルダー 2">
            <a:extLst>
              <a:ext uri="{FF2B5EF4-FFF2-40B4-BE49-F238E27FC236}">
                <a16:creationId xmlns:a16="http://schemas.microsoft.com/office/drawing/2014/main" id="{49792163-305F-5A42-9798-94115952A489}"/>
              </a:ext>
            </a:extLst>
          </p:cNvPr>
          <p:cNvSpPr>
            <a:spLocks noGrp="1"/>
          </p:cNvSpPr>
          <p:nvPr>
            <p:ph idx="1"/>
          </p:nvPr>
        </p:nvSpPr>
        <p:spPr>
          <a:xfrm>
            <a:off x="838200" y="1825625"/>
            <a:ext cx="10515600" cy="1603375"/>
          </a:xfrm>
        </p:spPr>
        <p:txBody>
          <a:bodyPr/>
          <a:lstStyle/>
          <a:p>
            <a:r>
              <a:rPr kumimoji="1" lang="ja-JP" altLang="en-US"/>
              <a:t>クラスタ慣性</a:t>
            </a:r>
            <a:r>
              <a:rPr kumimoji="1" lang="en-US" altLang="ja-JP" dirty="0"/>
              <a:t>(inertia)</a:t>
            </a:r>
            <a:r>
              <a:rPr kumimoji="1" lang="ja-JP" altLang="en-US"/>
              <a:t>とは</a:t>
            </a:r>
            <a:endParaRPr lang="en-US" altLang="ja-JP" dirty="0"/>
          </a:p>
          <a:p>
            <a:pPr lvl="1"/>
            <a:r>
              <a:rPr kumimoji="1" lang="ja-JP" altLang="en-US"/>
              <a:t>各クラスター内のユークリッド距離の合計</a:t>
            </a:r>
            <a:endParaRPr kumimoji="1" lang="en-US" altLang="ja-JP" dirty="0"/>
          </a:p>
          <a:p>
            <a:r>
              <a:rPr kumimoji="1" lang="ja-JP" altLang="en-US"/>
              <a:t>クラスタが増えるとクラスタ慣性は低下する</a:t>
            </a:r>
            <a:endParaRPr kumimoji="1" lang="en-US" altLang="ja-JP" dirty="0"/>
          </a:p>
        </p:txBody>
      </p:sp>
      <p:pic>
        <p:nvPicPr>
          <p:cNvPr id="4" name="図 3" descr="グラフ, 散布図, バブル チャート&#10;&#10;自動的に生成された説明">
            <a:extLst>
              <a:ext uri="{FF2B5EF4-FFF2-40B4-BE49-F238E27FC236}">
                <a16:creationId xmlns:a16="http://schemas.microsoft.com/office/drawing/2014/main" id="{6DDC3234-58AD-D845-95A8-9A31696DFB56}"/>
              </a:ext>
            </a:extLst>
          </p:cNvPr>
          <p:cNvPicPr>
            <a:picLocks noChangeAspect="1"/>
          </p:cNvPicPr>
          <p:nvPr/>
        </p:nvPicPr>
        <p:blipFill rotWithShape="1">
          <a:blip r:embed="rId2"/>
          <a:srcRect l="50736" t="48176"/>
          <a:stretch/>
        </p:blipFill>
        <p:spPr>
          <a:xfrm>
            <a:off x="1183640" y="3429000"/>
            <a:ext cx="4236720" cy="3146386"/>
          </a:xfrm>
          <a:prstGeom prst="rect">
            <a:avLst/>
          </a:prstGeom>
        </p:spPr>
      </p:pic>
      <p:sp>
        <p:nvSpPr>
          <p:cNvPr id="6" name="円/楕円 5">
            <a:extLst>
              <a:ext uri="{FF2B5EF4-FFF2-40B4-BE49-F238E27FC236}">
                <a16:creationId xmlns:a16="http://schemas.microsoft.com/office/drawing/2014/main" id="{CFCEC496-82CE-1E45-8EAC-20595BC5BEF5}"/>
              </a:ext>
            </a:extLst>
          </p:cNvPr>
          <p:cNvSpPr/>
          <p:nvPr/>
        </p:nvSpPr>
        <p:spPr>
          <a:xfrm rot="1138798">
            <a:off x="1849120" y="4510366"/>
            <a:ext cx="731520" cy="25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69D7009D-7DD1-5047-8C1F-9B1F6E43B488}"/>
              </a:ext>
            </a:extLst>
          </p:cNvPr>
          <p:cNvSpPr/>
          <p:nvPr/>
        </p:nvSpPr>
        <p:spPr>
          <a:xfrm rot="20128889">
            <a:off x="2494877" y="4460994"/>
            <a:ext cx="731520" cy="25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211C7416-9DDE-EA43-BB07-8B244797C66C}"/>
              </a:ext>
            </a:extLst>
          </p:cNvPr>
          <p:cNvSpPr/>
          <p:nvPr/>
        </p:nvSpPr>
        <p:spPr>
          <a:xfrm rot="6471584">
            <a:off x="2059920" y="5070190"/>
            <a:ext cx="592177" cy="25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C7022CAA-B889-FB49-9C29-CD76B43316DA}"/>
              </a:ext>
            </a:extLst>
          </p:cNvPr>
          <p:cNvPicPr>
            <a:picLocks noChangeAspect="1"/>
          </p:cNvPicPr>
          <p:nvPr/>
        </p:nvPicPr>
        <p:blipFill>
          <a:blip r:embed="rId3"/>
          <a:stretch>
            <a:fillRect/>
          </a:stretch>
        </p:blipFill>
        <p:spPr>
          <a:xfrm>
            <a:off x="6381041" y="3648726"/>
            <a:ext cx="3819599" cy="2669612"/>
          </a:xfrm>
          <a:prstGeom prst="rect">
            <a:avLst/>
          </a:prstGeom>
        </p:spPr>
      </p:pic>
    </p:spTree>
    <p:extLst>
      <p:ext uri="{BB962C8B-B14F-4D97-AF65-F5344CB8AC3E}">
        <p14:creationId xmlns:p14="http://schemas.microsoft.com/office/powerpoint/2010/main" val="1567623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34988-31BA-CD4C-A1E9-03C7F215179F}"/>
              </a:ext>
            </a:extLst>
          </p:cNvPr>
          <p:cNvSpPr>
            <a:spLocks noGrp="1"/>
          </p:cNvSpPr>
          <p:nvPr>
            <p:ph type="title"/>
          </p:nvPr>
        </p:nvSpPr>
        <p:spPr/>
        <p:txBody>
          <a:bodyPr/>
          <a:lstStyle/>
          <a:p>
            <a:r>
              <a:rPr lang="en-US" altLang="ja-JP" dirty="0"/>
              <a:t>K</a:t>
            </a:r>
            <a:r>
              <a:rPr lang="ja-JP" altLang="en-US"/>
              <a:t>平均法の精度</a:t>
            </a:r>
            <a:endParaRPr kumimoji="1" lang="ja-JP" altLang="en-US"/>
          </a:p>
        </p:txBody>
      </p:sp>
      <p:graphicFrame>
        <p:nvGraphicFramePr>
          <p:cNvPr id="5" name="表 5">
            <a:extLst>
              <a:ext uri="{FF2B5EF4-FFF2-40B4-BE49-F238E27FC236}">
                <a16:creationId xmlns:a16="http://schemas.microsoft.com/office/drawing/2014/main" id="{747491BD-C743-3F45-9E70-2E7D0515C5E5}"/>
              </a:ext>
            </a:extLst>
          </p:cNvPr>
          <p:cNvGraphicFramePr>
            <a:graphicFrameLocks noGrp="1"/>
          </p:cNvGraphicFramePr>
          <p:nvPr>
            <p:ph idx="1"/>
            <p:extLst>
              <p:ext uri="{D42A27DB-BD31-4B8C-83A1-F6EECF244321}">
                <p14:modId xmlns:p14="http://schemas.microsoft.com/office/powerpoint/2010/main" val="3833635057"/>
              </p:ext>
            </p:extLst>
          </p:nvPr>
        </p:nvGraphicFramePr>
        <p:xfrm>
          <a:off x="838200" y="3429000"/>
          <a:ext cx="5694682" cy="1691640"/>
        </p:xfrm>
        <a:graphic>
          <a:graphicData uri="http://schemas.openxmlformats.org/drawingml/2006/table">
            <a:tbl>
              <a:tblPr firstRow="1" bandRow="1">
                <a:tableStyleId>{5C22544A-7EE6-4342-B048-85BDC9FD1C3A}</a:tableStyleId>
              </a:tblPr>
              <a:tblGrid>
                <a:gridCol w="1376680">
                  <a:extLst>
                    <a:ext uri="{9D8B030D-6E8A-4147-A177-3AD203B41FA5}">
                      <a16:colId xmlns:a16="http://schemas.microsoft.com/office/drawing/2014/main" val="2364632203"/>
                    </a:ext>
                  </a:extLst>
                </a:gridCol>
                <a:gridCol w="2159001">
                  <a:extLst>
                    <a:ext uri="{9D8B030D-6E8A-4147-A177-3AD203B41FA5}">
                      <a16:colId xmlns:a16="http://schemas.microsoft.com/office/drawing/2014/main" val="664693378"/>
                    </a:ext>
                  </a:extLst>
                </a:gridCol>
                <a:gridCol w="2159001">
                  <a:extLst>
                    <a:ext uri="{9D8B030D-6E8A-4147-A177-3AD203B41FA5}">
                      <a16:colId xmlns:a16="http://schemas.microsoft.com/office/drawing/2014/main" val="3516863185"/>
                    </a:ext>
                  </a:extLst>
                </a:gridCol>
              </a:tblGrid>
              <a:tr h="370840">
                <a:tc>
                  <a:txBody>
                    <a:bodyPr/>
                    <a:lstStyle/>
                    <a:p>
                      <a:r>
                        <a:rPr kumimoji="1" lang="ja-JP" altLang="en-US" sz="1600"/>
                        <a:t>クラスター</a:t>
                      </a:r>
                    </a:p>
                  </a:txBody>
                  <a:tcPr/>
                </a:tc>
                <a:tc>
                  <a:txBody>
                    <a:bodyPr/>
                    <a:lstStyle/>
                    <a:p>
                      <a:r>
                        <a:rPr kumimoji="1" lang="ja-JP" altLang="en-US" sz="1600"/>
                        <a:t>クラスター内で最頻出なラベルの個数</a:t>
                      </a:r>
                    </a:p>
                  </a:txBody>
                  <a:tcPr/>
                </a:tc>
                <a:tc>
                  <a:txBody>
                    <a:bodyPr/>
                    <a:lstStyle/>
                    <a:p>
                      <a:r>
                        <a:rPr kumimoji="1" lang="ja-JP" altLang="en-US" sz="1600"/>
                        <a:t>クラスター内の個数</a:t>
                      </a:r>
                    </a:p>
                  </a:txBody>
                  <a:tcPr/>
                </a:tc>
                <a:extLst>
                  <a:ext uri="{0D108BD9-81ED-4DB2-BD59-A6C34878D82A}">
                    <a16:rowId xmlns:a16="http://schemas.microsoft.com/office/drawing/2014/main" val="3692086859"/>
                  </a:ext>
                </a:extLst>
              </a:tr>
              <a:tr h="370840">
                <a:tc>
                  <a:txBody>
                    <a:bodyPr/>
                    <a:lstStyle/>
                    <a:p>
                      <a:r>
                        <a:rPr kumimoji="1" lang="en-US" altLang="ja-JP" dirty="0"/>
                        <a:t>0</a:t>
                      </a:r>
                      <a:endParaRPr kumimoji="1" lang="ja-JP" altLang="en-US"/>
                    </a:p>
                  </a:txBody>
                  <a:tcPr/>
                </a:tc>
                <a:tc>
                  <a:txBody>
                    <a:bodyPr/>
                    <a:lstStyle/>
                    <a:p>
                      <a:r>
                        <a:rPr kumimoji="1" lang="en-US" altLang="ja-JP" dirty="0"/>
                        <a:t>1000</a:t>
                      </a:r>
                      <a:endParaRPr kumimoji="1" lang="ja-JP" altLang="en-US"/>
                    </a:p>
                  </a:txBody>
                  <a:tcPr/>
                </a:tc>
                <a:tc>
                  <a:txBody>
                    <a:bodyPr/>
                    <a:lstStyle/>
                    <a:p>
                      <a:r>
                        <a:rPr kumimoji="1" lang="en-US" altLang="ja-JP" dirty="0"/>
                        <a:t>5000</a:t>
                      </a:r>
                      <a:endParaRPr kumimoji="1" lang="ja-JP" altLang="en-US"/>
                    </a:p>
                  </a:txBody>
                  <a:tcPr/>
                </a:tc>
                <a:extLst>
                  <a:ext uri="{0D108BD9-81ED-4DB2-BD59-A6C34878D82A}">
                    <a16:rowId xmlns:a16="http://schemas.microsoft.com/office/drawing/2014/main" val="2442530064"/>
                  </a:ext>
                </a:extLst>
              </a:tr>
              <a:tr h="370840">
                <a:tc>
                  <a:txBody>
                    <a:bodyPr/>
                    <a:lstStyle/>
                    <a:p>
                      <a:r>
                        <a:rPr kumimoji="1" lang="en-US" altLang="ja-JP" dirty="0"/>
                        <a:t>1</a:t>
                      </a:r>
                      <a:endParaRPr kumimoji="1" lang="ja-JP" altLang="en-US"/>
                    </a:p>
                  </a:txBody>
                  <a:tcPr/>
                </a:tc>
                <a:tc>
                  <a:txBody>
                    <a:bodyPr/>
                    <a:lstStyle/>
                    <a:p>
                      <a:r>
                        <a:rPr kumimoji="1" lang="en-US" altLang="ja-JP" dirty="0"/>
                        <a:t>2000</a:t>
                      </a:r>
                      <a:endParaRPr kumimoji="1" lang="ja-JP" altLang="en-US"/>
                    </a:p>
                  </a:txBody>
                  <a:tcPr/>
                </a:tc>
                <a:tc>
                  <a:txBody>
                    <a:bodyPr/>
                    <a:lstStyle/>
                    <a:p>
                      <a:r>
                        <a:rPr kumimoji="1" lang="en-US" altLang="ja-JP" dirty="0"/>
                        <a:t>4000</a:t>
                      </a:r>
                      <a:endParaRPr kumimoji="1" lang="ja-JP" altLang="en-US"/>
                    </a:p>
                  </a:txBody>
                  <a:tcPr/>
                </a:tc>
                <a:extLst>
                  <a:ext uri="{0D108BD9-81ED-4DB2-BD59-A6C34878D82A}">
                    <a16:rowId xmlns:a16="http://schemas.microsoft.com/office/drawing/2014/main" val="1604068766"/>
                  </a:ext>
                </a:extLst>
              </a:tr>
              <a:tr h="370840">
                <a:tc>
                  <a:txBody>
                    <a:bodyPr/>
                    <a:lstStyle/>
                    <a:p>
                      <a:r>
                        <a:rPr kumimoji="1" lang="en-US" altLang="ja-JP" dirty="0"/>
                        <a:t>2</a:t>
                      </a:r>
                      <a:endParaRPr kumimoji="1" lang="ja-JP" altLang="en-US"/>
                    </a:p>
                  </a:txBody>
                  <a:tcPr/>
                </a:tc>
                <a:tc>
                  <a:txBody>
                    <a:bodyPr/>
                    <a:lstStyle/>
                    <a:p>
                      <a:r>
                        <a:rPr kumimoji="1" lang="en-US" altLang="ja-JP" dirty="0"/>
                        <a:t>1000</a:t>
                      </a:r>
                      <a:endParaRPr kumimoji="1" lang="ja-JP" altLang="en-US"/>
                    </a:p>
                  </a:txBody>
                  <a:tcPr/>
                </a:tc>
                <a:tc>
                  <a:txBody>
                    <a:bodyPr/>
                    <a:lstStyle/>
                    <a:p>
                      <a:r>
                        <a:rPr kumimoji="1" lang="en-US" altLang="ja-JP" dirty="0"/>
                        <a:t>6000</a:t>
                      </a:r>
                      <a:endParaRPr kumimoji="1" lang="ja-JP" altLang="en-US"/>
                    </a:p>
                  </a:txBody>
                  <a:tcPr/>
                </a:tc>
                <a:extLst>
                  <a:ext uri="{0D108BD9-81ED-4DB2-BD59-A6C34878D82A}">
                    <a16:rowId xmlns:a16="http://schemas.microsoft.com/office/drawing/2014/main" val="1836681439"/>
                  </a:ext>
                </a:extLst>
              </a:tr>
            </a:tbl>
          </a:graphicData>
        </a:graphic>
      </p:graphicFrame>
      <p:sp>
        <p:nvSpPr>
          <p:cNvPr id="6" name="コンテンツ プレースホルダー 2">
            <a:extLst>
              <a:ext uri="{FF2B5EF4-FFF2-40B4-BE49-F238E27FC236}">
                <a16:creationId xmlns:a16="http://schemas.microsoft.com/office/drawing/2014/main" id="{1A6C14D4-0638-1944-AE10-4DE8ABFD98BA}"/>
              </a:ext>
            </a:extLst>
          </p:cNvPr>
          <p:cNvSpPr txBox="1">
            <a:spLocks/>
          </p:cNvSpPr>
          <p:nvPr/>
        </p:nvSpPr>
        <p:spPr>
          <a:xfrm>
            <a:off x="838200" y="1825625"/>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クラスタ数が増えるごとに精度は良くなるが、クラスタにおいて高い同値性を満たすものもあれば、そうでないものもある。</a:t>
            </a:r>
            <a:endParaRPr lang="en-US" altLang="ja-JP" dirty="0"/>
          </a:p>
        </p:txBody>
      </p:sp>
      <p:sp>
        <p:nvSpPr>
          <p:cNvPr id="7" name="下矢印 6">
            <a:extLst>
              <a:ext uri="{FF2B5EF4-FFF2-40B4-BE49-F238E27FC236}">
                <a16:creationId xmlns:a16="http://schemas.microsoft.com/office/drawing/2014/main" id="{8775793F-8B04-E14E-AC98-EC003724A057}"/>
              </a:ext>
            </a:extLst>
          </p:cNvPr>
          <p:cNvSpPr/>
          <p:nvPr/>
        </p:nvSpPr>
        <p:spPr>
          <a:xfrm>
            <a:off x="3653537" y="5220652"/>
            <a:ext cx="484632" cy="355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下矢印 7">
            <a:extLst>
              <a:ext uri="{FF2B5EF4-FFF2-40B4-BE49-F238E27FC236}">
                <a16:creationId xmlns:a16="http://schemas.microsoft.com/office/drawing/2014/main" id="{BD6278C5-664B-3C4C-9C0E-A2B8907C7EB2}"/>
              </a:ext>
            </a:extLst>
          </p:cNvPr>
          <p:cNvSpPr/>
          <p:nvPr/>
        </p:nvSpPr>
        <p:spPr>
          <a:xfrm>
            <a:off x="4495870" y="5220652"/>
            <a:ext cx="484632" cy="355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37320C1-4DCB-F646-B01A-C311534552E2}"/>
              </a:ext>
            </a:extLst>
          </p:cNvPr>
          <p:cNvSpPr txBox="1"/>
          <p:nvPr/>
        </p:nvSpPr>
        <p:spPr>
          <a:xfrm>
            <a:off x="3527368" y="5760720"/>
            <a:ext cx="697627" cy="369332"/>
          </a:xfrm>
          <a:prstGeom prst="rect">
            <a:avLst/>
          </a:prstGeom>
          <a:noFill/>
        </p:spPr>
        <p:txBody>
          <a:bodyPr wrap="none" rtlCol="0">
            <a:spAutoFit/>
          </a:bodyPr>
          <a:lstStyle/>
          <a:p>
            <a:r>
              <a:rPr kumimoji="1" lang="en-US" altLang="ja-JP" dirty="0"/>
              <a:t>4000</a:t>
            </a:r>
            <a:endParaRPr kumimoji="1" lang="ja-JP" altLang="en-US"/>
          </a:p>
        </p:txBody>
      </p:sp>
      <p:sp>
        <p:nvSpPr>
          <p:cNvPr id="10" name="テキスト ボックス 9">
            <a:extLst>
              <a:ext uri="{FF2B5EF4-FFF2-40B4-BE49-F238E27FC236}">
                <a16:creationId xmlns:a16="http://schemas.microsoft.com/office/drawing/2014/main" id="{00EE02B8-D33B-D148-92F6-BEB99D7380AE}"/>
              </a:ext>
            </a:extLst>
          </p:cNvPr>
          <p:cNvSpPr txBox="1"/>
          <p:nvPr/>
        </p:nvSpPr>
        <p:spPr>
          <a:xfrm>
            <a:off x="4325253" y="5760720"/>
            <a:ext cx="825867" cy="369332"/>
          </a:xfrm>
          <a:prstGeom prst="rect">
            <a:avLst/>
          </a:prstGeom>
          <a:noFill/>
        </p:spPr>
        <p:txBody>
          <a:bodyPr wrap="none" rtlCol="0">
            <a:spAutoFit/>
          </a:bodyPr>
          <a:lstStyle/>
          <a:p>
            <a:r>
              <a:rPr kumimoji="1" lang="en-US" altLang="ja-JP" dirty="0"/>
              <a:t>15000</a:t>
            </a:r>
            <a:endParaRPr kumimoji="1" lang="ja-JP" altLang="en-US"/>
          </a:p>
        </p:txBody>
      </p:sp>
      <p:sp>
        <p:nvSpPr>
          <p:cNvPr id="11" name="テキスト ボックス 10">
            <a:extLst>
              <a:ext uri="{FF2B5EF4-FFF2-40B4-BE49-F238E27FC236}">
                <a16:creationId xmlns:a16="http://schemas.microsoft.com/office/drawing/2014/main" id="{0D125324-56C9-A04B-A414-FFE91D4266CE}"/>
              </a:ext>
            </a:extLst>
          </p:cNvPr>
          <p:cNvSpPr txBox="1"/>
          <p:nvPr/>
        </p:nvSpPr>
        <p:spPr>
          <a:xfrm>
            <a:off x="4105497" y="5760720"/>
            <a:ext cx="296876" cy="369332"/>
          </a:xfrm>
          <a:prstGeom prst="rect">
            <a:avLst/>
          </a:prstGeom>
          <a:noFill/>
        </p:spPr>
        <p:txBody>
          <a:bodyPr wrap="none" rtlCol="0">
            <a:spAutoFit/>
          </a:bodyPr>
          <a:lstStyle/>
          <a:p>
            <a:r>
              <a:rPr kumimoji="1" lang="en-US" altLang="ja-JP" dirty="0"/>
              <a:t>/</a:t>
            </a:r>
            <a:endParaRPr kumimoji="1" lang="ja-JP" altLang="en-US"/>
          </a:p>
        </p:txBody>
      </p:sp>
      <p:sp>
        <p:nvSpPr>
          <p:cNvPr id="12" name="テキスト ボックス 11">
            <a:extLst>
              <a:ext uri="{FF2B5EF4-FFF2-40B4-BE49-F238E27FC236}">
                <a16:creationId xmlns:a16="http://schemas.microsoft.com/office/drawing/2014/main" id="{E1ED46DC-58EC-8949-A199-A1EED0F2E09C}"/>
              </a:ext>
            </a:extLst>
          </p:cNvPr>
          <p:cNvSpPr txBox="1"/>
          <p:nvPr/>
        </p:nvSpPr>
        <p:spPr>
          <a:xfrm>
            <a:off x="3386710" y="6133784"/>
            <a:ext cx="2031325" cy="369332"/>
          </a:xfrm>
          <a:prstGeom prst="rect">
            <a:avLst/>
          </a:prstGeom>
          <a:noFill/>
        </p:spPr>
        <p:txBody>
          <a:bodyPr wrap="none" rtlCol="0">
            <a:spAutoFit/>
          </a:bodyPr>
          <a:lstStyle/>
          <a:p>
            <a:r>
              <a:rPr lang="ja-JP" altLang="en-US"/>
              <a:t>本書の精度の定義</a:t>
            </a:r>
            <a:endParaRPr lang="en-US" altLang="ja-JP" dirty="0"/>
          </a:p>
        </p:txBody>
      </p:sp>
      <p:pic>
        <p:nvPicPr>
          <p:cNvPr id="13" name="図 12">
            <a:extLst>
              <a:ext uri="{FF2B5EF4-FFF2-40B4-BE49-F238E27FC236}">
                <a16:creationId xmlns:a16="http://schemas.microsoft.com/office/drawing/2014/main" id="{61E3514B-AB15-284B-837A-2C35BB3EC965}"/>
              </a:ext>
            </a:extLst>
          </p:cNvPr>
          <p:cNvPicPr>
            <a:picLocks noChangeAspect="1"/>
          </p:cNvPicPr>
          <p:nvPr/>
        </p:nvPicPr>
        <p:blipFill>
          <a:blip r:embed="rId2"/>
          <a:stretch>
            <a:fillRect/>
          </a:stretch>
        </p:blipFill>
        <p:spPr>
          <a:xfrm>
            <a:off x="6890583" y="3197964"/>
            <a:ext cx="4463217" cy="2947408"/>
          </a:xfrm>
          <a:prstGeom prst="rect">
            <a:avLst/>
          </a:prstGeom>
        </p:spPr>
      </p:pic>
    </p:spTree>
    <p:extLst>
      <p:ext uri="{BB962C8B-B14F-4D97-AF65-F5344CB8AC3E}">
        <p14:creationId xmlns:p14="http://schemas.microsoft.com/office/powerpoint/2010/main" val="298427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0AA4FE-66D6-A449-AF15-602DAD217388}"/>
              </a:ext>
            </a:extLst>
          </p:cNvPr>
          <p:cNvSpPr>
            <a:spLocks noGrp="1"/>
          </p:cNvSpPr>
          <p:nvPr>
            <p:ph type="title"/>
          </p:nvPr>
        </p:nvSpPr>
        <p:spPr/>
        <p:txBody>
          <a:bodyPr/>
          <a:lstStyle/>
          <a:p>
            <a:r>
              <a:rPr lang="en-US" altLang="ja-JP" dirty="0"/>
              <a:t>K</a:t>
            </a:r>
            <a:r>
              <a:rPr lang="ja-JP" altLang="en-US"/>
              <a:t>平均法と主成分の数</a:t>
            </a:r>
            <a:endParaRPr kumimoji="1" lang="ja-JP" altLang="en-US"/>
          </a:p>
        </p:txBody>
      </p:sp>
      <p:sp>
        <p:nvSpPr>
          <p:cNvPr id="3" name="コンテンツ プレースホルダー 2">
            <a:extLst>
              <a:ext uri="{FF2B5EF4-FFF2-40B4-BE49-F238E27FC236}">
                <a16:creationId xmlns:a16="http://schemas.microsoft.com/office/drawing/2014/main" id="{71B8A43B-2A4F-9E49-8882-A82B2EA36D87}"/>
              </a:ext>
            </a:extLst>
          </p:cNvPr>
          <p:cNvSpPr>
            <a:spLocks noGrp="1"/>
          </p:cNvSpPr>
          <p:nvPr>
            <p:ph idx="1"/>
          </p:nvPr>
        </p:nvSpPr>
        <p:spPr>
          <a:xfrm>
            <a:off x="838200" y="1825625"/>
            <a:ext cx="10515600" cy="1325563"/>
          </a:xfrm>
        </p:spPr>
        <p:txBody>
          <a:bodyPr>
            <a:normAutofit lnSpcReduction="10000"/>
          </a:bodyPr>
          <a:lstStyle/>
          <a:p>
            <a:r>
              <a:rPr kumimoji="1" lang="ja-JP" altLang="en-US"/>
              <a:t>多少の精度の違いはあるが、概ね</a:t>
            </a:r>
            <a:r>
              <a:rPr kumimoji="1" lang="en-US" altLang="ja-JP" b="1" dirty="0"/>
              <a:t>70%</a:t>
            </a:r>
            <a:r>
              <a:rPr kumimoji="1" lang="ja-JP" altLang="en-US"/>
              <a:t>を超えている。</a:t>
            </a:r>
            <a:endParaRPr kumimoji="1" lang="en-US" altLang="ja-JP" dirty="0"/>
          </a:p>
          <a:p>
            <a:r>
              <a:rPr kumimoji="1" lang="ja-JP" altLang="en-US"/>
              <a:t>計算時間のことも考えると、次元削減後にクラスタリングを実施した方が良いと考えられる。</a:t>
            </a:r>
          </a:p>
        </p:txBody>
      </p:sp>
      <p:sp>
        <p:nvSpPr>
          <p:cNvPr id="4" name="正方形/長方形 3">
            <a:extLst>
              <a:ext uri="{FF2B5EF4-FFF2-40B4-BE49-F238E27FC236}">
                <a16:creationId xmlns:a16="http://schemas.microsoft.com/office/drawing/2014/main" id="{4AF44C8C-B8AD-7A41-B811-295DACB2EB56}"/>
              </a:ext>
            </a:extLst>
          </p:cNvPr>
          <p:cNvSpPr/>
          <p:nvPr/>
        </p:nvSpPr>
        <p:spPr>
          <a:xfrm>
            <a:off x="838200" y="3951605"/>
            <a:ext cx="21285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主成分分析</a:t>
            </a:r>
          </a:p>
        </p:txBody>
      </p:sp>
      <p:sp>
        <p:nvSpPr>
          <p:cNvPr id="5" name="下矢印 4">
            <a:extLst>
              <a:ext uri="{FF2B5EF4-FFF2-40B4-BE49-F238E27FC236}">
                <a16:creationId xmlns:a16="http://schemas.microsoft.com/office/drawing/2014/main" id="{0690F6DC-CD7C-4B49-A46D-D5B43848469F}"/>
              </a:ext>
            </a:extLst>
          </p:cNvPr>
          <p:cNvSpPr/>
          <p:nvPr/>
        </p:nvSpPr>
        <p:spPr>
          <a:xfrm>
            <a:off x="1666240" y="4993005"/>
            <a:ext cx="484632" cy="4267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05F71B3-4F60-2049-8669-4EBD582D3534}"/>
              </a:ext>
            </a:extLst>
          </p:cNvPr>
          <p:cNvSpPr/>
          <p:nvPr/>
        </p:nvSpPr>
        <p:spPr>
          <a:xfrm>
            <a:off x="838200" y="5546725"/>
            <a:ext cx="21285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r>
              <a:rPr lang="ja-JP" altLang="en-US"/>
              <a:t>平均法</a:t>
            </a:r>
            <a:endParaRPr kumimoji="1" lang="ja-JP" altLang="en-US"/>
          </a:p>
        </p:txBody>
      </p:sp>
      <p:pic>
        <p:nvPicPr>
          <p:cNvPr id="7" name="図 6">
            <a:extLst>
              <a:ext uri="{FF2B5EF4-FFF2-40B4-BE49-F238E27FC236}">
                <a16:creationId xmlns:a16="http://schemas.microsoft.com/office/drawing/2014/main" id="{C04BBB8A-E671-064F-A28E-A24C09059185}"/>
              </a:ext>
            </a:extLst>
          </p:cNvPr>
          <p:cNvPicPr>
            <a:picLocks noChangeAspect="1"/>
          </p:cNvPicPr>
          <p:nvPr/>
        </p:nvPicPr>
        <p:blipFill>
          <a:blip r:embed="rId2"/>
          <a:stretch>
            <a:fillRect/>
          </a:stretch>
        </p:blipFill>
        <p:spPr>
          <a:xfrm>
            <a:off x="6167120" y="3286125"/>
            <a:ext cx="4953000" cy="3175000"/>
          </a:xfrm>
          <a:prstGeom prst="rect">
            <a:avLst/>
          </a:prstGeom>
        </p:spPr>
      </p:pic>
      <p:sp>
        <p:nvSpPr>
          <p:cNvPr id="8" name="四角形吹き出し 7">
            <a:extLst>
              <a:ext uri="{FF2B5EF4-FFF2-40B4-BE49-F238E27FC236}">
                <a16:creationId xmlns:a16="http://schemas.microsoft.com/office/drawing/2014/main" id="{FD76CF3D-F3DC-D846-B2BD-974D236F7CDF}"/>
              </a:ext>
            </a:extLst>
          </p:cNvPr>
          <p:cNvSpPr/>
          <p:nvPr/>
        </p:nvSpPr>
        <p:spPr>
          <a:xfrm>
            <a:off x="3302000" y="4229418"/>
            <a:ext cx="2128520" cy="1931987"/>
          </a:xfrm>
          <a:prstGeom prst="wedgeRectCallout">
            <a:avLst>
              <a:gd name="adj1" fmla="val -65591"/>
              <a:gd name="adj2" fmla="val -374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主成分の数を絞った状態で</a:t>
            </a:r>
            <a:r>
              <a:rPr lang="en-US" altLang="ja-JP" dirty="0"/>
              <a:t>k</a:t>
            </a:r>
            <a:r>
              <a:rPr lang="ja-JP" altLang="en-US"/>
              <a:t>平均法を実施</a:t>
            </a:r>
            <a:endParaRPr lang="en-US" altLang="ja-JP" dirty="0"/>
          </a:p>
          <a:p>
            <a:pPr algn="ctr"/>
            <a:r>
              <a:rPr kumimoji="1" lang="ja-JP" altLang="en-US"/>
              <a:t>（これまでの分析は</a:t>
            </a:r>
            <a:r>
              <a:rPr kumimoji="1" lang="en-US" altLang="ja-JP" dirty="0"/>
              <a:t>100</a:t>
            </a:r>
            <a:r>
              <a:rPr kumimoji="1" lang="ja-JP" altLang="en-US"/>
              <a:t>で絞っている</a:t>
            </a:r>
            <a:r>
              <a:rPr lang="ja-JP" altLang="en-US"/>
              <a:t>。以降もこの条件</a:t>
            </a:r>
            <a:r>
              <a:rPr kumimoji="1" lang="ja-JP" altLang="en-US"/>
              <a:t>）</a:t>
            </a:r>
          </a:p>
        </p:txBody>
      </p:sp>
      <p:sp>
        <p:nvSpPr>
          <p:cNvPr id="9" name="正方形/長方形 8">
            <a:extLst>
              <a:ext uri="{FF2B5EF4-FFF2-40B4-BE49-F238E27FC236}">
                <a16:creationId xmlns:a16="http://schemas.microsoft.com/office/drawing/2014/main" id="{C6185D0D-5DDA-D643-BC08-A866CC134DF4}"/>
              </a:ext>
            </a:extLst>
          </p:cNvPr>
          <p:cNvSpPr/>
          <p:nvPr/>
        </p:nvSpPr>
        <p:spPr>
          <a:xfrm>
            <a:off x="838200" y="3286125"/>
            <a:ext cx="4592320" cy="432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分析の流れ</a:t>
            </a:r>
          </a:p>
        </p:txBody>
      </p:sp>
    </p:spTree>
    <p:extLst>
      <p:ext uri="{BB962C8B-B14F-4D97-AF65-F5344CB8AC3E}">
        <p14:creationId xmlns:p14="http://schemas.microsoft.com/office/powerpoint/2010/main" val="2107667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1D1EF-0170-794D-BE07-7377014A523E}"/>
              </a:ext>
            </a:extLst>
          </p:cNvPr>
          <p:cNvSpPr>
            <a:spLocks noGrp="1"/>
          </p:cNvSpPr>
          <p:nvPr>
            <p:ph type="title"/>
          </p:nvPr>
        </p:nvSpPr>
        <p:spPr/>
        <p:txBody>
          <a:bodyPr/>
          <a:lstStyle/>
          <a:p>
            <a:r>
              <a:rPr kumimoji="1" lang="ja-JP" altLang="en-US"/>
              <a:t>階層クラスタリングのアルゴリズム</a:t>
            </a:r>
            <a:br>
              <a:rPr kumimoji="1" lang="en-US" altLang="ja-JP" dirty="0"/>
            </a:br>
            <a:r>
              <a:rPr kumimoji="1" lang="ja-JP" altLang="en-US"/>
              <a:t>（凝縮型）</a:t>
            </a:r>
          </a:p>
        </p:txBody>
      </p:sp>
      <p:sp>
        <p:nvSpPr>
          <p:cNvPr id="3" name="コンテンツ プレースホルダー 2">
            <a:extLst>
              <a:ext uri="{FF2B5EF4-FFF2-40B4-BE49-F238E27FC236}">
                <a16:creationId xmlns:a16="http://schemas.microsoft.com/office/drawing/2014/main" id="{6B518032-373F-1A48-A1AF-2D846625AB9B}"/>
              </a:ext>
            </a:extLst>
          </p:cNvPr>
          <p:cNvSpPr>
            <a:spLocks noGrp="1"/>
          </p:cNvSpPr>
          <p:nvPr>
            <p:ph idx="1"/>
          </p:nvPr>
        </p:nvSpPr>
        <p:spPr>
          <a:xfrm>
            <a:off x="838200" y="1825625"/>
            <a:ext cx="10515600" cy="1517015"/>
          </a:xfrm>
        </p:spPr>
        <p:txBody>
          <a:bodyPr/>
          <a:lstStyle/>
          <a:p>
            <a:pPr marL="514350" indent="-514350">
              <a:buFont typeface="+mj-lt"/>
              <a:buAutoNum type="arabicPeriod"/>
            </a:pPr>
            <a:r>
              <a:rPr kumimoji="1" lang="ja-JP" altLang="en-US"/>
              <a:t>全ての観測点を個々のクラスターに分類</a:t>
            </a:r>
            <a:endParaRPr kumimoji="1" lang="en-US" altLang="ja-JP" dirty="0"/>
          </a:p>
          <a:p>
            <a:pPr marL="514350" indent="-514350">
              <a:buFont typeface="+mj-lt"/>
              <a:buAutoNum type="arabicPeriod"/>
            </a:pPr>
            <a:r>
              <a:rPr kumimoji="1" lang="ja-JP" altLang="en-US"/>
              <a:t>クラスター同士の類似度に基づいて、一番近い類似度のクラスターを１つのクラスターに結合</a:t>
            </a:r>
            <a:endParaRPr kumimoji="1" lang="en-US" altLang="ja-JP" dirty="0"/>
          </a:p>
        </p:txBody>
      </p:sp>
      <p:pic>
        <p:nvPicPr>
          <p:cNvPr id="4" name="図 3">
            <a:extLst>
              <a:ext uri="{FF2B5EF4-FFF2-40B4-BE49-F238E27FC236}">
                <a16:creationId xmlns:a16="http://schemas.microsoft.com/office/drawing/2014/main" id="{BFBF869E-061C-E044-9EE9-61722D7077BA}"/>
              </a:ext>
            </a:extLst>
          </p:cNvPr>
          <p:cNvPicPr>
            <a:picLocks noChangeAspect="1"/>
          </p:cNvPicPr>
          <p:nvPr/>
        </p:nvPicPr>
        <p:blipFill>
          <a:blip r:embed="rId2"/>
          <a:stretch>
            <a:fillRect/>
          </a:stretch>
        </p:blipFill>
        <p:spPr>
          <a:xfrm>
            <a:off x="1427480" y="3429000"/>
            <a:ext cx="4997450" cy="3409950"/>
          </a:xfrm>
          <a:prstGeom prst="rect">
            <a:avLst/>
          </a:prstGeom>
        </p:spPr>
      </p:pic>
      <p:sp>
        <p:nvSpPr>
          <p:cNvPr id="5" name="テキスト ボックス 4">
            <a:extLst>
              <a:ext uri="{FF2B5EF4-FFF2-40B4-BE49-F238E27FC236}">
                <a16:creationId xmlns:a16="http://schemas.microsoft.com/office/drawing/2014/main" id="{D9A4F2F6-1FDE-A44C-BD22-038533D2E291}"/>
              </a:ext>
            </a:extLst>
          </p:cNvPr>
          <p:cNvSpPr txBox="1"/>
          <p:nvPr/>
        </p:nvSpPr>
        <p:spPr>
          <a:xfrm>
            <a:off x="6795194" y="3979813"/>
            <a:ext cx="4863832" cy="2308324"/>
          </a:xfrm>
          <a:prstGeom prst="rect">
            <a:avLst/>
          </a:prstGeom>
          <a:noFill/>
        </p:spPr>
        <p:txBody>
          <a:bodyPr wrap="none" rtlCol="0">
            <a:spAutoFit/>
          </a:bodyPr>
          <a:lstStyle/>
          <a:p>
            <a:r>
              <a:rPr lang="en-US" altLang="ja-JP" dirty="0" err="1"/>
              <a:t>f</a:t>
            </a:r>
            <a:r>
              <a:rPr kumimoji="1" lang="en-US" altLang="ja-JP" dirty="0" err="1"/>
              <a:t>astcluster.linkage_vector</a:t>
            </a:r>
            <a:r>
              <a:rPr kumimoji="1" lang="ja-JP" altLang="en-US"/>
              <a:t>の引数</a:t>
            </a:r>
            <a:endParaRPr kumimoji="1" lang="en-US" altLang="ja-JP" dirty="0"/>
          </a:p>
          <a:p>
            <a:r>
              <a:rPr lang="en-US" altLang="ja-JP" dirty="0"/>
              <a:t>m</a:t>
            </a:r>
            <a:r>
              <a:rPr kumimoji="1" lang="en-US" altLang="ja-JP" dirty="0"/>
              <a:t>ethod(</a:t>
            </a:r>
            <a:r>
              <a:rPr kumimoji="1" lang="ja-JP" altLang="en-US"/>
              <a:t>クラスター同士の類似度を測る方法</a:t>
            </a:r>
            <a:r>
              <a:rPr kumimoji="1" lang="en-US" altLang="ja-JP" dirty="0"/>
              <a:t>)</a:t>
            </a:r>
          </a:p>
          <a:p>
            <a:pPr marL="285750" indent="-285750">
              <a:buFont typeface="Arial" panose="020B0604020202020204" pitchFamily="34" charset="0"/>
              <a:buChar char="•"/>
            </a:pPr>
            <a:r>
              <a:rPr lang="en-US" altLang="ja-JP" dirty="0"/>
              <a:t>single</a:t>
            </a:r>
          </a:p>
          <a:p>
            <a:pPr marL="285750" indent="-285750">
              <a:buFont typeface="Arial" panose="020B0604020202020204" pitchFamily="34" charset="0"/>
              <a:buChar char="•"/>
            </a:pPr>
            <a:r>
              <a:rPr lang="en-US" altLang="ja-JP" dirty="0"/>
              <a:t>median</a:t>
            </a:r>
          </a:p>
          <a:p>
            <a:pPr marL="285750" indent="-285750">
              <a:buFont typeface="Arial" panose="020B0604020202020204" pitchFamily="34" charset="0"/>
              <a:buChar char="•"/>
            </a:pPr>
            <a:r>
              <a:rPr lang="en-US" altLang="ja-JP" dirty="0"/>
              <a:t>centroid</a:t>
            </a:r>
          </a:p>
          <a:p>
            <a:pPr marL="285750" indent="-285750">
              <a:buFont typeface="Arial" panose="020B0604020202020204" pitchFamily="34" charset="0"/>
              <a:buChar char="•"/>
            </a:pPr>
            <a:r>
              <a:rPr lang="en-US" altLang="ja-JP" b="1" dirty="0"/>
              <a:t>w</a:t>
            </a:r>
            <a:r>
              <a:rPr kumimoji="1" lang="en-US" altLang="ja-JP" b="1" dirty="0"/>
              <a:t>ard(</a:t>
            </a:r>
            <a:r>
              <a:rPr kumimoji="1" lang="ja-JP" altLang="en-US" b="1"/>
              <a:t>ウォード法</a:t>
            </a:r>
            <a:r>
              <a:rPr kumimoji="1" lang="en-US" altLang="ja-JP" b="1" dirty="0"/>
              <a:t>)</a:t>
            </a:r>
          </a:p>
          <a:p>
            <a:r>
              <a:rPr lang="en-US" altLang="ja-JP" dirty="0"/>
              <a:t>metric(</a:t>
            </a:r>
            <a:r>
              <a:rPr lang="ja-JP" altLang="en-US"/>
              <a:t>評価指標</a:t>
            </a:r>
            <a:r>
              <a:rPr lang="en-US" altLang="ja-JP" dirty="0"/>
              <a:t>)</a:t>
            </a:r>
          </a:p>
          <a:p>
            <a:pPr marL="285750" indent="-285750">
              <a:buFont typeface="Arial" panose="020B0604020202020204" pitchFamily="34" charset="0"/>
              <a:buChar char="•"/>
            </a:pPr>
            <a:r>
              <a:rPr lang="en-US" altLang="ja-JP" dirty="0" err="1"/>
              <a:t>e</a:t>
            </a:r>
            <a:r>
              <a:rPr kumimoji="1" lang="en-US" altLang="ja-JP" dirty="0" err="1"/>
              <a:t>uclidean</a:t>
            </a:r>
            <a:r>
              <a:rPr kumimoji="1" lang="en-US" altLang="ja-JP" dirty="0"/>
              <a:t>(</a:t>
            </a:r>
            <a:r>
              <a:rPr kumimoji="1" lang="ja-JP" altLang="en-US"/>
              <a:t>基本的にこれ</a:t>
            </a:r>
            <a:r>
              <a:rPr kumimoji="1" lang="en-US" altLang="ja-JP" dirty="0"/>
              <a:t>)</a:t>
            </a:r>
            <a:endParaRPr kumimoji="1" lang="ja-JP" altLang="en-US"/>
          </a:p>
        </p:txBody>
      </p:sp>
    </p:spTree>
    <p:extLst>
      <p:ext uri="{BB962C8B-B14F-4D97-AF65-F5344CB8AC3E}">
        <p14:creationId xmlns:p14="http://schemas.microsoft.com/office/powerpoint/2010/main" val="41044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BF24F-FE8C-F349-AD93-91EADC8C453D}"/>
              </a:ext>
            </a:extLst>
          </p:cNvPr>
          <p:cNvSpPr>
            <a:spLocks noGrp="1"/>
          </p:cNvSpPr>
          <p:nvPr>
            <p:ph type="title"/>
          </p:nvPr>
        </p:nvSpPr>
        <p:spPr/>
        <p:txBody>
          <a:bodyPr/>
          <a:lstStyle/>
          <a:p>
            <a:r>
              <a:rPr lang="ja-JP" altLang="en-US"/>
              <a:t>階層クラスタリングのテンドログラム</a:t>
            </a:r>
            <a:endParaRPr kumimoji="1" lang="ja-JP" altLang="en-US"/>
          </a:p>
        </p:txBody>
      </p:sp>
      <p:pic>
        <p:nvPicPr>
          <p:cNvPr id="7" name="コンテンツ プレースホルダー 6" descr="グラフ, 箱ひげ図&#10;&#10;自動的に生成された説明">
            <a:extLst>
              <a:ext uri="{FF2B5EF4-FFF2-40B4-BE49-F238E27FC236}">
                <a16:creationId xmlns:a16="http://schemas.microsoft.com/office/drawing/2014/main" id="{08721C83-0431-D24B-91D4-86A22162A111}"/>
              </a:ext>
            </a:extLst>
          </p:cNvPr>
          <p:cNvPicPr>
            <a:picLocks noGrp="1" noChangeAspect="1"/>
          </p:cNvPicPr>
          <p:nvPr>
            <p:ph idx="1"/>
          </p:nvPr>
        </p:nvPicPr>
        <p:blipFill>
          <a:blip r:embed="rId2"/>
          <a:stretch>
            <a:fillRect/>
          </a:stretch>
        </p:blipFill>
        <p:spPr>
          <a:xfrm>
            <a:off x="7254240" y="3322320"/>
            <a:ext cx="4307840" cy="3389946"/>
          </a:xfrm>
        </p:spPr>
      </p:pic>
      <p:pic>
        <p:nvPicPr>
          <p:cNvPr id="4" name="図 3">
            <a:extLst>
              <a:ext uri="{FF2B5EF4-FFF2-40B4-BE49-F238E27FC236}">
                <a16:creationId xmlns:a16="http://schemas.microsoft.com/office/drawing/2014/main" id="{75B197B2-5930-654B-B7FC-6DCED810AF81}"/>
              </a:ext>
            </a:extLst>
          </p:cNvPr>
          <p:cNvPicPr>
            <a:picLocks noChangeAspect="1"/>
          </p:cNvPicPr>
          <p:nvPr/>
        </p:nvPicPr>
        <p:blipFill>
          <a:blip r:embed="rId3"/>
          <a:stretch>
            <a:fillRect/>
          </a:stretch>
        </p:blipFill>
        <p:spPr>
          <a:xfrm>
            <a:off x="946150" y="3322320"/>
            <a:ext cx="4997450" cy="3409950"/>
          </a:xfrm>
          <a:prstGeom prst="rect">
            <a:avLst/>
          </a:prstGeom>
        </p:spPr>
      </p:pic>
      <p:sp>
        <p:nvSpPr>
          <p:cNvPr id="5" name="右矢印 4">
            <a:extLst>
              <a:ext uri="{FF2B5EF4-FFF2-40B4-BE49-F238E27FC236}">
                <a16:creationId xmlns:a16="http://schemas.microsoft.com/office/drawing/2014/main" id="{72BB5408-6B3A-5C40-AA4A-DF02E5A1FBB3}"/>
              </a:ext>
            </a:extLst>
          </p:cNvPr>
          <p:cNvSpPr/>
          <p:nvPr/>
        </p:nvSpPr>
        <p:spPr>
          <a:xfrm>
            <a:off x="6065520" y="4784979"/>
            <a:ext cx="5384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410EA41E-E225-0944-BFFC-7FF4C6286892}"/>
              </a:ext>
            </a:extLst>
          </p:cNvPr>
          <p:cNvSpPr txBox="1">
            <a:spLocks/>
          </p:cNvSpPr>
          <p:nvPr/>
        </p:nvSpPr>
        <p:spPr>
          <a:xfrm>
            <a:off x="838200" y="1825625"/>
            <a:ext cx="10515600" cy="1496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一つのクラスターに結合していく過程を図にしたものがテンドログラムである。</a:t>
            </a:r>
            <a:endParaRPr lang="en-US" altLang="ja-JP" dirty="0"/>
          </a:p>
          <a:p>
            <a:r>
              <a:rPr lang="ja-JP" altLang="en-US"/>
              <a:t>クラスター間の類似度を決めることで、クラスター数が決まる</a:t>
            </a:r>
          </a:p>
        </p:txBody>
      </p:sp>
      <p:cxnSp>
        <p:nvCxnSpPr>
          <p:cNvPr id="10" name="直線矢印コネクタ 9">
            <a:extLst>
              <a:ext uri="{FF2B5EF4-FFF2-40B4-BE49-F238E27FC236}">
                <a16:creationId xmlns:a16="http://schemas.microsoft.com/office/drawing/2014/main" id="{86015BB8-476A-F044-9C8B-1EA94B7C8DA5}"/>
              </a:ext>
            </a:extLst>
          </p:cNvPr>
          <p:cNvCxnSpPr/>
          <p:nvPr/>
        </p:nvCxnSpPr>
        <p:spPr>
          <a:xfrm flipV="1">
            <a:off x="7020560" y="3312318"/>
            <a:ext cx="0" cy="3409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D06CCBB-5D1B-FA42-93FB-EE7EF5F863BB}"/>
              </a:ext>
            </a:extLst>
          </p:cNvPr>
          <p:cNvSpPr txBox="1"/>
          <p:nvPr/>
        </p:nvSpPr>
        <p:spPr>
          <a:xfrm>
            <a:off x="6776720" y="3826966"/>
            <a:ext cx="461665" cy="2400657"/>
          </a:xfrm>
          <a:prstGeom prst="rect">
            <a:avLst/>
          </a:prstGeom>
          <a:solidFill>
            <a:schemeClr val="bg1"/>
          </a:solidFill>
          <a:ln>
            <a:solidFill>
              <a:schemeClr val="tx1"/>
            </a:solidFill>
          </a:ln>
        </p:spPr>
        <p:txBody>
          <a:bodyPr vert="eaVert" wrap="none" rtlCol="0">
            <a:spAutoFit/>
          </a:bodyPr>
          <a:lstStyle/>
          <a:p>
            <a:r>
              <a:rPr kumimoji="1" lang="ja-JP" altLang="en-US"/>
              <a:t>クラスター間の類似度</a:t>
            </a:r>
          </a:p>
        </p:txBody>
      </p:sp>
      <p:cxnSp>
        <p:nvCxnSpPr>
          <p:cNvPr id="14" name="直線コネクタ 13">
            <a:extLst>
              <a:ext uri="{FF2B5EF4-FFF2-40B4-BE49-F238E27FC236}">
                <a16:creationId xmlns:a16="http://schemas.microsoft.com/office/drawing/2014/main" id="{431355D8-2FDB-654D-80A1-C025215DF94E}"/>
              </a:ext>
            </a:extLst>
          </p:cNvPr>
          <p:cNvCxnSpPr>
            <a:cxnSpLocks/>
          </p:cNvCxnSpPr>
          <p:nvPr/>
        </p:nvCxnSpPr>
        <p:spPr>
          <a:xfrm>
            <a:off x="7238385" y="4784979"/>
            <a:ext cx="432369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B4CB8882-93C4-3C49-B931-3FFFC1DAC52E}"/>
              </a:ext>
            </a:extLst>
          </p:cNvPr>
          <p:cNvSpPr txBox="1"/>
          <p:nvPr/>
        </p:nvSpPr>
        <p:spPr>
          <a:xfrm>
            <a:off x="8517592" y="4415647"/>
            <a:ext cx="2852063" cy="369332"/>
          </a:xfrm>
          <a:prstGeom prst="rect">
            <a:avLst/>
          </a:prstGeom>
          <a:noFill/>
        </p:spPr>
        <p:txBody>
          <a:bodyPr wrap="none" rtlCol="0">
            <a:spAutoFit/>
          </a:bodyPr>
          <a:lstStyle/>
          <a:p>
            <a:r>
              <a:rPr lang="ja-JP" altLang="en-US"/>
              <a:t>この場合、クラスター数</a:t>
            </a:r>
            <a:r>
              <a:rPr lang="en-US" altLang="ja-JP" dirty="0"/>
              <a:t>3</a:t>
            </a:r>
            <a:endParaRPr kumimoji="1" lang="ja-JP" altLang="en-US"/>
          </a:p>
        </p:txBody>
      </p:sp>
    </p:spTree>
    <p:extLst>
      <p:ext uri="{BB962C8B-B14F-4D97-AF65-F5344CB8AC3E}">
        <p14:creationId xmlns:p14="http://schemas.microsoft.com/office/powerpoint/2010/main" val="23746770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709</Words>
  <Application>Microsoft Macintosh PowerPoint</Application>
  <PresentationFormat>ワイド画面</PresentationFormat>
  <Paragraphs>87</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游ゴシック</vt:lpstr>
      <vt:lpstr>游ゴシック Light</vt:lpstr>
      <vt:lpstr>Arial</vt:lpstr>
      <vt:lpstr>Cambria Math</vt:lpstr>
      <vt:lpstr>Wingdings</vt:lpstr>
      <vt:lpstr>Office テーマ</vt:lpstr>
      <vt:lpstr>クラスタリング</vt:lpstr>
      <vt:lpstr>クラスタリングの概要</vt:lpstr>
      <vt:lpstr>クラスタリングの手法</vt:lpstr>
      <vt:lpstr>K平均法のアルゴリズム</vt:lpstr>
      <vt:lpstr>K平均法のクラスタ慣性(inertia)</vt:lpstr>
      <vt:lpstr>K平均法の精度</vt:lpstr>
      <vt:lpstr>K平均法と主成分の数</vt:lpstr>
      <vt:lpstr>階層クラスタリングのアルゴリズム （凝縮型）</vt:lpstr>
      <vt:lpstr>階層クラスタリングのテンドログラム</vt:lpstr>
      <vt:lpstr>階層クラスタリングの精度</vt:lpstr>
      <vt:lpstr>DBSCANのアルゴリズム (Density-based spatial clustering of applications with noise)</vt:lpstr>
      <vt:lpstr>DBSCANの精度</vt:lpstr>
      <vt:lpstr>HDBSCAN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クラスタリング</dc:title>
  <dc:creator>Tanaka Shunsuke</dc:creator>
  <cp:lastModifiedBy>Tanaka Shunsuke</cp:lastModifiedBy>
  <cp:revision>27</cp:revision>
  <dcterms:created xsi:type="dcterms:W3CDTF">2021-12-01T14:38:16Z</dcterms:created>
  <dcterms:modified xsi:type="dcterms:W3CDTF">2021-12-02T10:26:02Z</dcterms:modified>
</cp:coreProperties>
</file>