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2" r:id="rId2"/>
    <p:sldId id="264" r:id="rId3"/>
    <p:sldId id="265" r:id="rId4"/>
    <p:sldId id="263" r:id="rId5"/>
    <p:sldId id="266" r:id="rId6"/>
    <p:sldId id="260" r:id="rId7"/>
    <p:sldId id="261" r:id="rId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633" autoAdjust="0"/>
  </p:normalViewPr>
  <p:slideViewPr>
    <p:cSldViewPr>
      <p:cViewPr>
        <p:scale>
          <a:sx n="80" d="100"/>
          <a:sy n="80" d="100"/>
        </p:scale>
        <p:origin x="-1086" y="-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4AA655-1F0A-403D-A8F6-5C2DDB413A59}" type="datetimeFigureOut">
              <a:rPr kumimoji="1" lang="ja-JP" altLang="en-US" smtClean="0"/>
              <a:pPr/>
              <a:t>2014/6/27</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4456AE-4C80-463A-99F8-B1AD1DD667DA}"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FAB96A7F-5C94-46F3-B6EE-8574938DDEAA}" type="datetime1">
              <a:rPr kumimoji="1" lang="ja-JP" altLang="en-US" smtClean="0"/>
              <a:pPr/>
              <a:t>2014/6/27</a:t>
            </a:fld>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477EBE9C-A5C4-4652-9B48-3C5D5C3D6731}" type="datetime1">
              <a:rPr kumimoji="1" lang="ja-JP" altLang="en-US" smtClean="0"/>
              <a:pPr/>
              <a:t>2014/6/27</a:t>
            </a:fld>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96EB1E8-919D-4921-B848-4784C77541D5}" type="datetime1">
              <a:rPr kumimoji="1" lang="ja-JP" altLang="en-US" smtClean="0"/>
              <a:pPr/>
              <a:t>2014/6/27</a:t>
            </a:fld>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F4460E1A-1A30-4074-A2F2-CE8351E9A5F5}" type="datetime1">
              <a:rPr kumimoji="1" lang="ja-JP" altLang="en-US" smtClean="0"/>
              <a:pPr/>
              <a:t>2014/6/27</a:t>
            </a:fld>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456E4C58-646F-4B42-9F4E-608C16DE0DB3}" type="datetime1">
              <a:rPr kumimoji="1" lang="ja-JP" altLang="en-US" smtClean="0"/>
              <a:pPr/>
              <a:t>2014/6/27</a:t>
            </a:fld>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076B8D24-954A-490F-9093-F7460719C2A5}" type="datetime1">
              <a:rPr kumimoji="1" lang="ja-JP" altLang="en-US" smtClean="0"/>
              <a:pPr/>
              <a:t>2014/6/27</a:t>
            </a:fld>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C47AA253-F441-4BDF-825C-B3C1993007AE}" type="datetime1">
              <a:rPr kumimoji="1" lang="ja-JP" altLang="en-US" smtClean="0"/>
              <a:pPr/>
              <a:t>2014/6/27</a:t>
            </a:fld>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D391EE40-6E2C-481C-9141-7BEB343AB67D}" type="datetime1">
              <a:rPr kumimoji="1" lang="ja-JP" altLang="en-US" smtClean="0"/>
              <a:pPr/>
              <a:t>2014/6/27</a:t>
            </a:fld>
            <a:endParaRPr kumimoji="1" lang="ja-JP" altLang="en-US"/>
          </a:p>
        </p:txBody>
      </p:sp>
      <p:sp>
        <p:nvSpPr>
          <p:cNvPr id="4" name="フッター プレースホルダ 3"/>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535D8FF7-70DC-48B4-B09B-F6BA2B35C94F}" type="datetime1">
              <a:rPr kumimoji="1" lang="ja-JP" altLang="en-US" smtClean="0"/>
              <a:pPr/>
              <a:t>2014/6/27</a:t>
            </a:fld>
            <a:endParaRPr kumimoji="1" lang="ja-JP" altLang="en-US"/>
          </a:p>
        </p:txBody>
      </p:sp>
      <p:sp>
        <p:nvSpPr>
          <p:cNvPr id="3" name="フッター プレースホルダ 2"/>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6B079879-DCA7-485B-AD8E-9B57E3727A6A}" type="datetime1">
              <a:rPr kumimoji="1" lang="ja-JP" altLang="en-US" smtClean="0"/>
              <a:pPr/>
              <a:t>2014/6/27</a:t>
            </a:fld>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F76DF2C-8DC8-4A9E-83B7-4357D23B77F3}" type="datetime1">
              <a:rPr kumimoji="1" lang="ja-JP" altLang="en-US" smtClean="0"/>
              <a:pPr/>
              <a:t>2014/6/27</a:t>
            </a:fld>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D22BBE-A64C-4FE5-A2CB-6B66041230FB}" type="datetime1">
              <a:rPr kumimoji="1" lang="ja-JP" altLang="en-US" smtClean="0"/>
              <a:pPr/>
              <a:t>2014/6/27</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smtClean="0"/>
              <a:t>(C)2014 </a:t>
            </a:r>
            <a:r>
              <a:rPr kumimoji="1" lang="ja-JP" altLang="en-US" smtClean="0"/>
              <a:t>田中　雄</a:t>
            </a:r>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フレームワークと状態遷移</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2014</a:t>
            </a:r>
            <a:r>
              <a:rPr kumimoji="1" lang="ja-JP" altLang="en-US" dirty="0" smtClean="0"/>
              <a:t>年度</a:t>
            </a:r>
            <a:endParaRPr kumimoji="1" lang="en-US" altLang="ja-JP" dirty="0" smtClean="0"/>
          </a:p>
          <a:p>
            <a:r>
              <a:rPr lang="ja-JP" altLang="en-US" dirty="0" smtClean="0"/>
              <a:t>ゲームプログラミング</a:t>
            </a:r>
            <a:r>
              <a:rPr lang="en-US" altLang="ja-JP" dirty="0" smtClean="0"/>
              <a:t>1</a:t>
            </a:r>
            <a:r>
              <a:rPr lang="ja-JP" altLang="en-US" dirty="0" smtClean="0"/>
              <a:t>年生</a:t>
            </a:r>
            <a:endParaRPr lang="en-US" altLang="ja-JP" dirty="0" smtClean="0"/>
          </a:p>
        </p:txBody>
      </p:sp>
      <p:sp>
        <p:nvSpPr>
          <p:cNvPr id="4" name="フッター プレースホルダ 3"/>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836712"/>
          </a:xfrm>
        </p:spPr>
        <p:txBody>
          <a:bodyPr/>
          <a:lstStyle/>
          <a:p>
            <a:r>
              <a:rPr kumimoji="1" lang="ja-JP" altLang="en-US" smtClean="0"/>
              <a:t>フレームワーク</a:t>
            </a:r>
            <a:r>
              <a:rPr kumimoji="1" lang="en-US" altLang="ja-JP" smtClean="0"/>
              <a:t>(</a:t>
            </a:r>
            <a:r>
              <a:rPr kumimoji="1" lang="ja-JP" altLang="en-US" smtClean="0"/>
              <a:t>枠組み</a:t>
            </a:r>
            <a:r>
              <a:rPr kumimoji="1" lang="en-US" altLang="ja-JP" smtClean="0"/>
              <a:t>)</a:t>
            </a:r>
            <a:endParaRPr kumimoji="1" lang="ja-JP" altLang="en-US"/>
          </a:p>
        </p:txBody>
      </p:sp>
      <p:sp>
        <p:nvSpPr>
          <p:cNvPr id="5" name="コンテンツ プレースホルダ 4"/>
          <p:cNvSpPr>
            <a:spLocks noGrp="1"/>
          </p:cNvSpPr>
          <p:nvPr>
            <p:ph idx="1"/>
          </p:nvPr>
        </p:nvSpPr>
        <p:spPr>
          <a:xfrm>
            <a:off x="457200" y="764704"/>
            <a:ext cx="8229600" cy="5760640"/>
          </a:xfrm>
        </p:spPr>
        <p:txBody>
          <a:bodyPr>
            <a:normAutofit/>
          </a:bodyPr>
          <a:lstStyle/>
          <a:p>
            <a:pPr marL="514350" indent="-514350">
              <a:buNone/>
            </a:pPr>
            <a:r>
              <a:rPr lang="ja-JP" altLang="en-US" dirty="0" smtClean="0"/>
              <a:t>アプリケーションを制御する構造のこと。</a:t>
            </a:r>
            <a:endParaRPr lang="en-US" altLang="ja-JP" dirty="0" smtClean="0"/>
          </a:p>
          <a:p>
            <a:pPr marL="514350" indent="-514350"/>
            <a:r>
              <a:rPr lang="ja-JP" altLang="en-US" dirty="0" smtClean="0"/>
              <a:t>シングルタスク時代</a:t>
            </a:r>
            <a:r>
              <a:rPr lang="en-US" altLang="ja-JP" dirty="0" smtClean="0"/>
              <a:t>(Windows2000</a:t>
            </a:r>
            <a:r>
              <a:rPr lang="ja-JP" altLang="en-US" dirty="0" smtClean="0"/>
              <a:t>以前</a:t>
            </a:r>
            <a:r>
              <a:rPr lang="en-US" altLang="ja-JP" dirty="0" smtClean="0"/>
              <a:t>)</a:t>
            </a:r>
          </a:p>
          <a:p>
            <a:pPr marL="914400" lvl="1" indent="-514350"/>
            <a:r>
              <a:rPr lang="en-US" altLang="ja-JP" dirty="0" smtClean="0"/>
              <a:t>1</a:t>
            </a:r>
            <a:r>
              <a:rPr lang="ja-JP" altLang="en-US" dirty="0" err="1" smtClean="0"/>
              <a:t>つの</a:t>
            </a:r>
            <a:r>
              <a:rPr lang="en-US" altLang="ja-JP" dirty="0" smtClean="0"/>
              <a:t>CPU</a:t>
            </a:r>
            <a:r>
              <a:rPr lang="ja-JP" altLang="en-US" dirty="0" smtClean="0"/>
              <a:t>をアプリケーションが占有していた。</a:t>
            </a:r>
            <a:endParaRPr lang="en-US" altLang="ja-JP" dirty="0" smtClean="0"/>
          </a:p>
          <a:p>
            <a:pPr marL="914400" lvl="1" indent="-514350"/>
            <a:r>
              <a:rPr lang="ja-JP" altLang="en-US" dirty="0" smtClean="0"/>
              <a:t>メインループと呼ばれるループを作り、その中ですべての処理を呼び出していた。</a:t>
            </a:r>
            <a:endParaRPr kumimoji="1" lang="en-US" altLang="ja-JP" dirty="0" smtClean="0"/>
          </a:p>
          <a:p>
            <a:pPr lvl="2"/>
            <a:endParaRPr kumimoji="1" lang="ja-JP" altLang="en-US" dirty="0"/>
          </a:p>
        </p:txBody>
      </p:sp>
      <p:sp>
        <p:nvSpPr>
          <p:cNvPr id="6" name="フッター プレースホルダ 5"/>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836712"/>
          </a:xfrm>
        </p:spPr>
        <p:txBody>
          <a:bodyPr/>
          <a:lstStyle/>
          <a:p>
            <a:r>
              <a:rPr kumimoji="1" lang="ja-JP" altLang="en-US" smtClean="0"/>
              <a:t>フレームワーク</a:t>
            </a:r>
            <a:r>
              <a:rPr kumimoji="1" lang="en-US" altLang="ja-JP" smtClean="0"/>
              <a:t>(</a:t>
            </a:r>
            <a:r>
              <a:rPr kumimoji="1" lang="ja-JP" altLang="en-US" smtClean="0"/>
              <a:t>枠組み</a:t>
            </a:r>
            <a:r>
              <a:rPr kumimoji="1" lang="en-US" altLang="ja-JP" smtClean="0"/>
              <a:t>)</a:t>
            </a:r>
            <a:endParaRPr kumimoji="1" lang="ja-JP" altLang="en-US"/>
          </a:p>
        </p:txBody>
      </p:sp>
      <p:sp>
        <p:nvSpPr>
          <p:cNvPr id="5" name="コンテンツ プレースホルダ 4"/>
          <p:cNvSpPr>
            <a:spLocks noGrp="1"/>
          </p:cNvSpPr>
          <p:nvPr>
            <p:ph idx="1"/>
          </p:nvPr>
        </p:nvSpPr>
        <p:spPr>
          <a:xfrm>
            <a:off x="457200" y="764704"/>
            <a:ext cx="8229600" cy="5760640"/>
          </a:xfrm>
        </p:spPr>
        <p:txBody>
          <a:bodyPr>
            <a:normAutofit fontScale="70000" lnSpcReduction="20000"/>
          </a:bodyPr>
          <a:lstStyle/>
          <a:p>
            <a:pPr marL="514350" indent="-514350"/>
            <a:r>
              <a:rPr kumimoji="1" lang="ja-JP" altLang="en-US" dirty="0" smtClean="0"/>
              <a:t>マルチタスク時代</a:t>
            </a:r>
            <a:endParaRPr lang="en-US" altLang="ja-JP" dirty="0" smtClean="0"/>
          </a:p>
          <a:p>
            <a:pPr marL="914400" lvl="1" indent="-514350"/>
            <a:r>
              <a:rPr lang="en-US" altLang="ja-JP" dirty="0" smtClean="0"/>
              <a:t>1</a:t>
            </a:r>
            <a:r>
              <a:rPr lang="ja-JP" altLang="en-US" dirty="0" err="1" smtClean="0"/>
              <a:t>つの</a:t>
            </a:r>
            <a:r>
              <a:rPr lang="en-US" altLang="ja-JP" dirty="0" smtClean="0"/>
              <a:t>CPU</a:t>
            </a:r>
            <a:r>
              <a:rPr lang="ja-JP" altLang="en-US" dirty="0" smtClean="0"/>
              <a:t>を複数のアプリケーションで共有するようになった。</a:t>
            </a:r>
            <a:endParaRPr lang="en-US" altLang="ja-JP" dirty="0" smtClean="0"/>
          </a:p>
          <a:p>
            <a:pPr marL="914400" lvl="1" indent="-514350"/>
            <a:r>
              <a:rPr lang="ja-JP" altLang="en-US" dirty="0" smtClean="0"/>
              <a:t>イベントドリブン</a:t>
            </a:r>
            <a:r>
              <a:rPr lang="en-US" altLang="ja-JP" dirty="0" smtClean="0"/>
              <a:t>(</a:t>
            </a:r>
            <a:r>
              <a:rPr lang="ja-JP" altLang="en-US" dirty="0" smtClean="0"/>
              <a:t>イベント駆動</a:t>
            </a:r>
            <a:r>
              <a:rPr lang="en-US" altLang="ja-JP" dirty="0" smtClean="0"/>
              <a:t>)</a:t>
            </a:r>
            <a:r>
              <a:rPr lang="ja-JP" altLang="en-US" dirty="0" smtClean="0"/>
              <a:t>型</a:t>
            </a:r>
            <a:endParaRPr lang="en-US" altLang="ja-JP" dirty="0" smtClean="0"/>
          </a:p>
          <a:p>
            <a:pPr marL="1314450" lvl="2" indent="-514350"/>
            <a:r>
              <a:rPr kumimoji="1" lang="ja-JP" altLang="en-US" dirty="0" smtClean="0"/>
              <a:t>ユーザー操作やハードの割り込みなど、様々な信号ごとに実行するプログラムを定義して、処理させる方式。</a:t>
            </a:r>
            <a:endParaRPr kumimoji="1" lang="en-US" altLang="ja-JP" dirty="0" smtClean="0"/>
          </a:p>
          <a:p>
            <a:pPr marL="1314450" lvl="2" indent="-514350"/>
            <a:r>
              <a:rPr lang="ja-JP" altLang="en-US" dirty="0" smtClean="0"/>
              <a:t>現在の</a:t>
            </a:r>
            <a:r>
              <a:rPr lang="en-US" altLang="ja-JP" dirty="0" smtClean="0"/>
              <a:t>C#</a:t>
            </a:r>
            <a:r>
              <a:rPr lang="ja-JP" altLang="en-US" dirty="0" smtClean="0"/>
              <a:t>のプログラムはこの構造。</a:t>
            </a:r>
            <a:endParaRPr kumimoji="1" lang="en-US" altLang="ja-JP" dirty="0" smtClean="0"/>
          </a:p>
          <a:p>
            <a:pPr marL="1314450" lvl="2" indent="-514350"/>
            <a:r>
              <a:rPr kumimoji="1" lang="ja-JP" altLang="en-US" dirty="0" smtClean="0"/>
              <a:t>ウィンドウ</a:t>
            </a:r>
            <a:r>
              <a:rPr lang="ja-JP" altLang="en-US" dirty="0" smtClean="0"/>
              <a:t>アプリ</a:t>
            </a:r>
            <a:r>
              <a:rPr kumimoji="1" lang="ja-JP" altLang="en-US" dirty="0" smtClean="0"/>
              <a:t>に向いているが、</a:t>
            </a:r>
            <a:r>
              <a:rPr lang="ja-JP" altLang="en-US" dirty="0" smtClean="0"/>
              <a:t>厳密なタイミングを守ることに向いていないため</a:t>
            </a:r>
            <a:r>
              <a:rPr kumimoji="1" lang="ja-JP" altLang="en-US" dirty="0" smtClean="0"/>
              <a:t>ゲームには向かない。</a:t>
            </a:r>
            <a:endParaRPr kumimoji="1" lang="en-US" altLang="ja-JP" dirty="0" smtClean="0"/>
          </a:p>
          <a:p>
            <a:pPr lvl="1"/>
            <a:r>
              <a:rPr kumimoji="1" lang="ja-JP" altLang="en-US" dirty="0" smtClean="0"/>
              <a:t>メインループ型</a:t>
            </a:r>
            <a:endParaRPr kumimoji="1" lang="en-US" altLang="ja-JP" dirty="0" smtClean="0"/>
          </a:p>
          <a:p>
            <a:pPr lvl="2"/>
            <a:r>
              <a:rPr lang="ja-JP" altLang="en-US" dirty="0" smtClean="0"/>
              <a:t>シングルタスク時代と同様に、メインループを作成し、同期待ちの時間で他の処理を行うことで、マルチタスクを実現しつつ、安定したフレームレートを確保。</a:t>
            </a:r>
            <a:endParaRPr lang="en-US" altLang="ja-JP" dirty="0" smtClean="0"/>
          </a:p>
          <a:p>
            <a:pPr lvl="2"/>
            <a:r>
              <a:rPr lang="en-US" altLang="ja-JP" dirty="0" smtClean="0"/>
              <a:t>DirectX</a:t>
            </a:r>
            <a:r>
              <a:rPr lang="ja-JP" altLang="en-US" dirty="0" smtClean="0"/>
              <a:t>のプログラムはこの構造。</a:t>
            </a:r>
            <a:endParaRPr lang="en-US" altLang="ja-JP" dirty="0" smtClean="0"/>
          </a:p>
          <a:p>
            <a:pPr lvl="1"/>
            <a:r>
              <a:rPr kumimoji="1" lang="ja-JP" altLang="en-US" dirty="0" smtClean="0"/>
              <a:t>ゲーム用フレームワーク</a:t>
            </a:r>
            <a:endParaRPr kumimoji="1" lang="en-US" altLang="ja-JP" dirty="0" smtClean="0"/>
          </a:p>
          <a:p>
            <a:pPr lvl="2"/>
            <a:r>
              <a:rPr lang="ja-JP" altLang="en-US" dirty="0" smtClean="0"/>
              <a:t>メインループ型のプログラムの構造は、どのようなアプリケーションでもほぼ同じ。</a:t>
            </a:r>
            <a:endParaRPr lang="en-US" altLang="ja-JP" dirty="0" smtClean="0"/>
          </a:p>
          <a:p>
            <a:pPr lvl="2"/>
            <a:r>
              <a:rPr lang="ja-JP" altLang="en-US" dirty="0" smtClean="0"/>
              <a:t>ゲーム用のフレームワークの多くは、安定動作をさせる構造を予め用意して、開発者にはイベントドリブン型と同じように開発する環境を提供するためのものである。</a:t>
            </a:r>
            <a:endParaRPr lang="en-US" altLang="ja-JP" dirty="0" smtClean="0"/>
          </a:p>
          <a:p>
            <a:pPr lvl="2"/>
            <a:r>
              <a:rPr lang="ja-JP" altLang="en-US" dirty="0" smtClean="0"/>
              <a:t>上記にエディタや物理エンジン、アニメーションなど多様な処理を統合して、マルチプラットフォームへの対応も目指したものが</a:t>
            </a:r>
            <a:r>
              <a:rPr lang="en-US" altLang="ja-JP" dirty="0" smtClean="0"/>
              <a:t>Unity</a:t>
            </a:r>
            <a:r>
              <a:rPr lang="ja-JP" altLang="en-US" dirty="0" smtClean="0"/>
              <a:t>である。</a:t>
            </a:r>
            <a:endParaRPr kumimoji="1" lang="en-US" altLang="ja-JP" dirty="0" smtClean="0"/>
          </a:p>
          <a:p>
            <a:pPr lvl="2"/>
            <a:endParaRPr kumimoji="1" lang="ja-JP" altLang="en-US" dirty="0"/>
          </a:p>
        </p:txBody>
      </p:sp>
      <p:sp>
        <p:nvSpPr>
          <p:cNvPr id="6" name="フッター プレースホルダ 5"/>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836712"/>
          </a:xfrm>
        </p:spPr>
        <p:txBody>
          <a:bodyPr/>
          <a:lstStyle/>
          <a:p>
            <a:r>
              <a:rPr kumimoji="1" lang="ja-JP" altLang="en-US" dirty="0" smtClean="0"/>
              <a:t>フレームワーク</a:t>
            </a:r>
            <a:r>
              <a:rPr lang="ja-JP" altLang="en-US" dirty="0" smtClean="0"/>
              <a:t>の基本構造</a:t>
            </a:r>
            <a:endParaRPr kumimoji="1" lang="ja-JP" altLang="en-US" dirty="0"/>
          </a:p>
        </p:txBody>
      </p:sp>
      <p:sp>
        <p:nvSpPr>
          <p:cNvPr id="5" name="コンテンツ プレースホルダ 4"/>
          <p:cNvSpPr>
            <a:spLocks noGrp="1"/>
          </p:cNvSpPr>
          <p:nvPr>
            <p:ph idx="1"/>
          </p:nvPr>
        </p:nvSpPr>
        <p:spPr>
          <a:xfrm>
            <a:off x="457200" y="764704"/>
            <a:ext cx="8229600" cy="5760640"/>
          </a:xfrm>
        </p:spPr>
        <p:txBody>
          <a:bodyPr>
            <a:normAutofit fontScale="92500" lnSpcReduction="10000"/>
          </a:bodyPr>
          <a:lstStyle/>
          <a:p>
            <a:pPr marL="514350" indent="-514350">
              <a:buNone/>
            </a:pPr>
            <a:r>
              <a:rPr lang="ja-JP" altLang="en-US" dirty="0" smtClean="0"/>
              <a:t>メインループ</a:t>
            </a:r>
            <a:endParaRPr lang="en-US" altLang="ja-JP" dirty="0" smtClean="0"/>
          </a:p>
          <a:p>
            <a:pPr marL="914400" lvl="1" indent="-514350">
              <a:buFont typeface="+mj-lt"/>
              <a:buAutoNum type="arabicPeriod"/>
            </a:pPr>
            <a:r>
              <a:rPr kumimoji="1" lang="ja-JP" altLang="en-US" dirty="0" smtClean="0"/>
              <a:t>初期化処理</a:t>
            </a:r>
            <a:r>
              <a:rPr kumimoji="1" lang="en-US" altLang="ja-JP" dirty="0" smtClean="0"/>
              <a:t>(</a:t>
            </a:r>
            <a:r>
              <a:rPr kumimoji="1" lang="ja-JP" altLang="en-US" dirty="0" smtClean="0"/>
              <a:t>必要なものを準備</a:t>
            </a:r>
            <a:r>
              <a:rPr kumimoji="1" lang="en-US" altLang="ja-JP" dirty="0" smtClean="0"/>
              <a:t>)[</a:t>
            </a:r>
            <a:r>
              <a:rPr kumimoji="1" lang="en-US" altLang="ja-JP" dirty="0" smtClean="0">
                <a:solidFill>
                  <a:srgbClr val="FF0000"/>
                </a:solidFill>
                <a:effectLst>
                  <a:outerShdw blurRad="38100" dist="38100" dir="2700000" algn="tl">
                    <a:srgbClr val="000000">
                      <a:alpha val="43137"/>
                    </a:srgbClr>
                  </a:outerShdw>
                </a:effectLst>
              </a:rPr>
              <a:t>Start</a:t>
            </a:r>
            <a:r>
              <a:rPr kumimoji="1" lang="en-US" altLang="ja-JP" dirty="0" smtClean="0"/>
              <a:t>]</a:t>
            </a:r>
          </a:p>
          <a:p>
            <a:pPr marL="914400" lvl="1" indent="-514350">
              <a:buFont typeface="+mj-lt"/>
              <a:buAutoNum type="arabicPeriod"/>
            </a:pPr>
            <a:r>
              <a:rPr lang="ja-JP" altLang="en-US" dirty="0" smtClean="0"/>
              <a:t>入力処理</a:t>
            </a:r>
            <a:r>
              <a:rPr lang="en-US" altLang="ja-JP" dirty="0" smtClean="0"/>
              <a:t>(</a:t>
            </a:r>
            <a:r>
              <a:rPr lang="ja-JP" altLang="en-US" dirty="0" smtClean="0"/>
              <a:t>キーボードやタッチなどの読み込み</a:t>
            </a:r>
            <a:r>
              <a:rPr lang="en-US" altLang="ja-JP" dirty="0" smtClean="0"/>
              <a:t>)</a:t>
            </a:r>
          </a:p>
          <a:p>
            <a:pPr marL="914400" lvl="1" indent="-514350">
              <a:buFont typeface="+mj-lt"/>
              <a:buAutoNum type="arabicPeriod"/>
            </a:pPr>
            <a:r>
              <a:rPr kumimoji="1" lang="ja-JP" altLang="en-US" dirty="0" smtClean="0"/>
              <a:t>更新処理</a:t>
            </a:r>
            <a:r>
              <a:rPr kumimoji="1" lang="en-US" altLang="ja-JP" dirty="0" smtClean="0"/>
              <a:t>(</a:t>
            </a:r>
            <a:r>
              <a:rPr kumimoji="1" lang="ja-JP" altLang="en-US" dirty="0" smtClean="0"/>
              <a:t>キャラクタやステージの処理をすべて呼び出し、あたり判定などを行う</a:t>
            </a:r>
            <a:r>
              <a:rPr kumimoji="1" lang="en-US" altLang="ja-JP" dirty="0" smtClean="0"/>
              <a:t>)[</a:t>
            </a:r>
            <a:r>
              <a:rPr lang="en-US" altLang="ja-JP" dirty="0" smtClean="0">
                <a:solidFill>
                  <a:srgbClr val="FF0000"/>
                </a:solidFill>
                <a:effectLst>
                  <a:outerShdw blurRad="38100" dist="38100" dir="2700000" algn="tl">
                    <a:srgbClr val="000000">
                      <a:alpha val="43137"/>
                    </a:srgbClr>
                  </a:outerShdw>
                </a:effectLst>
              </a:rPr>
              <a:t>Update</a:t>
            </a:r>
            <a:r>
              <a:rPr kumimoji="1" lang="en-US" altLang="ja-JP" dirty="0" smtClean="0"/>
              <a:t>]</a:t>
            </a:r>
          </a:p>
          <a:p>
            <a:pPr marL="914400" lvl="1" indent="-514350">
              <a:buFont typeface="+mj-lt"/>
              <a:buAutoNum type="arabicPeriod"/>
            </a:pPr>
            <a:r>
              <a:rPr lang="ja-JP" altLang="en-US" dirty="0" smtClean="0"/>
              <a:t>描画処理</a:t>
            </a:r>
            <a:r>
              <a:rPr lang="en-US" altLang="ja-JP" dirty="0" smtClean="0"/>
              <a:t>(</a:t>
            </a:r>
            <a:r>
              <a:rPr lang="ja-JP" altLang="en-US" dirty="0" smtClean="0"/>
              <a:t>現在の状況をバックバッファに描画</a:t>
            </a:r>
            <a:r>
              <a:rPr lang="en-US" altLang="ja-JP" dirty="0" smtClean="0"/>
              <a:t>)</a:t>
            </a:r>
          </a:p>
          <a:p>
            <a:pPr marL="914400" lvl="1" indent="-514350">
              <a:buFont typeface="+mj-lt"/>
              <a:buAutoNum type="arabicPeriod"/>
            </a:pPr>
            <a:r>
              <a:rPr kumimoji="1" lang="ja-JP" altLang="en-US" dirty="0" smtClean="0"/>
              <a:t>同期待ち</a:t>
            </a:r>
            <a:r>
              <a:rPr kumimoji="1" lang="en-US" altLang="ja-JP" dirty="0" smtClean="0"/>
              <a:t>(</a:t>
            </a:r>
            <a:r>
              <a:rPr kumimoji="1" lang="ja-JP" altLang="en-US" dirty="0" smtClean="0"/>
              <a:t>処理速度を安定させるための処理待ち。他のスレッドに処理を渡す</a:t>
            </a:r>
            <a:r>
              <a:rPr kumimoji="1" lang="en-US" altLang="ja-JP" dirty="0" smtClean="0"/>
              <a:t>)</a:t>
            </a:r>
          </a:p>
          <a:p>
            <a:pPr marL="914400" lvl="1" indent="-514350">
              <a:buFont typeface="+mj-lt"/>
              <a:buAutoNum type="arabicPeriod"/>
            </a:pPr>
            <a:r>
              <a:rPr lang="ja-JP" altLang="en-US" dirty="0" smtClean="0"/>
              <a:t>画面切り替え、音声再生</a:t>
            </a:r>
            <a:r>
              <a:rPr lang="en-US" altLang="ja-JP" dirty="0" smtClean="0"/>
              <a:t>(</a:t>
            </a:r>
            <a:r>
              <a:rPr lang="ja-JP" altLang="en-US" dirty="0" smtClean="0"/>
              <a:t>画面を切り替える</a:t>
            </a:r>
            <a:r>
              <a:rPr lang="en-US" altLang="ja-JP" dirty="0" smtClean="0"/>
              <a:t>)</a:t>
            </a:r>
          </a:p>
          <a:p>
            <a:pPr marL="914400" lvl="1" indent="-514350">
              <a:buFont typeface="+mj-lt"/>
              <a:buAutoNum type="arabicPeriod"/>
            </a:pPr>
            <a:r>
              <a:rPr lang="ja-JP" altLang="en-US" dirty="0" smtClean="0"/>
              <a:t>解放処理</a:t>
            </a:r>
            <a:r>
              <a:rPr lang="en-US" altLang="ja-JP" dirty="0" smtClean="0"/>
              <a:t>(</a:t>
            </a:r>
            <a:r>
              <a:rPr lang="ja-JP" altLang="en-US" dirty="0" smtClean="0"/>
              <a:t>不要になったものを削除</a:t>
            </a:r>
            <a:r>
              <a:rPr lang="en-US" altLang="ja-JP" dirty="0" smtClean="0"/>
              <a:t>)[</a:t>
            </a:r>
            <a:r>
              <a:rPr lang="en-US" altLang="ja-JP" dirty="0" err="1" smtClean="0">
                <a:solidFill>
                  <a:srgbClr val="FF0000"/>
                </a:solidFill>
                <a:effectLst>
                  <a:outerShdw blurRad="38100" dist="38100" dir="2700000" algn="tl">
                    <a:srgbClr val="000000">
                      <a:alpha val="43137"/>
                    </a:srgbClr>
                  </a:outerShdw>
                </a:effectLst>
              </a:rPr>
              <a:t>OnDestroy</a:t>
            </a:r>
            <a:r>
              <a:rPr lang="en-US" altLang="ja-JP" dirty="0" smtClean="0"/>
              <a:t>]</a:t>
            </a:r>
          </a:p>
          <a:p>
            <a:pPr marL="914400" lvl="1" indent="-514350">
              <a:buNone/>
            </a:pPr>
            <a:endParaRPr kumimoji="1" lang="en-US" altLang="ja-JP" dirty="0" smtClean="0"/>
          </a:p>
          <a:p>
            <a:pPr marL="914400" lvl="1" indent="-514350">
              <a:buNone/>
            </a:pPr>
            <a:r>
              <a:rPr kumimoji="1" lang="en-US" altLang="ja-JP" dirty="0" smtClean="0"/>
              <a:t>60fps</a:t>
            </a:r>
            <a:r>
              <a:rPr kumimoji="1" lang="ja-JP" altLang="en-US" dirty="0" smtClean="0"/>
              <a:t>のゲームなら、上記のループを</a:t>
            </a:r>
            <a:r>
              <a:rPr kumimoji="1" lang="en-US" altLang="ja-JP" dirty="0" smtClean="0"/>
              <a:t>1</a:t>
            </a:r>
            <a:r>
              <a:rPr kumimoji="1" lang="ja-JP" altLang="en-US" dirty="0" smtClean="0"/>
              <a:t>秒間で</a:t>
            </a:r>
            <a:r>
              <a:rPr kumimoji="1" lang="en-US" altLang="ja-JP" dirty="0" smtClean="0"/>
              <a:t>60</a:t>
            </a:r>
            <a:r>
              <a:rPr kumimoji="1" lang="ja-JP" altLang="en-US" dirty="0" smtClean="0"/>
              <a:t>回行う。</a:t>
            </a:r>
            <a:endParaRPr kumimoji="1" lang="en-US" altLang="ja-JP" dirty="0" smtClean="0"/>
          </a:p>
          <a:p>
            <a:pPr marL="914400" lvl="1" indent="-514350">
              <a:buNone/>
            </a:pPr>
            <a:r>
              <a:rPr lang="en-US" altLang="ja-JP" dirty="0" smtClean="0"/>
              <a:t>Unity</a:t>
            </a:r>
            <a:r>
              <a:rPr lang="ja-JP" altLang="en-US" dirty="0" smtClean="0"/>
              <a:t>では、</a:t>
            </a:r>
            <a:r>
              <a:rPr lang="en-US" altLang="ja-JP" dirty="0" smtClean="0"/>
              <a:t>2,4,5,6</a:t>
            </a:r>
            <a:r>
              <a:rPr lang="ja-JP" altLang="en-US" dirty="0" smtClean="0"/>
              <a:t>は自動的に内部で処理する。</a:t>
            </a:r>
            <a:endParaRPr kumimoji="1" lang="en-US" altLang="ja-JP" dirty="0" smtClean="0"/>
          </a:p>
          <a:p>
            <a:pPr marL="914400" lvl="1" indent="-514350">
              <a:buFont typeface="Wingdings" pitchFamily="2" charset="2"/>
              <a:buChar char="u"/>
            </a:pPr>
            <a:endParaRPr kumimoji="1" lang="en-US" altLang="ja-JP" dirty="0" smtClean="0"/>
          </a:p>
          <a:p>
            <a:endParaRPr kumimoji="1" lang="ja-JP" altLang="en-US" dirty="0"/>
          </a:p>
        </p:txBody>
      </p:sp>
      <p:sp>
        <p:nvSpPr>
          <p:cNvPr id="6" name="フッター プレースホルダ 5"/>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cxnSp>
        <p:nvCxnSpPr>
          <p:cNvPr id="10" name="直線矢印コネクタ 9"/>
          <p:cNvCxnSpPr/>
          <p:nvPr/>
        </p:nvCxnSpPr>
        <p:spPr>
          <a:xfrm>
            <a:off x="755576" y="1340768"/>
            <a:ext cx="0" cy="3744416"/>
          </a:xfrm>
          <a:prstGeom prst="straightConnector1">
            <a:avLst/>
          </a:prstGeom>
          <a:ln w="38100">
            <a:headEnd type="arrow"/>
            <a:tailEnd type="arrow"/>
          </a:ln>
        </p:spPr>
        <p:style>
          <a:lnRef idx="1">
            <a:schemeClr val="dk1"/>
          </a:lnRef>
          <a:fillRef idx="0">
            <a:schemeClr val="dk1"/>
          </a:fillRef>
          <a:effectRef idx="0">
            <a:schemeClr val="dk1"/>
          </a:effectRef>
          <a:fontRef idx="minor">
            <a:schemeClr val="tx1"/>
          </a:fontRef>
        </p:style>
      </p:cxnSp>
      <p:sp>
        <p:nvSpPr>
          <p:cNvPr id="11" name="テキスト ボックス 10"/>
          <p:cNvSpPr txBox="1"/>
          <p:nvPr/>
        </p:nvSpPr>
        <p:spPr>
          <a:xfrm>
            <a:off x="107504" y="1340768"/>
            <a:ext cx="466474" cy="4313681"/>
          </a:xfrm>
          <a:prstGeom prst="rect">
            <a:avLst/>
          </a:prstGeom>
          <a:noFill/>
        </p:spPr>
        <p:txBody>
          <a:bodyPr vert="eaVert" wrap="none" rtlCol="0">
            <a:spAutoFit/>
          </a:bodyPr>
          <a:lstStyle/>
          <a:p>
            <a:r>
              <a:rPr lang="ja-JP" altLang="en-US" dirty="0" smtClean="0"/>
              <a:t>この一連の処理を終えると</a:t>
            </a:r>
            <a:r>
              <a:rPr lang="en-US" altLang="ja-JP" dirty="0" smtClean="0"/>
              <a:t>1</a:t>
            </a:r>
            <a:r>
              <a:rPr lang="ja-JP" altLang="en-US" dirty="0" smtClean="0"/>
              <a:t>フレーム進む</a:t>
            </a:r>
            <a:endParaRPr kumimoji="1" lang="ja-JP"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836712"/>
          </a:xfrm>
        </p:spPr>
        <p:txBody>
          <a:bodyPr/>
          <a:lstStyle/>
          <a:p>
            <a:r>
              <a:rPr lang="ja-JP" altLang="en-US" dirty="0" smtClean="0"/>
              <a:t>状態遷移</a:t>
            </a:r>
            <a:r>
              <a:rPr lang="en-US" altLang="ja-JP" dirty="0" smtClean="0"/>
              <a:t>(</a:t>
            </a:r>
            <a:r>
              <a:rPr lang="ja-JP" altLang="en-US" dirty="0" smtClean="0"/>
              <a:t>じょうたいせん</a:t>
            </a:r>
            <a:r>
              <a:rPr lang="ja-JP" altLang="en-US" dirty="0" err="1" smtClean="0"/>
              <a:t>い</a:t>
            </a:r>
            <a:r>
              <a:rPr lang="en-US" altLang="ja-JP" dirty="0" smtClean="0"/>
              <a:t>)</a:t>
            </a:r>
            <a:endParaRPr kumimoji="1" lang="ja-JP" altLang="en-US" dirty="0"/>
          </a:p>
        </p:txBody>
      </p:sp>
      <p:sp>
        <p:nvSpPr>
          <p:cNvPr id="5" name="コンテンツ プレースホルダ 4"/>
          <p:cNvSpPr>
            <a:spLocks noGrp="1"/>
          </p:cNvSpPr>
          <p:nvPr>
            <p:ph idx="1"/>
          </p:nvPr>
        </p:nvSpPr>
        <p:spPr>
          <a:xfrm>
            <a:off x="457200" y="764704"/>
            <a:ext cx="8229600" cy="5760640"/>
          </a:xfrm>
        </p:spPr>
        <p:txBody>
          <a:bodyPr>
            <a:normAutofit/>
          </a:bodyPr>
          <a:lstStyle/>
          <a:p>
            <a:pPr marL="514350" indent="-514350">
              <a:buFont typeface="+mj-lt"/>
              <a:buAutoNum type="arabicPeriod"/>
            </a:pPr>
            <a:r>
              <a:rPr kumimoji="1" lang="ja-JP" altLang="en-US" dirty="0" smtClean="0"/>
              <a:t>タイトル画面とか、ゲーム中とかを、状態とする→画面レイアウトや入力方法が変わる。</a:t>
            </a:r>
            <a:endParaRPr kumimoji="1" lang="en-US" altLang="ja-JP" dirty="0" smtClean="0"/>
          </a:p>
          <a:p>
            <a:pPr marL="514350" indent="-514350">
              <a:buFont typeface="+mj-lt"/>
              <a:buAutoNum type="arabicPeriod"/>
            </a:pPr>
            <a:r>
              <a:rPr lang="ja-JP" altLang="en-US" dirty="0" smtClean="0"/>
              <a:t>ゲームでは、状態のことを「シーン</a:t>
            </a:r>
            <a:r>
              <a:rPr lang="en-US" altLang="ja-JP" dirty="0" smtClean="0"/>
              <a:t>(Scene)</a:t>
            </a:r>
            <a:r>
              <a:rPr lang="ja-JP" altLang="en-US" dirty="0" smtClean="0"/>
              <a:t>」や「レベル</a:t>
            </a:r>
            <a:r>
              <a:rPr lang="en-US" altLang="ja-JP" dirty="0" smtClean="0"/>
              <a:t>(Level)</a:t>
            </a:r>
            <a:r>
              <a:rPr lang="ja-JP" altLang="en-US" dirty="0" smtClean="0"/>
              <a:t>」などと言う。</a:t>
            </a:r>
            <a:endParaRPr lang="en-US" altLang="ja-JP" dirty="0" smtClean="0"/>
          </a:p>
          <a:p>
            <a:pPr marL="514350" indent="-514350">
              <a:buFont typeface="+mj-lt"/>
              <a:buAutoNum type="arabicPeriod"/>
            </a:pPr>
            <a:r>
              <a:rPr lang="ja-JP" altLang="en-US" dirty="0" smtClean="0"/>
              <a:t>今回は</a:t>
            </a:r>
            <a:r>
              <a:rPr lang="en-US" altLang="ja-JP" dirty="0" smtClean="0"/>
              <a:t>【</a:t>
            </a:r>
            <a:r>
              <a:rPr lang="ja-JP" altLang="en-US" dirty="0" smtClean="0"/>
              <a:t>タイトル</a:t>
            </a:r>
            <a:r>
              <a:rPr lang="en-US" altLang="ja-JP" dirty="0" smtClean="0"/>
              <a:t>】【</a:t>
            </a:r>
            <a:r>
              <a:rPr lang="ja-JP" altLang="en-US" dirty="0" smtClean="0"/>
              <a:t>ゲーム中</a:t>
            </a:r>
            <a:r>
              <a:rPr lang="en-US" altLang="ja-JP" dirty="0" smtClean="0"/>
              <a:t>】【</a:t>
            </a:r>
            <a:r>
              <a:rPr lang="ja-JP" altLang="en-US" dirty="0" smtClean="0"/>
              <a:t>ゲーム後</a:t>
            </a:r>
            <a:r>
              <a:rPr lang="en-US" altLang="ja-JP" dirty="0" smtClean="0"/>
              <a:t>】</a:t>
            </a:r>
            <a:r>
              <a:rPr lang="ja-JP" altLang="en-US" dirty="0" smtClean="0"/>
              <a:t>の</a:t>
            </a:r>
            <a:r>
              <a:rPr lang="en-US" altLang="ja-JP" dirty="0" smtClean="0"/>
              <a:t>3</a:t>
            </a:r>
            <a:r>
              <a:rPr lang="ja-JP" altLang="en-US" dirty="0" smtClean="0"/>
              <a:t>種類の状態を持つ。</a:t>
            </a:r>
            <a:endParaRPr kumimoji="1" lang="en-US" altLang="ja-JP" dirty="0" smtClean="0"/>
          </a:p>
          <a:p>
            <a:endParaRPr kumimoji="1" lang="ja-JP" altLang="en-US" dirty="0"/>
          </a:p>
        </p:txBody>
      </p:sp>
      <p:sp>
        <p:nvSpPr>
          <p:cNvPr id="6" name="フッター プレースホルダ 5"/>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836712"/>
          </a:xfrm>
        </p:spPr>
        <p:txBody>
          <a:bodyPr/>
          <a:lstStyle/>
          <a:p>
            <a:r>
              <a:rPr kumimoji="1" lang="ja-JP" altLang="en-US" smtClean="0"/>
              <a:t>状態遷移図</a:t>
            </a:r>
            <a:endParaRPr kumimoji="1" lang="ja-JP" altLang="en-US"/>
          </a:p>
        </p:txBody>
      </p:sp>
      <p:sp>
        <p:nvSpPr>
          <p:cNvPr id="7" name="テキスト ボックス 6"/>
          <p:cNvSpPr txBox="1"/>
          <p:nvPr/>
        </p:nvSpPr>
        <p:spPr>
          <a:xfrm>
            <a:off x="2123728" y="1556792"/>
            <a:ext cx="260359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mtClean="0"/>
              <a:t>タイトル画面</a:t>
            </a:r>
            <a:r>
              <a:rPr kumimoji="1" lang="en-US" altLang="ja-JP" smtClean="0"/>
              <a:t>(SC_TITLE=0)</a:t>
            </a:r>
            <a:endParaRPr kumimoji="1" lang="ja-JP" altLang="en-US"/>
          </a:p>
        </p:txBody>
      </p:sp>
      <p:sp>
        <p:nvSpPr>
          <p:cNvPr id="8" name="テキスト ボックス 7"/>
          <p:cNvSpPr txBox="1"/>
          <p:nvPr/>
        </p:nvSpPr>
        <p:spPr>
          <a:xfrm>
            <a:off x="2267744" y="2780928"/>
            <a:ext cx="239039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mtClean="0"/>
              <a:t>ゲーム中</a:t>
            </a:r>
            <a:r>
              <a:rPr kumimoji="1" lang="en-US" altLang="ja-JP" smtClean="0"/>
              <a:t>(SC_GAME=1)</a:t>
            </a:r>
            <a:endParaRPr kumimoji="1" lang="ja-JP" altLang="en-US"/>
          </a:p>
        </p:txBody>
      </p:sp>
      <p:sp>
        <p:nvSpPr>
          <p:cNvPr id="9" name="テキスト ボックス 8"/>
          <p:cNvSpPr txBox="1"/>
          <p:nvPr/>
        </p:nvSpPr>
        <p:spPr>
          <a:xfrm>
            <a:off x="1979712" y="4149080"/>
            <a:ext cx="290496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mtClean="0"/>
              <a:t>ゲーム後</a:t>
            </a:r>
            <a:r>
              <a:rPr kumimoji="1" lang="en-US" altLang="ja-JP" smtClean="0"/>
              <a:t>(SC_GAMEOVER=2)</a:t>
            </a:r>
            <a:endParaRPr kumimoji="1" lang="ja-JP" altLang="en-US"/>
          </a:p>
        </p:txBody>
      </p:sp>
      <p:cxnSp>
        <p:nvCxnSpPr>
          <p:cNvPr id="11" name="直線矢印コネクタ 10"/>
          <p:cNvCxnSpPr>
            <a:stCxn id="7" idx="2"/>
            <a:endCxn id="8" idx="0"/>
          </p:cNvCxnSpPr>
          <p:nvPr/>
        </p:nvCxnSpPr>
        <p:spPr>
          <a:xfrm>
            <a:off x="3425527" y="1926124"/>
            <a:ext cx="37416" cy="85480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3563888" y="1988840"/>
            <a:ext cx="3809056" cy="369332"/>
          </a:xfrm>
          <a:prstGeom prst="rect">
            <a:avLst/>
          </a:prstGeom>
          <a:noFill/>
        </p:spPr>
        <p:txBody>
          <a:bodyPr wrap="none" rtlCol="0">
            <a:spAutoFit/>
          </a:bodyPr>
          <a:lstStyle/>
          <a:p>
            <a:r>
              <a:rPr kumimoji="1" lang="ja-JP" altLang="en-US" smtClean="0"/>
              <a:t>決定キー、スペースキーが押されたら</a:t>
            </a:r>
            <a:endParaRPr kumimoji="1" lang="ja-JP" altLang="en-US"/>
          </a:p>
        </p:txBody>
      </p:sp>
      <p:cxnSp>
        <p:nvCxnSpPr>
          <p:cNvPr id="15" name="直線矢印コネクタ 14"/>
          <p:cNvCxnSpPr>
            <a:stCxn id="8" idx="2"/>
            <a:endCxn id="9" idx="0"/>
          </p:cNvCxnSpPr>
          <p:nvPr/>
        </p:nvCxnSpPr>
        <p:spPr>
          <a:xfrm flipH="1">
            <a:off x="3432193" y="3150260"/>
            <a:ext cx="30750" cy="99882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3707904" y="3212976"/>
            <a:ext cx="4886274" cy="646331"/>
          </a:xfrm>
          <a:prstGeom prst="rect">
            <a:avLst/>
          </a:prstGeom>
          <a:noFill/>
        </p:spPr>
        <p:txBody>
          <a:bodyPr wrap="none" rtlCol="0">
            <a:spAutoFit/>
          </a:bodyPr>
          <a:lstStyle/>
          <a:p>
            <a:r>
              <a:rPr kumimoji="1" lang="ja-JP" altLang="en-US" smtClean="0"/>
              <a:t>・プレイヤーが敵にぶつかった（ゲームオーバー）</a:t>
            </a:r>
            <a:endParaRPr kumimoji="1" lang="en-US" altLang="ja-JP" smtClean="0"/>
          </a:p>
          <a:p>
            <a:r>
              <a:rPr lang="ja-JP" altLang="en-US" smtClean="0"/>
              <a:t>・アイテムを全部とった（クリア）</a:t>
            </a:r>
            <a:endParaRPr kumimoji="1" lang="ja-JP" altLang="en-US"/>
          </a:p>
        </p:txBody>
      </p:sp>
      <p:cxnSp>
        <p:nvCxnSpPr>
          <p:cNvPr id="24" name="図形 23"/>
          <p:cNvCxnSpPr>
            <a:stCxn id="9" idx="2"/>
            <a:endCxn id="7" idx="0"/>
          </p:cNvCxnSpPr>
          <p:nvPr/>
        </p:nvCxnSpPr>
        <p:spPr>
          <a:xfrm rot="5400000" flipH="1">
            <a:off x="1948050" y="3034269"/>
            <a:ext cx="2961620" cy="6666"/>
          </a:xfrm>
          <a:prstGeom prst="bentConnector5">
            <a:avLst>
              <a:gd name="adj1" fmla="val -7719"/>
              <a:gd name="adj2" fmla="val 25218737"/>
              <a:gd name="adj3" fmla="val 107719"/>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1835696" y="4869160"/>
            <a:ext cx="3809056" cy="369332"/>
          </a:xfrm>
          <a:prstGeom prst="rect">
            <a:avLst/>
          </a:prstGeom>
          <a:noFill/>
        </p:spPr>
        <p:txBody>
          <a:bodyPr wrap="none" rtlCol="0">
            <a:spAutoFit/>
          </a:bodyPr>
          <a:lstStyle/>
          <a:p>
            <a:r>
              <a:rPr kumimoji="1" lang="ja-JP" altLang="en-US" smtClean="0"/>
              <a:t>決定キー、スペースキーが押されたら</a:t>
            </a:r>
            <a:endParaRPr kumimoji="1" lang="ja-JP" altLang="en-US"/>
          </a:p>
        </p:txBody>
      </p:sp>
      <p:sp>
        <p:nvSpPr>
          <p:cNvPr id="13" name="フッター プレースホルダ 12"/>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836712"/>
          </a:xfrm>
        </p:spPr>
        <p:txBody>
          <a:bodyPr/>
          <a:lstStyle/>
          <a:p>
            <a:r>
              <a:rPr kumimoji="1" lang="ja-JP" altLang="en-US" smtClean="0"/>
              <a:t>フレームワーク</a:t>
            </a:r>
            <a:r>
              <a:rPr kumimoji="1" lang="en-US" altLang="ja-JP" smtClean="0"/>
              <a:t>(</a:t>
            </a:r>
            <a:r>
              <a:rPr kumimoji="1" lang="ja-JP" altLang="en-US" smtClean="0"/>
              <a:t>枠組み</a:t>
            </a:r>
            <a:r>
              <a:rPr kumimoji="1" lang="en-US" altLang="ja-JP" smtClean="0"/>
              <a:t>)2</a:t>
            </a:r>
            <a:endParaRPr kumimoji="1" lang="ja-JP" altLang="en-US"/>
          </a:p>
        </p:txBody>
      </p:sp>
      <p:sp>
        <p:nvSpPr>
          <p:cNvPr id="5" name="コンテンツ プレースホルダ 4"/>
          <p:cNvSpPr>
            <a:spLocks noGrp="1"/>
          </p:cNvSpPr>
          <p:nvPr>
            <p:ph idx="1"/>
          </p:nvPr>
        </p:nvSpPr>
        <p:spPr>
          <a:xfrm>
            <a:off x="457200" y="764704"/>
            <a:ext cx="8229600" cy="5760640"/>
          </a:xfrm>
        </p:spPr>
        <p:txBody>
          <a:bodyPr>
            <a:normAutofit/>
          </a:bodyPr>
          <a:lstStyle/>
          <a:p>
            <a:pPr marL="514350" indent="-514350">
              <a:buFont typeface="Wingdings" pitchFamily="2" charset="2"/>
              <a:buChar char="u"/>
            </a:pPr>
            <a:r>
              <a:rPr kumimoji="1" lang="en-US" altLang="ja-JP" smtClean="0"/>
              <a:t>1</a:t>
            </a:r>
            <a:r>
              <a:rPr kumimoji="1" lang="ja-JP" altLang="en-US" smtClean="0"/>
              <a:t>フレームで行う処理</a:t>
            </a:r>
            <a:r>
              <a:rPr kumimoji="1" lang="en-US" altLang="ja-JP" smtClean="0"/>
              <a:t>(</a:t>
            </a:r>
            <a:r>
              <a:rPr kumimoji="1" lang="ja-JP" altLang="en-US" smtClean="0">
                <a:effectLst>
                  <a:outerShdw blurRad="38100" dist="38100" dir="2700000" algn="tl">
                    <a:srgbClr val="000000">
                      <a:alpha val="43137"/>
                    </a:srgbClr>
                  </a:outerShdw>
                </a:effectLst>
              </a:rPr>
              <a:t>タイマー</a:t>
            </a:r>
            <a:r>
              <a:rPr kumimoji="1" lang="en-US" altLang="ja-JP" smtClean="0">
                <a:effectLst>
                  <a:outerShdw blurRad="38100" dist="38100" dir="2700000" algn="tl">
                    <a:srgbClr val="000000">
                      <a:alpha val="43137"/>
                    </a:srgbClr>
                  </a:outerShdw>
                </a:effectLst>
              </a:rPr>
              <a:t>1</a:t>
            </a:r>
            <a:r>
              <a:rPr kumimoji="1" lang="ja-JP" altLang="en-US" smtClean="0">
                <a:effectLst>
                  <a:outerShdw blurRad="38100" dist="38100" dir="2700000" algn="tl">
                    <a:srgbClr val="000000">
                      <a:alpha val="43137"/>
                    </a:srgbClr>
                  </a:outerShdw>
                </a:effectLst>
              </a:rPr>
              <a:t>回で行う</a:t>
            </a:r>
            <a:r>
              <a:rPr kumimoji="1" lang="en-US" altLang="ja-JP" smtClean="0"/>
              <a:t>)</a:t>
            </a:r>
          </a:p>
          <a:p>
            <a:pPr marL="914400" lvl="1" indent="-514350">
              <a:buFont typeface="+mj-lt"/>
              <a:buAutoNum type="arabicPeriod"/>
            </a:pPr>
            <a:r>
              <a:rPr lang="en-US" altLang="ja-JP" smtClean="0">
                <a:solidFill>
                  <a:srgbClr val="FF0000"/>
                </a:solidFill>
                <a:effectLst>
                  <a:outerShdw blurRad="38100" dist="38100" dir="2700000" algn="tl">
                    <a:srgbClr val="000000">
                      <a:alpha val="43137"/>
                    </a:srgbClr>
                  </a:outerShdw>
                </a:effectLst>
              </a:rPr>
              <a:t>[</a:t>
            </a:r>
            <a:r>
              <a:rPr lang="ja-JP" altLang="en-US" smtClean="0">
                <a:solidFill>
                  <a:srgbClr val="FF0000"/>
                </a:solidFill>
                <a:effectLst>
                  <a:outerShdw blurRad="38100" dist="38100" dir="2700000" algn="tl">
                    <a:srgbClr val="000000">
                      <a:alpha val="43137"/>
                    </a:srgbClr>
                  </a:outerShdw>
                </a:effectLst>
              </a:rPr>
              <a:t>初期化</a:t>
            </a:r>
            <a:r>
              <a:rPr lang="en-US" altLang="ja-JP" smtClean="0">
                <a:solidFill>
                  <a:srgbClr val="FF0000"/>
                </a:solidFill>
                <a:effectLst>
                  <a:outerShdw blurRad="38100" dist="38100" dir="2700000" algn="tl">
                    <a:srgbClr val="000000">
                      <a:alpha val="43137"/>
                    </a:srgbClr>
                  </a:outerShdw>
                </a:effectLst>
              </a:rPr>
              <a:t>]</a:t>
            </a:r>
            <a:r>
              <a:rPr lang="ja-JP" altLang="en-US" smtClean="0"/>
              <a:t>状態の切り替え（初期化処理）→状態が変わる時のみ</a:t>
            </a:r>
            <a:endParaRPr lang="en-US" altLang="ja-JP" smtClean="0"/>
          </a:p>
          <a:p>
            <a:pPr marL="914400" lvl="1" indent="-514350">
              <a:buFont typeface="+mj-lt"/>
              <a:buAutoNum type="arabicPeriod"/>
            </a:pPr>
            <a:r>
              <a:rPr kumimoji="1" lang="en-US" altLang="ja-JP" smtClean="0">
                <a:solidFill>
                  <a:srgbClr val="FF0000"/>
                </a:solidFill>
                <a:effectLst>
                  <a:outerShdw blurRad="38100" dist="38100" dir="2700000" algn="tl">
                    <a:srgbClr val="000000">
                      <a:alpha val="43137"/>
                    </a:srgbClr>
                  </a:outerShdw>
                </a:effectLst>
              </a:rPr>
              <a:t>[</a:t>
            </a:r>
            <a:r>
              <a:rPr kumimoji="1" lang="ja-JP" altLang="en-US" smtClean="0">
                <a:solidFill>
                  <a:srgbClr val="FF0000"/>
                </a:solidFill>
                <a:effectLst>
                  <a:outerShdw blurRad="38100" dist="38100" dir="2700000" algn="tl">
                    <a:srgbClr val="000000">
                      <a:alpha val="43137"/>
                    </a:srgbClr>
                  </a:outerShdw>
                </a:effectLst>
              </a:rPr>
              <a:t>入力</a:t>
            </a:r>
            <a:r>
              <a:rPr kumimoji="1" lang="en-US" altLang="ja-JP" smtClean="0">
                <a:solidFill>
                  <a:srgbClr val="FF0000"/>
                </a:solidFill>
                <a:effectLst>
                  <a:outerShdw blurRad="38100" dist="38100" dir="2700000" algn="tl">
                    <a:srgbClr val="000000">
                      <a:alpha val="43137"/>
                    </a:srgbClr>
                  </a:outerShdw>
                </a:effectLst>
              </a:rPr>
              <a:t>]</a:t>
            </a:r>
            <a:r>
              <a:rPr kumimoji="1" lang="ja-JP" altLang="en-US" smtClean="0"/>
              <a:t>キーなどの入力情報の確保</a:t>
            </a:r>
            <a:endParaRPr kumimoji="1" lang="en-US" altLang="ja-JP" smtClean="0"/>
          </a:p>
          <a:p>
            <a:pPr marL="914400" lvl="1" indent="-514350">
              <a:buFont typeface="+mj-lt"/>
              <a:buAutoNum type="arabicPeriod"/>
            </a:pPr>
            <a:r>
              <a:rPr kumimoji="1" lang="en-US" altLang="ja-JP" smtClean="0">
                <a:solidFill>
                  <a:srgbClr val="FF0000"/>
                </a:solidFill>
                <a:effectLst>
                  <a:outerShdw blurRad="38100" dist="38100" dir="2700000" algn="tl">
                    <a:srgbClr val="000000">
                      <a:alpha val="43137"/>
                    </a:srgbClr>
                  </a:outerShdw>
                </a:effectLst>
              </a:rPr>
              <a:t>[</a:t>
            </a:r>
            <a:r>
              <a:rPr kumimoji="1" lang="ja-JP" altLang="en-US" smtClean="0">
                <a:solidFill>
                  <a:srgbClr val="FF0000"/>
                </a:solidFill>
                <a:effectLst>
                  <a:outerShdw blurRad="38100" dist="38100" dir="2700000" algn="tl">
                    <a:srgbClr val="000000">
                      <a:alpha val="43137"/>
                    </a:srgbClr>
                  </a:outerShdw>
                </a:effectLst>
              </a:rPr>
              <a:t>処理</a:t>
            </a:r>
            <a:r>
              <a:rPr kumimoji="1" lang="en-US" altLang="ja-JP" smtClean="0">
                <a:solidFill>
                  <a:srgbClr val="FF0000"/>
                </a:solidFill>
                <a:effectLst>
                  <a:outerShdw blurRad="38100" dist="38100" dir="2700000" algn="tl">
                    <a:srgbClr val="000000">
                      <a:alpha val="43137"/>
                    </a:srgbClr>
                  </a:outerShdw>
                </a:effectLst>
              </a:rPr>
              <a:t>]</a:t>
            </a:r>
            <a:r>
              <a:rPr kumimoji="1" lang="ja-JP" altLang="en-US" smtClean="0"/>
              <a:t>キャラクターやスコアなどゲームの更新処理（メインの処理）</a:t>
            </a:r>
            <a:endParaRPr kumimoji="1" lang="en-US" altLang="ja-JP" smtClean="0"/>
          </a:p>
          <a:p>
            <a:pPr marL="914400" lvl="1" indent="-514350">
              <a:buFont typeface="+mj-lt"/>
              <a:buAutoNum type="arabicPeriod"/>
            </a:pPr>
            <a:r>
              <a:rPr lang="en-US" altLang="ja-JP" smtClean="0">
                <a:solidFill>
                  <a:srgbClr val="FF0000"/>
                </a:solidFill>
                <a:effectLst>
                  <a:outerShdw blurRad="38100" dist="38100" dir="2700000" algn="tl">
                    <a:srgbClr val="000000">
                      <a:alpha val="43137"/>
                    </a:srgbClr>
                  </a:outerShdw>
                </a:effectLst>
              </a:rPr>
              <a:t>[</a:t>
            </a:r>
            <a:r>
              <a:rPr lang="ja-JP" altLang="en-US" smtClean="0">
                <a:solidFill>
                  <a:srgbClr val="FF0000"/>
                </a:solidFill>
                <a:effectLst>
                  <a:outerShdw blurRad="38100" dist="38100" dir="2700000" algn="tl">
                    <a:srgbClr val="000000">
                      <a:alpha val="43137"/>
                    </a:srgbClr>
                  </a:outerShdw>
                </a:effectLst>
              </a:rPr>
              <a:t>出力</a:t>
            </a:r>
            <a:r>
              <a:rPr lang="en-US" altLang="ja-JP" smtClean="0">
                <a:solidFill>
                  <a:srgbClr val="FF0000"/>
                </a:solidFill>
                <a:effectLst>
                  <a:outerShdw blurRad="38100" dist="38100" dir="2700000" algn="tl">
                    <a:srgbClr val="000000">
                      <a:alpha val="43137"/>
                    </a:srgbClr>
                  </a:outerShdw>
                </a:effectLst>
              </a:rPr>
              <a:t>]</a:t>
            </a:r>
            <a:r>
              <a:rPr lang="ja-JP" altLang="en-US" smtClean="0"/>
              <a:t>描画処理</a:t>
            </a:r>
            <a:endParaRPr lang="en-US" altLang="ja-JP" smtClean="0"/>
          </a:p>
          <a:p>
            <a:pPr marL="914400" lvl="1" indent="-514350">
              <a:buFont typeface="+mj-lt"/>
              <a:buAutoNum type="arabicPeriod"/>
            </a:pPr>
            <a:r>
              <a:rPr kumimoji="1" lang="ja-JP" altLang="en-US" smtClean="0">
                <a:solidFill>
                  <a:schemeClr val="bg1">
                    <a:lumMod val="50000"/>
                  </a:schemeClr>
                </a:solidFill>
              </a:rPr>
              <a:t>同期処理（一定時間経過するまで待つ）</a:t>
            </a:r>
            <a:r>
              <a:rPr kumimoji="1" lang="ja-JP" altLang="en-US" smtClean="0"/>
              <a:t>→今回はこれはタイマーに任せる。</a:t>
            </a:r>
            <a:endParaRPr kumimoji="1" lang="en-US" altLang="ja-JP" smtClean="0"/>
          </a:p>
          <a:p>
            <a:pPr marL="914400" lvl="1" indent="-514350">
              <a:buFont typeface="+mj-lt"/>
              <a:buAutoNum type="arabicPeriod"/>
            </a:pPr>
            <a:endParaRPr kumimoji="1" lang="en-US" altLang="ja-JP" smtClean="0"/>
          </a:p>
          <a:p>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TotalTime>
  <Words>616</Words>
  <Application>Microsoft Office PowerPoint</Application>
  <PresentationFormat>画面に合わせる (4:3)</PresentationFormat>
  <Paragraphs>61</Paragraphs>
  <Slides>7</Slides>
  <Notes>0</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テーマ</vt:lpstr>
      <vt:lpstr>フレームワークと状態遷移</vt:lpstr>
      <vt:lpstr>フレームワーク(枠組み)</vt:lpstr>
      <vt:lpstr>フレームワーク(枠組み)</vt:lpstr>
      <vt:lpstr>フレームワークの基本構造</vt:lpstr>
      <vt:lpstr>状態遷移(じょうたいせんい)</vt:lpstr>
      <vt:lpstr>状態遷移図</vt:lpstr>
      <vt:lpstr>フレームワーク(枠組み)2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仕様メモ</dc:title>
  <dc:creator>A603_00</dc:creator>
  <cp:lastModifiedBy>専門学校デジタルアーツ東京</cp:lastModifiedBy>
  <cp:revision>29</cp:revision>
  <dcterms:created xsi:type="dcterms:W3CDTF">2013-06-21T02:43:14Z</dcterms:created>
  <dcterms:modified xsi:type="dcterms:W3CDTF">2014-06-27T05:26:05Z</dcterms:modified>
</cp:coreProperties>
</file>