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7" r:id="rId5"/>
    <p:sldId id="264" r:id="rId6"/>
    <p:sldId id="266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63" autoAdjust="0"/>
  </p:normalViewPr>
  <p:slideViewPr>
    <p:cSldViewPr>
      <p:cViewPr>
        <p:scale>
          <a:sx n="100" d="100"/>
          <a:sy n="100" d="100"/>
        </p:scale>
        <p:origin x="-474" y="18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2014/6/13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2014/6/13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2014/6/13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2014/6/13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2014/6/13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2014/6/13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2014/6/13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2014/6/13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2014/6/13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2014/6/13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2014/6/13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0C506-4C7F-4EB0-ADE1-D99678AFE64B}" type="datetimeFigureOut">
              <a:rPr kumimoji="1" lang="ja-JP" altLang="en-US" smtClean="0"/>
              <a:pPr/>
              <a:t>2014/6/13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ドットインストールの</a:t>
            </a:r>
            <a:r>
              <a:rPr lang="en-US" altLang="ja-JP" dirty="0" smtClean="0"/>
              <a:t>Unity</a:t>
            </a:r>
            <a:r>
              <a:rPr lang="ja-JP" altLang="en-US" dirty="0" smtClean="0"/>
              <a:t>講座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ドットインストール→</a:t>
            </a:r>
            <a:r>
              <a:rPr lang="en-US" altLang="ja-JP" dirty="0" smtClean="0"/>
              <a:t>Unity</a:t>
            </a:r>
            <a:r>
              <a:rPr lang="ja-JP" altLang="en-US" dirty="0" smtClean="0"/>
              <a:t>で検索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92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変数のスコープ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目的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ラベルを増やしたい</a:t>
            </a:r>
            <a:endParaRPr lang="en-US" altLang="ja-JP" dirty="0" smtClean="0"/>
          </a:p>
          <a:p>
            <a:r>
              <a:rPr lang="ja-JP" altLang="en-US" dirty="0" smtClean="0"/>
              <a:t>問題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解決策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92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クラス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6" name="円/楕円 5"/>
          <p:cNvSpPr/>
          <p:nvPr/>
        </p:nvSpPr>
        <p:spPr>
          <a:xfrm>
            <a:off x="2555776" y="764704"/>
            <a:ext cx="3960440" cy="158417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クラス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設計図、金型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どのような変数を持つか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どのよう</a:t>
            </a:r>
            <a:r>
              <a:rPr lang="ja-JP" altLang="en-US" dirty="0" smtClean="0"/>
              <a:t>な命令を持つか</a:t>
            </a:r>
            <a:endParaRPr lang="en-US" altLang="ja-JP" dirty="0" smtClean="0"/>
          </a:p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static count=0</a:t>
            </a:r>
            <a:r>
              <a:rPr kumimoji="1" lang="en-US" altLang="ja-JP" dirty="0" smtClean="0"/>
              <a:t>; </a:t>
            </a:r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323528" y="3140968"/>
            <a:ext cx="3024336" cy="129614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インスタンス（実体</a:t>
            </a:r>
            <a:r>
              <a:rPr kumimoji="1" lang="en-US" altLang="ja-JP" dirty="0" smtClean="0"/>
              <a:t>)</a:t>
            </a:r>
          </a:p>
          <a:p>
            <a:pPr algn="ctr"/>
            <a:r>
              <a:rPr lang="en-US" altLang="ja-JP" dirty="0" smtClean="0"/>
              <a:t>X,Y</a:t>
            </a:r>
          </a:p>
          <a:p>
            <a:pPr algn="ctr"/>
            <a:r>
              <a:rPr kumimoji="1" lang="en-US" altLang="ja-JP" dirty="0" smtClean="0"/>
              <a:t>count++;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>
            <a:stCxn id="6" idx="4"/>
            <a:endCxn id="7" idx="0"/>
          </p:cNvCxnSpPr>
          <p:nvPr/>
        </p:nvCxnSpPr>
        <p:spPr>
          <a:xfrm flipH="1">
            <a:off x="1835696" y="2348880"/>
            <a:ext cx="270030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/楕円 10"/>
          <p:cNvSpPr/>
          <p:nvPr/>
        </p:nvSpPr>
        <p:spPr>
          <a:xfrm>
            <a:off x="3059832" y="4365104"/>
            <a:ext cx="3024336" cy="129614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インスタンス（実体</a:t>
            </a:r>
            <a:r>
              <a:rPr kumimoji="1" lang="en-US" altLang="ja-JP" dirty="0" smtClean="0"/>
              <a:t>)</a:t>
            </a:r>
          </a:p>
          <a:p>
            <a:pPr algn="ctr"/>
            <a:r>
              <a:rPr lang="en-US" altLang="ja-JP" dirty="0" smtClean="0"/>
              <a:t>X,Y</a:t>
            </a:r>
          </a:p>
          <a:p>
            <a:pPr algn="ctr"/>
            <a:r>
              <a:rPr lang="en-US" altLang="ja-JP" dirty="0" smtClean="0"/>
              <a:t>count++;</a:t>
            </a:r>
            <a:endParaRPr kumimoji="1" lang="ja-JP" altLang="en-US" dirty="0"/>
          </a:p>
        </p:txBody>
      </p:sp>
      <p:sp>
        <p:nvSpPr>
          <p:cNvPr id="12" name="円/楕円 11"/>
          <p:cNvSpPr/>
          <p:nvPr/>
        </p:nvSpPr>
        <p:spPr>
          <a:xfrm>
            <a:off x="5724128" y="3140968"/>
            <a:ext cx="3024336" cy="129614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インスタンス（実体</a:t>
            </a:r>
            <a:r>
              <a:rPr kumimoji="1" lang="en-US" altLang="ja-JP" dirty="0" smtClean="0"/>
              <a:t>)</a:t>
            </a:r>
          </a:p>
          <a:p>
            <a:pPr algn="ctr"/>
            <a:r>
              <a:rPr lang="en-US" altLang="ja-JP" dirty="0" smtClean="0"/>
              <a:t>X,Y</a:t>
            </a:r>
          </a:p>
          <a:p>
            <a:pPr algn="ctr"/>
            <a:r>
              <a:rPr lang="en-US" altLang="ja-JP" dirty="0" smtClean="0"/>
              <a:t>count++;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>
            <a:stCxn id="6" idx="4"/>
            <a:endCxn id="11" idx="0"/>
          </p:cNvCxnSpPr>
          <p:nvPr/>
        </p:nvCxnSpPr>
        <p:spPr>
          <a:xfrm>
            <a:off x="4535996" y="2348880"/>
            <a:ext cx="36004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6" idx="4"/>
            <a:endCxn id="12" idx="0"/>
          </p:cNvCxnSpPr>
          <p:nvPr/>
        </p:nvCxnSpPr>
        <p:spPr>
          <a:xfrm>
            <a:off x="4535996" y="2348880"/>
            <a:ext cx="270030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92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乱数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/>
        </p:nvGraphicFramePr>
        <p:xfrm>
          <a:off x="0" y="1412776"/>
          <a:ext cx="923544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6180"/>
                <a:gridCol w="2976880"/>
                <a:gridCol w="253238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baseline="0" dirty="0" smtClean="0">
                          <a:latin typeface="Consolas" pitchFamily="49" charset="0"/>
                        </a:rPr>
                        <a:t>生成内容</a:t>
                      </a:r>
                      <a:endParaRPr kumimoji="1" lang="ja-JP" altLang="en-US" sz="2000" baseline="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aseline="0" dirty="0" smtClean="0">
                          <a:latin typeface="Consolas" pitchFamily="49" charset="0"/>
                        </a:rPr>
                        <a:t>プログラム例</a:t>
                      </a:r>
                      <a:endParaRPr kumimoji="1" lang="ja-JP" altLang="en-US" sz="2000" baseline="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aseline="0" dirty="0" smtClean="0">
                          <a:latin typeface="Consolas" pitchFamily="49" charset="0"/>
                        </a:rPr>
                        <a:t>乱数の生成範囲</a:t>
                      </a:r>
                      <a:endParaRPr kumimoji="1" lang="ja-JP" altLang="en-US" sz="2000" baseline="0" dirty="0">
                        <a:latin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baseline="0" dirty="0" smtClean="0">
                          <a:latin typeface="Consolas" pitchFamily="49" charset="0"/>
                        </a:rPr>
                        <a:t>0</a:t>
                      </a:r>
                      <a:r>
                        <a:rPr kumimoji="1" lang="ja-JP" altLang="en-US" sz="2000" baseline="0" dirty="0" smtClean="0">
                          <a:latin typeface="Consolas" pitchFamily="49" charset="0"/>
                        </a:rPr>
                        <a:t>以上の</a:t>
                      </a:r>
                      <a:r>
                        <a:rPr kumimoji="1" lang="en-US" altLang="ja-JP" sz="2000" baseline="0" dirty="0" err="1" smtClean="0">
                          <a:latin typeface="Consolas" pitchFamily="49" charset="0"/>
                        </a:rPr>
                        <a:t>int</a:t>
                      </a:r>
                      <a:r>
                        <a:rPr kumimoji="1" lang="ja-JP" altLang="en-US" sz="2000" baseline="0" dirty="0" smtClean="0">
                          <a:latin typeface="Consolas" pitchFamily="49" charset="0"/>
                        </a:rPr>
                        <a:t>の範囲の整数</a:t>
                      </a:r>
                      <a:endParaRPr kumimoji="1" lang="ja-JP" altLang="en-US" sz="2000" baseline="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aseline="0" dirty="0" err="1" smtClean="0">
                          <a:latin typeface="Consolas" pitchFamily="49" charset="0"/>
                        </a:rPr>
                        <a:t>rand.Next</a:t>
                      </a:r>
                      <a:r>
                        <a:rPr kumimoji="1" lang="en-US" altLang="ja-JP" sz="2000" baseline="0" dirty="0" smtClean="0">
                          <a:latin typeface="Consolas" pitchFamily="49" charset="0"/>
                        </a:rPr>
                        <a:t>()</a:t>
                      </a:r>
                      <a:endParaRPr kumimoji="1" lang="ja-JP" altLang="en-US" sz="2000" baseline="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aseline="0" dirty="0" smtClean="0">
                          <a:latin typeface="Consolas" pitchFamily="49" charset="0"/>
                        </a:rPr>
                        <a:t>0</a:t>
                      </a:r>
                      <a:r>
                        <a:rPr kumimoji="1" lang="ja-JP" altLang="en-US" sz="2000" baseline="0" dirty="0" smtClean="0">
                          <a:latin typeface="Consolas" pitchFamily="49" charset="0"/>
                        </a:rPr>
                        <a:t>～</a:t>
                      </a:r>
                      <a:r>
                        <a:rPr kumimoji="1" lang="en-US" altLang="ja-JP" sz="2000" baseline="0" dirty="0" smtClean="0">
                          <a:latin typeface="Consolas" pitchFamily="49" charset="0"/>
                        </a:rPr>
                        <a:t>2,147,483,647</a:t>
                      </a:r>
                      <a:endParaRPr kumimoji="1" lang="ja-JP" altLang="en-US" sz="2000" baseline="0" dirty="0">
                        <a:latin typeface="Consolas" pitchFamily="49" charset="0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en-US" altLang="ja-JP" sz="2000" baseline="0" dirty="0" smtClean="0">
                          <a:latin typeface="Consolas" pitchFamily="49" charset="0"/>
                        </a:rPr>
                        <a:t>0</a:t>
                      </a:r>
                      <a:r>
                        <a:rPr kumimoji="1" lang="ja-JP" altLang="en-US" sz="2000" baseline="0" dirty="0" smtClean="0">
                          <a:latin typeface="Consolas" pitchFamily="49" charset="0"/>
                        </a:rPr>
                        <a:t>以上、指定の値未満の整数</a:t>
                      </a:r>
                      <a:endParaRPr kumimoji="1" lang="ja-JP" altLang="en-US" sz="2000" baseline="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aseline="0" dirty="0" err="1" smtClean="0">
                          <a:latin typeface="Consolas" pitchFamily="49" charset="0"/>
                        </a:rPr>
                        <a:t>rand.Next</a:t>
                      </a:r>
                      <a:r>
                        <a:rPr kumimoji="1" lang="en-US" altLang="ja-JP" sz="2000" baseline="0" dirty="0" smtClean="0">
                          <a:latin typeface="Consolas" pitchFamily="49" charset="0"/>
                        </a:rPr>
                        <a:t>(6)</a:t>
                      </a:r>
                      <a:endParaRPr kumimoji="1" lang="ja-JP" altLang="en-US" sz="2000" baseline="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aseline="0" dirty="0" smtClean="0">
                          <a:latin typeface="Consolas" pitchFamily="49" charset="0"/>
                        </a:rPr>
                        <a:t>0</a:t>
                      </a:r>
                      <a:r>
                        <a:rPr kumimoji="1" lang="ja-JP" altLang="en-US" sz="2000" baseline="0" dirty="0" smtClean="0">
                          <a:latin typeface="Consolas" pitchFamily="49" charset="0"/>
                        </a:rPr>
                        <a:t>～</a:t>
                      </a:r>
                      <a:r>
                        <a:rPr kumimoji="1" lang="en-US" altLang="ja-JP" sz="2000" baseline="0" dirty="0" smtClean="0">
                          <a:latin typeface="Consolas" pitchFamily="49" charset="0"/>
                        </a:rPr>
                        <a:t>5</a:t>
                      </a:r>
                      <a:endParaRPr kumimoji="1" lang="ja-JP" altLang="en-US" sz="2000" baseline="0" dirty="0">
                        <a:latin typeface="Consolas" pitchFamily="49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aseline="0" dirty="0" err="1" smtClean="0">
                          <a:latin typeface="Consolas" pitchFamily="49" charset="0"/>
                        </a:rPr>
                        <a:t>rand.Next</a:t>
                      </a:r>
                      <a:r>
                        <a:rPr kumimoji="1" lang="en-US" altLang="ja-JP" sz="2000" baseline="0" dirty="0" smtClean="0">
                          <a:latin typeface="Consolas" pitchFamily="49" charset="0"/>
                        </a:rPr>
                        <a:t>(100)</a:t>
                      </a:r>
                      <a:endParaRPr kumimoji="1" lang="ja-JP" altLang="en-US" sz="2000" baseline="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aseline="0" dirty="0" smtClean="0">
                          <a:latin typeface="Consolas" pitchFamily="49" charset="0"/>
                        </a:rPr>
                        <a:t>0</a:t>
                      </a:r>
                      <a:r>
                        <a:rPr kumimoji="1" lang="ja-JP" altLang="en-US" sz="2000" baseline="0" dirty="0" smtClean="0">
                          <a:latin typeface="Consolas" pitchFamily="49" charset="0"/>
                        </a:rPr>
                        <a:t>～</a:t>
                      </a:r>
                      <a:r>
                        <a:rPr kumimoji="1" lang="en-US" altLang="ja-JP" sz="2000" baseline="0" dirty="0" smtClean="0">
                          <a:latin typeface="Consolas" pitchFamily="49" charset="0"/>
                        </a:rPr>
                        <a:t>99</a:t>
                      </a:r>
                      <a:endParaRPr kumimoji="1" lang="ja-JP" altLang="en-US" sz="2000" baseline="0" dirty="0">
                        <a:latin typeface="Consolas" pitchFamily="49" charset="0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ja-JP" altLang="en-US" sz="2000" baseline="0" dirty="0" smtClean="0">
                          <a:latin typeface="Consolas" pitchFamily="49" charset="0"/>
                        </a:rPr>
                        <a:t>指定の範囲の乱数を生成</a:t>
                      </a:r>
                      <a:endParaRPr kumimoji="1" lang="ja-JP" altLang="en-US" sz="2000" baseline="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aseline="0" dirty="0" err="1" smtClean="0">
                          <a:latin typeface="Consolas" pitchFamily="49" charset="0"/>
                        </a:rPr>
                        <a:t>rand.Next</a:t>
                      </a:r>
                      <a:r>
                        <a:rPr kumimoji="1" lang="en-US" altLang="ja-JP" sz="2000" baseline="0" dirty="0" smtClean="0">
                          <a:latin typeface="Consolas" pitchFamily="49" charset="0"/>
                        </a:rPr>
                        <a:t>(-2,2)</a:t>
                      </a:r>
                      <a:endParaRPr kumimoji="1" lang="ja-JP" altLang="en-US" sz="2000" baseline="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aseline="0" dirty="0" smtClean="0">
                          <a:latin typeface="Consolas" pitchFamily="49" charset="0"/>
                        </a:rPr>
                        <a:t>-2</a:t>
                      </a:r>
                      <a:r>
                        <a:rPr kumimoji="1" lang="ja-JP" altLang="en-US" sz="2000" baseline="0" dirty="0" smtClean="0">
                          <a:latin typeface="Consolas" pitchFamily="49" charset="0"/>
                        </a:rPr>
                        <a:t>～</a:t>
                      </a:r>
                      <a:r>
                        <a:rPr kumimoji="1" lang="en-US" altLang="ja-JP" sz="2000" baseline="0" dirty="0" smtClean="0">
                          <a:latin typeface="Consolas" pitchFamily="49" charset="0"/>
                        </a:rPr>
                        <a:t>1</a:t>
                      </a:r>
                      <a:endParaRPr kumimoji="1" lang="ja-JP" altLang="en-US" sz="2000" baseline="0" dirty="0">
                        <a:latin typeface="Consolas" pitchFamily="49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aseline="0" dirty="0" err="1" smtClean="0">
                          <a:latin typeface="Consolas" pitchFamily="49" charset="0"/>
                        </a:rPr>
                        <a:t>rand.Next</a:t>
                      </a:r>
                      <a:r>
                        <a:rPr kumimoji="1" lang="en-US" altLang="ja-JP" sz="2000" baseline="0" dirty="0" smtClean="0">
                          <a:latin typeface="Consolas" pitchFamily="49" charset="0"/>
                        </a:rPr>
                        <a:t>(-100,100)</a:t>
                      </a:r>
                      <a:endParaRPr kumimoji="1" lang="ja-JP" altLang="en-US" sz="2000" baseline="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aseline="0" dirty="0" smtClean="0">
                          <a:latin typeface="Consolas" pitchFamily="49" charset="0"/>
                        </a:rPr>
                        <a:t>-100</a:t>
                      </a:r>
                      <a:r>
                        <a:rPr kumimoji="1" lang="ja-JP" altLang="en-US" sz="2000" baseline="0" dirty="0" smtClean="0">
                          <a:latin typeface="Consolas" pitchFamily="49" charset="0"/>
                        </a:rPr>
                        <a:t>～</a:t>
                      </a:r>
                      <a:r>
                        <a:rPr kumimoji="1" lang="en-US" altLang="ja-JP" sz="2000" baseline="0" dirty="0" smtClean="0">
                          <a:latin typeface="Consolas" pitchFamily="49" charset="0"/>
                        </a:rPr>
                        <a:t>99</a:t>
                      </a:r>
                      <a:endParaRPr kumimoji="1" lang="ja-JP" altLang="en-US" sz="2000" baseline="0" dirty="0">
                        <a:latin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baseline="0" dirty="0" smtClean="0">
                          <a:latin typeface="Consolas" pitchFamily="49" charset="0"/>
                        </a:rPr>
                        <a:t>0</a:t>
                      </a:r>
                      <a:r>
                        <a:rPr kumimoji="1" lang="ja-JP" altLang="en-US" sz="2000" baseline="0" dirty="0" smtClean="0">
                          <a:latin typeface="Consolas" pitchFamily="49" charset="0"/>
                        </a:rPr>
                        <a:t>以上</a:t>
                      </a:r>
                      <a:r>
                        <a:rPr kumimoji="1" lang="en-US" altLang="ja-JP" sz="2000" baseline="0" dirty="0" smtClean="0">
                          <a:latin typeface="Consolas" pitchFamily="49" charset="0"/>
                        </a:rPr>
                        <a:t>1</a:t>
                      </a:r>
                      <a:r>
                        <a:rPr kumimoji="1" lang="ja-JP" altLang="en-US" sz="2000" baseline="0" dirty="0" smtClean="0">
                          <a:latin typeface="Consolas" pitchFamily="49" charset="0"/>
                        </a:rPr>
                        <a:t>未満の</a:t>
                      </a:r>
                      <a:r>
                        <a:rPr kumimoji="1" lang="en-US" altLang="ja-JP" sz="2000" baseline="0" dirty="0" smtClean="0">
                          <a:latin typeface="Consolas" pitchFamily="49" charset="0"/>
                        </a:rPr>
                        <a:t>double</a:t>
                      </a:r>
                      <a:r>
                        <a:rPr kumimoji="1" lang="ja-JP" altLang="en-US" sz="2000" baseline="0" dirty="0" smtClean="0">
                          <a:latin typeface="Consolas" pitchFamily="49" charset="0"/>
                        </a:rPr>
                        <a:t>型の乱数</a:t>
                      </a:r>
                      <a:endParaRPr kumimoji="1" lang="ja-JP" altLang="en-US" sz="2000" baseline="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aseline="0" dirty="0" err="1" smtClean="0">
                          <a:latin typeface="Consolas" pitchFamily="49" charset="0"/>
                        </a:rPr>
                        <a:t>rand.NextDouble</a:t>
                      </a:r>
                      <a:r>
                        <a:rPr kumimoji="1" lang="en-US" altLang="ja-JP" sz="2000" baseline="0" dirty="0" smtClean="0">
                          <a:latin typeface="Consolas" pitchFamily="49" charset="0"/>
                        </a:rPr>
                        <a:t>()</a:t>
                      </a:r>
                      <a:endParaRPr kumimoji="1" lang="ja-JP" altLang="en-US" sz="2000" baseline="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aseline="0" dirty="0" smtClean="0">
                          <a:latin typeface="Consolas" pitchFamily="49" charset="0"/>
                        </a:rPr>
                        <a:t>0</a:t>
                      </a:r>
                      <a:r>
                        <a:rPr kumimoji="1" lang="ja-JP" altLang="en-US" sz="2000" baseline="0" dirty="0" smtClean="0">
                          <a:latin typeface="Consolas" pitchFamily="49" charset="0"/>
                        </a:rPr>
                        <a:t>～</a:t>
                      </a:r>
                      <a:r>
                        <a:rPr kumimoji="1" lang="en-US" altLang="ja-JP" sz="2000" baseline="0" dirty="0" smtClean="0">
                          <a:latin typeface="Consolas" pitchFamily="49" charset="0"/>
                        </a:rPr>
                        <a:t>1</a:t>
                      </a:r>
                      <a:r>
                        <a:rPr kumimoji="1" lang="ja-JP" altLang="en-US" sz="2000" baseline="0" dirty="0" smtClean="0">
                          <a:latin typeface="Consolas" pitchFamily="49" charset="0"/>
                        </a:rPr>
                        <a:t>未満の小数</a:t>
                      </a:r>
                      <a:endParaRPr kumimoji="1" lang="ja-JP" altLang="en-US" sz="2000" baseline="0" dirty="0">
                        <a:latin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92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配列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ja-JP" dirty="0" smtClean="0"/>
          </a:p>
          <a:p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/>
        </p:nvGraphicFramePr>
        <p:xfrm>
          <a:off x="323528" y="1397000"/>
          <a:ext cx="8496944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/>
                <a:gridCol w="4248472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Consolas" pitchFamily="49" charset="0"/>
                          <a:cs typeface="Consolas" pitchFamily="49" charset="0"/>
                        </a:rPr>
                        <a:t>内容</a:t>
                      </a:r>
                      <a:endParaRPr kumimoji="1" lang="ja-JP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Consolas" pitchFamily="49" charset="0"/>
                          <a:cs typeface="Consolas" pitchFamily="49" charset="0"/>
                        </a:rPr>
                        <a:t>プログラム例</a:t>
                      </a:r>
                      <a:endParaRPr kumimoji="1" lang="ja-JP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kumimoji="1" lang="ja-JP" altLang="en-US" dirty="0" smtClean="0">
                          <a:latin typeface="Consolas" pitchFamily="49" charset="0"/>
                          <a:cs typeface="Consolas" pitchFamily="49" charset="0"/>
                        </a:rPr>
                        <a:t>型の</a:t>
                      </a:r>
                      <a:r>
                        <a:rPr kumimoji="1" lang="en-US" altLang="ja-JP" dirty="0" err="1" smtClean="0">
                          <a:latin typeface="Consolas" pitchFamily="49" charset="0"/>
                          <a:cs typeface="Consolas" pitchFamily="49" charset="0"/>
                        </a:rPr>
                        <a:t>iar</a:t>
                      </a:r>
                      <a:r>
                        <a:rPr kumimoji="1" lang="ja-JP" altLang="en-US" dirty="0" smtClean="0">
                          <a:latin typeface="Consolas" pitchFamily="49" charset="0"/>
                          <a:cs typeface="Consolas" pitchFamily="49" charset="0"/>
                        </a:rPr>
                        <a:t>という名前の配列</a:t>
                      </a:r>
                      <a:r>
                        <a:rPr kumimoji="1" lang="en-US" altLang="ja-JP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r>
                        <a:rPr kumimoji="1" lang="ja-JP" altLang="en-US" dirty="0" smtClean="0">
                          <a:latin typeface="Consolas" pitchFamily="49" charset="0"/>
                          <a:cs typeface="Consolas" pitchFamily="49" charset="0"/>
                        </a:rPr>
                        <a:t>個を定義</a:t>
                      </a:r>
                      <a:endParaRPr kumimoji="1" lang="ja-JP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kumimoji="1" lang="en-US" altLang="ja-JP" dirty="0" smtClean="0">
                          <a:latin typeface="Consolas" pitchFamily="49" charset="0"/>
                          <a:cs typeface="Consolas" pitchFamily="49" charset="0"/>
                        </a:rPr>
                        <a:t> [] </a:t>
                      </a:r>
                      <a:r>
                        <a:rPr kumimoji="1" lang="en-US" altLang="ja-JP" dirty="0" err="1" smtClean="0">
                          <a:latin typeface="Consolas" pitchFamily="49" charset="0"/>
                          <a:cs typeface="Consolas" pitchFamily="49" charset="0"/>
                        </a:rPr>
                        <a:t>iar</a:t>
                      </a:r>
                      <a:r>
                        <a:rPr kumimoji="1" lang="en-US" altLang="ja-JP" dirty="0" smtClean="0">
                          <a:latin typeface="Consolas" pitchFamily="49" charset="0"/>
                          <a:cs typeface="Consolas" pitchFamily="49" charset="0"/>
                        </a:rPr>
                        <a:t> = new</a:t>
                      </a:r>
                      <a:r>
                        <a:rPr kumimoji="1" lang="en-US" altLang="ja-JP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altLang="ja-JP" baseline="0" dirty="0" err="1" smtClean="0"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kumimoji="1" lang="en-US" altLang="ja-JP" baseline="0" dirty="0" smtClean="0">
                          <a:latin typeface="Consolas" pitchFamily="49" charset="0"/>
                          <a:cs typeface="Consolas" pitchFamily="49" charset="0"/>
                        </a:rPr>
                        <a:t>[3];</a:t>
                      </a:r>
                      <a:endParaRPr kumimoji="1" lang="ja-JP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Consolas" pitchFamily="49" charset="0"/>
                          <a:cs typeface="Consolas" pitchFamily="49" charset="0"/>
                        </a:rPr>
                        <a:t>Float</a:t>
                      </a:r>
                      <a:r>
                        <a:rPr kumimoji="1" lang="ja-JP" altLang="en-US" dirty="0" smtClean="0">
                          <a:latin typeface="Consolas" pitchFamily="49" charset="0"/>
                          <a:cs typeface="Consolas" pitchFamily="49" charset="0"/>
                        </a:rPr>
                        <a:t>型の</a:t>
                      </a:r>
                      <a:r>
                        <a:rPr kumimoji="1" lang="en-US" altLang="ja-JP" dirty="0" smtClean="0">
                          <a:latin typeface="Consolas" pitchFamily="49" charset="0"/>
                          <a:cs typeface="Consolas" pitchFamily="49" charset="0"/>
                        </a:rPr>
                        <a:t>far</a:t>
                      </a:r>
                      <a:r>
                        <a:rPr kumimoji="1" lang="ja-JP" altLang="en-US" dirty="0" smtClean="0">
                          <a:latin typeface="Consolas" pitchFamily="49" charset="0"/>
                          <a:cs typeface="Consolas" pitchFamily="49" charset="0"/>
                        </a:rPr>
                        <a:t>という名前の配列</a:t>
                      </a:r>
                      <a:r>
                        <a:rPr kumimoji="1" lang="en-US" altLang="ja-JP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r>
                        <a:rPr kumimoji="1" lang="ja-JP" altLang="en-US" dirty="0" smtClean="0">
                          <a:latin typeface="Consolas" pitchFamily="49" charset="0"/>
                          <a:cs typeface="Consolas" pitchFamily="49" charset="0"/>
                        </a:rPr>
                        <a:t>個を定義</a:t>
                      </a:r>
                      <a:endParaRPr kumimoji="1" lang="ja-JP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Consolas" pitchFamily="49" charset="0"/>
                          <a:cs typeface="Consolas" pitchFamily="49" charset="0"/>
                        </a:rPr>
                        <a:t>float [] far = new float[10];</a:t>
                      </a:r>
                      <a:endParaRPr kumimoji="1" lang="ja-JP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Consolas" pitchFamily="49" charset="0"/>
                          <a:cs typeface="Consolas" pitchFamily="49" charset="0"/>
                        </a:rPr>
                        <a:t>String</a:t>
                      </a:r>
                      <a:r>
                        <a:rPr kumimoji="1" lang="ja-JP" altLang="en-US" dirty="0" smtClean="0">
                          <a:latin typeface="Consolas" pitchFamily="49" charset="0"/>
                          <a:cs typeface="Consolas" pitchFamily="49" charset="0"/>
                        </a:rPr>
                        <a:t>型の</a:t>
                      </a:r>
                      <a:r>
                        <a:rPr kumimoji="1" lang="en-US" altLang="ja-JP" dirty="0" err="1" smtClean="0">
                          <a:latin typeface="Consolas" pitchFamily="49" charset="0"/>
                          <a:cs typeface="Consolas" pitchFamily="49" charset="0"/>
                        </a:rPr>
                        <a:t>sar</a:t>
                      </a:r>
                      <a:r>
                        <a:rPr kumimoji="1" lang="ja-JP" altLang="en-US" dirty="0" smtClean="0">
                          <a:latin typeface="Consolas" pitchFamily="49" charset="0"/>
                          <a:cs typeface="Consolas" pitchFamily="49" charset="0"/>
                        </a:rPr>
                        <a:t>という名前の配列</a:t>
                      </a:r>
                      <a:r>
                        <a:rPr kumimoji="1" lang="en-US" altLang="ja-JP" dirty="0" smtClean="0">
                          <a:latin typeface="Consolas" pitchFamily="49" charset="0"/>
                          <a:cs typeface="Consolas" pitchFamily="49" charset="0"/>
                        </a:rPr>
                        <a:t>100</a:t>
                      </a:r>
                      <a:r>
                        <a:rPr kumimoji="1" lang="ja-JP" altLang="en-US" dirty="0" smtClean="0">
                          <a:latin typeface="Consolas" pitchFamily="49" charset="0"/>
                          <a:cs typeface="Consolas" pitchFamily="49" charset="0"/>
                        </a:rPr>
                        <a:t>個を定義</a:t>
                      </a:r>
                      <a:endParaRPr kumimoji="1" lang="ja-JP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Consolas" pitchFamily="49" charset="0"/>
                          <a:cs typeface="Consolas" pitchFamily="49" charset="0"/>
                        </a:rPr>
                        <a:t>string [] </a:t>
                      </a:r>
                      <a:r>
                        <a:rPr kumimoji="1" lang="en-US" altLang="ja-JP" dirty="0" err="1" smtClean="0">
                          <a:latin typeface="Consolas" pitchFamily="49" charset="0"/>
                          <a:cs typeface="Consolas" pitchFamily="49" charset="0"/>
                        </a:rPr>
                        <a:t>sar</a:t>
                      </a:r>
                      <a:r>
                        <a:rPr kumimoji="1" lang="en-US" altLang="ja-JP" dirty="0" smtClean="0">
                          <a:latin typeface="Consolas" pitchFamily="49" charset="0"/>
                          <a:cs typeface="Consolas" pitchFamily="49" charset="0"/>
                        </a:rPr>
                        <a:t> = new string[100];</a:t>
                      </a:r>
                      <a:endParaRPr kumimoji="1" lang="ja-JP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920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繰り返し</a:t>
            </a:r>
            <a:r>
              <a:rPr kumimoji="1" lang="en-US" altLang="ja-JP" dirty="0" smtClean="0"/>
              <a:t>(for</a:t>
            </a:r>
            <a:r>
              <a:rPr kumimoji="1" lang="ja-JP" altLang="en-US" dirty="0" smtClean="0"/>
              <a:t>文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10000"/>
          </a:bodyPr>
          <a:lstStyle/>
          <a:p>
            <a:r>
              <a:rPr lang="ja-JP" altLang="en-US" dirty="0" smtClean="0"/>
              <a:t>基本形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for (</a:t>
            </a:r>
            <a:r>
              <a:rPr lang="ja-JP" altLang="en-US" dirty="0" smtClean="0"/>
              <a:t>初期化式 </a:t>
            </a:r>
            <a:r>
              <a:rPr lang="en-US" altLang="ja-JP" dirty="0" smtClean="0"/>
              <a:t>; </a:t>
            </a:r>
            <a:r>
              <a:rPr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繰り返し条件 </a:t>
            </a:r>
            <a:r>
              <a:rPr lang="en-US" altLang="ja-JP" dirty="0" smtClean="0"/>
              <a:t>; </a:t>
            </a:r>
            <a:r>
              <a:rPr lang="ja-JP" altLang="en-US" dirty="0" smtClean="0"/>
              <a:t>更新処理</a:t>
            </a:r>
            <a:r>
              <a:rPr lang="en-US" altLang="ja-JP" dirty="0" smtClean="0"/>
              <a:t>)</a:t>
            </a:r>
          </a:p>
          <a:p>
            <a:pPr>
              <a:buNone/>
            </a:pPr>
            <a:r>
              <a:rPr lang="en-US" altLang="ja-JP" dirty="0" smtClean="0"/>
              <a:t>{</a:t>
            </a:r>
          </a:p>
          <a:p>
            <a:pPr>
              <a:buNone/>
            </a:pPr>
            <a:r>
              <a:rPr lang="en-US" altLang="ja-JP" dirty="0" smtClean="0"/>
              <a:t> </a:t>
            </a:r>
            <a:r>
              <a:rPr lang="en-US" altLang="ja-JP" dirty="0" smtClean="0"/>
              <a:t> // </a:t>
            </a:r>
            <a:r>
              <a:rPr lang="ja-JP" altLang="en-US" dirty="0" smtClean="0"/>
              <a:t>繰り返しブロック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}</a:t>
            </a:r>
          </a:p>
          <a:p>
            <a:r>
              <a:rPr lang="ja-JP" altLang="en-US" dirty="0" smtClean="0"/>
              <a:t>処理順番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初期化式を実行</a:t>
            </a:r>
            <a:r>
              <a:rPr lang="en-US" altLang="ja-JP" dirty="0" smtClean="0"/>
              <a:t>(</a:t>
            </a:r>
            <a:r>
              <a:rPr lang="ja-JP" altLang="en-US" dirty="0" smtClean="0"/>
              <a:t>省略可能</a:t>
            </a:r>
            <a:r>
              <a:rPr lang="en-US" altLang="ja-JP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繰り返し条件を確認して、</a:t>
            </a:r>
            <a:r>
              <a:rPr lang="ja-JP" altLang="en-US" dirty="0" smtClean="0">
                <a:solidFill>
                  <a:srgbClr val="FF0000"/>
                </a:solidFill>
              </a:rPr>
              <a:t>成立</a:t>
            </a:r>
            <a:r>
              <a:rPr lang="ja-JP" altLang="en-US" dirty="0" smtClean="0"/>
              <a:t>していたら</a:t>
            </a:r>
            <a:r>
              <a:rPr lang="en-US" altLang="ja-JP" dirty="0" smtClean="0">
                <a:solidFill>
                  <a:srgbClr val="FF0000"/>
                </a:solidFill>
              </a:rPr>
              <a:t>3</a:t>
            </a:r>
            <a:r>
              <a:rPr lang="ja-JP" altLang="en-US" dirty="0" smtClean="0"/>
              <a:t>へ。</a:t>
            </a:r>
            <a:r>
              <a:rPr lang="ja-JP" altLang="en-US" dirty="0" smtClean="0">
                <a:solidFill>
                  <a:srgbClr val="0070C0"/>
                </a:solidFill>
              </a:rPr>
              <a:t>不成立</a:t>
            </a:r>
            <a:r>
              <a:rPr lang="ja-JP" altLang="en-US" dirty="0" smtClean="0"/>
              <a:t>なら繰り返し</a:t>
            </a:r>
            <a:r>
              <a:rPr lang="ja-JP" altLang="en-US" dirty="0" smtClean="0">
                <a:solidFill>
                  <a:srgbClr val="0070C0"/>
                </a:solidFill>
              </a:rPr>
              <a:t>終了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繰り返し</a:t>
            </a:r>
            <a:r>
              <a:rPr lang="ja-JP" altLang="en-US" dirty="0" smtClean="0"/>
              <a:t>ブロックを実行。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更新</a:t>
            </a:r>
            <a:r>
              <a:rPr lang="ja-JP" altLang="en-US" dirty="0" smtClean="0"/>
              <a:t>処理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2</a:t>
            </a:r>
            <a:r>
              <a:rPr lang="ja-JP" altLang="en-US" dirty="0" smtClean="0"/>
              <a:t>へ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  <p:sp>
        <p:nvSpPr>
          <p:cNvPr id="6" name="角丸四角形吹き出し 5"/>
          <p:cNvSpPr/>
          <p:nvPr/>
        </p:nvSpPr>
        <p:spPr>
          <a:xfrm>
            <a:off x="5508104" y="2276872"/>
            <a:ext cx="2016224" cy="792088"/>
          </a:xfrm>
          <a:prstGeom prst="wedgeRoundRectCallout">
            <a:avLst>
              <a:gd name="adj1" fmla="val 6095"/>
              <a:gd name="adj2" fmla="val -153803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セミコロン不要</a:t>
            </a:r>
            <a:r>
              <a:rPr kumimoji="1" lang="en-US" altLang="ja-JP" dirty="0" smtClean="0"/>
              <a:t>!!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264</Words>
  <Application>Microsoft Office PowerPoint</Application>
  <PresentationFormat>画面に合わせる (4:3)</PresentationFormat>
  <Paragraphs>71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テーマ</vt:lpstr>
      <vt:lpstr>ドットインストールのUnity講座</vt:lpstr>
      <vt:lpstr>変数のスコープ</vt:lpstr>
      <vt:lpstr>クラス</vt:lpstr>
      <vt:lpstr>乱数</vt:lpstr>
      <vt:lpstr>配列</vt:lpstr>
      <vt:lpstr>繰り返し(for文)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専門学校デジタルアーツ東京</dc:creator>
  <cp:lastModifiedBy>専門学校デジタルアーツ東京</cp:lastModifiedBy>
  <cp:revision>68</cp:revision>
  <dcterms:created xsi:type="dcterms:W3CDTF">2014-05-16T04:03:03Z</dcterms:created>
  <dcterms:modified xsi:type="dcterms:W3CDTF">2014-06-13T07:12:18Z</dcterms:modified>
</cp:coreProperties>
</file>