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0" r:id="rId6"/>
    <p:sldId id="271" r:id="rId7"/>
    <p:sldId id="269" r:id="rId8"/>
    <p:sldId id="262" r:id="rId9"/>
    <p:sldId id="263" r:id="rId10"/>
    <p:sldId id="265" r:id="rId11"/>
    <p:sldId id="268" r:id="rId12"/>
  </p:sldIdLst>
  <p:sldSz cx="9144000" cy="6858000" type="screen4x3"/>
  <p:notesSz cx="6734175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1148" autoAdjust="0"/>
  </p:normalViewPr>
  <p:slideViewPr>
    <p:cSldViewPr snapToGrid="0">
      <p:cViewPr varScale="1">
        <p:scale>
          <a:sx n="81" d="100"/>
          <a:sy n="81" d="100"/>
        </p:scale>
        <p:origin x="6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43" cy="495029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474" y="0"/>
            <a:ext cx="2918143" cy="495029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7CAA07A0-328F-4E14-826D-39AD0CC0DCB6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38650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418" y="4748163"/>
            <a:ext cx="5387340" cy="3884861"/>
          </a:xfrm>
          <a:prstGeom prst="rect">
            <a:avLst/>
          </a:prstGeom>
        </p:spPr>
        <p:txBody>
          <a:bodyPr vert="horz" lIns="91413" tIns="45706" rIns="91413" bIns="45706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143" cy="495028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474" y="9371286"/>
            <a:ext cx="2918143" cy="495028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347080A5-4692-4BBC-AFBD-9FADDC552D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80A5-4692-4BBC-AFBD-9FADDC552D3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を作成して、</a:t>
            </a:r>
            <a:r>
              <a:rPr kumimoji="1" lang="en-US" altLang="ja-JP" dirty="0" smtClean="0"/>
              <a:t>README.md</a:t>
            </a:r>
            <a:r>
              <a:rPr kumimoji="1" lang="ja-JP" altLang="en-US" dirty="0" smtClean="0"/>
              <a:t>に追記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にクローン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にクローン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を変更して、コミット＞プッシュ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のブランチ作成して切り替え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README.md</a:t>
            </a:r>
            <a:r>
              <a:rPr kumimoji="1" lang="ja-JP" altLang="en-US" dirty="0" smtClean="0"/>
              <a:t>を衝突するように変更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でコミット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プッシュ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でそれぞれの</a:t>
            </a:r>
            <a:r>
              <a:rPr kumimoji="1" lang="en-US" altLang="ja-JP" dirty="0" smtClean="0"/>
              <a:t>README.md</a:t>
            </a:r>
            <a:r>
              <a:rPr kumimoji="1" lang="ja-JP" altLang="en-US" dirty="0" smtClean="0"/>
              <a:t>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マージする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に切り替える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80A5-4692-4BBC-AFBD-9FADDC552D3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69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を作成して、</a:t>
            </a:r>
            <a:r>
              <a:rPr kumimoji="1" lang="en-US" altLang="ja-JP" dirty="0" smtClean="0"/>
              <a:t>README.md</a:t>
            </a:r>
            <a:r>
              <a:rPr kumimoji="1" lang="ja-JP" altLang="en-US" dirty="0" smtClean="0"/>
              <a:t>に追記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にクローン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にクローン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を変更して、コミット＞プッシュ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のブランチ作成して切り替え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README.md</a:t>
            </a:r>
            <a:r>
              <a:rPr kumimoji="1" lang="ja-JP" altLang="en-US" dirty="0" smtClean="0"/>
              <a:t>を衝突するように変更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でコミット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プッシュ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でそれぞれの</a:t>
            </a:r>
            <a:r>
              <a:rPr kumimoji="1" lang="en-US" altLang="ja-JP" dirty="0" smtClean="0"/>
              <a:t>README.md</a:t>
            </a:r>
            <a:r>
              <a:rPr kumimoji="1" lang="ja-JP" altLang="en-US" dirty="0" smtClean="0"/>
              <a:t>を確認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マージする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に切り替える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80A5-4692-4BBC-AFBD-9FADDC552D3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805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080A5-4692-4BBC-AFBD-9FADDC552D3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1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35A0-FFF9-46D9-80A1-32AA70B6D814}" type="datetime1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65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0A03-D117-4229-9633-64902AA3382A}" type="datetime1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4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ADFA-1C00-45C2-A070-FE6B4D8BD657}" type="datetime1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20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0A70-D69E-40FF-99BF-177249AAA7E6}" type="datetime1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30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214-5CF6-4C93-BCF8-AE0AB49E6895}" type="datetime1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8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F3D4-405B-46B9-9528-5FDDAD04644E}" type="datetime1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38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972B-C902-4AD8-B68A-77737C39C77D}" type="datetime1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1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33B2-7C06-4B0A-9A5E-385DAA0BABD4}" type="datetime1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52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0CFB-0F0A-4110-90D2-6D769B0DC728}" type="datetime1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5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4755-501E-4C0C-8E6E-0D606E5C994C}" type="datetime1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0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144F-8610-4D34-99FC-DE3A6455C79C}" type="datetime1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28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73AE-BD58-46E1-A715-0EF08653C5D5}" type="datetime1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02E2-C8C1-4FE9-B158-398337994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19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1441"/>
            <a:ext cx="7886700" cy="809050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GitHub</a:t>
            </a:r>
            <a:r>
              <a:rPr kumimoji="1" lang="ja-JP" altLang="en-US" sz="2400" dirty="0" smtClean="0"/>
              <a:t>～</a:t>
            </a:r>
            <a:r>
              <a:rPr kumimoji="1" lang="en-US" altLang="ja-JP" sz="2400" dirty="0" err="1" smtClean="0"/>
              <a:t>Git</a:t>
            </a:r>
            <a:r>
              <a:rPr kumimoji="1" lang="ja-JP" altLang="en-US" sz="2400" dirty="0" smtClean="0"/>
              <a:t>とは～</a:t>
            </a:r>
            <a:endParaRPr kumimoji="1" lang="ja-JP" altLang="en-US" sz="24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28650" y="810490"/>
            <a:ext cx="7886700" cy="551757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ja-JP" altLang="en-US" dirty="0" smtClean="0"/>
              <a:t>プログラムなどを開発する際に利用するバージョン管理システムの一つ</a:t>
            </a:r>
            <a:endParaRPr lang="en-US" altLang="ja-JP" dirty="0" smtClean="0"/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kumimoji="1" lang="ja-JP" altLang="en-US" dirty="0" smtClean="0"/>
              <a:t>サーバーがなくても利用できるのが特徴</a:t>
            </a:r>
            <a:endParaRPr kumimoji="1" lang="en-US" altLang="ja-JP" dirty="0" smtClean="0"/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と同様にオープンに利用できるバージョン管理システムとして「</a:t>
            </a:r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」「</a:t>
            </a:r>
            <a:r>
              <a:rPr lang="en-US" altLang="ja-JP" dirty="0" smtClean="0"/>
              <a:t>Subversion</a:t>
            </a:r>
            <a:r>
              <a:rPr lang="ja-JP" altLang="en-US" dirty="0" smtClean="0"/>
              <a:t>」がある</a:t>
            </a:r>
            <a:endParaRPr lang="en-US" altLang="ja-JP" dirty="0" smtClean="0"/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altLang="ja-JP" dirty="0" smtClean="0"/>
              <a:t>CVS</a:t>
            </a:r>
            <a:r>
              <a:rPr lang="ja-JP" altLang="en-US" dirty="0" smtClean="0"/>
              <a:t>はすでにほぼ使われていない</a:t>
            </a:r>
            <a:endParaRPr lang="en-US" altLang="ja-JP" dirty="0" smtClean="0"/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altLang="ja-JP" dirty="0" smtClean="0"/>
              <a:t>Subversion</a:t>
            </a:r>
            <a:r>
              <a:rPr lang="ja-JP" altLang="en-US" dirty="0" smtClean="0"/>
              <a:t>はまだ利用されているところがあるが、</a:t>
            </a:r>
            <a:r>
              <a:rPr lang="en-US" altLang="ja-JP" dirty="0" err="1" smtClean="0"/>
              <a:t>Git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移行が進んでいる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1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11832"/>
            <a:ext cx="7886700" cy="767486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prstClr val="black"/>
                </a:solidFill>
              </a:rPr>
              <a:t>Git</a:t>
            </a:r>
            <a:r>
              <a:rPr lang="ja-JP" altLang="en-US" dirty="0">
                <a:solidFill>
                  <a:prstClr val="black"/>
                </a:solidFill>
              </a:rPr>
              <a:t>と</a:t>
            </a:r>
            <a:r>
              <a:rPr lang="en-US" altLang="ja-JP" dirty="0">
                <a:solidFill>
                  <a:prstClr val="black"/>
                </a:solidFill>
              </a:rPr>
              <a:t>GitHub</a:t>
            </a:r>
            <a:r>
              <a:rPr lang="ja-JP" altLang="en-US" sz="2400" dirty="0" smtClean="0">
                <a:solidFill>
                  <a:prstClr val="black"/>
                </a:solidFill>
              </a:rPr>
              <a:t>～</a:t>
            </a:r>
            <a:r>
              <a:rPr lang="en-US" altLang="ja-JP" sz="2400" dirty="0" smtClean="0">
                <a:solidFill>
                  <a:prstClr val="black"/>
                </a:solidFill>
              </a:rPr>
              <a:t>3.master</a:t>
            </a:r>
            <a:r>
              <a:rPr lang="ja-JP" altLang="en-US" sz="2400" dirty="0" err="1" smtClean="0">
                <a:solidFill>
                  <a:prstClr val="black"/>
                </a:solidFill>
              </a:rPr>
              <a:t>への</a:t>
            </a:r>
            <a:r>
              <a:rPr lang="ja-JP" altLang="en-US" sz="2400" dirty="0" smtClean="0">
                <a:solidFill>
                  <a:prstClr val="black"/>
                </a:solidFill>
              </a:rPr>
              <a:t>結合</a:t>
            </a:r>
            <a:r>
              <a:rPr lang="en-US" altLang="ja-JP" sz="2400" dirty="0" smtClean="0">
                <a:solidFill>
                  <a:prstClr val="black"/>
                </a:solidFill>
              </a:rPr>
              <a:t>(2)</a:t>
            </a:r>
            <a:r>
              <a:rPr lang="ja-JP" altLang="en-US" sz="2400" dirty="0" smtClean="0">
                <a:solidFill>
                  <a:prstClr val="black"/>
                </a:solidFill>
              </a:rPr>
              <a:t>～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704416"/>
            <a:ext cx="3868340" cy="823912"/>
          </a:xfrm>
        </p:spPr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ローカル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652155"/>
            <a:ext cx="3868340" cy="45375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704416"/>
            <a:ext cx="3887391" cy="823912"/>
          </a:xfrm>
        </p:spPr>
        <p:txBody>
          <a:bodyPr/>
          <a:lstStyle/>
          <a:p>
            <a:r>
              <a:rPr kumimoji="1" lang="en-US" altLang="ja-JP" dirty="0" smtClean="0"/>
              <a:t>GitHub(</a:t>
            </a:r>
            <a:r>
              <a:rPr kumimoji="1" lang="ja-JP" altLang="en-US" dirty="0" smtClean="0"/>
              <a:t>インターネット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652155"/>
            <a:ext cx="3887391" cy="45375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円柱 6"/>
          <p:cNvSpPr/>
          <p:nvPr/>
        </p:nvSpPr>
        <p:spPr>
          <a:xfrm>
            <a:off x="5704608" y="2001044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master</a:t>
            </a:r>
            <a:r>
              <a:rPr lang="ja-JP" altLang="en-US" dirty="0" smtClean="0"/>
              <a:t>ブランチ</a:t>
            </a:r>
            <a:endParaRPr lang="en-US" altLang="ja-JP" dirty="0" smtClean="0"/>
          </a:p>
          <a:p>
            <a:pPr algn="ctr"/>
            <a:r>
              <a:rPr lang="ja-JP" altLang="en-US" sz="1600" dirty="0" smtClean="0"/>
              <a:t>全員のものを統合するブランチ</a:t>
            </a:r>
            <a:endParaRPr kumimoji="1" lang="ja-JP" altLang="en-US" dirty="0"/>
          </a:p>
        </p:txBody>
      </p:sp>
      <p:sp>
        <p:nvSpPr>
          <p:cNvPr id="13" name="円柱 12"/>
          <p:cNvSpPr/>
          <p:nvPr/>
        </p:nvSpPr>
        <p:spPr>
          <a:xfrm>
            <a:off x="1587266" y="2001044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master</a:t>
            </a:r>
            <a:r>
              <a:rPr lang="ja-JP" altLang="en-US" dirty="0" smtClean="0"/>
              <a:t>ブランチ</a:t>
            </a:r>
            <a:endParaRPr lang="en-US" altLang="ja-JP" dirty="0" smtClean="0"/>
          </a:p>
        </p:txBody>
      </p:sp>
      <p:sp>
        <p:nvSpPr>
          <p:cNvPr id="14" name="円柱 13"/>
          <p:cNvSpPr/>
          <p:nvPr/>
        </p:nvSpPr>
        <p:spPr>
          <a:xfrm>
            <a:off x="1587265" y="4362523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自分用のブランチ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ここで開発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>
            <a:endCxn id="7" idx="2"/>
          </p:cNvCxnSpPr>
          <p:nvPr/>
        </p:nvCxnSpPr>
        <p:spPr>
          <a:xfrm>
            <a:off x="3540756" y="2655671"/>
            <a:ext cx="216385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角丸四角形吹き出し 28"/>
          <p:cNvSpPr/>
          <p:nvPr/>
        </p:nvSpPr>
        <p:spPr>
          <a:xfrm>
            <a:off x="3811598" y="3434125"/>
            <a:ext cx="4525405" cy="2420369"/>
          </a:xfrm>
          <a:prstGeom prst="wedgeRoundRectCallout">
            <a:avLst>
              <a:gd name="adj1" fmla="val -56582"/>
              <a:gd name="adj2" fmla="val -67308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①</a:t>
            </a:r>
            <a:r>
              <a:rPr lang="ja-JP" altLang="en-US" sz="1400" dirty="0" smtClean="0"/>
              <a:t>衝突</a:t>
            </a:r>
            <a:r>
              <a:rPr lang="en-US" altLang="ja-JP" sz="1400" dirty="0" smtClean="0"/>
              <a:t>(Conflict)</a:t>
            </a:r>
            <a:r>
              <a:rPr lang="ja-JP" altLang="en-US" sz="1400" dirty="0" smtClean="0"/>
              <a:t>が発生したら</a:t>
            </a:r>
            <a:endParaRPr lang="en-US" altLang="ja-JP" sz="1400" dirty="0" smtClean="0"/>
          </a:p>
          <a:p>
            <a:r>
              <a:rPr lang="en-US" altLang="ja-JP" sz="1400" dirty="0" smtClean="0"/>
              <a:t>1)[View conflicts]</a:t>
            </a:r>
            <a:r>
              <a:rPr lang="ja-JP" altLang="en-US" sz="1400" dirty="0" smtClean="0"/>
              <a:t>を押す</a:t>
            </a:r>
            <a:endParaRPr lang="en-US" altLang="ja-JP" sz="1400" dirty="0" smtClean="0"/>
          </a:p>
          <a:p>
            <a:r>
              <a:rPr lang="en-US" altLang="ja-JP" sz="1400" dirty="0" smtClean="0"/>
              <a:t>2)</a:t>
            </a:r>
            <a:r>
              <a:rPr lang="ja-JP" altLang="en-US" sz="1400" dirty="0" smtClean="0"/>
              <a:t>黄色いファイルを右クリックして</a:t>
            </a:r>
            <a:r>
              <a:rPr lang="en-US" altLang="ja-JP" sz="1400" dirty="0" smtClean="0"/>
              <a:t>[Open File]</a:t>
            </a:r>
          </a:p>
          <a:p>
            <a:r>
              <a:rPr lang="en-US" altLang="ja-JP" sz="1400" dirty="0" smtClean="0"/>
              <a:t>3)</a:t>
            </a:r>
            <a:r>
              <a:rPr lang="ja-JP" altLang="en-US" sz="1400" dirty="0" smtClean="0"/>
              <a:t>フォルダーが開くので、</a:t>
            </a:r>
            <a:r>
              <a:rPr lang="en-US" altLang="ja-JP" sz="1400" dirty="0" smtClean="0"/>
              <a:t>!</a:t>
            </a:r>
            <a:r>
              <a:rPr lang="ja-JP" altLang="en-US" sz="1400" dirty="0" smtClean="0"/>
              <a:t>マークのファイルを右クリックして、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WinMerge</a:t>
            </a:r>
            <a:r>
              <a:rPr lang="en-US" altLang="ja-JP" sz="1400" dirty="0" smtClean="0"/>
              <a:t>]</a:t>
            </a:r>
          </a:p>
          <a:p>
            <a:r>
              <a:rPr lang="en-US" altLang="ja-JP" sz="1400" dirty="0" smtClean="0"/>
              <a:t>4)</a:t>
            </a:r>
            <a:r>
              <a:rPr lang="ja-JP" altLang="en-US" sz="1400" dirty="0" smtClean="0"/>
              <a:t>異なる箇所を確認しながら、</a:t>
            </a:r>
            <a:r>
              <a:rPr lang="en-US" altLang="ja-JP" sz="1400" dirty="0" smtClean="0"/>
              <a:t>[Mine File]</a:t>
            </a:r>
            <a:r>
              <a:rPr lang="ja-JP" altLang="en-US" sz="1400" dirty="0" smtClean="0"/>
              <a:t>側のコードを修正</a:t>
            </a:r>
            <a:endParaRPr lang="en-US" altLang="ja-JP" sz="1400" dirty="0" smtClean="0"/>
          </a:p>
          <a:p>
            <a:r>
              <a:rPr lang="en-US" altLang="ja-JP" sz="1400" dirty="0" smtClean="0"/>
              <a:t>5)</a:t>
            </a:r>
            <a:r>
              <a:rPr lang="ja-JP" altLang="en-US" sz="1400" dirty="0" smtClean="0"/>
              <a:t>修正が完了したら保存</a:t>
            </a:r>
            <a:endParaRPr lang="en-US" altLang="ja-JP" sz="1400" dirty="0"/>
          </a:p>
          <a:p>
            <a:r>
              <a:rPr lang="en-US" altLang="ja-JP" sz="1400" dirty="0" smtClean="0"/>
              <a:t>6).</a:t>
            </a:r>
            <a:r>
              <a:rPr lang="en-US" altLang="ja-JP" sz="1400" dirty="0" err="1" smtClean="0"/>
              <a:t>bak</a:t>
            </a:r>
            <a:r>
              <a:rPr lang="ja-JP" altLang="en-US" sz="1400" dirty="0" smtClean="0"/>
              <a:t>ファイルは右クリックして無視</a:t>
            </a:r>
            <a:r>
              <a:rPr lang="en-US" altLang="ja-JP" sz="1400" dirty="0" smtClean="0"/>
              <a:t>(ignore all .</a:t>
            </a:r>
            <a:r>
              <a:rPr lang="en-US" altLang="ja-JP" sz="1400" dirty="0" err="1" smtClean="0"/>
              <a:t>bak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設定</a:t>
            </a:r>
            <a:endParaRPr lang="en-US" altLang="ja-JP" sz="1400" dirty="0" smtClean="0"/>
          </a:p>
          <a:p>
            <a:r>
              <a:rPr lang="en-US" altLang="ja-JP" sz="1400" dirty="0" smtClean="0"/>
              <a:t>7)</a:t>
            </a:r>
            <a:r>
              <a:rPr lang="ja-JP" altLang="en-US" sz="1400" dirty="0" smtClean="0"/>
              <a:t>修正したファイルにチェック</a:t>
            </a:r>
            <a:endParaRPr lang="en-US" altLang="ja-JP" sz="1400" dirty="0" smtClean="0"/>
          </a:p>
          <a:p>
            <a:r>
              <a:rPr lang="en-US" altLang="ja-JP" sz="1400" dirty="0" smtClean="0"/>
              <a:t>8)</a:t>
            </a:r>
            <a:r>
              <a:rPr lang="ja-JP" altLang="en-US" sz="1400" dirty="0" smtClean="0"/>
              <a:t>すべての衝突を解決したらコミット</a:t>
            </a:r>
            <a:endParaRPr lang="en-US" altLang="ja-JP" sz="1400" dirty="0" smtClean="0"/>
          </a:p>
        </p:txBody>
      </p:sp>
      <p:sp>
        <p:nvSpPr>
          <p:cNvPr id="31" name="角丸四角形吹き出し 30"/>
          <p:cNvSpPr/>
          <p:nvPr/>
        </p:nvSpPr>
        <p:spPr>
          <a:xfrm>
            <a:off x="3381660" y="1687441"/>
            <a:ext cx="2364012" cy="710188"/>
          </a:xfrm>
          <a:prstGeom prst="wedgeRoundRectCallout">
            <a:avLst>
              <a:gd name="adj1" fmla="val -6"/>
              <a:gd name="adj2" fmla="val 84314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②</a:t>
            </a:r>
            <a:r>
              <a:rPr lang="ja-JP" altLang="en-US" sz="1400" dirty="0" smtClean="0"/>
              <a:t>更新を共有するために</a:t>
            </a:r>
            <a:r>
              <a:rPr lang="en-US" altLang="ja-JP" sz="1400" dirty="0" smtClean="0"/>
              <a:t>master</a:t>
            </a:r>
            <a:r>
              <a:rPr lang="ja-JP" altLang="en-US" sz="1400" dirty="0" smtClean="0"/>
              <a:t>を同期</a:t>
            </a:r>
            <a:r>
              <a:rPr lang="en-US" altLang="ja-JP" sz="1400" dirty="0" smtClean="0"/>
              <a:t>(sync)</a:t>
            </a:r>
            <a:r>
              <a:rPr lang="ja-JP" altLang="en-US" sz="1400" dirty="0" smtClean="0"/>
              <a:t>してプッシュ</a:t>
            </a:r>
            <a:r>
              <a:rPr lang="en-US" altLang="ja-JP" sz="1400" dirty="0" smtClean="0"/>
              <a:t>(push)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8982" y="6211669"/>
            <a:ext cx="679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以上で完了。このブランチは役目を終了する。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新しい機能に取り掛かるときは、</a:t>
            </a:r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から新しくブランチを作成する</a:t>
            </a:r>
            <a:endParaRPr kumimoji="1" lang="en-US" altLang="ja-JP" dirty="0" smtClean="0"/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2743200" y="5529943"/>
            <a:ext cx="435429" cy="68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63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11832"/>
            <a:ext cx="7886700" cy="767486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solidFill>
                  <a:prstClr val="black"/>
                </a:solidFill>
              </a:rPr>
              <a:t>Git</a:t>
            </a:r>
            <a:r>
              <a:rPr lang="ja-JP" altLang="en-US" dirty="0">
                <a:solidFill>
                  <a:prstClr val="black"/>
                </a:solidFill>
              </a:rPr>
              <a:t>と</a:t>
            </a:r>
            <a:r>
              <a:rPr lang="en-US" altLang="ja-JP" dirty="0">
                <a:solidFill>
                  <a:prstClr val="black"/>
                </a:solidFill>
              </a:rPr>
              <a:t>GitHub</a:t>
            </a:r>
            <a:r>
              <a:rPr lang="ja-JP" altLang="en-US" sz="2400" dirty="0" smtClean="0">
                <a:solidFill>
                  <a:prstClr val="black"/>
                </a:solidFill>
              </a:rPr>
              <a:t>～</a:t>
            </a:r>
            <a:r>
              <a:rPr lang="en-US" altLang="ja-JP" sz="2400" dirty="0">
                <a:solidFill>
                  <a:prstClr val="black"/>
                </a:solidFill>
              </a:rPr>
              <a:t> 4.</a:t>
            </a:r>
            <a:r>
              <a:rPr lang="ja-JP" altLang="en-US" sz="2400" dirty="0">
                <a:solidFill>
                  <a:prstClr val="black"/>
                </a:solidFill>
              </a:rPr>
              <a:t>開発中のブランチに</a:t>
            </a:r>
            <a:r>
              <a:rPr lang="en-US" altLang="ja-JP" sz="2400" dirty="0">
                <a:solidFill>
                  <a:prstClr val="black"/>
                </a:solidFill>
              </a:rPr>
              <a:t>master</a:t>
            </a:r>
            <a:r>
              <a:rPr lang="ja-JP" altLang="en-US" sz="2400" dirty="0">
                <a:solidFill>
                  <a:prstClr val="black"/>
                </a:solidFill>
              </a:rPr>
              <a:t>を結合</a:t>
            </a:r>
            <a:r>
              <a:rPr lang="ja-JP" altLang="en-US" sz="2400" dirty="0" smtClean="0">
                <a:solidFill>
                  <a:prstClr val="black"/>
                </a:solidFill>
              </a:rPr>
              <a:t>～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704416"/>
            <a:ext cx="3868340" cy="823912"/>
          </a:xfrm>
        </p:spPr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ローカル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652155"/>
            <a:ext cx="3868340" cy="45375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704416"/>
            <a:ext cx="3887391" cy="823912"/>
          </a:xfrm>
        </p:spPr>
        <p:txBody>
          <a:bodyPr/>
          <a:lstStyle/>
          <a:p>
            <a:r>
              <a:rPr kumimoji="1" lang="en-US" altLang="ja-JP" dirty="0" smtClean="0"/>
              <a:t>GitHub(</a:t>
            </a:r>
            <a:r>
              <a:rPr kumimoji="1" lang="ja-JP" altLang="en-US" dirty="0" smtClean="0"/>
              <a:t>インターネット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652155"/>
            <a:ext cx="3887391" cy="45375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円柱 6"/>
          <p:cNvSpPr/>
          <p:nvPr/>
        </p:nvSpPr>
        <p:spPr>
          <a:xfrm>
            <a:off x="5704608" y="2001044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master</a:t>
            </a:r>
            <a:r>
              <a:rPr lang="ja-JP" altLang="en-US" dirty="0" smtClean="0"/>
              <a:t>ブランチ</a:t>
            </a:r>
            <a:endParaRPr lang="en-US" altLang="ja-JP" dirty="0" smtClean="0"/>
          </a:p>
          <a:p>
            <a:pPr algn="ctr"/>
            <a:r>
              <a:rPr lang="ja-JP" altLang="en-US" sz="1600" dirty="0" smtClean="0"/>
              <a:t>全員のものを統合するブランチ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5704607" y="4362523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自分用</a:t>
            </a:r>
            <a:r>
              <a:rPr lang="ja-JP" altLang="en-US" dirty="0" smtClean="0"/>
              <a:t>のブランチ</a:t>
            </a:r>
            <a:endParaRPr lang="en-US" altLang="ja-JP" dirty="0" smtClean="0"/>
          </a:p>
          <a:p>
            <a:pPr algn="ctr"/>
            <a:r>
              <a:rPr kumimoji="1" lang="ja-JP" altLang="en-US" sz="1600" dirty="0" smtClean="0"/>
              <a:t>各自、開発するためのブランチ</a:t>
            </a:r>
            <a:endParaRPr kumimoji="1" lang="ja-JP" altLang="en-US" dirty="0"/>
          </a:p>
        </p:txBody>
      </p:sp>
      <p:sp>
        <p:nvSpPr>
          <p:cNvPr id="13" name="円柱 12"/>
          <p:cNvSpPr/>
          <p:nvPr/>
        </p:nvSpPr>
        <p:spPr>
          <a:xfrm>
            <a:off x="1587266" y="2001044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master</a:t>
            </a:r>
            <a:r>
              <a:rPr lang="ja-JP" altLang="en-US" dirty="0" smtClean="0"/>
              <a:t>ブランチ</a:t>
            </a:r>
            <a:endParaRPr lang="en-US" altLang="ja-JP" dirty="0" smtClean="0"/>
          </a:p>
        </p:txBody>
      </p:sp>
      <p:sp>
        <p:nvSpPr>
          <p:cNvPr id="14" name="円柱 13"/>
          <p:cNvSpPr/>
          <p:nvPr/>
        </p:nvSpPr>
        <p:spPr>
          <a:xfrm>
            <a:off x="1587265" y="4362523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自分用のブランチ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ここで開発</a:t>
            </a:r>
            <a:endParaRPr kumimoji="1" lang="ja-JP" altLang="en-US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208713" y="5437501"/>
            <a:ext cx="1557178" cy="612648"/>
          </a:xfrm>
          <a:prstGeom prst="wedgeRoundRectCallout">
            <a:avLst>
              <a:gd name="adj1" fmla="val 67488"/>
              <a:gd name="adj2" fmla="val -44351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①作業前に、念のために</a:t>
            </a:r>
            <a:r>
              <a:rPr kumimoji="1" lang="ja-JP" altLang="en-US" sz="1400" dirty="0" smtClean="0"/>
              <a:t>コミット</a:t>
            </a:r>
            <a:endParaRPr kumimoji="1" lang="ja-JP" altLang="en-US" sz="14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3540756" y="5220350"/>
            <a:ext cx="216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角丸四角形吹き出し 26"/>
          <p:cNvSpPr/>
          <p:nvPr/>
        </p:nvSpPr>
        <p:spPr>
          <a:xfrm>
            <a:off x="3615942" y="5456351"/>
            <a:ext cx="2026415" cy="669334"/>
          </a:xfrm>
          <a:prstGeom prst="wedgeRoundRectCallout">
            <a:avLst>
              <a:gd name="adj1" fmla="val -30524"/>
              <a:gd name="adj2" fmla="val -58909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②作業前に、念のためにプッシュ</a:t>
            </a:r>
            <a:r>
              <a:rPr lang="en-US" altLang="ja-JP" sz="1400" dirty="0" smtClean="0"/>
              <a:t>(Push/Sync)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189937" y="3310298"/>
            <a:ext cx="0" cy="105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角丸四角形吹き出し 16"/>
          <p:cNvSpPr/>
          <p:nvPr/>
        </p:nvSpPr>
        <p:spPr>
          <a:xfrm>
            <a:off x="320928" y="3521969"/>
            <a:ext cx="1570217" cy="710188"/>
          </a:xfrm>
          <a:prstGeom prst="wedgeRoundRectCallout">
            <a:avLst>
              <a:gd name="adj1" fmla="val 68472"/>
              <a:gd name="adj2" fmla="val -9984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③ブランチを切り替える。この段階でマージはしない</a:t>
            </a:r>
            <a:endParaRPr lang="en-US" altLang="ja-JP" sz="1400" dirty="0" smtClean="0"/>
          </a:p>
        </p:txBody>
      </p:sp>
      <p:cxnSp>
        <p:nvCxnSpPr>
          <p:cNvPr id="18" name="直線矢印コネクタ 17"/>
          <p:cNvCxnSpPr>
            <a:endCxn id="7" idx="2"/>
          </p:cNvCxnSpPr>
          <p:nvPr/>
        </p:nvCxnSpPr>
        <p:spPr>
          <a:xfrm>
            <a:off x="3540756" y="2655671"/>
            <a:ext cx="216385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角丸四角形吹き出し 23"/>
          <p:cNvSpPr/>
          <p:nvPr/>
        </p:nvSpPr>
        <p:spPr>
          <a:xfrm>
            <a:off x="3548415" y="1759490"/>
            <a:ext cx="2364012" cy="710188"/>
          </a:xfrm>
          <a:prstGeom prst="wedgeRoundRectCallout">
            <a:avLst>
              <a:gd name="adj1" fmla="val -24102"/>
              <a:gd name="adj2" fmla="val 71951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④最新版の</a:t>
            </a:r>
            <a:r>
              <a:rPr lang="en-US" altLang="ja-JP" sz="1400" dirty="0" smtClean="0"/>
              <a:t>master</a:t>
            </a:r>
            <a:r>
              <a:rPr lang="ja-JP" altLang="en-US" sz="1400" dirty="0" smtClean="0"/>
              <a:t>を取得するためにプル</a:t>
            </a:r>
            <a:r>
              <a:rPr lang="en-US" altLang="ja-JP" sz="1400" dirty="0" smtClean="0"/>
              <a:t>(pull/sync)</a:t>
            </a: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028137" y="3310298"/>
            <a:ext cx="0" cy="10522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角丸四角形吹き出し 27"/>
          <p:cNvSpPr/>
          <p:nvPr/>
        </p:nvSpPr>
        <p:spPr>
          <a:xfrm>
            <a:off x="3736755" y="2794409"/>
            <a:ext cx="1784788" cy="426979"/>
          </a:xfrm>
          <a:prstGeom prst="wedgeRoundRectCallout">
            <a:avLst>
              <a:gd name="adj1" fmla="val -86008"/>
              <a:gd name="adj2" fmla="val 102414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⑤ブランチを自分のものに切り替える</a:t>
            </a:r>
            <a:endParaRPr lang="en-US" altLang="ja-JP" sz="1400" dirty="0" smtClean="0"/>
          </a:p>
        </p:txBody>
      </p:sp>
      <p:sp>
        <p:nvSpPr>
          <p:cNvPr id="20" name="角丸四角形吹き出し 19"/>
          <p:cNvSpPr/>
          <p:nvPr/>
        </p:nvSpPr>
        <p:spPr>
          <a:xfrm>
            <a:off x="3388310" y="3424121"/>
            <a:ext cx="3689789" cy="426979"/>
          </a:xfrm>
          <a:prstGeom prst="wedgeRoundRectCallout">
            <a:avLst>
              <a:gd name="adj1" fmla="val -52589"/>
              <a:gd name="adj2" fmla="val 217990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[Update from master]</a:t>
            </a:r>
            <a:r>
              <a:rPr lang="ja-JP" altLang="en-US" sz="1400" dirty="0" smtClean="0"/>
              <a:t>を押す。衝突が発生したら、前のスライドの①の方法で解決</a:t>
            </a:r>
            <a:endParaRPr lang="en-US" altLang="ja-JP" sz="1400" dirty="0" smtClean="0"/>
          </a:p>
        </p:txBody>
      </p:sp>
      <p:sp>
        <p:nvSpPr>
          <p:cNvPr id="21" name="角丸四角形吹き出し 20"/>
          <p:cNvSpPr/>
          <p:nvPr/>
        </p:nvSpPr>
        <p:spPr>
          <a:xfrm>
            <a:off x="4846164" y="3920909"/>
            <a:ext cx="1075458" cy="426979"/>
          </a:xfrm>
          <a:prstGeom prst="wedgeRoundRectCallout">
            <a:avLst>
              <a:gd name="adj1" fmla="val -172852"/>
              <a:gd name="adj2" fmla="val 116011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⑦コミット</a:t>
            </a:r>
            <a:endParaRPr lang="en-US" altLang="ja-JP" sz="1400" dirty="0" smtClean="0"/>
          </a:p>
        </p:txBody>
      </p:sp>
      <p:sp>
        <p:nvSpPr>
          <p:cNvPr id="26" name="角丸四角形吹き出し 25"/>
          <p:cNvSpPr/>
          <p:nvPr/>
        </p:nvSpPr>
        <p:spPr>
          <a:xfrm>
            <a:off x="4214707" y="4697883"/>
            <a:ext cx="1262913" cy="426979"/>
          </a:xfrm>
          <a:prstGeom prst="wedgeRoundRectCallout">
            <a:avLst>
              <a:gd name="adj1" fmla="val -59486"/>
              <a:gd name="adj2" fmla="val 71820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⑧プッシュ</a:t>
            </a:r>
            <a:r>
              <a:rPr lang="en-US" altLang="ja-JP" sz="1400" dirty="0" smtClean="0"/>
              <a:t>(push/sync)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79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1441"/>
            <a:ext cx="7886700" cy="809050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GitHub</a:t>
            </a:r>
            <a:r>
              <a:rPr kumimoji="1" lang="ja-JP" altLang="en-US" sz="2400" dirty="0" smtClean="0"/>
              <a:t>～</a:t>
            </a:r>
            <a:r>
              <a:rPr lang="ja-JP" altLang="en-US" sz="2400" dirty="0"/>
              <a:t>バージョン管理システムと</a:t>
            </a:r>
            <a:r>
              <a:rPr lang="ja-JP" altLang="en-US" sz="2400" dirty="0" smtClean="0"/>
              <a:t>は～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28650" y="810490"/>
            <a:ext cx="7886700" cy="551757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800"/>
              </a:spcAft>
            </a:pPr>
            <a:r>
              <a:rPr lang="ja-JP" altLang="en-US" dirty="0" smtClean="0"/>
              <a:t>誰が、どこを、どのように変更したかを記録するシステムのこと</a:t>
            </a:r>
            <a:endParaRPr lang="en-US" altLang="ja-JP" dirty="0" smtClean="0"/>
          </a:p>
          <a:p>
            <a:pPr>
              <a:spcAft>
                <a:spcPts val="1800"/>
              </a:spcAft>
            </a:pPr>
            <a:r>
              <a:rPr lang="ja-JP" altLang="en-US" dirty="0" smtClean="0"/>
              <a:t>過去</a:t>
            </a:r>
            <a:r>
              <a:rPr lang="ja-JP" altLang="en-US" dirty="0"/>
              <a:t>のコードを表示したり、戻すことが</a:t>
            </a:r>
            <a:r>
              <a:rPr lang="ja-JP" altLang="en-US" dirty="0" smtClean="0"/>
              <a:t>できる</a:t>
            </a:r>
            <a:endParaRPr lang="en-US" altLang="ja-JP" dirty="0"/>
          </a:p>
          <a:p>
            <a:pPr>
              <a:spcAft>
                <a:spcPts val="1800"/>
              </a:spcAft>
            </a:pPr>
            <a:r>
              <a:rPr lang="ja-JP" altLang="en-US" dirty="0" smtClean="0"/>
              <a:t>新しいコードを追加してエラーが発生した場合、どの場所を変更したかを表示することで、バグの発見を助ける</a:t>
            </a:r>
            <a:endParaRPr lang="en-US" altLang="ja-JP" dirty="0" smtClean="0"/>
          </a:p>
          <a:p>
            <a:pPr>
              <a:spcAft>
                <a:spcPts val="1800"/>
              </a:spcAft>
            </a:pPr>
            <a:r>
              <a:rPr lang="ja-JP" altLang="en-US" dirty="0"/>
              <a:t>誰</a:t>
            </a:r>
            <a:r>
              <a:rPr lang="ja-JP" altLang="en-US" dirty="0" smtClean="0"/>
              <a:t>が混入させたバグなのかを特定できる</a:t>
            </a:r>
            <a:endParaRPr lang="en-US" altLang="ja-JP" dirty="0" smtClean="0"/>
          </a:p>
          <a:p>
            <a:pPr>
              <a:spcAft>
                <a:spcPts val="1800"/>
              </a:spcAft>
            </a:pPr>
            <a:r>
              <a:rPr lang="ja-JP" altLang="en-US" dirty="0" smtClean="0"/>
              <a:t>ブランチ（枝分かれ）機能で、一つのプロジェクトの状態を枝分かれさせて、個別に開発することができる</a:t>
            </a:r>
            <a:endParaRPr lang="en-US" altLang="ja-JP" dirty="0" smtClean="0"/>
          </a:p>
          <a:p>
            <a:pPr>
              <a:spcAft>
                <a:spcPts val="1800"/>
              </a:spcAft>
            </a:pPr>
            <a:r>
              <a:rPr lang="ja-JP" altLang="en-US" dirty="0" smtClean="0"/>
              <a:t>多人数</a:t>
            </a:r>
            <a:r>
              <a:rPr lang="ja-JP" altLang="en-US" dirty="0"/>
              <a:t>で開発する</a:t>
            </a:r>
            <a:r>
              <a:rPr lang="ja-JP" altLang="en-US" dirty="0" smtClean="0"/>
              <a:t>際、各自で開発を進めたプログラムを統合する際に、変更箇所を確認しながら統合していくことができる</a:t>
            </a:r>
            <a:endParaRPr lang="en-US" altLang="ja-JP" dirty="0"/>
          </a:p>
          <a:p>
            <a:pPr>
              <a:spcAft>
                <a:spcPts val="1800"/>
              </a:spcAft>
            </a:pP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97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1441"/>
            <a:ext cx="7886700" cy="809050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GitHub</a:t>
            </a:r>
            <a:r>
              <a:rPr kumimoji="1" lang="ja-JP" altLang="en-US" sz="2400" dirty="0" smtClean="0"/>
              <a:t>～</a:t>
            </a:r>
            <a:r>
              <a:rPr lang="en-US" altLang="ja-JP" sz="2400" dirty="0" smtClean="0"/>
              <a:t>GitHub</a:t>
            </a:r>
            <a:r>
              <a:rPr lang="ja-JP" altLang="en-US" sz="2400" dirty="0" smtClean="0"/>
              <a:t>とは～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28650" y="810490"/>
            <a:ext cx="7886700" cy="551757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ja-JP" dirty="0" err="1" smtClean="0"/>
              <a:t>Git</a:t>
            </a:r>
            <a:r>
              <a:rPr lang="ja-JP" altLang="en-US" dirty="0" smtClean="0"/>
              <a:t>が管理しているバージョンデータ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リポジトリ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を、インターネット上でやりとりすることができるサービス</a:t>
            </a:r>
            <a:endParaRPr lang="en-US" altLang="ja-JP" dirty="0" smtClean="0"/>
          </a:p>
          <a:p>
            <a:pPr>
              <a:spcAft>
                <a:spcPts val="1800"/>
              </a:spcAft>
            </a:pPr>
            <a:r>
              <a:rPr lang="ja-JP" altLang="en-US" dirty="0" smtClean="0"/>
              <a:t>バージョン管理だけではなく、作業項目</a:t>
            </a:r>
            <a:r>
              <a:rPr lang="en-US" altLang="ja-JP" dirty="0" smtClean="0"/>
              <a:t>(Issue)</a:t>
            </a:r>
            <a:r>
              <a:rPr lang="ja-JP" altLang="en-US" dirty="0" smtClean="0"/>
              <a:t>や</a:t>
            </a:r>
            <a:r>
              <a:rPr lang="en-US" altLang="ja-JP" dirty="0" smtClean="0"/>
              <a:t>Wiki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ホームページのホスト</a:t>
            </a:r>
            <a:r>
              <a:rPr lang="en-US" altLang="ja-JP" dirty="0" smtClean="0"/>
              <a:t>(GitHub Pages)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改良案の受付</a:t>
            </a:r>
            <a:r>
              <a:rPr lang="en-US" altLang="ja-JP" dirty="0" smtClean="0"/>
              <a:t>(Pull Request)</a:t>
            </a:r>
            <a:r>
              <a:rPr lang="ja-JP" altLang="en-US" dirty="0" smtClean="0"/>
              <a:t>などの機能があり、オープンソースのプロジェクト管理に利用できる</a:t>
            </a:r>
            <a:endParaRPr lang="en-US" altLang="ja-JP" dirty="0" smtClean="0"/>
          </a:p>
          <a:p>
            <a:pPr>
              <a:spcAft>
                <a:spcPts val="1800"/>
              </a:spcAft>
            </a:pPr>
            <a:r>
              <a:rPr lang="ja-JP" altLang="en-US" dirty="0" smtClean="0"/>
              <a:t>現在、多くのメジャーなオープンソースプロジェクトが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上で開発され、公開されている</a:t>
            </a:r>
            <a:endParaRPr lang="en-US" altLang="ja-JP" dirty="0" smtClean="0"/>
          </a:p>
          <a:p>
            <a:pPr>
              <a:spcAft>
                <a:spcPts val="1800"/>
              </a:spcAft>
            </a:pPr>
            <a:endParaRPr lang="en-US" altLang="ja-JP" dirty="0"/>
          </a:p>
          <a:p>
            <a:pPr>
              <a:spcAft>
                <a:spcPts val="1800"/>
              </a:spcAft>
            </a:pP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3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1441"/>
            <a:ext cx="7886700" cy="809050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Git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GitHub</a:t>
            </a:r>
            <a:r>
              <a:rPr kumimoji="1" lang="ja-JP" altLang="en-US" sz="2400" smtClean="0"/>
              <a:t>～</a:t>
            </a:r>
            <a:r>
              <a:rPr kumimoji="1" lang="en-US" altLang="ja-JP" sz="2400" smtClean="0"/>
              <a:t>Git</a:t>
            </a:r>
            <a:r>
              <a:rPr kumimoji="1" lang="ja-JP" altLang="en-US" sz="2400" smtClean="0"/>
              <a:t>のバージョン管理の概要</a:t>
            </a:r>
            <a:r>
              <a:rPr lang="ja-JP" altLang="en-US" sz="2400" smtClean="0"/>
              <a:t>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28650" y="810490"/>
            <a:ext cx="7886700" cy="5517573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US" altLang="ja-JP" dirty="0" smtClean="0"/>
          </a:p>
          <a:p>
            <a:pPr>
              <a:spcAft>
                <a:spcPts val="1800"/>
              </a:spcAft>
            </a:pPr>
            <a:endParaRPr lang="en-US" altLang="ja-JP" dirty="0" smtClean="0"/>
          </a:p>
          <a:p>
            <a:pPr>
              <a:spcAft>
                <a:spcPts val="1800"/>
              </a:spcAft>
            </a:pP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8650" y="2857500"/>
            <a:ext cx="8289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サルでも分かる</a:t>
            </a:r>
            <a:r>
              <a:rPr kumimoji="1" lang="en-US" altLang="ja-JP" sz="3600" dirty="0" err="1" smtClean="0"/>
              <a:t>Git</a:t>
            </a:r>
            <a:r>
              <a:rPr kumimoji="1" lang="ja-JP" altLang="en-US" sz="3600" dirty="0" smtClean="0"/>
              <a:t>入門</a:t>
            </a:r>
            <a:r>
              <a:rPr lang="ja-JP" altLang="en-US" sz="3600" dirty="0" smtClean="0"/>
              <a:t>～入門編～</a:t>
            </a:r>
            <a:endParaRPr lang="en-US" altLang="ja-JP" sz="3600" dirty="0" smtClean="0"/>
          </a:p>
          <a:p>
            <a:r>
              <a:rPr lang="en-US" altLang="ja-JP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http://www.backlog.jp/git-guide/</a:t>
            </a:r>
            <a:endParaRPr kumimoji="1" lang="ja-JP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5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1441"/>
            <a:ext cx="7886700" cy="809050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GitHub</a:t>
            </a:r>
            <a:r>
              <a:rPr kumimoji="1" lang="ja-JP" altLang="en-US" sz="2400" dirty="0" smtClean="0"/>
              <a:t>～チーム開発</a:t>
            </a:r>
            <a:r>
              <a:rPr lang="ja-JP" altLang="en-US" sz="2400" dirty="0" smtClean="0"/>
              <a:t>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28650" y="810490"/>
            <a:ext cx="7886700" cy="551757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ja-JP" dirty="0" smtClean="0"/>
              <a:t>GitHub</a:t>
            </a:r>
            <a:r>
              <a:rPr lang="ja-JP" altLang="en-US" dirty="0" smtClean="0"/>
              <a:t>でチーム開発をする場合、以下の２通りの方法がある</a:t>
            </a:r>
            <a:endParaRPr lang="en-US" altLang="ja-JP" dirty="0" smtClean="0"/>
          </a:p>
          <a:p>
            <a:pPr marL="914400" lvl="1" indent="-457200">
              <a:spcAft>
                <a:spcPts val="1800"/>
              </a:spcAft>
              <a:buFont typeface="+mj-lt"/>
              <a:buAutoNum type="arabicPeriod"/>
            </a:pPr>
            <a:r>
              <a:rPr lang="ja-JP" altLang="en-US" dirty="0" smtClean="0"/>
              <a:t>リポジトリをフォーク</a:t>
            </a:r>
            <a:r>
              <a:rPr lang="en-US" altLang="ja-JP" dirty="0" smtClean="0"/>
              <a:t>(Fork)</a:t>
            </a:r>
            <a:r>
              <a:rPr lang="ja-JP" altLang="en-US" dirty="0" smtClean="0"/>
              <a:t>して、</a:t>
            </a:r>
            <a:r>
              <a:rPr lang="en-US" altLang="ja-JP" dirty="0" smtClean="0"/>
              <a:t>Pull Request</a:t>
            </a:r>
            <a:r>
              <a:rPr lang="ja-JP" altLang="en-US" dirty="0" smtClean="0"/>
              <a:t>で結合</a:t>
            </a:r>
            <a:endParaRPr lang="en-US" altLang="ja-JP" dirty="0" smtClean="0"/>
          </a:p>
          <a:p>
            <a:pPr marL="914400" lvl="1" indent="-457200">
              <a:spcAft>
                <a:spcPts val="1800"/>
              </a:spcAft>
              <a:buFont typeface="+mj-lt"/>
              <a:buAutoNum type="arabicPeriod"/>
            </a:pPr>
            <a:r>
              <a:rPr lang="ja-JP" altLang="en-US" dirty="0" smtClean="0"/>
              <a:t>リポジトリを共有して、マージ</a:t>
            </a:r>
            <a:r>
              <a:rPr lang="en-US" altLang="ja-JP" dirty="0" smtClean="0"/>
              <a:t>(Merge)</a:t>
            </a:r>
            <a:r>
              <a:rPr lang="ja-JP" altLang="en-US" dirty="0" smtClean="0"/>
              <a:t>で結合</a:t>
            </a:r>
            <a:endParaRPr lang="en-US" altLang="ja-JP" dirty="0" smtClean="0"/>
          </a:p>
          <a:p>
            <a:pPr>
              <a:spcAft>
                <a:spcPts val="1800"/>
              </a:spcAft>
            </a:pPr>
            <a:r>
              <a:rPr lang="en-US" altLang="ja-JP" dirty="0" smtClean="0"/>
              <a:t>1</a:t>
            </a:r>
            <a:r>
              <a:rPr lang="ja-JP" altLang="en-US" dirty="0" smtClean="0"/>
              <a:t>は不特定多数の手で開発可能な方法で、企業での開発やオープンソースの開発に適している</a:t>
            </a:r>
            <a:endParaRPr lang="en-US" altLang="ja-JP" dirty="0" smtClean="0"/>
          </a:p>
          <a:p>
            <a:pPr>
              <a:spcAft>
                <a:spcPts val="1800"/>
              </a:spcAft>
            </a:pPr>
            <a:r>
              <a:rPr lang="en-US" altLang="ja-JP" dirty="0" smtClean="0"/>
              <a:t>2</a:t>
            </a:r>
            <a:r>
              <a:rPr lang="ja-JP" altLang="en-US" dirty="0" smtClean="0"/>
              <a:t>は運営が簡単なので、小規模開発に適している</a:t>
            </a:r>
            <a:endParaRPr lang="en-US" altLang="ja-JP" dirty="0" smtClean="0"/>
          </a:p>
          <a:p>
            <a:pPr>
              <a:spcAft>
                <a:spcPts val="1800"/>
              </a:spcAft>
            </a:pPr>
            <a:r>
              <a:rPr lang="ja-JP" altLang="en-US" dirty="0" smtClean="0"/>
              <a:t>今回は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の手順を紹介する</a:t>
            </a:r>
            <a:endParaRPr lang="en-US" altLang="ja-JP" dirty="0" smtClean="0"/>
          </a:p>
          <a:p>
            <a:pPr>
              <a:spcAft>
                <a:spcPts val="1800"/>
              </a:spcAft>
            </a:pPr>
            <a:endParaRPr lang="en-US" altLang="ja-JP" dirty="0"/>
          </a:p>
          <a:p>
            <a:pPr>
              <a:spcAft>
                <a:spcPts val="1800"/>
              </a:spcAft>
            </a:pP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93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1441"/>
            <a:ext cx="7886700" cy="809050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GitHub</a:t>
            </a:r>
            <a:r>
              <a:rPr kumimoji="1" lang="ja-JP" altLang="en-US" sz="2400" dirty="0" smtClean="0"/>
              <a:t>～リポジトリ共有によるチーム開発</a:t>
            </a:r>
            <a:r>
              <a:rPr lang="ja-JP" altLang="en-US" sz="2400" dirty="0" smtClean="0"/>
              <a:t>～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28650" y="810490"/>
            <a:ext cx="7886700" cy="5517573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 smtClean="0">
                <a:solidFill>
                  <a:prstClr val="black"/>
                </a:solidFill>
              </a:rPr>
              <a:t>開発用リポジトリの準備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1">
              <a:spcAft>
                <a:spcPts val="1800"/>
              </a:spcAft>
            </a:pPr>
            <a:r>
              <a:rPr lang="ja-JP" altLang="en-US" dirty="0" smtClean="0">
                <a:solidFill>
                  <a:prstClr val="black"/>
                </a:solidFill>
              </a:rPr>
              <a:t>開発に参加するとき</a:t>
            </a:r>
            <a:endParaRPr lang="en-US" altLang="ja-JP" dirty="0">
              <a:solidFill>
                <a:prstClr val="black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solidFill>
                  <a:prstClr val="black"/>
                </a:solidFill>
              </a:rPr>
              <a:t>日常の開発の</a:t>
            </a:r>
            <a:r>
              <a:rPr lang="ja-JP" altLang="en-US" dirty="0" smtClean="0">
                <a:solidFill>
                  <a:prstClr val="black"/>
                </a:solidFill>
              </a:rPr>
              <a:t>流れ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1">
              <a:spcAft>
                <a:spcPts val="1800"/>
              </a:spcAft>
            </a:pPr>
            <a:r>
              <a:rPr lang="ja-JP" altLang="en-US" dirty="0">
                <a:solidFill>
                  <a:prstClr val="black"/>
                </a:solidFill>
              </a:rPr>
              <a:t>自分のブランチで作業</a:t>
            </a:r>
            <a:endParaRPr lang="en-US" altLang="ja-JP" dirty="0">
              <a:solidFill>
                <a:prstClr val="black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solidFill>
                  <a:prstClr val="black"/>
                </a:solidFill>
              </a:rPr>
              <a:t>master</a:t>
            </a:r>
            <a:r>
              <a:rPr lang="ja-JP" altLang="en-US" dirty="0" err="1">
                <a:solidFill>
                  <a:prstClr val="black"/>
                </a:solidFill>
              </a:rPr>
              <a:t>への</a:t>
            </a:r>
            <a:r>
              <a:rPr lang="ja-JP" altLang="en-US" dirty="0">
                <a:solidFill>
                  <a:prstClr val="black"/>
                </a:solidFill>
              </a:rPr>
              <a:t>結合</a:t>
            </a:r>
            <a:endParaRPr lang="en-US" altLang="ja-JP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ja-JP" altLang="en-US" dirty="0">
                <a:solidFill>
                  <a:prstClr val="black"/>
                </a:solidFill>
              </a:rPr>
              <a:t>機能の実装が完了したとき</a:t>
            </a:r>
            <a:endParaRPr lang="en-US" altLang="ja-JP" dirty="0">
              <a:solidFill>
                <a:prstClr val="black"/>
              </a:solidFill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solidFill>
                  <a:prstClr val="black"/>
                </a:solidFill>
              </a:rPr>
              <a:t>開発中のブランチに</a:t>
            </a:r>
            <a:r>
              <a:rPr lang="en-US" altLang="ja-JP" dirty="0">
                <a:solidFill>
                  <a:prstClr val="black"/>
                </a:solidFill>
              </a:rPr>
              <a:t>master</a:t>
            </a:r>
            <a:r>
              <a:rPr lang="ja-JP" altLang="en-US" dirty="0">
                <a:solidFill>
                  <a:prstClr val="black"/>
                </a:solidFill>
              </a:rPr>
              <a:t>を</a:t>
            </a:r>
            <a:r>
              <a:rPr lang="ja-JP" altLang="en-US" dirty="0" smtClean="0">
                <a:solidFill>
                  <a:prstClr val="black"/>
                </a:solidFill>
              </a:rPr>
              <a:t>結合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ja-JP" altLang="en-US" dirty="0">
                <a:solidFill>
                  <a:prstClr val="black"/>
                </a:solidFill>
              </a:rPr>
              <a:t>他の人が</a:t>
            </a:r>
            <a:r>
              <a:rPr lang="en-US" altLang="ja-JP" dirty="0">
                <a:solidFill>
                  <a:prstClr val="black"/>
                </a:solidFill>
              </a:rPr>
              <a:t>master</a:t>
            </a:r>
            <a:r>
              <a:rPr lang="ja-JP" altLang="en-US" dirty="0">
                <a:solidFill>
                  <a:prstClr val="black"/>
                </a:solidFill>
              </a:rPr>
              <a:t>に加えた変更</a:t>
            </a:r>
            <a:r>
              <a:rPr lang="ja-JP" altLang="en-US" dirty="0" smtClean="0">
                <a:solidFill>
                  <a:prstClr val="black"/>
                </a:solidFill>
              </a:rPr>
              <a:t>を取り入れたいとき</a:t>
            </a:r>
            <a:endParaRPr lang="en-US" altLang="ja-JP" dirty="0">
              <a:solidFill>
                <a:prstClr val="black"/>
              </a:solidFill>
            </a:endParaRP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endParaRPr lang="en-US" altLang="ja-JP" dirty="0" smtClean="0"/>
          </a:p>
          <a:p>
            <a:pPr>
              <a:spcAft>
                <a:spcPts val="1800"/>
              </a:spcAft>
            </a:pPr>
            <a:endParaRPr lang="en-US" altLang="ja-JP" dirty="0"/>
          </a:p>
          <a:p>
            <a:pPr>
              <a:spcAft>
                <a:spcPts val="1800"/>
              </a:spcAft>
            </a:pP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94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11832"/>
            <a:ext cx="7886700" cy="767486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prstClr val="black"/>
                </a:solidFill>
              </a:rPr>
              <a:t>Git</a:t>
            </a:r>
            <a:r>
              <a:rPr lang="ja-JP" altLang="en-US" dirty="0">
                <a:solidFill>
                  <a:prstClr val="black"/>
                </a:solidFill>
              </a:rPr>
              <a:t>と</a:t>
            </a:r>
            <a:r>
              <a:rPr lang="en-US" altLang="ja-JP" dirty="0">
                <a:solidFill>
                  <a:prstClr val="black"/>
                </a:solidFill>
              </a:rPr>
              <a:t>GitHub</a:t>
            </a:r>
            <a:r>
              <a:rPr lang="ja-JP" altLang="en-US" sz="2400" dirty="0" smtClean="0">
                <a:solidFill>
                  <a:prstClr val="black"/>
                </a:solidFill>
              </a:rPr>
              <a:t>～</a:t>
            </a:r>
            <a:r>
              <a:rPr lang="en-US" altLang="ja-JP" sz="2400" dirty="0" smtClean="0">
                <a:solidFill>
                  <a:prstClr val="black"/>
                </a:solidFill>
              </a:rPr>
              <a:t>1.</a:t>
            </a:r>
            <a:r>
              <a:rPr lang="ja-JP" altLang="en-US" sz="2400" dirty="0" smtClean="0">
                <a:solidFill>
                  <a:prstClr val="black"/>
                </a:solidFill>
              </a:rPr>
              <a:t>開発用リポジトリの準備～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704416"/>
            <a:ext cx="3868340" cy="823912"/>
          </a:xfrm>
        </p:spPr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ローカル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652155"/>
            <a:ext cx="3868340" cy="45375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704416"/>
            <a:ext cx="3887391" cy="823912"/>
          </a:xfrm>
        </p:spPr>
        <p:txBody>
          <a:bodyPr/>
          <a:lstStyle/>
          <a:p>
            <a:r>
              <a:rPr kumimoji="1" lang="en-US" altLang="ja-JP" dirty="0" smtClean="0"/>
              <a:t>GitHub(</a:t>
            </a:r>
            <a:r>
              <a:rPr kumimoji="1" lang="ja-JP" altLang="en-US" dirty="0" smtClean="0"/>
              <a:t>インターネット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652155"/>
            <a:ext cx="3887391" cy="45375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円柱 6"/>
          <p:cNvSpPr/>
          <p:nvPr/>
        </p:nvSpPr>
        <p:spPr>
          <a:xfrm>
            <a:off x="5704608" y="2001044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master</a:t>
            </a:r>
            <a:r>
              <a:rPr lang="ja-JP" altLang="en-US" dirty="0" smtClean="0"/>
              <a:t>ブランチ</a:t>
            </a:r>
            <a:endParaRPr lang="en-US" altLang="ja-JP" dirty="0" smtClean="0"/>
          </a:p>
          <a:p>
            <a:pPr algn="ctr"/>
            <a:r>
              <a:rPr lang="ja-JP" altLang="en-US" sz="1600" dirty="0" smtClean="0"/>
              <a:t>全員のものを統合するブランチ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7" idx="2"/>
          </p:cNvCxnSpPr>
          <p:nvPr/>
        </p:nvCxnSpPr>
        <p:spPr>
          <a:xfrm flipH="1">
            <a:off x="3540756" y="2655671"/>
            <a:ext cx="2163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角丸四角形吹き出し 11"/>
          <p:cNvSpPr/>
          <p:nvPr/>
        </p:nvSpPr>
        <p:spPr>
          <a:xfrm>
            <a:off x="3671725" y="1919196"/>
            <a:ext cx="1901915" cy="612648"/>
          </a:xfrm>
          <a:prstGeom prst="wedgeRoundRectCallou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①</a:t>
            </a:r>
            <a:r>
              <a:rPr lang="en-US" altLang="ja-JP" sz="1400" dirty="0" smtClean="0"/>
              <a:t>master</a:t>
            </a:r>
            <a:r>
              <a:rPr lang="ja-JP" altLang="en-US" sz="1400" dirty="0" smtClean="0"/>
              <a:t>ブランチからクローン</a:t>
            </a:r>
            <a:r>
              <a:rPr lang="en-US" altLang="ja-JP" sz="1400" dirty="0" smtClean="0"/>
              <a:t>(clone)</a:t>
            </a:r>
            <a:endParaRPr kumimoji="1" lang="ja-JP" altLang="en-US" sz="1400" dirty="0"/>
          </a:p>
        </p:txBody>
      </p:sp>
      <p:sp>
        <p:nvSpPr>
          <p:cNvPr id="13" name="円柱 12"/>
          <p:cNvSpPr/>
          <p:nvPr/>
        </p:nvSpPr>
        <p:spPr>
          <a:xfrm>
            <a:off x="1587266" y="2001044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master</a:t>
            </a:r>
            <a:r>
              <a:rPr lang="ja-JP" altLang="en-US" dirty="0" smtClean="0"/>
              <a:t>ブランチ</a:t>
            </a:r>
            <a:endParaRPr lang="en-US" altLang="ja-JP" dirty="0" smtClean="0"/>
          </a:p>
        </p:txBody>
      </p:sp>
      <p:sp>
        <p:nvSpPr>
          <p:cNvPr id="14" name="円柱 13"/>
          <p:cNvSpPr/>
          <p:nvPr/>
        </p:nvSpPr>
        <p:spPr>
          <a:xfrm>
            <a:off x="1587265" y="4362523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自分用のブランチ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ここで開発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2576945" y="3325815"/>
            <a:ext cx="0" cy="105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角丸四角形吹き出し 20"/>
          <p:cNvSpPr/>
          <p:nvPr/>
        </p:nvSpPr>
        <p:spPr>
          <a:xfrm>
            <a:off x="544062" y="3494811"/>
            <a:ext cx="1901915" cy="612648"/>
          </a:xfrm>
          <a:prstGeom prst="wedgeRoundRectCallout">
            <a:avLst>
              <a:gd name="adj1" fmla="val 54016"/>
              <a:gd name="adj2" fmla="val -10431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②自分のブランチを作成して、切り替える</a:t>
            </a:r>
            <a:endParaRPr kumimoji="1" lang="ja-JP" altLang="en-US" sz="1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94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11832"/>
            <a:ext cx="7886700" cy="767486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prstClr val="black"/>
                </a:solidFill>
              </a:rPr>
              <a:t>Git</a:t>
            </a:r>
            <a:r>
              <a:rPr lang="ja-JP" altLang="en-US" dirty="0">
                <a:solidFill>
                  <a:prstClr val="black"/>
                </a:solidFill>
              </a:rPr>
              <a:t>と</a:t>
            </a:r>
            <a:r>
              <a:rPr lang="en-US" altLang="ja-JP" dirty="0">
                <a:solidFill>
                  <a:prstClr val="black"/>
                </a:solidFill>
              </a:rPr>
              <a:t>GitHub</a:t>
            </a:r>
            <a:r>
              <a:rPr lang="ja-JP" altLang="en-US" sz="2400" dirty="0" smtClean="0">
                <a:solidFill>
                  <a:prstClr val="black"/>
                </a:solidFill>
              </a:rPr>
              <a:t>～</a:t>
            </a:r>
            <a:r>
              <a:rPr lang="en-US" altLang="ja-JP" sz="2400" dirty="0" smtClean="0">
                <a:solidFill>
                  <a:prstClr val="black"/>
                </a:solidFill>
              </a:rPr>
              <a:t>2.</a:t>
            </a:r>
            <a:r>
              <a:rPr lang="ja-JP" altLang="en-US" sz="2400" dirty="0" smtClean="0">
                <a:solidFill>
                  <a:prstClr val="black"/>
                </a:solidFill>
              </a:rPr>
              <a:t>日常の開発の流れ～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704416"/>
            <a:ext cx="3868340" cy="823912"/>
          </a:xfrm>
        </p:spPr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ローカル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652155"/>
            <a:ext cx="3868340" cy="45375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704416"/>
            <a:ext cx="3887391" cy="823912"/>
          </a:xfrm>
        </p:spPr>
        <p:txBody>
          <a:bodyPr/>
          <a:lstStyle/>
          <a:p>
            <a:r>
              <a:rPr kumimoji="1" lang="en-US" altLang="ja-JP" dirty="0" smtClean="0"/>
              <a:t>GitHub(</a:t>
            </a:r>
            <a:r>
              <a:rPr kumimoji="1" lang="ja-JP" altLang="en-US" dirty="0" smtClean="0"/>
              <a:t>インターネット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652155"/>
            <a:ext cx="3887391" cy="45375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円柱 6"/>
          <p:cNvSpPr/>
          <p:nvPr/>
        </p:nvSpPr>
        <p:spPr>
          <a:xfrm>
            <a:off x="5704608" y="2001044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master</a:t>
            </a:r>
            <a:r>
              <a:rPr lang="ja-JP" altLang="en-US" dirty="0" smtClean="0"/>
              <a:t>ブランチ</a:t>
            </a:r>
            <a:endParaRPr lang="en-US" altLang="ja-JP" dirty="0" smtClean="0"/>
          </a:p>
          <a:p>
            <a:pPr algn="ctr"/>
            <a:r>
              <a:rPr lang="ja-JP" altLang="en-US" sz="1600" dirty="0" smtClean="0"/>
              <a:t>全員のものを統合するブランチ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5704607" y="4362523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自分用</a:t>
            </a:r>
            <a:r>
              <a:rPr lang="ja-JP" altLang="en-US" dirty="0" smtClean="0"/>
              <a:t>のブランチ</a:t>
            </a:r>
            <a:endParaRPr lang="en-US" altLang="ja-JP" dirty="0" smtClean="0"/>
          </a:p>
          <a:p>
            <a:pPr algn="ctr"/>
            <a:r>
              <a:rPr kumimoji="1" lang="ja-JP" altLang="en-US" sz="1600" dirty="0" smtClean="0"/>
              <a:t>各自、開発するためのブランチ</a:t>
            </a:r>
            <a:endParaRPr kumimoji="1" lang="ja-JP" altLang="en-US" dirty="0"/>
          </a:p>
        </p:txBody>
      </p:sp>
      <p:sp>
        <p:nvSpPr>
          <p:cNvPr id="13" name="円柱 12"/>
          <p:cNvSpPr/>
          <p:nvPr/>
        </p:nvSpPr>
        <p:spPr>
          <a:xfrm>
            <a:off x="1587266" y="2001044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master</a:t>
            </a:r>
            <a:r>
              <a:rPr lang="ja-JP" altLang="en-US" dirty="0" smtClean="0"/>
              <a:t>ブランチ</a:t>
            </a:r>
            <a:endParaRPr lang="en-US" altLang="ja-JP" dirty="0" smtClean="0"/>
          </a:p>
        </p:txBody>
      </p:sp>
      <p:sp>
        <p:nvSpPr>
          <p:cNvPr id="14" name="円柱 13"/>
          <p:cNvSpPr/>
          <p:nvPr/>
        </p:nvSpPr>
        <p:spPr>
          <a:xfrm>
            <a:off x="1587265" y="4362523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自分用のブランチ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ここで開発</a:t>
            </a:r>
            <a:endParaRPr kumimoji="1" lang="ja-JP" altLang="en-US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997527" y="3551076"/>
            <a:ext cx="2396973" cy="612648"/>
          </a:xfrm>
          <a:prstGeom prst="wedgeRoundRectCallout">
            <a:avLst>
              <a:gd name="adj1" fmla="val -9579"/>
              <a:gd name="adj2" fmla="val 74373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/>
              <a:t>①</a:t>
            </a:r>
            <a:r>
              <a:rPr lang="ja-JP" altLang="en-US" sz="1400" dirty="0" smtClean="0"/>
              <a:t>開発して、動作確認</a:t>
            </a:r>
            <a:endParaRPr lang="en-US" altLang="ja-JP" sz="1400" dirty="0" smtClean="0"/>
          </a:p>
          <a:p>
            <a:r>
              <a:rPr lang="ja-JP" altLang="en-US" sz="1400" dirty="0"/>
              <a:t>②</a:t>
            </a:r>
            <a:r>
              <a:rPr kumimoji="1" lang="en-US" altLang="ja-JP" sz="1400" dirty="0" smtClean="0"/>
              <a:t>1</a:t>
            </a:r>
            <a:r>
              <a:rPr kumimoji="1" lang="ja-JP" altLang="en-US" sz="1400" dirty="0" smtClean="0"/>
              <a:t>機能追加したらコミット</a:t>
            </a:r>
            <a:endParaRPr kumimoji="1" lang="ja-JP" altLang="en-US" sz="1400" dirty="0"/>
          </a:p>
        </p:txBody>
      </p:sp>
      <p:cxnSp>
        <p:nvCxnSpPr>
          <p:cNvPr id="23" name="直線矢印コネクタ 22"/>
          <p:cNvCxnSpPr>
            <a:stCxn id="14" idx="4"/>
            <a:endCxn id="9" idx="2"/>
          </p:cNvCxnSpPr>
          <p:nvPr/>
        </p:nvCxnSpPr>
        <p:spPr>
          <a:xfrm>
            <a:off x="3540756" y="5017150"/>
            <a:ext cx="216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角丸四角形吹き出し 26"/>
          <p:cNvSpPr/>
          <p:nvPr/>
        </p:nvSpPr>
        <p:spPr>
          <a:xfrm>
            <a:off x="3678192" y="3911399"/>
            <a:ext cx="1901915" cy="902248"/>
          </a:xfrm>
          <a:prstGeom prst="wedgeRoundRectCallout">
            <a:avLst>
              <a:gd name="adj1" fmla="val -21926"/>
              <a:gd name="adj2" fmla="val 73936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③休憩前やその日の終わりなど、区切りがついたら</a:t>
            </a:r>
            <a:r>
              <a:rPr lang="en-US" altLang="ja-JP" sz="1400" dirty="0" smtClean="0"/>
              <a:t>GitHub</a:t>
            </a:r>
            <a:r>
              <a:rPr lang="ja-JP" altLang="en-US" sz="1400" dirty="0" smtClean="0"/>
              <a:t>にプッシュ</a:t>
            </a:r>
            <a:r>
              <a:rPr lang="en-US" altLang="ja-JP" sz="1400" dirty="0" smtClean="0"/>
              <a:t>(Push/Sync)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63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11832"/>
            <a:ext cx="7886700" cy="767486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prstClr val="black"/>
                </a:solidFill>
              </a:rPr>
              <a:t>Git</a:t>
            </a:r>
            <a:r>
              <a:rPr lang="ja-JP" altLang="en-US" dirty="0">
                <a:solidFill>
                  <a:prstClr val="black"/>
                </a:solidFill>
              </a:rPr>
              <a:t>と</a:t>
            </a:r>
            <a:r>
              <a:rPr lang="en-US" altLang="ja-JP" dirty="0">
                <a:solidFill>
                  <a:prstClr val="black"/>
                </a:solidFill>
              </a:rPr>
              <a:t>GitHub</a:t>
            </a:r>
            <a:r>
              <a:rPr lang="ja-JP" altLang="en-US" sz="2400" dirty="0" smtClean="0">
                <a:solidFill>
                  <a:prstClr val="black"/>
                </a:solidFill>
              </a:rPr>
              <a:t>～</a:t>
            </a:r>
            <a:r>
              <a:rPr lang="en-US" altLang="ja-JP" sz="2400" dirty="0" smtClean="0">
                <a:solidFill>
                  <a:prstClr val="black"/>
                </a:solidFill>
              </a:rPr>
              <a:t>3.master</a:t>
            </a:r>
            <a:r>
              <a:rPr lang="ja-JP" altLang="en-US" sz="2400" dirty="0" err="1" smtClean="0">
                <a:solidFill>
                  <a:prstClr val="black"/>
                </a:solidFill>
              </a:rPr>
              <a:t>への</a:t>
            </a:r>
            <a:r>
              <a:rPr lang="ja-JP" altLang="en-US" sz="2400" dirty="0" smtClean="0">
                <a:solidFill>
                  <a:prstClr val="black"/>
                </a:solidFill>
              </a:rPr>
              <a:t>結合</a:t>
            </a:r>
            <a:r>
              <a:rPr lang="en-US" altLang="ja-JP" sz="2400" dirty="0" smtClean="0">
                <a:solidFill>
                  <a:prstClr val="black"/>
                </a:solidFill>
              </a:rPr>
              <a:t>(1)</a:t>
            </a:r>
            <a:r>
              <a:rPr lang="ja-JP" altLang="en-US" sz="2400" dirty="0" smtClean="0">
                <a:solidFill>
                  <a:prstClr val="black"/>
                </a:solidFill>
              </a:rPr>
              <a:t>～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704416"/>
            <a:ext cx="3868340" cy="823912"/>
          </a:xfrm>
        </p:spPr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ローカル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652155"/>
            <a:ext cx="3868340" cy="45375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704416"/>
            <a:ext cx="3887391" cy="823912"/>
          </a:xfrm>
        </p:spPr>
        <p:txBody>
          <a:bodyPr/>
          <a:lstStyle/>
          <a:p>
            <a:r>
              <a:rPr kumimoji="1" lang="en-US" altLang="ja-JP" dirty="0" smtClean="0"/>
              <a:t>GitHub(</a:t>
            </a:r>
            <a:r>
              <a:rPr kumimoji="1" lang="ja-JP" altLang="en-US" dirty="0" smtClean="0"/>
              <a:t>インターネット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652155"/>
            <a:ext cx="3887391" cy="45375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円柱 6"/>
          <p:cNvSpPr/>
          <p:nvPr/>
        </p:nvSpPr>
        <p:spPr>
          <a:xfrm>
            <a:off x="5704608" y="2001044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master</a:t>
            </a:r>
            <a:r>
              <a:rPr lang="ja-JP" altLang="en-US" dirty="0" smtClean="0"/>
              <a:t>ブランチ</a:t>
            </a:r>
            <a:endParaRPr lang="en-US" altLang="ja-JP" dirty="0" smtClean="0"/>
          </a:p>
          <a:p>
            <a:pPr algn="ctr"/>
            <a:r>
              <a:rPr lang="ja-JP" altLang="en-US" sz="1600" dirty="0" smtClean="0"/>
              <a:t>全員のものを統合するブランチ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5704607" y="4362523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自分用</a:t>
            </a:r>
            <a:r>
              <a:rPr lang="ja-JP" altLang="en-US" dirty="0" smtClean="0"/>
              <a:t>のブランチ</a:t>
            </a:r>
            <a:endParaRPr lang="en-US" altLang="ja-JP" dirty="0" smtClean="0"/>
          </a:p>
          <a:p>
            <a:pPr algn="ctr"/>
            <a:r>
              <a:rPr kumimoji="1" lang="ja-JP" altLang="en-US" sz="1600" dirty="0" smtClean="0"/>
              <a:t>各自、開発するためのブランチ</a:t>
            </a:r>
            <a:endParaRPr kumimoji="1" lang="ja-JP" altLang="en-US" dirty="0"/>
          </a:p>
        </p:txBody>
      </p:sp>
      <p:sp>
        <p:nvSpPr>
          <p:cNvPr id="13" name="円柱 12"/>
          <p:cNvSpPr/>
          <p:nvPr/>
        </p:nvSpPr>
        <p:spPr>
          <a:xfrm>
            <a:off x="1587266" y="2001044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master</a:t>
            </a:r>
            <a:r>
              <a:rPr lang="ja-JP" altLang="en-US" dirty="0" smtClean="0"/>
              <a:t>ブランチ</a:t>
            </a:r>
            <a:endParaRPr lang="en-US" altLang="ja-JP" dirty="0" smtClean="0"/>
          </a:p>
        </p:txBody>
      </p:sp>
      <p:sp>
        <p:nvSpPr>
          <p:cNvPr id="14" name="円柱 13"/>
          <p:cNvSpPr/>
          <p:nvPr/>
        </p:nvSpPr>
        <p:spPr>
          <a:xfrm>
            <a:off x="1587265" y="4362523"/>
            <a:ext cx="1953491" cy="130925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自分用のブランチ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ここで開発</a:t>
            </a:r>
            <a:endParaRPr kumimoji="1" lang="ja-JP" altLang="en-US" dirty="0"/>
          </a:p>
        </p:txBody>
      </p:sp>
      <p:sp>
        <p:nvSpPr>
          <p:cNvPr id="22" name="角丸四角形吹き出し 21"/>
          <p:cNvSpPr/>
          <p:nvPr/>
        </p:nvSpPr>
        <p:spPr>
          <a:xfrm>
            <a:off x="208713" y="5437501"/>
            <a:ext cx="1557178" cy="612648"/>
          </a:xfrm>
          <a:prstGeom prst="wedgeRoundRectCallout">
            <a:avLst>
              <a:gd name="adj1" fmla="val 67488"/>
              <a:gd name="adj2" fmla="val -44351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①作業前に、念のために</a:t>
            </a:r>
            <a:r>
              <a:rPr kumimoji="1" lang="ja-JP" altLang="en-US" sz="1400" dirty="0" smtClean="0"/>
              <a:t>コミット</a:t>
            </a:r>
            <a:endParaRPr kumimoji="1" lang="ja-JP" altLang="en-US" sz="1400" dirty="0"/>
          </a:p>
        </p:txBody>
      </p:sp>
      <p:cxnSp>
        <p:nvCxnSpPr>
          <p:cNvPr id="23" name="直線矢印コネクタ 22"/>
          <p:cNvCxnSpPr>
            <a:stCxn id="14" idx="4"/>
            <a:endCxn id="9" idx="2"/>
          </p:cNvCxnSpPr>
          <p:nvPr/>
        </p:nvCxnSpPr>
        <p:spPr>
          <a:xfrm>
            <a:off x="3540756" y="5017150"/>
            <a:ext cx="2163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角丸四角形吹き出し 26"/>
          <p:cNvSpPr/>
          <p:nvPr/>
        </p:nvSpPr>
        <p:spPr>
          <a:xfrm>
            <a:off x="3678192" y="5291793"/>
            <a:ext cx="2026415" cy="669334"/>
          </a:xfrm>
          <a:prstGeom prst="wedgeRoundRectCallout">
            <a:avLst>
              <a:gd name="adj1" fmla="val -29808"/>
              <a:gd name="adj2" fmla="val -80594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②作業前に、念のためにプッシュ</a:t>
            </a:r>
            <a:r>
              <a:rPr lang="en-US" altLang="ja-JP" sz="1400" dirty="0" smtClean="0"/>
              <a:t>(Push/Sync)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189937" y="3310298"/>
            <a:ext cx="0" cy="105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角丸四角形吹き出し 16"/>
          <p:cNvSpPr/>
          <p:nvPr/>
        </p:nvSpPr>
        <p:spPr>
          <a:xfrm>
            <a:off x="320928" y="3521969"/>
            <a:ext cx="1570217" cy="710188"/>
          </a:xfrm>
          <a:prstGeom prst="wedgeRoundRectCallout">
            <a:avLst>
              <a:gd name="adj1" fmla="val 68472"/>
              <a:gd name="adj2" fmla="val -9984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③ブランチを切り替える。この段階でマージはしない</a:t>
            </a:r>
            <a:endParaRPr lang="en-US" altLang="ja-JP" sz="1400" dirty="0" smtClean="0"/>
          </a:p>
        </p:txBody>
      </p:sp>
      <p:cxnSp>
        <p:nvCxnSpPr>
          <p:cNvPr id="18" name="直線矢印コネクタ 17"/>
          <p:cNvCxnSpPr>
            <a:endCxn id="7" idx="2"/>
          </p:cNvCxnSpPr>
          <p:nvPr/>
        </p:nvCxnSpPr>
        <p:spPr>
          <a:xfrm>
            <a:off x="3540756" y="2655671"/>
            <a:ext cx="216385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角丸四角形吹き出し 23"/>
          <p:cNvSpPr/>
          <p:nvPr/>
        </p:nvSpPr>
        <p:spPr>
          <a:xfrm>
            <a:off x="3548415" y="1759490"/>
            <a:ext cx="2364012" cy="710188"/>
          </a:xfrm>
          <a:prstGeom prst="wedgeRoundRectCallout">
            <a:avLst>
              <a:gd name="adj1" fmla="val -24102"/>
              <a:gd name="adj2" fmla="val 71951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④</a:t>
            </a:r>
            <a:r>
              <a:rPr lang="ja-JP" altLang="en-US" sz="1400" dirty="0" smtClean="0"/>
              <a:t>最新版の</a:t>
            </a:r>
            <a:r>
              <a:rPr lang="en-US" altLang="ja-JP" sz="1400" dirty="0" smtClean="0"/>
              <a:t>master</a:t>
            </a:r>
            <a:r>
              <a:rPr lang="ja-JP" altLang="en-US" sz="1400" dirty="0" smtClean="0"/>
              <a:t>を取得するためにプル</a:t>
            </a:r>
            <a:r>
              <a:rPr lang="en-US" altLang="ja-JP" sz="1400" dirty="0" smtClean="0"/>
              <a:t>(pull/sync)</a:t>
            </a:r>
            <a:endParaRPr lang="en-US" altLang="ja-JP" sz="1400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028137" y="3310298"/>
            <a:ext cx="0" cy="105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角丸四角形吹き出し 27"/>
          <p:cNvSpPr/>
          <p:nvPr/>
        </p:nvSpPr>
        <p:spPr>
          <a:xfrm>
            <a:off x="3521880" y="3387742"/>
            <a:ext cx="3183720" cy="974781"/>
          </a:xfrm>
          <a:prstGeom prst="wedgeRoundRectCallout">
            <a:avLst>
              <a:gd name="adj1" fmla="val -65677"/>
              <a:gd name="adj2" fmla="val -33558"/>
              <a:gd name="adj3" fmla="val 16667"/>
            </a:avLst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 smtClean="0"/>
              <a:t>⑤マージ</a:t>
            </a:r>
            <a:endParaRPr lang="en-US" altLang="ja-JP" sz="1400" dirty="0" smtClean="0"/>
          </a:p>
          <a:p>
            <a:r>
              <a:rPr lang="en-US" altLang="ja-JP" sz="1400" dirty="0" smtClean="0"/>
              <a:t>1)Compare</a:t>
            </a:r>
            <a:r>
              <a:rPr lang="ja-JP" altLang="en-US" sz="1400" dirty="0"/>
              <a:t>で</a:t>
            </a:r>
            <a:r>
              <a:rPr lang="ja-JP" altLang="en-US" sz="1400" dirty="0" smtClean="0"/>
              <a:t>自分のブランチを選択</a:t>
            </a:r>
            <a:endParaRPr lang="en-US" altLang="ja-JP" sz="1400" dirty="0" smtClean="0"/>
          </a:p>
          <a:p>
            <a:r>
              <a:rPr lang="en-US" altLang="ja-JP" sz="1400" dirty="0" smtClean="0"/>
              <a:t>2)[Update from </a:t>
            </a:r>
            <a:r>
              <a:rPr lang="ja-JP" altLang="en-US" sz="1400" dirty="0" smtClean="0"/>
              <a:t>・・・</a:t>
            </a:r>
            <a:r>
              <a:rPr lang="en-US" altLang="ja-JP" sz="1400" dirty="0" smtClean="0"/>
              <a:t>]</a:t>
            </a:r>
            <a:r>
              <a:rPr lang="ja-JP" altLang="en-US" sz="1400" dirty="0" smtClean="0"/>
              <a:t>を選択</a:t>
            </a:r>
            <a:endParaRPr lang="en-US" altLang="ja-JP" sz="1400" dirty="0" smtClean="0"/>
          </a:p>
          <a:p>
            <a:r>
              <a:rPr lang="en-US" altLang="ja-JP" sz="1400" dirty="0" smtClean="0"/>
              <a:t>3)</a:t>
            </a:r>
            <a:r>
              <a:rPr lang="ja-JP" altLang="en-US" sz="1400" dirty="0" smtClean="0"/>
              <a:t>次のスライドへ</a:t>
            </a:r>
            <a:endParaRPr lang="en-US" altLang="ja-JP" sz="1400" dirty="0" smtClean="0"/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02E2-C8C1-4FE9-B158-398337994A3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85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1184</Words>
  <Application>Microsoft Office PowerPoint</Application>
  <PresentationFormat>画面に合わせる (4:3)</PresentationFormat>
  <Paragraphs>166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Consolas</vt:lpstr>
      <vt:lpstr>Office テーマ</vt:lpstr>
      <vt:lpstr>GitとGitHub～Gitとは～</vt:lpstr>
      <vt:lpstr>GitとGitHub～バージョン管理システムとは～</vt:lpstr>
      <vt:lpstr>GitとGitHub～GitHubとは～</vt:lpstr>
      <vt:lpstr>GitとGitHub～Gitのバージョン管理の概要～</vt:lpstr>
      <vt:lpstr>GitとGitHub～チーム開発～</vt:lpstr>
      <vt:lpstr>GitとGitHub～リポジトリ共有によるチーム開発～</vt:lpstr>
      <vt:lpstr>GitとGitHub～1.開発用リポジトリの準備～</vt:lpstr>
      <vt:lpstr>GitとGitHub～2.日常の開発の流れ～</vt:lpstr>
      <vt:lpstr>GitとGitHub～3.masterへの結合(1)～</vt:lpstr>
      <vt:lpstr>GitとGitHub～3.masterへの結合(2)～</vt:lpstr>
      <vt:lpstr>GitとGitHub～ 4.開発中のブランチにmasterを結合～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GitとGitHub</dc:title>
  <dc:creator>ゲームプログラミング２年</dc:creator>
  <cp:lastModifiedBy>ゲームプログラミング２年</cp:lastModifiedBy>
  <cp:revision>29</cp:revision>
  <cp:lastPrinted>2015-11-06T02:08:13Z</cp:lastPrinted>
  <dcterms:created xsi:type="dcterms:W3CDTF">2015-11-06T00:02:21Z</dcterms:created>
  <dcterms:modified xsi:type="dcterms:W3CDTF">2015-11-06T02:10:29Z</dcterms:modified>
</cp:coreProperties>
</file>