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2"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127D4B6-8D55-394A-81D7-F8C758DABCCD}">
          <p14:sldIdLst>
            <p14:sldId id="256"/>
          </p14:sldIdLst>
        </p14:section>
        <p14:section name="意義" id="{0B50AC44-98DD-E644-8E83-B3A8A441F9EB}">
          <p14:sldIdLst>
            <p14:sldId id="257"/>
            <p14:sldId id="258"/>
          </p14:sldIdLst>
        </p14:section>
        <p14:section name="PMBOKプロセス" id="{7D32B29B-1F03-504D-AA5A-D35026522849}">
          <p14:sldIdLst>
            <p14:sldId id="259"/>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DD6C6-A3DA-EE45-B831-A987FA5483D0}" type="datetimeFigureOut">
              <a:rPr kumimoji="1" lang="ja-JP" altLang="en-US" smtClean="0"/>
              <a:t>2024/1/20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DF1D7-0D10-FF4E-950E-E8C04849993B}" type="slidenum">
              <a:rPr kumimoji="1" lang="ja-JP" altLang="en-US" smtClean="0"/>
              <a:t>‹#›</a:t>
            </a:fld>
            <a:endParaRPr kumimoji="1" lang="ja-JP" altLang="en-US"/>
          </a:p>
        </p:txBody>
      </p:sp>
    </p:spTree>
    <p:extLst>
      <p:ext uri="{BB962C8B-B14F-4D97-AF65-F5344CB8AC3E}">
        <p14:creationId xmlns:p14="http://schemas.microsoft.com/office/powerpoint/2010/main" val="4223936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6DF1D7-0D10-FF4E-950E-E8C04849993B}" type="slidenum">
              <a:rPr kumimoji="1" lang="ja-JP" altLang="en-US" smtClean="0"/>
              <a:t>1</a:t>
            </a:fld>
            <a:endParaRPr kumimoji="1" lang="ja-JP" altLang="en-US"/>
          </a:p>
        </p:txBody>
      </p:sp>
    </p:spTree>
    <p:extLst>
      <p:ext uri="{BB962C8B-B14F-4D97-AF65-F5344CB8AC3E}">
        <p14:creationId xmlns:p14="http://schemas.microsoft.com/office/powerpoint/2010/main" val="166832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EF300-B410-481B-89C6-8AB4EBDF77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34682-AE30-4975-2631-DB8D7FEA5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ED64AD-DAB4-8D19-B965-827C8618EA3A}"/>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568A3125-E789-7698-41EA-D81DCDC5BC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E91638-6F4A-14E1-6FAF-9810ED8134AB}"/>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18175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4918BB-B021-C54F-4A09-6E7D8DE3FAD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BF051B9-951B-1296-3FD4-2B10609EDD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22523B-EE1F-CDFE-1040-883FBDB00101}"/>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A10B6B31-4065-2FDD-94B8-62936ED9C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573308-8EAC-7FB3-12EE-2DB0C1073D3A}"/>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47549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DBE497-B9B9-8134-EFBC-89F826E055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C7862E-0984-8EB0-7077-E554FA2E17C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706665-914D-1375-8C0A-D6436DA1815A}"/>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B7FD1C74-5AAD-68D6-2048-C0F93C6323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970228-9F5D-27C9-319D-4BD3D9F688AB}"/>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35311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3E7E9-3A9E-2A56-FE6C-4F115FCE9DF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8AB4C-716D-E2AA-B707-A6C50EDADB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2F9E17-71FE-80B4-4048-328805617553}"/>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539C641E-03EC-D674-24F0-9A89D1F3D0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ED6DD1-5C37-BF96-BD4B-77381E8703B2}"/>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325873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91F71-1DB9-841D-E00F-259C662368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70FEDE-1185-3C49-86AF-64CFBA0D9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6288C9D-1DAC-987F-B759-750B3E7547F7}"/>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72EC953A-D109-498E-D5C6-CC7A9E58D1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5A1492-BD66-0AA2-2D28-29270ED6A5BF}"/>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10749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7EFA1-30BD-70EC-ACB4-B67ED1D8FB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C8F2FF-B714-4818-4F63-20FF0EB634A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4E6BCA6-B018-C568-4FB5-DA807E8A68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B57495-0CFA-1753-8CCE-A1B9CE6A8317}"/>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6" name="フッター プレースホルダー 5">
            <a:extLst>
              <a:ext uri="{FF2B5EF4-FFF2-40B4-BE49-F238E27FC236}">
                <a16:creationId xmlns:a16="http://schemas.microsoft.com/office/drawing/2014/main" id="{44385695-2BA1-F3D0-9782-5D760EC644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0DBD05-1EAF-0BF4-C681-E0E25912E278}"/>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09366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68B42-CDC3-4E36-23A7-B924F6F3CC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12CEA-7527-ED1A-61E9-B1B583337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B14CC0-504C-69DD-8029-14CBCBEC92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6E2C3F-510E-4DBE-8C0A-907E16405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92BAE7F-E1D6-6A8E-E8DF-3344238128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E24032-119B-1D95-5644-DB69694D0DAE}"/>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8" name="フッター プレースホルダー 7">
            <a:extLst>
              <a:ext uri="{FF2B5EF4-FFF2-40B4-BE49-F238E27FC236}">
                <a16:creationId xmlns:a16="http://schemas.microsoft.com/office/drawing/2014/main" id="{E601859F-0B52-5D63-EE9A-7D13B6629F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6AA2F82-D488-D931-409F-E38934BE8838}"/>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92152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76D9D-7B33-BA9E-341A-C6CF2FC5C0C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4920BB9-4DE0-DBAF-9CC1-A0302A922B76}"/>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4" name="フッター プレースホルダー 3">
            <a:extLst>
              <a:ext uri="{FF2B5EF4-FFF2-40B4-BE49-F238E27FC236}">
                <a16:creationId xmlns:a16="http://schemas.microsoft.com/office/drawing/2014/main" id="{59035CD4-4339-BF95-B802-7FF5C0EE0E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C784AC-A382-95EB-697B-348CC11679F3}"/>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71921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BCF0D60-87D6-6481-0DB3-D582A35FB11B}"/>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3" name="フッター プレースホルダー 2">
            <a:extLst>
              <a:ext uri="{FF2B5EF4-FFF2-40B4-BE49-F238E27FC236}">
                <a16:creationId xmlns:a16="http://schemas.microsoft.com/office/drawing/2014/main" id="{63FE98BC-7212-70E9-4138-48AD9C8E7A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DBAD49-F932-20BE-FD48-AD5620535CDD}"/>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03974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9B1F1-4F8F-EDCD-7C50-B979A6CA29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7CD7F3-C614-6864-0F88-87272D3AC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30E9F3-49A8-AE57-7BFF-05536BEEF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3278F1-7DAC-ADFD-7FB2-BFC6599169BB}"/>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6" name="フッター プレースホルダー 5">
            <a:extLst>
              <a:ext uri="{FF2B5EF4-FFF2-40B4-BE49-F238E27FC236}">
                <a16:creationId xmlns:a16="http://schemas.microsoft.com/office/drawing/2014/main" id="{26325EDD-2F92-355F-92FF-F16AA7FDDE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A1B0D5-CA9D-B65B-369D-C0458B0D6C71}"/>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35267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874C2-A98B-7266-FFE7-A703EEE6E1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2E3885-BEAE-C786-FBA0-941B17EE30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52E9F5-A2CE-DE02-EEB4-FA4CA7770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FE0168-BE34-85D9-9EE0-BBF861D5CC33}"/>
              </a:ext>
            </a:extLst>
          </p:cNvPr>
          <p:cNvSpPr>
            <a:spLocks noGrp="1"/>
          </p:cNvSpPr>
          <p:nvPr>
            <p:ph type="dt" sz="half" idx="10"/>
          </p:nvPr>
        </p:nvSpPr>
        <p:spPr/>
        <p:txBody>
          <a:bodyPr/>
          <a:lstStyle/>
          <a:p>
            <a:fld id="{06B76995-CA33-554A-89BA-DD6C5ECA68BD}" type="datetimeFigureOut">
              <a:rPr kumimoji="1" lang="ja-JP" altLang="en-US" smtClean="0"/>
              <a:t>2024/1/20</a:t>
            </a:fld>
            <a:endParaRPr kumimoji="1" lang="ja-JP" altLang="en-US"/>
          </a:p>
        </p:txBody>
      </p:sp>
      <p:sp>
        <p:nvSpPr>
          <p:cNvPr id="6" name="フッター プレースホルダー 5">
            <a:extLst>
              <a:ext uri="{FF2B5EF4-FFF2-40B4-BE49-F238E27FC236}">
                <a16:creationId xmlns:a16="http://schemas.microsoft.com/office/drawing/2014/main" id="{0E1EA555-8735-9B6A-2D7D-3F800B7781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77B8A6-ED66-B5B5-0C58-93DB542D3232}"/>
              </a:ext>
            </a:extLst>
          </p:cNvPr>
          <p:cNvSpPr>
            <a:spLocks noGrp="1"/>
          </p:cNvSpPr>
          <p:nvPr>
            <p:ph type="sldNum" sz="quarter" idx="12"/>
          </p:nvPr>
        </p:nvSpPr>
        <p:spPr/>
        <p:txBody>
          <a:body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120388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08960C-B8F6-0720-6D5F-2A22AF1F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1BDF39-0889-4B7C-9871-CCC69D0BD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660D51-56F9-984D-09A7-9631D7C77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6995-CA33-554A-89BA-DD6C5ECA68BD}" type="datetimeFigureOut">
              <a:rPr kumimoji="1" lang="ja-JP" altLang="en-US" smtClean="0"/>
              <a:t>2024/1/20</a:t>
            </a:fld>
            <a:endParaRPr kumimoji="1" lang="ja-JP" altLang="en-US"/>
          </a:p>
        </p:txBody>
      </p:sp>
      <p:sp>
        <p:nvSpPr>
          <p:cNvPr id="5" name="フッター プレースホルダー 4">
            <a:extLst>
              <a:ext uri="{FF2B5EF4-FFF2-40B4-BE49-F238E27FC236}">
                <a16:creationId xmlns:a16="http://schemas.microsoft.com/office/drawing/2014/main" id="{05639B0A-CA1D-1B4B-E814-505BB7823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BAEE2E3-FD6B-A0EE-4F01-5816F3FBB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7DD7E-3557-9342-AD87-E068A7D9D742}" type="slidenum">
              <a:rPr kumimoji="1" lang="ja-JP" altLang="en-US" smtClean="0"/>
              <a:t>‹#›</a:t>
            </a:fld>
            <a:endParaRPr kumimoji="1" lang="ja-JP" altLang="en-US"/>
          </a:p>
        </p:txBody>
      </p:sp>
    </p:spTree>
    <p:extLst>
      <p:ext uri="{BB962C8B-B14F-4D97-AF65-F5344CB8AC3E}">
        <p14:creationId xmlns:p14="http://schemas.microsoft.com/office/powerpoint/2010/main" val="253147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AA137-5920-368F-94DB-8AA8491611F8}"/>
              </a:ext>
            </a:extLst>
          </p:cNvPr>
          <p:cNvSpPr>
            <a:spLocks noGrp="1"/>
          </p:cNvSpPr>
          <p:nvPr>
            <p:ph type="ctrTitle"/>
          </p:nvPr>
        </p:nvSpPr>
        <p:spPr/>
        <p:txBody>
          <a:bodyPr/>
          <a:lstStyle/>
          <a:p>
            <a:r>
              <a:rPr kumimoji="1" lang="ja-JP" altLang="en-US"/>
              <a:t>リスクマネジメントの基礎</a:t>
            </a:r>
          </a:p>
        </p:txBody>
      </p:sp>
      <p:sp>
        <p:nvSpPr>
          <p:cNvPr id="3" name="字幕 2">
            <a:extLst>
              <a:ext uri="{FF2B5EF4-FFF2-40B4-BE49-F238E27FC236}">
                <a16:creationId xmlns:a16="http://schemas.microsoft.com/office/drawing/2014/main" id="{3D0097D6-1E6D-FDB4-F5A5-6C25518A6DC8}"/>
              </a:ext>
            </a:extLst>
          </p:cNvPr>
          <p:cNvSpPr>
            <a:spLocks noGrp="1"/>
          </p:cNvSpPr>
          <p:nvPr>
            <p:ph type="subTitle" idx="1"/>
          </p:nvPr>
        </p:nvSpPr>
        <p:spPr/>
        <p:txBody>
          <a:bodyPr/>
          <a:lstStyle/>
          <a:p>
            <a:r>
              <a:rPr kumimoji="1" lang="en-US" altLang="ja-JP" dirty="0" err="1"/>
              <a:t>tanakahda</a:t>
            </a:r>
            <a:endParaRPr kumimoji="1" lang="ja-JP" altLang="en-US"/>
          </a:p>
        </p:txBody>
      </p:sp>
    </p:spTree>
    <p:extLst>
      <p:ext uri="{BB962C8B-B14F-4D97-AF65-F5344CB8AC3E}">
        <p14:creationId xmlns:p14="http://schemas.microsoft.com/office/powerpoint/2010/main" val="91843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55B54-A9D8-7024-6215-0EBD54EC4251}"/>
              </a:ext>
            </a:extLst>
          </p:cNvPr>
          <p:cNvSpPr>
            <a:spLocks noGrp="1"/>
          </p:cNvSpPr>
          <p:nvPr>
            <p:ph type="title"/>
          </p:nvPr>
        </p:nvSpPr>
        <p:spPr/>
        <p:txBody>
          <a:bodyPr/>
          <a:lstStyle/>
          <a:p>
            <a:r>
              <a:rPr lang="ja-JP" altLang="en-US"/>
              <a:t>リスクマネジメントの必要性</a:t>
            </a:r>
            <a:endParaRPr kumimoji="1" lang="ja-JP" altLang="en-US"/>
          </a:p>
        </p:txBody>
      </p:sp>
      <p:sp>
        <p:nvSpPr>
          <p:cNvPr id="3" name="コンテンツ プレースホルダー 2">
            <a:extLst>
              <a:ext uri="{FF2B5EF4-FFF2-40B4-BE49-F238E27FC236}">
                <a16:creationId xmlns:a16="http://schemas.microsoft.com/office/drawing/2014/main" id="{97178E6E-636D-2349-3AAE-E48CFE4C54F1}"/>
              </a:ext>
            </a:extLst>
          </p:cNvPr>
          <p:cNvSpPr>
            <a:spLocks noGrp="1"/>
          </p:cNvSpPr>
          <p:nvPr>
            <p:ph idx="1"/>
          </p:nvPr>
        </p:nvSpPr>
        <p:spPr/>
        <p:txBody>
          <a:bodyPr/>
          <a:lstStyle/>
          <a:p>
            <a:r>
              <a:rPr kumimoji="1" lang="ja-JP" altLang="en-US"/>
              <a:t>リスク管理は成功するプロジェクトを作る</a:t>
            </a:r>
            <a:r>
              <a:rPr kumimoji="1" lang="en-US" altLang="ja-JP" dirty="0"/>
              <a:t> </a:t>
            </a:r>
            <a:r>
              <a:rPr kumimoji="1" lang="en-US" altLang="ja-JP" sz="1400" dirty="0"/>
              <a:t>-</a:t>
            </a:r>
            <a:r>
              <a:rPr kumimoji="1" lang="ja-JP" altLang="en-US" sz="1400"/>
              <a:t>引用</a:t>
            </a:r>
            <a:r>
              <a:rPr kumimoji="1" lang="en-US" altLang="ja-JP" sz="1400" dirty="0"/>
              <a:t>- </a:t>
            </a:r>
            <a:r>
              <a:rPr kumimoji="1" lang="ja-JP" altLang="en-US" sz="1400"/>
              <a:t>熊とワルツを</a:t>
            </a:r>
            <a:r>
              <a:rPr kumimoji="1" lang="en-US" altLang="ja-JP" sz="1400" dirty="0"/>
              <a:t> </a:t>
            </a:r>
            <a:r>
              <a:rPr kumimoji="1" lang="ja-JP" altLang="en-US" sz="1400"/>
              <a:t>トム・デマルコ＆ティモシー</a:t>
            </a:r>
            <a:endParaRPr kumimoji="1" lang="en-US" altLang="ja-JP" dirty="0"/>
          </a:p>
          <a:p>
            <a:pPr lvl="1"/>
            <a:r>
              <a:rPr kumimoji="1" lang="ja-JP" altLang="en-US"/>
              <a:t>リスク管理をしなければ、高めの目標と妥当な期待を区分できない。</a:t>
            </a:r>
            <a:br>
              <a:rPr kumimoji="1" lang="en-US" altLang="ja-JP" dirty="0"/>
            </a:br>
            <a:r>
              <a:rPr kumimoji="1" lang="ja-JP" altLang="en-US"/>
              <a:t>そのため高めの目標をもとにスケジュールを立てるが、</a:t>
            </a:r>
            <a:br>
              <a:rPr kumimoji="1" lang="en-US" altLang="ja-JP" dirty="0"/>
            </a:br>
            <a:r>
              <a:rPr kumimoji="1" lang="ja-JP" altLang="en-US"/>
              <a:t>そのような目標はふつうぎりぎり届くか届かないかのところにあるため、失敗する。</a:t>
            </a:r>
            <a:br>
              <a:rPr kumimoji="1" lang="en-US" altLang="ja-JP" dirty="0"/>
            </a:br>
            <a:r>
              <a:rPr kumimoji="1" lang="ja-JP" altLang="en-US"/>
              <a:t>リスク管理は、達成可能な目標とスケジュールを何通りか提示し、</a:t>
            </a:r>
            <a:br>
              <a:rPr kumimoji="1" lang="en-US" altLang="ja-JP" dirty="0"/>
            </a:br>
            <a:r>
              <a:rPr kumimoji="1" lang="ja-JP" altLang="en-US"/>
              <a:t>成功するプロジェクトを生み出す方法である。</a:t>
            </a:r>
          </a:p>
        </p:txBody>
      </p:sp>
    </p:spTree>
    <p:extLst>
      <p:ext uri="{BB962C8B-B14F-4D97-AF65-F5344CB8AC3E}">
        <p14:creationId xmlns:p14="http://schemas.microsoft.com/office/powerpoint/2010/main" val="363045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005C7-3F1F-CAC8-6D93-6297D73A92D8}"/>
              </a:ext>
            </a:extLst>
          </p:cNvPr>
          <p:cNvSpPr>
            <a:spLocks noGrp="1"/>
          </p:cNvSpPr>
          <p:nvPr>
            <p:ph type="title"/>
          </p:nvPr>
        </p:nvSpPr>
        <p:spPr/>
        <p:txBody>
          <a:bodyPr/>
          <a:lstStyle/>
          <a:p>
            <a:r>
              <a:rPr lang="ja-JP" altLang="en-US"/>
              <a:t>前提</a:t>
            </a:r>
            <a:r>
              <a:rPr kumimoji="1" lang="ja-JP" altLang="en-US"/>
              <a:t>知識</a:t>
            </a:r>
          </a:p>
        </p:txBody>
      </p:sp>
      <p:sp>
        <p:nvSpPr>
          <p:cNvPr id="3" name="コンテンツ プレースホルダー 2">
            <a:extLst>
              <a:ext uri="{FF2B5EF4-FFF2-40B4-BE49-F238E27FC236}">
                <a16:creationId xmlns:a16="http://schemas.microsoft.com/office/drawing/2014/main" id="{8BCDFC6C-BC9C-353D-0F81-D260FB8D33CD}"/>
              </a:ext>
            </a:extLst>
          </p:cNvPr>
          <p:cNvSpPr>
            <a:spLocks noGrp="1"/>
          </p:cNvSpPr>
          <p:nvPr>
            <p:ph idx="1"/>
          </p:nvPr>
        </p:nvSpPr>
        <p:spPr/>
        <p:txBody>
          <a:bodyPr/>
          <a:lstStyle/>
          <a:p>
            <a:r>
              <a:rPr kumimoji="1" lang="ja-JP" altLang="en-US"/>
              <a:t>リスクとは？</a:t>
            </a:r>
            <a:r>
              <a:rPr kumimoji="1" lang="ja-JP" altLang="en-US" sz="1400"/>
              <a:t> </a:t>
            </a:r>
            <a:r>
              <a:rPr kumimoji="1" lang="en-US" altLang="ja-JP" sz="1400" dirty="0"/>
              <a:t>-</a:t>
            </a:r>
            <a:r>
              <a:rPr kumimoji="1" lang="ja-JP" altLang="en-US" sz="1400"/>
              <a:t>引用</a:t>
            </a:r>
            <a:r>
              <a:rPr kumimoji="1" lang="en-US" altLang="ja-JP" sz="1400" dirty="0"/>
              <a:t>- </a:t>
            </a:r>
            <a:r>
              <a:rPr kumimoji="1" lang="ja-JP" altLang="en-US" sz="1400"/>
              <a:t>熊とワルツを トム・デマルコ＆ティモシー</a:t>
            </a:r>
            <a:endParaRPr kumimoji="1" lang="en-US" altLang="ja-JP" sz="1400" dirty="0"/>
          </a:p>
          <a:p>
            <a:pPr lvl="1"/>
            <a:r>
              <a:rPr lang="ja-JP" altLang="en-US"/>
              <a:t>リスクとは将来起こりうる出来事で、不確実性をリスクという。</a:t>
            </a:r>
            <a:endParaRPr lang="en-US" altLang="ja-JP" dirty="0"/>
          </a:p>
          <a:p>
            <a:pPr lvl="1"/>
            <a:r>
              <a:rPr kumimoji="1" lang="ja-JP" altLang="en-US"/>
              <a:t>いっぽう課題とはすでに顕在化したリスクを指す。</a:t>
            </a:r>
          </a:p>
        </p:txBody>
      </p:sp>
    </p:spTree>
    <p:extLst>
      <p:ext uri="{BB962C8B-B14F-4D97-AF65-F5344CB8AC3E}">
        <p14:creationId xmlns:p14="http://schemas.microsoft.com/office/powerpoint/2010/main" val="85076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A3162-16EC-5AA0-99AB-2450CE2FA94D}"/>
              </a:ext>
            </a:extLst>
          </p:cNvPr>
          <p:cNvSpPr>
            <a:spLocks noGrp="1"/>
          </p:cNvSpPr>
          <p:nvPr>
            <p:ph type="title"/>
          </p:nvPr>
        </p:nvSpPr>
        <p:spPr/>
        <p:txBody>
          <a:bodyPr/>
          <a:lstStyle/>
          <a:p>
            <a:r>
              <a:rPr kumimoji="1" lang="ja-JP" altLang="en-US"/>
              <a:t>リスクマネジメントのプロセス</a:t>
            </a:r>
          </a:p>
        </p:txBody>
      </p:sp>
      <p:graphicFrame>
        <p:nvGraphicFramePr>
          <p:cNvPr id="5" name="コンテンツ プレースホルダー 4">
            <a:extLst>
              <a:ext uri="{FF2B5EF4-FFF2-40B4-BE49-F238E27FC236}">
                <a16:creationId xmlns:a16="http://schemas.microsoft.com/office/drawing/2014/main" id="{DDAC4792-9519-C758-B768-F9DB43A61B27}"/>
              </a:ext>
            </a:extLst>
          </p:cNvPr>
          <p:cNvGraphicFramePr>
            <a:graphicFrameLocks noGrp="1"/>
          </p:cNvGraphicFramePr>
          <p:nvPr>
            <p:ph idx="1"/>
            <p:extLst>
              <p:ext uri="{D42A27DB-BD31-4B8C-83A1-F6EECF244321}">
                <p14:modId xmlns:p14="http://schemas.microsoft.com/office/powerpoint/2010/main" val="2088875119"/>
              </p:ext>
            </p:extLst>
          </p:nvPr>
        </p:nvGraphicFramePr>
        <p:xfrm>
          <a:off x="838200" y="1825625"/>
          <a:ext cx="10515600" cy="4460240"/>
        </p:xfrm>
        <a:graphic>
          <a:graphicData uri="http://schemas.openxmlformats.org/drawingml/2006/table">
            <a:tbl>
              <a:tblPr firstRow="1" bandRow="1">
                <a:tableStyleId>{21E4AEA4-8DFA-4A89-87EB-49C32662AFE0}</a:tableStyleId>
              </a:tblPr>
              <a:tblGrid>
                <a:gridCol w="1894114">
                  <a:extLst>
                    <a:ext uri="{9D8B030D-6E8A-4147-A177-3AD203B41FA5}">
                      <a16:colId xmlns:a16="http://schemas.microsoft.com/office/drawing/2014/main" val="164732976"/>
                    </a:ext>
                  </a:extLst>
                </a:gridCol>
                <a:gridCol w="3013166">
                  <a:extLst>
                    <a:ext uri="{9D8B030D-6E8A-4147-A177-3AD203B41FA5}">
                      <a16:colId xmlns:a16="http://schemas.microsoft.com/office/drawing/2014/main" val="3206229327"/>
                    </a:ext>
                  </a:extLst>
                </a:gridCol>
                <a:gridCol w="5608320">
                  <a:extLst>
                    <a:ext uri="{9D8B030D-6E8A-4147-A177-3AD203B41FA5}">
                      <a16:colId xmlns:a16="http://schemas.microsoft.com/office/drawing/2014/main" val="3920854207"/>
                    </a:ext>
                  </a:extLst>
                </a:gridCol>
              </a:tblGrid>
              <a:tr h="370840">
                <a:tc>
                  <a:txBody>
                    <a:bodyPr/>
                    <a:lstStyle/>
                    <a:p>
                      <a:r>
                        <a:rPr kumimoji="1" lang="ja-JP" altLang="en-US" sz="1600">
                          <a:latin typeface="Meiryo UI" panose="020B0604030504040204" pitchFamily="34" charset="-128"/>
                          <a:ea typeface="Meiryo UI" panose="020B0604030504040204" pitchFamily="34" charset="-128"/>
                        </a:rPr>
                        <a:t>プロセス群</a:t>
                      </a:r>
                    </a:p>
                  </a:txBody>
                  <a:tcPr/>
                </a:tc>
                <a:tc>
                  <a:txBody>
                    <a:bodyPr/>
                    <a:lstStyle/>
                    <a:p>
                      <a:r>
                        <a:rPr kumimoji="1" lang="ja-JP" altLang="en-US" sz="1600">
                          <a:latin typeface="Meiryo UI" panose="020B0604030504040204" pitchFamily="34" charset="-128"/>
                          <a:ea typeface="Meiryo UI" panose="020B0604030504040204" pitchFamily="34" charset="-128"/>
                        </a:rPr>
                        <a:t>プロセス</a:t>
                      </a:r>
                    </a:p>
                  </a:txBody>
                  <a:tcPr/>
                </a:tc>
                <a:tc>
                  <a:txBody>
                    <a:bodyPr/>
                    <a:lstStyle/>
                    <a:p>
                      <a:r>
                        <a:rPr kumimoji="1" lang="ja-JP" altLang="en-US" sz="1600">
                          <a:latin typeface="Meiryo UI" panose="020B0604030504040204" pitchFamily="34" charset="-128"/>
                          <a:ea typeface="Meiryo UI" panose="020B0604030504040204" pitchFamily="34" charset="-128"/>
                        </a:rPr>
                        <a:t>役割</a:t>
                      </a:r>
                    </a:p>
                  </a:txBody>
                  <a:tcPr/>
                </a:tc>
                <a:extLst>
                  <a:ext uri="{0D108BD9-81ED-4DB2-BD59-A6C34878D82A}">
                    <a16:rowId xmlns:a16="http://schemas.microsoft.com/office/drawing/2014/main" val="1772951354"/>
                  </a:ext>
                </a:extLst>
              </a:tr>
              <a:tr h="370840">
                <a:tc rowSpan="5">
                  <a:txBody>
                    <a:bodyPr/>
                    <a:lstStyle/>
                    <a:p>
                      <a:r>
                        <a:rPr kumimoji="1" lang="ja-JP" altLang="en-US" sz="1600">
                          <a:latin typeface="Meiryo UI" panose="020B0604030504040204" pitchFamily="34" charset="-128"/>
                          <a:ea typeface="Meiryo UI" panose="020B0604030504040204" pitchFamily="34" charset="-128"/>
                        </a:rPr>
                        <a:t>計画</a:t>
                      </a:r>
                    </a:p>
                  </a:txBody>
                  <a:tcPr/>
                </a:tc>
                <a:tc>
                  <a:txBody>
                    <a:bodyPr/>
                    <a:lstStyle/>
                    <a:p>
                      <a:r>
                        <a:rPr kumimoji="1" lang="ja-JP" altLang="en-US" sz="1600">
                          <a:latin typeface="Meiryo UI" panose="020B0604030504040204" pitchFamily="34" charset="-128"/>
                          <a:ea typeface="Meiryo UI" panose="020B0604030504040204" pitchFamily="34" charset="-128"/>
                        </a:rPr>
                        <a:t>１．リスク・マネジメントの計画</a:t>
                      </a:r>
                    </a:p>
                  </a:txBody>
                  <a:tcPr/>
                </a:tc>
                <a:tc>
                  <a:txBody>
                    <a:bodyPr/>
                    <a:lstStyle/>
                    <a:p>
                      <a:r>
                        <a:rPr kumimoji="1" lang="ja-JP" altLang="en-US" sz="1600">
                          <a:latin typeface="Meiryo UI" panose="020B0604030504040204" pitchFamily="34" charset="-128"/>
                          <a:ea typeface="Meiryo UI" panose="020B0604030504040204" pitchFamily="34" charset="-128"/>
                        </a:rPr>
                        <a:t>プロジェクト憲章をもとに、リスク・マネジメント活動の方法（リスクの特定</a:t>
                      </a:r>
                      <a:r>
                        <a:rPr kumimoji="1" lang="en-US" altLang="ja-JP" sz="1600" dirty="0">
                          <a:latin typeface="Meiryo UI" panose="020B0604030504040204" pitchFamily="34" charset="-128"/>
                          <a:ea typeface="Meiryo UI" panose="020B0604030504040204" pitchFamily="34" charset="-128"/>
                        </a:rPr>
                        <a:t>〜</a:t>
                      </a:r>
                      <a:r>
                        <a:rPr kumimoji="1" lang="ja-JP" altLang="en-US" sz="1600">
                          <a:latin typeface="Meiryo UI" panose="020B0604030504040204" pitchFamily="34" charset="-128"/>
                          <a:ea typeface="Meiryo UI" panose="020B0604030504040204" pitchFamily="34" charset="-128"/>
                        </a:rPr>
                        <a:t>関しまで）を定義する</a:t>
                      </a:r>
                    </a:p>
                  </a:txBody>
                  <a:tcPr/>
                </a:tc>
                <a:extLst>
                  <a:ext uri="{0D108BD9-81ED-4DB2-BD59-A6C34878D82A}">
                    <a16:rowId xmlns:a16="http://schemas.microsoft.com/office/drawing/2014/main" val="3433222326"/>
                  </a:ext>
                </a:extLst>
              </a:tr>
              <a:tr h="370840">
                <a:tc vMerge="1">
                  <a:txBody>
                    <a:bodyPr/>
                    <a:lstStyle/>
                    <a:p>
                      <a:endParaRPr kumimoji="1" lang="en-US" altLang="ja-JP" dirty="0">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２．リスクの特定</a:t>
                      </a:r>
                      <a:endParaRPr kumimoji="1" lang="en-US" altLang="ja-JP" sz="1600" dirty="0">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過去の類似したプロジェクトの情報や、現在のプロジェクトの情報から、プロジェクトにおけるリスクを特定する</a:t>
                      </a:r>
                    </a:p>
                  </a:txBody>
                  <a:tcPr/>
                </a:tc>
                <a:extLst>
                  <a:ext uri="{0D108BD9-81ED-4DB2-BD59-A6C34878D82A}">
                    <a16:rowId xmlns:a16="http://schemas.microsoft.com/office/drawing/2014/main" val="4021103062"/>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３．リスクの定性的分析</a:t>
                      </a:r>
                    </a:p>
                  </a:txBody>
                  <a:tcPr/>
                </a:tc>
                <a:tc>
                  <a:txBody>
                    <a:bodyPr/>
                    <a:lstStyle/>
                    <a:p>
                      <a:r>
                        <a:rPr kumimoji="1" lang="ja-JP" altLang="en-US" sz="1600">
                          <a:latin typeface="Meiryo UI" panose="020B0604030504040204" pitchFamily="34" charset="-128"/>
                          <a:ea typeface="Meiryo UI" panose="020B0604030504040204" pitchFamily="34" charset="-128"/>
                        </a:rPr>
                        <a:t>特定された各リスクに対する発生確率と影響度を評価して、リスクの等級分けをする</a:t>
                      </a:r>
                    </a:p>
                  </a:txBody>
                  <a:tcPr/>
                </a:tc>
                <a:extLst>
                  <a:ext uri="{0D108BD9-81ED-4DB2-BD59-A6C34878D82A}">
                    <a16:rowId xmlns:a16="http://schemas.microsoft.com/office/drawing/2014/main" val="3202199091"/>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４．リスクの定量的分析</a:t>
                      </a:r>
                    </a:p>
                  </a:txBody>
                  <a:tcPr/>
                </a:tc>
                <a:tc>
                  <a:txBody>
                    <a:bodyPr/>
                    <a:lstStyle/>
                    <a:p>
                      <a:r>
                        <a:rPr kumimoji="1" lang="ja-JP" altLang="en-US" sz="1600">
                          <a:latin typeface="Meiryo UI" panose="020B0604030504040204" pitchFamily="34" charset="-128"/>
                          <a:ea typeface="Meiryo UI" panose="020B0604030504040204" pitchFamily="34" charset="-128"/>
                        </a:rPr>
                        <a:t>プロジェクトの目標である納期や予算に対して、各リスクが与える具体的な影響を、日数や金額のレベルで数値化し、各リスクの優先順を付ける</a:t>
                      </a:r>
                    </a:p>
                  </a:txBody>
                  <a:tcPr/>
                </a:tc>
                <a:extLst>
                  <a:ext uri="{0D108BD9-81ED-4DB2-BD59-A6C34878D82A}">
                    <a16:rowId xmlns:a16="http://schemas.microsoft.com/office/drawing/2014/main" val="1606808606"/>
                  </a:ext>
                </a:extLst>
              </a:tr>
              <a:tr h="370840">
                <a:tc vMerge="1">
                  <a:txBody>
                    <a:bodyPr/>
                    <a:lstStyle/>
                    <a:p>
                      <a:endParaRPr kumimoji="1" lang="ja-JP" altLang="en-US">
                        <a:latin typeface="Meiryo UI" panose="020B0604030504040204" pitchFamily="34" charset="-128"/>
                        <a:ea typeface="Meiryo UI" panose="020B0604030504040204" pitchFamily="34" charset="-128"/>
                      </a:endParaRPr>
                    </a:p>
                  </a:txBody>
                  <a:tcPr/>
                </a:tc>
                <a:tc>
                  <a:txBody>
                    <a:bodyPr/>
                    <a:lstStyle/>
                    <a:p>
                      <a:r>
                        <a:rPr kumimoji="1" lang="ja-JP" altLang="en-US" sz="1600">
                          <a:latin typeface="Meiryo UI" panose="020B0604030504040204" pitchFamily="34" charset="-128"/>
                          <a:ea typeface="Meiryo UI" panose="020B0604030504040204" pitchFamily="34" charset="-128"/>
                        </a:rPr>
                        <a:t>５．リスク対応の計画</a:t>
                      </a:r>
                    </a:p>
                  </a:txBody>
                  <a:tcPr/>
                </a:tc>
                <a:tc>
                  <a:txBody>
                    <a:bodyPr/>
                    <a:lstStyle/>
                    <a:p>
                      <a:r>
                        <a:rPr kumimoji="1" lang="ja-JP" altLang="en-US" sz="1600">
                          <a:latin typeface="Meiryo UI" panose="020B0604030504040204" pitchFamily="34" charset="-128"/>
                          <a:ea typeface="Meiryo UI" panose="020B0604030504040204" pitchFamily="34" charset="-128"/>
                        </a:rPr>
                        <a:t>各リスクに対して対応方法を検討する。また、仮にリスクが発生した場合に、リスクに対する事後策を適用するきっかけを定義する</a:t>
                      </a:r>
                    </a:p>
                  </a:txBody>
                  <a:tcPr/>
                </a:tc>
                <a:extLst>
                  <a:ext uri="{0D108BD9-81ED-4DB2-BD59-A6C34878D82A}">
                    <a16:rowId xmlns:a16="http://schemas.microsoft.com/office/drawing/2014/main" val="1918049351"/>
                  </a:ext>
                </a:extLst>
              </a:tr>
              <a:tr h="370840">
                <a:tc>
                  <a:txBody>
                    <a:bodyPr/>
                    <a:lstStyle/>
                    <a:p>
                      <a:r>
                        <a:rPr kumimoji="1" lang="ja-JP" altLang="en-US" sz="1600">
                          <a:latin typeface="Meiryo UI" panose="020B0604030504040204" pitchFamily="34" charset="-128"/>
                          <a:ea typeface="Meiryo UI" panose="020B0604030504040204" pitchFamily="34" charset="-128"/>
                        </a:rPr>
                        <a:t>実行</a:t>
                      </a:r>
                    </a:p>
                  </a:txBody>
                  <a:tcPr/>
                </a:tc>
                <a:tc>
                  <a:txBody>
                    <a:bodyPr/>
                    <a:lstStyle/>
                    <a:p>
                      <a:r>
                        <a:rPr kumimoji="1" lang="ja-JP" altLang="en-US" sz="1600">
                          <a:latin typeface="Meiryo UI" panose="020B0604030504040204" pitchFamily="34" charset="-128"/>
                          <a:ea typeface="Meiryo UI" panose="020B0604030504040204" pitchFamily="34" charset="-128"/>
                        </a:rPr>
                        <a:t>６．リスク対応策の実行</a:t>
                      </a:r>
                    </a:p>
                  </a:txBody>
                  <a:tcPr/>
                </a:tc>
                <a:tc>
                  <a:txBody>
                    <a:bodyPr/>
                    <a:lstStyle/>
                    <a:p>
                      <a:r>
                        <a:rPr kumimoji="1" lang="ja-JP" altLang="en-US" sz="1600">
                          <a:latin typeface="Meiryo UI" panose="020B0604030504040204" pitchFamily="34" charset="-128"/>
                          <a:ea typeface="Meiryo UI" panose="020B0604030504040204" pitchFamily="34" charset="-128"/>
                        </a:rPr>
                        <a:t>リスクの対応方法にもとづいて、リスクに対処する</a:t>
                      </a:r>
                    </a:p>
                  </a:txBody>
                  <a:tcPr/>
                </a:tc>
                <a:extLst>
                  <a:ext uri="{0D108BD9-81ED-4DB2-BD59-A6C34878D82A}">
                    <a16:rowId xmlns:a16="http://schemas.microsoft.com/office/drawing/2014/main" val="2983052919"/>
                  </a:ext>
                </a:extLst>
              </a:tr>
              <a:tr h="370840">
                <a:tc>
                  <a:txBody>
                    <a:bodyPr/>
                    <a:lstStyle/>
                    <a:p>
                      <a:r>
                        <a:rPr kumimoji="1" lang="ja-JP" altLang="en-US" sz="1600">
                          <a:latin typeface="Meiryo UI" panose="020B0604030504040204" pitchFamily="34" charset="-128"/>
                          <a:ea typeface="Meiryo UI" panose="020B0604030504040204" pitchFamily="34" charset="-128"/>
                        </a:rPr>
                        <a:t>監視・コントロール</a:t>
                      </a:r>
                    </a:p>
                  </a:txBody>
                  <a:tcPr/>
                </a:tc>
                <a:tc>
                  <a:txBody>
                    <a:bodyPr/>
                    <a:lstStyle/>
                    <a:p>
                      <a:r>
                        <a:rPr kumimoji="1" lang="ja-JP" altLang="en-US" sz="1600">
                          <a:latin typeface="Meiryo UI" panose="020B0604030504040204" pitchFamily="34" charset="-128"/>
                          <a:ea typeface="Meiryo UI" panose="020B0604030504040204" pitchFamily="34" charset="-128"/>
                        </a:rPr>
                        <a:t>７．リスクの監視</a:t>
                      </a:r>
                    </a:p>
                  </a:txBody>
                  <a:tcPr/>
                </a:tc>
                <a:tc>
                  <a:txBody>
                    <a:bodyPr/>
                    <a:lstStyle/>
                    <a:p>
                      <a:r>
                        <a:rPr kumimoji="1" lang="ja-JP" altLang="en-US" sz="1600">
                          <a:latin typeface="Meiryo UI" panose="020B0604030504040204" pitchFamily="34" charset="-128"/>
                          <a:ea typeface="Meiryo UI" panose="020B0604030504040204" pitchFamily="34" charset="-128"/>
                        </a:rPr>
                        <a:t>新しいリスクの発生に対処しつつ、不要なリスクを削除したり、リスクマネジメント活動自体の有効性を確認したりする</a:t>
                      </a:r>
                    </a:p>
                  </a:txBody>
                  <a:tcPr/>
                </a:tc>
                <a:extLst>
                  <a:ext uri="{0D108BD9-81ED-4DB2-BD59-A6C34878D82A}">
                    <a16:rowId xmlns:a16="http://schemas.microsoft.com/office/drawing/2014/main" val="4239152482"/>
                  </a:ext>
                </a:extLst>
              </a:tr>
            </a:tbl>
          </a:graphicData>
        </a:graphic>
      </p:graphicFrame>
      <p:sp>
        <p:nvSpPr>
          <p:cNvPr id="6" name="テキスト ボックス 5">
            <a:extLst>
              <a:ext uri="{FF2B5EF4-FFF2-40B4-BE49-F238E27FC236}">
                <a16:creationId xmlns:a16="http://schemas.microsoft.com/office/drawing/2014/main" id="{D1D2B9BC-671F-8A4F-4B49-C6DC4D82B052}"/>
              </a:ext>
            </a:extLst>
          </p:cNvPr>
          <p:cNvSpPr txBox="1"/>
          <p:nvPr/>
        </p:nvSpPr>
        <p:spPr>
          <a:xfrm>
            <a:off x="6912428" y="6289997"/>
            <a:ext cx="4559261" cy="261610"/>
          </a:xfrm>
          <a:prstGeom prst="rect">
            <a:avLst/>
          </a:prstGeom>
          <a:noFill/>
        </p:spPr>
        <p:txBody>
          <a:bodyPr wrap="none" rtlCol="0">
            <a:spAutoFit/>
          </a:bodyPr>
          <a:lstStyle/>
          <a:p>
            <a:r>
              <a:rPr kumimoji="1" lang="en-US" altLang="ja-JP" sz="1100" dirty="0">
                <a:latin typeface="Meiryo UI" panose="020B0604030504040204" pitchFamily="34" charset="-128"/>
                <a:ea typeface="Meiryo UI" panose="020B0604030504040204" pitchFamily="34" charset="-128"/>
              </a:rPr>
              <a:t>- </a:t>
            </a:r>
            <a:r>
              <a:rPr kumimoji="1" lang="ja-JP" altLang="en-US" sz="1100">
                <a:latin typeface="Meiryo UI" panose="020B0604030504040204" pitchFamily="34" charset="-128"/>
                <a:ea typeface="Meiryo UI" panose="020B0604030504040204" pitchFamily="34" charset="-128"/>
              </a:rPr>
              <a:t>参考</a:t>
            </a:r>
            <a:r>
              <a:rPr lang="en-US" altLang="ja-JP" sz="1100" dirty="0">
                <a:latin typeface="Meiryo UI" panose="020B0604030504040204" pitchFamily="34" charset="-128"/>
                <a:ea typeface="Meiryo UI" panose="020B0604030504040204" pitchFamily="34" charset="-128"/>
              </a:rPr>
              <a:t>/</a:t>
            </a:r>
            <a:r>
              <a:rPr kumimoji="1" lang="ja-JP" altLang="en-US" sz="1100">
                <a:latin typeface="Meiryo UI" panose="020B0604030504040204" pitchFamily="34" charset="-128"/>
                <a:ea typeface="Meiryo UI" panose="020B0604030504040204" pitchFamily="34" charset="-128"/>
              </a:rPr>
              <a:t>引用 </a:t>
            </a:r>
            <a:r>
              <a:rPr kumimoji="1" lang="en-US" altLang="ja-JP" sz="1100" dirty="0">
                <a:latin typeface="Meiryo UI" panose="020B0604030504040204" pitchFamily="34" charset="-128"/>
                <a:ea typeface="Meiryo UI" panose="020B0604030504040204" pitchFamily="34" charset="-128"/>
              </a:rPr>
              <a:t>- </a:t>
            </a:r>
            <a:r>
              <a:rPr kumimoji="1" lang="en" altLang="ja-JP" sz="1100" dirty="0">
                <a:latin typeface="Meiryo UI" panose="020B0604030504040204" pitchFamily="34" charset="-128"/>
                <a:ea typeface="Meiryo UI" panose="020B0604030504040204" pitchFamily="34" charset="-128"/>
              </a:rPr>
              <a:t>PMBOK</a:t>
            </a:r>
            <a:r>
              <a:rPr kumimoji="1" lang="ja-JP" altLang="en-US" sz="1100">
                <a:latin typeface="Meiryo UI" panose="020B0604030504040204" pitchFamily="34" charset="-128"/>
                <a:ea typeface="Meiryo UI" panose="020B0604030504040204" pitchFamily="34" charset="-128"/>
              </a:rPr>
              <a:t>第</a:t>
            </a:r>
            <a:r>
              <a:rPr kumimoji="1" lang="en-US" altLang="ja-JP" sz="1100" dirty="0">
                <a:latin typeface="Meiryo UI" panose="020B0604030504040204" pitchFamily="34" charset="-128"/>
                <a:ea typeface="Meiryo UI" panose="020B0604030504040204" pitchFamily="34" charset="-128"/>
              </a:rPr>
              <a:t>6</a:t>
            </a:r>
            <a:r>
              <a:rPr kumimoji="1" lang="ja-JP" altLang="en-US" sz="1100">
                <a:latin typeface="Meiryo UI" panose="020B0604030504040204" pitchFamily="34" charset="-128"/>
                <a:ea typeface="Meiryo UI" panose="020B0604030504040204" pitchFamily="34" charset="-128"/>
              </a:rPr>
              <a:t>版の知識と手法がこれ</a:t>
            </a:r>
            <a:r>
              <a:rPr kumimoji="1" lang="en-US" altLang="ja-JP" sz="1100" dirty="0">
                <a:latin typeface="Meiryo UI" panose="020B0604030504040204" pitchFamily="34" charset="-128"/>
                <a:ea typeface="Meiryo UI" panose="020B0604030504040204" pitchFamily="34" charset="-128"/>
              </a:rPr>
              <a:t>1</a:t>
            </a:r>
            <a:r>
              <a:rPr kumimoji="1" lang="ja-JP" altLang="en-US" sz="1100">
                <a:latin typeface="Meiryo UI" panose="020B0604030504040204" pitchFamily="34" charset="-128"/>
                <a:ea typeface="Meiryo UI" panose="020B0604030504040204" pitchFamily="34" charset="-128"/>
              </a:rPr>
              <a:t>冊でしっかりわかる教科書</a:t>
            </a:r>
          </a:p>
        </p:txBody>
      </p:sp>
    </p:spTree>
    <p:extLst>
      <p:ext uri="{BB962C8B-B14F-4D97-AF65-F5344CB8AC3E}">
        <p14:creationId xmlns:p14="http://schemas.microsoft.com/office/powerpoint/2010/main" val="17392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688FD-DE23-AFED-FDA8-8B30CD7BC882}"/>
              </a:ext>
            </a:extLst>
          </p:cNvPr>
          <p:cNvSpPr>
            <a:spLocks noGrp="1"/>
          </p:cNvSpPr>
          <p:nvPr>
            <p:ph type="title"/>
          </p:nvPr>
        </p:nvSpPr>
        <p:spPr/>
        <p:txBody>
          <a:bodyPr/>
          <a:lstStyle/>
          <a:p>
            <a:r>
              <a:rPr kumimoji="1" lang="ja-JP" altLang="en-US"/>
              <a:t>リスクの特定</a:t>
            </a:r>
          </a:p>
        </p:txBody>
      </p:sp>
      <p:sp>
        <p:nvSpPr>
          <p:cNvPr id="3" name="コンテンツ プレースホルダー 2">
            <a:extLst>
              <a:ext uri="{FF2B5EF4-FFF2-40B4-BE49-F238E27FC236}">
                <a16:creationId xmlns:a16="http://schemas.microsoft.com/office/drawing/2014/main" id="{B447A975-0ABD-F051-4260-0D9D91974CBD}"/>
              </a:ext>
            </a:extLst>
          </p:cNvPr>
          <p:cNvSpPr>
            <a:spLocks noGrp="1"/>
          </p:cNvSpPr>
          <p:nvPr>
            <p:ph idx="1"/>
          </p:nvPr>
        </p:nvSpPr>
        <p:spPr/>
        <p:txBody>
          <a:bodyPr/>
          <a:lstStyle/>
          <a:p>
            <a:r>
              <a:rPr kumimoji="1" lang="ja-JP" altLang="en-US"/>
              <a:t>ブレーンストーミング</a:t>
            </a:r>
            <a:endParaRPr kumimoji="1" lang="en-US" altLang="ja-JP" dirty="0"/>
          </a:p>
          <a:p>
            <a:r>
              <a:rPr lang="ja-JP" altLang="en-US"/>
              <a:t>プロンプト・リスト、</a:t>
            </a:r>
            <a:r>
              <a:rPr lang="en-US" altLang="ja-JP" dirty="0"/>
              <a:t>RBS</a:t>
            </a:r>
            <a:r>
              <a:rPr lang="ja-JP" altLang="en-US"/>
              <a:t>（</a:t>
            </a:r>
            <a:r>
              <a:rPr lang="en-US" altLang="ja-JP" dirty="0"/>
              <a:t>Risk Breakdown Structure</a:t>
            </a:r>
            <a:r>
              <a:rPr lang="ja-JP" altLang="en-US"/>
              <a:t>）</a:t>
            </a:r>
            <a:endParaRPr kumimoji="1" lang="ja-JP" altLang="en-US"/>
          </a:p>
        </p:txBody>
      </p:sp>
    </p:spTree>
    <p:extLst>
      <p:ext uri="{BB962C8B-B14F-4D97-AF65-F5344CB8AC3E}">
        <p14:creationId xmlns:p14="http://schemas.microsoft.com/office/powerpoint/2010/main" val="373718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852480-1367-6177-8664-FC63BA3FEF3D}"/>
              </a:ext>
            </a:extLst>
          </p:cNvPr>
          <p:cNvSpPr>
            <a:spLocks noGrp="1"/>
          </p:cNvSpPr>
          <p:nvPr>
            <p:ph type="title"/>
          </p:nvPr>
        </p:nvSpPr>
        <p:spPr/>
        <p:txBody>
          <a:bodyPr/>
          <a:lstStyle/>
          <a:p>
            <a:r>
              <a:rPr kumimoji="1" lang="ja-JP" altLang="en-US"/>
              <a:t>リスクの定性的分析</a:t>
            </a:r>
          </a:p>
        </p:txBody>
      </p:sp>
      <p:sp>
        <p:nvSpPr>
          <p:cNvPr id="3" name="コンテンツ プレースホルダー 2">
            <a:extLst>
              <a:ext uri="{FF2B5EF4-FFF2-40B4-BE49-F238E27FC236}">
                <a16:creationId xmlns:a16="http://schemas.microsoft.com/office/drawing/2014/main" id="{2D218366-5615-A3A1-4A09-F267739506BD}"/>
              </a:ext>
            </a:extLst>
          </p:cNvPr>
          <p:cNvSpPr>
            <a:spLocks noGrp="1"/>
          </p:cNvSpPr>
          <p:nvPr>
            <p:ph idx="1"/>
          </p:nvPr>
        </p:nvSpPr>
        <p:spPr>
          <a:xfrm>
            <a:off x="838200" y="1825625"/>
            <a:ext cx="10515600" cy="449489"/>
          </a:xfrm>
        </p:spPr>
        <p:txBody>
          <a:bodyPr>
            <a:normAutofit lnSpcReduction="10000"/>
          </a:bodyPr>
          <a:lstStyle/>
          <a:p>
            <a:r>
              <a:rPr kumimoji="1" lang="ja-JP" altLang="en-US"/>
              <a:t>発生確率と影響（時間、コスト、品質）からスケールに分類する</a:t>
            </a:r>
          </a:p>
        </p:txBody>
      </p:sp>
      <p:graphicFrame>
        <p:nvGraphicFramePr>
          <p:cNvPr id="6" name="表 5">
            <a:extLst>
              <a:ext uri="{FF2B5EF4-FFF2-40B4-BE49-F238E27FC236}">
                <a16:creationId xmlns:a16="http://schemas.microsoft.com/office/drawing/2014/main" id="{D5CBB09A-6E6F-651F-93A3-83B38F2B4822}"/>
              </a:ext>
            </a:extLst>
          </p:cNvPr>
          <p:cNvGraphicFramePr>
            <a:graphicFrameLocks noGrp="1"/>
          </p:cNvGraphicFramePr>
          <p:nvPr>
            <p:extLst>
              <p:ext uri="{D42A27DB-BD31-4B8C-83A1-F6EECF244321}">
                <p14:modId xmlns:p14="http://schemas.microsoft.com/office/powerpoint/2010/main" val="633186455"/>
              </p:ext>
            </p:extLst>
          </p:nvPr>
        </p:nvGraphicFramePr>
        <p:xfrm>
          <a:off x="1358899" y="2449250"/>
          <a:ext cx="939003" cy="4087169"/>
        </p:xfrm>
        <a:graphic>
          <a:graphicData uri="http://schemas.openxmlformats.org/drawingml/2006/table">
            <a:tbl>
              <a:tblPr>
                <a:tableStyleId>{5C22544A-7EE6-4342-B048-85BDC9FD1C3A}</a:tableStyleId>
              </a:tblPr>
              <a:tblGrid>
                <a:gridCol w="939003">
                  <a:extLst>
                    <a:ext uri="{9D8B030D-6E8A-4147-A177-3AD203B41FA5}">
                      <a16:colId xmlns:a16="http://schemas.microsoft.com/office/drawing/2014/main" val="1257696128"/>
                    </a:ext>
                  </a:extLst>
                </a:gridCol>
              </a:tblGrid>
              <a:tr h="455300">
                <a:tc>
                  <a:txBody>
                    <a:bodyPr/>
                    <a:lstStyle/>
                    <a:p>
                      <a:pPr algn="ctr" fontAlgn="ctr"/>
                      <a:r>
                        <a:rPr lang="ja-JP" altLang="en-US" sz="1200" u="none" strike="noStrike">
                          <a:solidFill>
                            <a:schemeClr val="bg1"/>
                          </a:solidFill>
                          <a:effectLst/>
                          <a:latin typeface="Meiryo UI" panose="020B0604030504040204" pitchFamily="34" charset="-128"/>
                          <a:ea typeface="Meiryo UI" panose="020B0604030504040204" pitchFamily="34" charset="-128"/>
                        </a:rPr>
                        <a:t>発生確率</a:t>
                      </a:r>
                      <a:endParaRPr lang="ja-JP" altLang="en-US" sz="1200" b="0" i="0" u="none" strike="noStrike">
                        <a:solidFill>
                          <a:schemeClr val="bg1"/>
                        </a:solidFill>
                        <a:effectLst/>
                        <a:latin typeface="Meiryo UI" panose="020B0604030504040204" pitchFamily="34" charset="-128"/>
                        <a:ea typeface="Meiryo UI" panose="020B0604030504040204" pitchFamily="34" charset="-128"/>
                      </a:endParaRPr>
                    </a:p>
                  </a:txBody>
                  <a:tcPr marL="9390" marR="9390" marT="9390" marB="0" anchor="ctr">
                    <a:solidFill>
                      <a:schemeClr val="accent1"/>
                    </a:solidFill>
                  </a:tcPr>
                </a:tc>
                <a:extLst>
                  <a:ext uri="{0D108BD9-81ED-4DB2-BD59-A6C34878D82A}">
                    <a16:rowId xmlns:a16="http://schemas.microsoft.com/office/drawing/2014/main" val="3883065105"/>
                  </a:ext>
                </a:extLst>
              </a:tr>
              <a:tr h="607208">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a:t>
                      </a:r>
                      <a:r>
                        <a:rPr lang="en-US" altLang="ja-JP" sz="1100" u="none" strike="noStrike" dirty="0">
                          <a:effectLst/>
                          <a:latin typeface="Meiryo UI" panose="020B0604030504040204" pitchFamily="34" charset="-128"/>
                          <a:ea typeface="Meiryo UI" panose="020B0604030504040204" pitchFamily="34" charset="-128"/>
                        </a:rPr>
                        <a:t>70</a:t>
                      </a:r>
                      <a:r>
                        <a:rPr lang="ja-JP" altLang="en-US" sz="1100" u="none" strike="noStrike">
                          <a:effectLst/>
                          <a:latin typeface="Meiryo UI" panose="020B0604030504040204" pitchFamily="34" charset="-128"/>
                          <a:ea typeface="Meiryo UI" panose="020B0604030504040204" pitchFamily="34" charset="-128"/>
                        </a:rPr>
                        <a:t>％</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811007612"/>
                  </a:ext>
                </a:extLst>
              </a:tr>
              <a:tr h="602527">
                <a:tc>
                  <a:txBody>
                    <a:bodyPr/>
                    <a:lstStyle/>
                    <a:p>
                      <a:pPr algn="l" fontAlgn="ctr"/>
                      <a:r>
                        <a:rPr lang="en-US" altLang="ja-JP" sz="1100" u="none" strike="noStrike" dirty="0">
                          <a:effectLst/>
                          <a:latin typeface="Meiryo UI" panose="020B0604030504040204" pitchFamily="34" charset="-128"/>
                          <a:ea typeface="Meiryo UI" panose="020B0604030504040204" pitchFamily="34" charset="-128"/>
                        </a:rPr>
                        <a:t>51〜70</a:t>
                      </a:r>
                      <a:r>
                        <a:rPr lang="ja-JP" altLang="en-US" sz="1100" u="none" strike="noStrike">
                          <a:effectLst/>
                          <a:latin typeface="Meiryo UI" panose="020B0604030504040204" pitchFamily="34" charset="-128"/>
                          <a:ea typeface="Meiryo UI" panose="020B0604030504040204" pitchFamily="34" charset="-128"/>
                        </a:rPr>
                        <a:t>％</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876147493"/>
                  </a:ext>
                </a:extLst>
              </a:tr>
              <a:tr h="616443">
                <a:tc>
                  <a:txBody>
                    <a:bodyPr/>
                    <a:lstStyle/>
                    <a:p>
                      <a:pPr algn="l" fontAlgn="ctr"/>
                      <a:r>
                        <a:rPr lang="en-US" altLang="ja-JP" sz="1100" u="none" strike="noStrike" dirty="0">
                          <a:effectLst/>
                          <a:latin typeface="Meiryo UI" panose="020B0604030504040204" pitchFamily="34" charset="-128"/>
                          <a:ea typeface="Meiryo UI" panose="020B0604030504040204" pitchFamily="34" charset="-128"/>
                        </a:rPr>
                        <a:t>31〜50</a:t>
                      </a:r>
                      <a:r>
                        <a:rPr lang="ja-JP" altLang="en-US" sz="1100" u="none" strike="noStrike">
                          <a:effectLst/>
                          <a:latin typeface="Meiryo UI" panose="020B0604030504040204" pitchFamily="34" charset="-128"/>
                          <a:ea typeface="Meiryo UI" panose="020B0604030504040204" pitchFamily="34" charset="-128"/>
                        </a:rPr>
                        <a:t>％</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2931885840"/>
                  </a:ext>
                </a:extLst>
              </a:tr>
              <a:tr h="617451">
                <a:tc>
                  <a:txBody>
                    <a:bodyPr/>
                    <a:lstStyle/>
                    <a:p>
                      <a:pPr algn="l" fontAlgn="ctr"/>
                      <a:r>
                        <a:rPr lang="en-US" altLang="ja-JP" sz="1100" u="none" strike="noStrike" dirty="0">
                          <a:effectLst/>
                          <a:latin typeface="Meiryo UI" panose="020B0604030504040204" pitchFamily="34" charset="-128"/>
                          <a:ea typeface="Meiryo UI" panose="020B0604030504040204" pitchFamily="34" charset="-128"/>
                        </a:rPr>
                        <a:t>11〜30%</a:t>
                      </a:r>
                      <a:endParaRPr lang="en-US" altLang="ja-JP" sz="1100" b="0" i="0" u="none" strike="noStrike" dirty="0">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2111309415"/>
                  </a:ext>
                </a:extLst>
              </a:tr>
              <a:tr h="604363">
                <a:tc>
                  <a:txBody>
                    <a:bodyPr/>
                    <a:lstStyle/>
                    <a:p>
                      <a:pPr algn="l" fontAlgn="ctr"/>
                      <a:r>
                        <a:rPr lang="en-US" altLang="ja-JP" sz="1100" u="none" strike="noStrike" dirty="0">
                          <a:effectLst/>
                          <a:latin typeface="Meiryo UI" panose="020B0604030504040204" pitchFamily="34" charset="-128"/>
                          <a:ea typeface="Meiryo UI" panose="020B0604030504040204" pitchFamily="34" charset="-128"/>
                        </a:rPr>
                        <a:t>1〜10</a:t>
                      </a:r>
                      <a:r>
                        <a:rPr lang="ja-JP" altLang="en-US" sz="1100" u="none" strike="noStrike">
                          <a:effectLst/>
                          <a:latin typeface="Meiryo UI" panose="020B0604030504040204" pitchFamily="34" charset="-128"/>
                          <a:ea typeface="Meiryo UI" panose="020B0604030504040204" pitchFamily="34" charset="-128"/>
                        </a:rPr>
                        <a:t>％</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3118956168"/>
                  </a:ext>
                </a:extLst>
              </a:tr>
              <a:tr h="583877">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a:t>
                      </a:r>
                      <a:r>
                        <a:rPr lang="en-US" altLang="ja-JP" sz="1100" u="none" strike="noStrike" dirty="0">
                          <a:effectLst/>
                          <a:latin typeface="Meiryo UI" panose="020B0604030504040204" pitchFamily="34" charset="-128"/>
                          <a:ea typeface="Meiryo UI" panose="020B0604030504040204" pitchFamily="34" charset="-128"/>
                        </a:rPr>
                        <a:t>1</a:t>
                      </a:r>
                      <a:r>
                        <a:rPr lang="ja-JP" altLang="en-US" sz="1100" u="none" strike="noStrike">
                          <a:effectLst/>
                          <a:latin typeface="Meiryo UI" panose="020B0604030504040204" pitchFamily="34" charset="-128"/>
                          <a:ea typeface="Meiryo UI" panose="020B0604030504040204" pitchFamily="34" charset="-128"/>
                        </a:rPr>
                        <a:t>％</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356009060"/>
                  </a:ext>
                </a:extLst>
              </a:tr>
            </a:tbl>
          </a:graphicData>
        </a:graphic>
      </p:graphicFrame>
      <p:graphicFrame>
        <p:nvGraphicFramePr>
          <p:cNvPr id="7" name="表 6">
            <a:extLst>
              <a:ext uri="{FF2B5EF4-FFF2-40B4-BE49-F238E27FC236}">
                <a16:creationId xmlns:a16="http://schemas.microsoft.com/office/drawing/2014/main" id="{10E66280-FF15-BDFF-DD7C-BAEC85129564}"/>
              </a:ext>
            </a:extLst>
          </p:cNvPr>
          <p:cNvGraphicFramePr>
            <a:graphicFrameLocks noGrp="1"/>
          </p:cNvGraphicFramePr>
          <p:nvPr>
            <p:extLst>
              <p:ext uri="{D42A27DB-BD31-4B8C-83A1-F6EECF244321}">
                <p14:modId xmlns:p14="http://schemas.microsoft.com/office/powerpoint/2010/main" val="3713406349"/>
              </p:ext>
            </p:extLst>
          </p:nvPr>
        </p:nvGraphicFramePr>
        <p:xfrm>
          <a:off x="3067962" y="2452278"/>
          <a:ext cx="4445421" cy="4084140"/>
        </p:xfrm>
        <a:graphic>
          <a:graphicData uri="http://schemas.openxmlformats.org/drawingml/2006/table">
            <a:tbl>
              <a:tblPr>
                <a:tableStyleId>{5C22544A-7EE6-4342-B048-85BDC9FD1C3A}</a:tableStyleId>
              </a:tblPr>
              <a:tblGrid>
                <a:gridCol w="1481807">
                  <a:extLst>
                    <a:ext uri="{9D8B030D-6E8A-4147-A177-3AD203B41FA5}">
                      <a16:colId xmlns:a16="http://schemas.microsoft.com/office/drawing/2014/main" val="981818046"/>
                    </a:ext>
                  </a:extLst>
                </a:gridCol>
                <a:gridCol w="1481807">
                  <a:extLst>
                    <a:ext uri="{9D8B030D-6E8A-4147-A177-3AD203B41FA5}">
                      <a16:colId xmlns:a16="http://schemas.microsoft.com/office/drawing/2014/main" val="2739767815"/>
                    </a:ext>
                  </a:extLst>
                </a:gridCol>
                <a:gridCol w="1481807">
                  <a:extLst>
                    <a:ext uri="{9D8B030D-6E8A-4147-A177-3AD203B41FA5}">
                      <a16:colId xmlns:a16="http://schemas.microsoft.com/office/drawing/2014/main" val="2134273300"/>
                    </a:ext>
                  </a:extLst>
                </a:gridCol>
              </a:tblGrid>
              <a:tr h="220764">
                <a:tc gridSpan="3">
                  <a:txBody>
                    <a:bodyPr/>
                    <a:lstStyle/>
                    <a:p>
                      <a:pPr algn="ctr" fontAlgn="ctr"/>
                      <a:r>
                        <a:rPr lang="ja-JP" altLang="en-US" sz="1200" u="none" strike="noStrike">
                          <a:solidFill>
                            <a:schemeClr val="bg1"/>
                          </a:solidFill>
                          <a:effectLst/>
                          <a:latin typeface="Meiryo UI" panose="020B0604030504040204" pitchFamily="34" charset="-128"/>
                          <a:ea typeface="Meiryo UI" panose="020B0604030504040204" pitchFamily="34" charset="-128"/>
                        </a:rPr>
                        <a:t>プロジェクトの目標に与える影響</a:t>
                      </a:r>
                      <a:endParaRPr lang="ja-JP" altLang="en-US" sz="1200" b="0" i="0" u="none" strike="noStrike">
                        <a:solidFill>
                          <a:schemeClr val="bg1"/>
                        </a:solidFill>
                        <a:effectLst/>
                        <a:latin typeface="Meiryo UI" panose="020B0604030504040204" pitchFamily="34" charset="-128"/>
                        <a:ea typeface="Meiryo UI" panose="020B0604030504040204" pitchFamily="34" charset="-128"/>
                      </a:endParaRPr>
                    </a:p>
                  </a:txBody>
                  <a:tcPr marL="8820" marR="8820" marT="8820" marB="0" anchor="ctr">
                    <a:solidFill>
                      <a:schemeClr val="accent6">
                        <a:lumMod val="5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8928635"/>
                  </a:ext>
                </a:extLst>
              </a:tr>
              <a:tr h="220764">
                <a:tc>
                  <a:txBody>
                    <a:bodyPr/>
                    <a:lstStyle/>
                    <a:p>
                      <a:pPr algn="ctr" fontAlgn="ctr"/>
                      <a:r>
                        <a:rPr lang="ja-JP" altLang="en-US" sz="1050" u="none" strike="noStrike">
                          <a:effectLst/>
                          <a:latin typeface="Meiryo UI" panose="020B0604030504040204" pitchFamily="34" charset="-128"/>
                          <a:ea typeface="Meiryo UI" panose="020B0604030504040204" pitchFamily="34" charset="-128"/>
                        </a:rPr>
                        <a:t>時間</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solidFill>
                      <a:schemeClr val="accent6">
                        <a:lumMod val="20000"/>
                        <a:lumOff val="80000"/>
                      </a:schemeClr>
                    </a:solidFill>
                  </a:tcPr>
                </a:tc>
                <a:tc>
                  <a:txBody>
                    <a:bodyPr/>
                    <a:lstStyle/>
                    <a:p>
                      <a:pPr algn="ctr" fontAlgn="ctr"/>
                      <a:r>
                        <a:rPr lang="ja-JP" altLang="en-US" sz="1050" u="none" strike="noStrike">
                          <a:effectLst/>
                          <a:latin typeface="Meiryo UI" panose="020B0604030504040204" pitchFamily="34" charset="-128"/>
                          <a:ea typeface="Meiryo UI" panose="020B0604030504040204" pitchFamily="34" charset="-128"/>
                        </a:rPr>
                        <a:t>コスト</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solidFill>
                      <a:schemeClr val="accent6">
                        <a:lumMod val="40000"/>
                        <a:lumOff val="60000"/>
                      </a:schemeClr>
                    </a:solidFill>
                  </a:tcPr>
                </a:tc>
                <a:tc>
                  <a:txBody>
                    <a:bodyPr/>
                    <a:lstStyle/>
                    <a:p>
                      <a:pPr algn="ctr" fontAlgn="ctr"/>
                      <a:r>
                        <a:rPr lang="ja-JP" altLang="en-US" sz="1050" u="none" strike="noStrike">
                          <a:effectLst/>
                          <a:latin typeface="Meiryo UI" panose="020B0604030504040204" pitchFamily="34" charset="-128"/>
                          <a:ea typeface="Meiryo UI" panose="020B0604030504040204" pitchFamily="34" charset="-128"/>
                        </a:rPr>
                        <a:t>品質</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solidFill>
                      <a:schemeClr val="accent6">
                        <a:lumMod val="60000"/>
                        <a:lumOff val="40000"/>
                      </a:schemeClr>
                    </a:solidFill>
                  </a:tcPr>
                </a:tc>
                <a:extLst>
                  <a:ext uri="{0D108BD9-81ED-4DB2-BD59-A6C34878D82A}">
                    <a16:rowId xmlns:a16="http://schemas.microsoft.com/office/drawing/2014/main" val="1885000063"/>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＞６ヶ月</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＞５００万ドル</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全体的な機能に極めて著しい影響あり</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3759153317"/>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３</a:t>
                      </a:r>
                      <a:r>
                        <a:rPr lang="en-US" altLang="ja-JP" sz="1050" u="none" strike="noStrike" dirty="0">
                          <a:effectLst/>
                          <a:latin typeface="Meiryo UI" panose="020B0604030504040204" pitchFamily="34" charset="-128"/>
                          <a:ea typeface="Meiryo UI" panose="020B0604030504040204" pitchFamily="34" charset="-128"/>
                        </a:rPr>
                        <a:t>〜</a:t>
                      </a:r>
                      <a:r>
                        <a:rPr lang="ja-JP" altLang="en-US" sz="1050" u="none" strike="noStrike">
                          <a:effectLst/>
                          <a:latin typeface="Meiryo UI" panose="020B0604030504040204" pitchFamily="34" charset="-128"/>
                          <a:ea typeface="Meiryo UI" panose="020B0604030504040204" pitchFamily="34" charset="-128"/>
                        </a:rPr>
                        <a:t>６ヶ月</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１００万ドル</a:t>
                      </a:r>
                      <a:r>
                        <a:rPr lang="en-US" altLang="ja-JP" sz="1050" u="none" strike="noStrike">
                          <a:effectLst/>
                          <a:latin typeface="Meiryo UI" panose="020B0604030504040204" pitchFamily="34" charset="-128"/>
                          <a:ea typeface="Meiryo UI" panose="020B0604030504040204" pitchFamily="34" charset="-128"/>
                        </a:rPr>
                        <a:t>〜</a:t>
                      </a:r>
                      <a:br>
                        <a:rPr lang="en-US" altLang="ja-JP" sz="1050" u="none" strike="noStrike">
                          <a:effectLst/>
                          <a:latin typeface="Meiryo UI" panose="020B0604030504040204" pitchFamily="34" charset="-128"/>
                          <a:ea typeface="Meiryo UI" panose="020B0604030504040204" pitchFamily="34" charset="-128"/>
                        </a:rPr>
                      </a:br>
                      <a:r>
                        <a:rPr lang="ja-JP" altLang="en-US" sz="1050" u="none" strike="noStrike">
                          <a:effectLst/>
                          <a:latin typeface="Meiryo UI" panose="020B0604030504040204" pitchFamily="34" charset="-128"/>
                          <a:ea typeface="Meiryo UI" panose="020B0604030504040204" pitchFamily="34" charset="-128"/>
                        </a:rPr>
                        <a:t>５００万ドル</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全体的な機能に著しい影響あり</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754108815"/>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a:t>
                      </a:r>
                      <a:r>
                        <a:rPr lang="en-US" altLang="ja-JP" sz="1050" u="none" strike="noStrike" dirty="0">
                          <a:effectLst/>
                          <a:latin typeface="Meiryo UI" panose="020B0604030504040204" pitchFamily="34" charset="-128"/>
                          <a:ea typeface="Meiryo UI" panose="020B0604030504040204" pitchFamily="34" charset="-128"/>
                        </a:rPr>
                        <a:t>〜</a:t>
                      </a:r>
                      <a:r>
                        <a:rPr lang="ja-JP" altLang="en-US" sz="1050" u="none" strike="noStrike">
                          <a:effectLst/>
                          <a:latin typeface="Meiryo UI" panose="020B0604030504040204" pitchFamily="34" charset="-128"/>
                          <a:ea typeface="Meiryo UI" panose="020B0604030504040204" pitchFamily="34" charset="-128"/>
                        </a:rPr>
                        <a:t>３ヶ月</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５０万ドル</a:t>
                      </a:r>
                      <a:r>
                        <a:rPr lang="en-US" altLang="ja-JP" sz="1050" u="none" strike="noStrike" dirty="0">
                          <a:effectLst/>
                          <a:latin typeface="Meiryo UI" panose="020B0604030504040204" pitchFamily="34" charset="-128"/>
                          <a:ea typeface="Meiryo UI" panose="020B0604030504040204" pitchFamily="34" charset="-128"/>
                        </a:rPr>
                        <a:t>〜</a:t>
                      </a:r>
                      <a:br>
                        <a:rPr lang="en-US" altLang="ja-JP" sz="1050" u="none" strike="noStrike" dirty="0">
                          <a:effectLst/>
                          <a:latin typeface="Meiryo UI" panose="020B0604030504040204" pitchFamily="34" charset="-128"/>
                          <a:ea typeface="Meiryo UI" panose="020B0604030504040204" pitchFamily="34" charset="-128"/>
                        </a:rPr>
                      </a:br>
                      <a:r>
                        <a:rPr lang="ja-JP" altLang="en-US" sz="1050" u="none" strike="noStrike">
                          <a:effectLst/>
                          <a:latin typeface="Meiryo UI" panose="020B0604030504040204" pitchFamily="34" charset="-128"/>
                          <a:ea typeface="Meiryo UI" panose="020B0604030504040204" pitchFamily="34" charset="-128"/>
                        </a:rPr>
                        <a:t>１００万ドル</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主要機能にある程度の影響あり</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853341827"/>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a:t>
                      </a:r>
                      <a:r>
                        <a:rPr lang="en-US" altLang="ja-JP" sz="1050" u="none" strike="noStrike">
                          <a:effectLst/>
                          <a:latin typeface="Meiryo UI" panose="020B0604030504040204" pitchFamily="34" charset="-128"/>
                          <a:ea typeface="Meiryo UI" panose="020B0604030504040204" pitchFamily="34" charset="-128"/>
                        </a:rPr>
                        <a:t>〜</a:t>
                      </a:r>
                      <a:r>
                        <a:rPr lang="ja-JP" altLang="en-US" sz="1050" u="none" strike="noStrike">
                          <a:effectLst/>
                          <a:latin typeface="Meiryo UI" panose="020B0604030504040204" pitchFamily="34" charset="-128"/>
                          <a:ea typeface="Meiryo UI" panose="020B0604030504040204" pitchFamily="34" charset="-128"/>
                        </a:rPr>
                        <a:t>４週間</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１０万ドル</a:t>
                      </a:r>
                      <a:r>
                        <a:rPr lang="en-US" altLang="ja-JP" sz="1050" u="none" strike="noStrike">
                          <a:effectLst/>
                          <a:latin typeface="Meiryo UI" panose="020B0604030504040204" pitchFamily="34" charset="-128"/>
                          <a:ea typeface="Meiryo UI" panose="020B0604030504040204" pitchFamily="34" charset="-128"/>
                        </a:rPr>
                        <a:t>〜</a:t>
                      </a:r>
                      <a:br>
                        <a:rPr lang="en-US" altLang="ja-JP" sz="1050" u="none" strike="noStrike">
                          <a:effectLst/>
                          <a:latin typeface="Meiryo UI" panose="020B0604030504040204" pitchFamily="34" charset="-128"/>
                          <a:ea typeface="Meiryo UI" panose="020B0604030504040204" pitchFamily="34" charset="-128"/>
                        </a:rPr>
                      </a:br>
                      <a:r>
                        <a:rPr lang="ja-JP" altLang="en-US" sz="1050" u="none" strike="noStrike">
                          <a:effectLst/>
                          <a:latin typeface="Meiryo UI" panose="020B0604030504040204" pitchFamily="34" charset="-128"/>
                          <a:ea typeface="Meiryo UI" panose="020B0604030504040204" pitchFamily="34" charset="-128"/>
                        </a:rPr>
                        <a:t>５０万ドル</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全体的な機能にささいな影響あり</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1660758777"/>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１週間</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＜１０万ドル</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二次機能にささいな影響あり</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1614608356"/>
                  </a:ext>
                </a:extLst>
              </a:tr>
              <a:tr h="607102">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変更なし</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変更なし</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tc>
                  <a:txBody>
                    <a:bodyPr/>
                    <a:lstStyle/>
                    <a:p>
                      <a:pPr algn="l" fontAlgn="ctr"/>
                      <a:r>
                        <a:rPr lang="ja-JP" altLang="en-US" sz="1050" u="none" strike="noStrike">
                          <a:effectLst/>
                          <a:latin typeface="Meiryo UI" panose="020B0604030504040204" pitchFamily="34" charset="-128"/>
                          <a:ea typeface="Meiryo UI" panose="020B0604030504040204" pitchFamily="34" charset="-128"/>
                        </a:rPr>
                        <a:t>影響に変化なし</a:t>
                      </a:r>
                      <a:endParaRPr lang="ja-JP" altLang="en-US" sz="1050" b="0" i="0" u="none" strike="noStrike">
                        <a:solidFill>
                          <a:srgbClr val="000000"/>
                        </a:solidFill>
                        <a:effectLst/>
                        <a:latin typeface="Meiryo UI" panose="020B0604030504040204" pitchFamily="34" charset="-128"/>
                        <a:ea typeface="Meiryo UI" panose="020B0604030504040204" pitchFamily="34" charset="-128"/>
                      </a:endParaRPr>
                    </a:p>
                  </a:txBody>
                  <a:tcPr marL="8820" marR="8820" marT="8820" marB="0" anchor="ctr"/>
                </a:tc>
                <a:extLst>
                  <a:ext uri="{0D108BD9-81ED-4DB2-BD59-A6C34878D82A}">
                    <a16:rowId xmlns:a16="http://schemas.microsoft.com/office/drawing/2014/main" val="2479701237"/>
                  </a:ext>
                </a:extLst>
              </a:tr>
            </a:tbl>
          </a:graphicData>
        </a:graphic>
      </p:graphicFrame>
      <p:graphicFrame>
        <p:nvGraphicFramePr>
          <p:cNvPr id="8" name="表 7">
            <a:extLst>
              <a:ext uri="{FF2B5EF4-FFF2-40B4-BE49-F238E27FC236}">
                <a16:creationId xmlns:a16="http://schemas.microsoft.com/office/drawing/2014/main" id="{3A3A4953-862A-12EB-997B-8512D47DEFFB}"/>
              </a:ext>
            </a:extLst>
          </p:cNvPr>
          <p:cNvGraphicFramePr>
            <a:graphicFrameLocks noGrp="1"/>
          </p:cNvGraphicFramePr>
          <p:nvPr>
            <p:extLst>
              <p:ext uri="{D42A27DB-BD31-4B8C-83A1-F6EECF244321}">
                <p14:modId xmlns:p14="http://schemas.microsoft.com/office/powerpoint/2010/main" val="2354259634"/>
              </p:ext>
            </p:extLst>
          </p:nvPr>
        </p:nvGraphicFramePr>
        <p:xfrm>
          <a:off x="8424953" y="2449251"/>
          <a:ext cx="939003" cy="4084140"/>
        </p:xfrm>
        <a:graphic>
          <a:graphicData uri="http://schemas.openxmlformats.org/drawingml/2006/table">
            <a:tbl>
              <a:tblPr>
                <a:tableStyleId>{5C22544A-7EE6-4342-B048-85BDC9FD1C3A}</a:tableStyleId>
              </a:tblPr>
              <a:tblGrid>
                <a:gridCol w="939003">
                  <a:extLst>
                    <a:ext uri="{9D8B030D-6E8A-4147-A177-3AD203B41FA5}">
                      <a16:colId xmlns:a16="http://schemas.microsoft.com/office/drawing/2014/main" val="2880903792"/>
                    </a:ext>
                  </a:extLst>
                </a:gridCol>
              </a:tblGrid>
              <a:tr h="439076">
                <a:tc>
                  <a:txBody>
                    <a:bodyPr/>
                    <a:lstStyle/>
                    <a:p>
                      <a:pPr algn="ctr" fontAlgn="ctr"/>
                      <a:r>
                        <a:rPr lang="ja-JP" altLang="en-US" sz="1200" u="none" strike="noStrike">
                          <a:solidFill>
                            <a:schemeClr val="bg1"/>
                          </a:solidFill>
                          <a:effectLst/>
                          <a:latin typeface="Meiryo UI" panose="020B0604030504040204" pitchFamily="34" charset="-128"/>
                          <a:ea typeface="Meiryo UI" panose="020B0604030504040204" pitchFamily="34" charset="-128"/>
                        </a:rPr>
                        <a:t>スケール</a:t>
                      </a:r>
                      <a:endParaRPr lang="ja-JP" altLang="en-US" sz="1200" b="0" i="0" u="none" strike="noStrike">
                        <a:solidFill>
                          <a:schemeClr val="bg1"/>
                        </a:solidFill>
                        <a:effectLst/>
                        <a:latin typeface="Meiryo UI" panose="020B0604030504040204" pitchFamily="34" charset="-128"/>
                        <a:ea typeface="Meiryo UI" panose="020B0604030504040204" pitchFamily="34" charset="-128"/>
                      </a:endParaRPr>
                    </a:p>
                  </a:txBody>
                  <a:tcPr marL="9390" marR="9390" marT="9390" marB="0" anchor="ctr">
                    <a:solidFill>
                      <a:schemeClr val="accent2"/>
                    </a:solidFill>
                  </a:tcPr>
                </a:tc>
                <a:extLst>
                  <a:ext uri="{0D108BD9-81ED-4DB2-BD59-A6C34878D82A}">
                    <a16:rowId xmlns:a16="http://schemas.microsoft.com/office/drawing/2014/main" val="1700600516"/>
                  </a:ext>
                </a:extLst>
              </a:tr>
              <a:tr h="612615">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極めて高い</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3632940215"/>
                  </a:ext>
                </a:extLst>
              </a:tr>
              <a:tr h="602406">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高い</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1483510370"/>
                  </a:ext>
                </a:extLst>
              </a:tr>
              <a:tr h="612615">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中程度</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2876490136"/>
                  </a:ext>
                </a:extLst>
              </a:tr>
              <a:tr h="592196">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低い</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4107414743"/>
                  </a:ext>
                </a:extLst>
              </a:tr>
              <a:tr h="612616">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極めて低い</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792145854"/>
                  </a:ext>
                </a:extLst>
              </a:tr>
              <a:tr h="612616">
                <a:tc>
                  <a:txBody>
                    <a:bodyPr/>
                    <a:lstStyle/>
                    <a:p>
                      <a:pPr algn="l" fontAlgn="ctr"/>
                      <a:r>
                        <a:rPr lang="ja-JP" altLang="en-US" sz="1100" u="none" strike="noStrike">
                          <a:effectLst/>
                          <a:latin typeface="Meiryo UI" panose="020B0604030504040204" pitchFamily="34" charset="-128"/>
                          <a:ea typeface="Meiryo UI" panose="020B0604030504040204" pitchFamily="34" charset="-128"/>
                        </a:rPr>
                        <a:t>ゼロ</a:t>
                      </a:r>
                      <a:endParaRPr lang="ja-JP" altLang="en-US" sz="1100" b="0" i="0" u="none" strike="noStrike">
                        <a:solidFill>
                          <a:srgbClr val="000000"/>
                        </a:solidFill>
                        <a:effectLst/>
                        <a:latin typeface="Meiryo UI" panose="020B0604030504040204" pitchFamily="34" charset="-128"/>
                        <a:ea typeface="Meiryo UI" panose="020B0604030504040204" pitchFamily="34" charset="-128"/>
                      </a:endParaRPr>
                    </a:p>
                  </a:txBody>
                  <a:tcPr marL="9390" marR="9390" marT="9390" marB="0" anchor="ctr"/>
                </a:tc>
                <a:extLst>
                  <a:ext uri="{0D108BD9-81ED-4DB2-BD59-A6C34878D82A}">
                    <a16:rowId xmlns:a16="http://schemas.microsoft.com/office/drawing/2014/main" val="2387490410"/>
                  </a:ext>
                </a:extLst>
              </a:tr>
            </a:tbl>
          </a:graphicData>
        </a:graphic>
      </p:graphicFrame>
      <p:sp>
        <p:nvSpPr>
          <p:cNvPr id="9" name="乗算記号 8">
            <a:extLst>
              <a:ext uri="{FF2B5EF4-FFF2-40B4-BE49-F238E27FC236}">
                <a16:creationId xmlns:a16="http://schemas.microsoft.com/office/drawing/2014/main" id="{D7567514-56AA-CCDF-5739-B1A4CF9867E7}"/>
              </a:ext>
            </a:extLst>
          </p:cNvPr>
          <p:cNvSpPr/>
          <p:nvPr/>
        </p:nvSpPr>
        <p:spPr>
          <a:xfrm>
            <a:off x="2338618" y="4164750"/>
            <a:ext cx="674914" cy="674914"/>
          </a:xfrm>
          <a:prstGeom prst="mathMultipl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等号 9">
            <a:extLst>
              <a:ext uri="{FF2B5EF4-FFF2-40B4-BE49-F238E27FC236}">
                <a16:creationId xmlns:a16="http://schemas.microsoft.com/office/drawing/2014/main" id="{F9276FEE-7E5A-D67C-4979-F7C2DA302DE8}"/>
              </a:ext>
            </a:extLst>
          </p:cNvPr>
          <p:cNvSpPr/>
          <p:nvPr/>
        </p:nvSpPr>
        <p:spPr>
          <a:xfrm>
            <a:off x="7642785" y="4164750"/>
            <a:ext cx="674914" cy="674914"/>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298433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532</Words>
  <Application>Microsoft Macintosh PowerPoint</Application>
  <PresentationFormat>ワイド画面</PresentationFormat>
  <Paragraphs>73</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Meiryo UI</vt:lpstr>
      <vt:lpstr>游ゴシック</vt:lpstr>
      <vt:lpstr>Arial</vt:lpstr>
      <vt:lpstr>Office テーマ</vt:lpstr>
      <vt:lpstr>リスクマネジメントの基礎</vt:lpstr>
      <vt:lpstr>リスクマネジメントの必要性</vt:lpstr>
      <vt:lpstr>前提知識</vt:lpstr>
      <vt:lpstr>リスクマネジメントのプロセス</vt:lpstr>
      <vt:lpstr>リスクの特定</vt:lpstr>
      <vt:lpstr>リスクの定性的分析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リスクマネジメント</dc:title>
  <dc:creator>Hideaki Tanaka</dc:creator>
  <cp:lastModifiedBy>Hideaki Tanaka</cp:lastModifiedBy>
  <cp:revision>15</cp:revision>
  <dcterms:created xsi:type="dcterms:W3CDTF">2024-01-13T04:15:06Z</dcterms:created>
  <dcterms:modified xsi:type="dcterms:W3CDTF">2024-01-20T03:43:09Z</dcterms:modified>
</cp:coreProperties>
</file>