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59" r:id="rId6"/>
    <p:sldId id="262" r:id="rId7"/>
    <p:sldId id="260" r:id="rId8"/>
    <p:sldId id="261" r:id="rId9"/>
    <p:sldId id="269" r:id="rId10"/>
    <p:sldId id="265" r:id="rId11"/>
    <p:sldId id="267" r:id="rId12"/>
    <p:sldId id="268" r:id="rId13"/>
    <p:sldId id="266" r:id="rId14"/>
    <p:sldId id="270" r:id="rId15"/>
    <p:sldId id="272"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94660"/>
  </p:normalViewPr>
  <p:slideViewPr>
    <p:cSldViewPr snapToGrid="0">
      <p:cViewPr varScale="1">
        <p:scale>
          <a:sx n="80" d="100"/>
          <a:sy n="80"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CA8E5-71C4-4645-D51A-1ECC9E035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C2DB93-EDCC-E127-2871-8FA93138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C6174-084E-A10B-675F-9959265159BC}"/>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75124586-EDC9-79A6-DFBD-0DA6F5F4A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54365-B6E5-DB37-970A-285FFCC92F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0765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B5610-EF2A-4E54-8C5C-3E9C29065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7D311A-784A-D723-12D3-8C8A2909A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8B7847-1DF1-8B7A-6C79-000B3BA01537}"/>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6529CAAD-250A-2C8B-2096-1D31F08755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26361-28DF-98F6-EB0C-DE494167644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4063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65357-8592-D0CE-919D-664B416E56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66704-9EAD-BEF6-48E7-37B02C90A5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9A9D51-8214-C942-674E-64AB80FF10A5}"/>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946FD084-56F0-5562-B411-CCFD51BFC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40B9F-72FB-7FF1-85CF-048AD194D35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0062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0127-6379-8FD6-BDC2-50C8F03F7D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17F18F-B1CE-A531-B099-EB15D09A4A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96967-7997-199E-BCC0-70B42E4454BE}"/>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A8271089-5C28-F8FF-07EE-11B432522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DF7DA-BA9A-F400-804C-7D77487CE3A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8824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9E012-1817-CEE3-7581-5CF2890D1C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2D2A9-67BA-D810-3434-5D29E8C2A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2F0F78-D292-9042-B85F-D4F77A35EEB7}"/>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B4867C4A-CA6F-CB37-0CAE-4A23525B2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2069B-585D-CCB4-3A1D-DEACD9259B4E}"/>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3840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BE97-3B02-8338-E688-67C6E00EFE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AFBB2-69CD-AE84-84B3-036CB2E2F6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33EC2C-ACC5-86EC-D401-DCC899EB37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E4AE1F-4A00-FF8B-EFCE-D222BBEFD37A}"/>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441DAE57-8010-8CDE-E03B-389EAA59F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4C2FB-3B76-92D3-028B-424085EA0C8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564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9B47B-45FE-AE4E-077C-975367F50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50A41-4884-AF8A-C5B7-04D2B9534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BB4ED4-7D11-5982-23FD-22D433C6F3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F61172-AE0D-DC93-9C0E-784F4F973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D3DF7A-3865-577D-B11A-03AC7C85CE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93359B-EFB9-CF5E-8BC2-EA69E738D13E}"/>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8" name="フッター プレースホルダー 7">
            <a:extLst>
              <a:ext uri="{FF2B5EF4-FFF2-40B4-BE49-F238E27FC236}">
                <a16:creationId xmlns:a16="http://schemas.microsoft.com/office/drawing/2014/main" id="{982EC2E2-8604-ECE7-D11E-F330D2DA9D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65242D-427C-DDE4-898B-AF1DEBA3986C}"/>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60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DD652-72C5-46D6-1F92-DE09C8A1B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09FB-30BA-2A54-1039-DF53F84EC06C}"/>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4" name="フッター プレースホルダー 3">
            <a:extLst>
              <a:ext uri="{FF2B5EF4-FFF2-40B4-BE49-F238E27FC236}">
                <a16:creationId xmlns:a16="http://schemas.microsoft.com/office/drawing/2014/main" id="{B2F405F3-B844-FB4A-18E1-D383950FCA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7F6C50-F8F4-FE87-2627-CC96332C298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6425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EDF693-AFD1-7DD4-4E61-6CE6B0FA6DC7}"/>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3" name="フッター プレースホルダー 2">
            <a:extLst>
              <a:ext uri="{FF2B5EF4-FFF2-40B4-BE49-F238E27FC236}">
                <a16:creationId xmlns:a16="http://schemas.microsoft.com/office/drawing/2014/main" id="{00427083-BD74-7974-A83A-00ACEA0545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86C028-D924-ACBE-9BBC-A4C9DA6F004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256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B1A5-2BF8-9057-3938-818C97DDEF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CE58F-F562-9857-3759-5005BE5A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B7D5EE-BF74-5A06-39E7-56407E0A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8F135-E194-8B04-3447-EA298BCC0A86}"/>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EFD255F5-DFBC-8FEA-16C9-A48B512A6D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B22F5-B497-0C02-8923-1B1FFD3E72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738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EB21D-811D-005D-4E10-043D509F9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8EBD05-9F48-B1EF-A914-1A84A8ED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7DCCF9A-DD00-3C05-65F7-C86C43E47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78FADB-D2A9-3B00-1A46-238F23D863ED}"/>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D94A75D5-ED6D-E462-66B6-313B37CACD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E4E25D-7616-073C-C5D1-CBA6E510DFE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0239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E7BE3C-C645-F0CD-8DCF-BD74C4EA2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557135-F1B2-2E20-F942-F1737285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792875-3DCE-A84F-A55A-9705F5CE2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1DB0232B-4D9B-105E-A54D-8FCA641D1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814BC3-A99F-B340-E633-30175138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1173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kumimoji="1" lang="ja-JP" altLang="en-US" sz="4000" b="1" dirty="0"/>
              <a:t>タイトル画面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1" y="1488324"/>
            <a:ext cx="7881257" cy="3527362"/>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6838AAF-E90D-1259-32B2-95217A36B2CD}"/>
              </a:ext>
            </a:extLst>
          </p:cNvPr>
          <p:cNvSpPr txBox="1"/>
          <p:nvPr/>
        </p:nvSpPr>
        <p:spPr>
          <a:xfrm>
            <a:off x="3287489" y="1834360"/>
            <a:ext cx="3287482" cy="915261"/>
          </a:xfrm>
          <a:prstGeom prst="rect">
            <a:avLst/>
          </a:prstGeom>
          <a:noFill/>
        </p:spPr>
        <p:txBody>
          <a:bodyPr wrap="square" rtlCol="0">
            <a:spAutoFit/>
          </a:bodyPr>
          <a:lstStyle/>
          <a:p>
            <a:r>
              <a:rPr kumimoji="1" lang="ja-JP" altLang="en-US" sz="5400" dirty="0"/>
              <a:t>ゲーム名</a:t>
            </a:r>
          </a:p>
        </p:txBody>
      </p:sp>
      <p:sp>
        <p:nvSpPr>
          <p:cNvPr id="11" name="テキスト ボックス 10">
            <a:extLst>
              <a:ext uri="{FF2B5EF4-FFF2-40B4-BE49-F238E27FC236}">
                <a16:creationId xmlns:a16="http://schemas.microsoft.com/office/drawing/2014/main" id="{02D42914-8B4C-614C-F366-E5FCADD017D1}"/>
              </a:ext>
            </a:extLst>
          </p:cNvPr>
          <p:cNvSpPr txBox="1"/>
          <p:nvPr/>
        </p:nvSpPr>
        <p:spPr>
          <a:xfrm>
            <a:off x="1055931" y="5369676"/>
            <a:ext cx="5519040" cy="646331"/>
          </a:xfrm>
          <a:prstGeom prst="rect">
            <a:avLst/>
          </a:prstGeom>
          <a:noFill/>
        </p:spPr>
        <p:txBody>
          <a:bodyPr wrap="square" rtlCol="0">
            <a:spAutoFit/>
          </a:bodyPr>
          <a:lstStyle/>
          <a:p>
            <a:r>
              <a:rPr lang="ja-JP" altLang="en-US" dirty="0"/>
              <a:t>スタートボタン </a:t>
            </a:r>
            <a:r>
              <a:rPr lang="en-US" altLang="ja-JP" dirty="0"/>
              <a:t>-&gt;</a:t>
            </a:r>
            <a:r>
              <a:rPr lang="ja-JP" altLang="en-US" dirty="0"/>
              <a:t>問題データ選択画面</a:t>
            </a:r>
            <a:endParaRPr lang="en-US" altLang="ja-JP" dirty="0"/>
          </a:p>
          <a:p>
            <a:r>
              <a:rPr kumimoji="1" lang="ja-JP" altLang="en-US" dirty="0"/>
              <a:t>履歴 </a:t>
            </a:r>
            <a:r>
              <a:rPr kumimoji="1" lang="en-US" altLang="ja-JP" dirty="0"/>
              <a:t>-&gt; </a:t>
            </a:r>
            <a:r>
              <a:rPr kumimoji="1" lang="ja-JP" altLang="en-US" dirty="0"/>
              <a:t>問題ログ一覧画面</a:t>
            </a:r>
          </a:p>
        </p:txBody>
      </p:sp>
      <p:sp>
        <p:nvSpPr>
          <p:cNvPr id="12" name="テキスト ボックス 11">
            <a:extLst>
              <a:ext uri="{FF2B5EF4-FFF2-40B4-BE49-F238E27FC236}">
                <a16:creationId xmlns:a16="http://schemas.microsoft.com/office/drawing/2014/main" id="{A2AD39BE-D791-CDF1-33E6-50B5769D51DD}"/>
              </a:ext>
            </a:extLst>
          </p:cNvPr>
          <p:cNvSpPr txBox="1"/>
          <p:nvPr/>
        </p:nvSpPr>
        <p:spPr>
          <a:xfrm>
            <a:off x="3287489" y="3969615"/>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スタートボタン</a:t>
            </a:r>
          </a:p>
        </p:txBody>
      </p:sp>
      <p:sp>
        <p:nvSpPr>
          <p:cNvPr id="13" name="テキスト ボックス 12">
            <a:extLst>
              <a:ext uri="{FF2B5EF4-FFF2-40B4-BE49-F238E27FC236}">
                <a16:creationId xmlns:a16="http://schemas.microsoft.com/office/drawing/2014/main" id="{FC6B939B-3E1C-66A3-B685-6B4DCF9F802E}"/>
              </a:ext>
            </a:extLst>
          </p:cNvPr>
          <p:cNvSpPr txBox="1"/>
          <p:nvPr/>
        </p:nvSpPr>
        <p:spPr>
          <a:xfrm>
            <a:off x="3287489" y="1813708"/>
            <a:ext cx="3287482" cy="915261"/>
          </a:xfrm>
          <a:prstGeom prst="rect">
            <a:avLst/>
          </a:prstGeom>
          <a:noFill/>
        </p:spPr>
        <p:txBody>
          <a:bodyPr wrap="square" rtlCol="0">
            <a:spAutoFit/>
          </a:bodyPr>
          <a:lstStyle/>
          <a:p>
            <a:r>
              <a:rPr kumimoji="1" lang="ja-JP" altLang="en-US" sz="5400" dirty="0"/>
              <a:t>ゲーム名</a:t>
            </a:r>
          </a:p>
        </p:txBody>
      </p:sp>
      <p:sp>
        <p:nvSpPr>
          <p:cNvPr id="4" name="テキスト ボックス 3">
            <a:extLst>
              <a:ext uri="{FF2B5EF4-FFF2-40B4-BE49-F238E27FC236}">
                <a16:creationId xmlns:a16="http://schemas.microsoft.com/office/drawing/2014/main" id="{954589D0-ADFF-57D5-50A3-C8728171BA7C}"/>
              </a:ext>
            </a:extLst>
          </p:cNvPr>
          <p:cNvSpPr txBox="1"/>
          <p:nvPr/>
        </p:nvSpPr>
        <p:spPr>
          <a:xfrm>
            <a:off x="7507705" y="3948963"/>
            <a:ext cx="11765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履歴</a:t>
            </a:r>
          </a:p>
        </p:txBody>
      </p:sp>
    </p:spTree>
    <p:extLst>
      <p:ext uri="{BB962C8B-B14F-4D97-AF65-F5344CB8AC3E}">
        <p14:creationId xmlns:p14="http://schemas.microsoft.com/office/powerpoint/2010/main" val="417009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結果画面（時間制限モードの時</a:t>
            </a:r>
            <a:r>
              <a:rPr kumimoji="1" lang="ja-JP" altLang="en-US" sz="2400" b="1" dirty="0"/>
              <a:t>） </a:t>
            </a:r>
            <a:endParaRPr kumimoji="1" lang="ja-JP" altLang="en-US" sz="4000" b="1" dirty="0"/>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2161055" y="202147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正解数</a:t>
            </a:r>
          </a:p>
        </p:txBody>
      </p:sp>
      <p:sp>
        <p:nvSpPr>
          <p:cNvPr id="6" name="テキスト ボックス 5">
            <a:extLst>
              <a:ext uri="{FF2B5EF4-FFF2-40B4-BE49-F238E27FC236}">
                <a16:creationId xmlns:a16="http://schemas.microsoft.com/office/drawing/2014/main" id="{A9F7DC1F-5A6B-4500-8B46-A29798449391}"/>
              </a:ext>
            </a:extLst>
          </p:cNvPr>
          <p:cNvSpPr txBox="1"/>
          <p:nvPr/>
        </p:nvSpPr>
        <p:spPr>
          <a:xfrm>
            <a:off x="2002501" y="3378346"/>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7" name="テキスト ボックス 6">
            <a:extLst>
              <a:ext uri="{FF2B5EF4-FFF2-40B4-BE49-F238E27FC236}">
                <a16:creationId xmlns:a16="http://schemas.microsoft.com/office/drawing/2014/main" id="{9D7EDFD4-F039-B544-E749-F958A4990821}"/>
              </a:ext>
            </a:extLst>
          </p:cNvPr>
          <p:cNvSpPr txBox="1"/>
          <p:nvPr/>
        </p:nvSpPr>
        <p:spPr>
          <a:xfrm>
            <a:off x="6664015" y="50003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8" name="テキスト ボックス 7">
            <a:extLst>
              <a:ext uri="{FF2B5EF4-FFF2-40B4-BE49-F238E27FC236}">
                <a16:creationId xmlns:a16="http://schemas.microsoft.com/office/drawing/2014/main" id="{82CB7637-BE40-C5E9-C619-F77FA7B90CDA}"/>
              </a:ext>
            </a:extLst>
          </p:cNvPr>
          <p:cNvSpPr txBox="1"/>
          <p:nvPr/>
        </p:nvSpPr>
        <p:spPr>
          <a:xfrm>
            <a:off x="7500729" y="192370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21981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結果画面（問題数固定モードの時）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69277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正解を出すのにかかる平均時間</a:t>
            </a:r>
            <a:endParaRPr lang="en-US" altLang="ja-JP" sz="3200" dirty="0"/>
          </a:p>
          <a:p>
            <a:r>
              <a:rPr lang="ja-JP" altLang="en-US" sz="3200" dirty="0"/>
              <a:t>（合計時間 </a:t>
            </a:r>
            <a:r>
              <a:rPr lang="en-US" altLang="ja-JP" sz="3200" dirty="0"/>
              <a:t>/ </a:t>
            </a:r>
            <a:r>
              <a:rPr lang="ja-JP" altLang="en-US" sz="3200" dirty="0"/>
              <a:t>正解数）</a:t>
            </a:r>
            <a:endParaRPr lang="en-US" altLang="ja-JP" sz="3200" dirty="0"/>
          </a:p>
          <a:p>
            <a:r>
              <a:rPr lang="ja-JP" altLang="en-US" sz="2000" dirty="0"/>
              <a:t>不正解にペナルティを課してもいい（間違うと時間が</a:t>
            </a:r>
            <a:r>
              <a:rPr lang="en-US" altLang="ja-JP" sz="2000" dirty="0"/>
              <a:t>5</a:t>
            </a:r>
            <a:r>
              <a:rPr lang="ja-JP" altLang="en-US" sz="2000" dirty="0"/>
              <a:t>秒増えるとか、別途スコアを作るとか）</a:t>
            </a:r>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896484" y="377839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9" name="テキスト ボックス 8">
            <a:extLst>
              <a:ext uri="{FF2B5EF4-FFF2-40B4-BE49-F238E27FC236}">
                <a16:creationId xmlns:a16="http://schemas.microsoft.com/office/drawing/2014/main" id="{4FE0F7DD-C96E-C660-1130-56FC9727800B}"/>
              </a:ext>
            </a:extLst>
          </p:cNvPr>
          <p:cNvSpPr txBox="1"/>
          <p:nvPr/>
        </p:nvSpPr>
        <p:spPr>
          <a:xfrm>
            <a:off x="8089085" y="1843506"/>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80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結果画面（エンドレスモードの時）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正解問題数 </a:t>
            </a:r>
            <a:r>
              <a:rPr lang="en-US" altLang="ja-JP" sz="3200" dirty="0"/>
              <a:t>/ </a:t>
            </a:r>
            <a:r>
              <a:rPr lang="ja-JP" altLang="en-US" sz="3200" dirty="0"/>
              <a:t>問題数</a:t>
            </a:r>
            <a:endParaRPr lang="en-US" altLang="ja-JP" sz="3200" dirty="0"/>
          </a:p>
          <a:p>
            <a:r>
              <a:rPr lang="ja-JP" altLang="en-US" sz="3200" dirty="0"/>
              <a:t>経過時間</a:t>
            </a:r>
            <a:endParaRPr lang="ja-JP" altLang="en-US" sz="2000" dirty="0"/>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736985" y="335946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6" name="テキスト ボックス 5">
            <a:extLst>
              <a:ext uri="{FF2B5EF4-FFF2-40B4-BE49-F238E27FC236}">
                <a16:creationId xmlns:a16="http://schemas.microsoft.com/office/drawing/2014/main" id="{08335B5D-A08B-37A9-5736-7FDC20F527A0}"/>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13410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lang="ja-JP" altLang="en-US" sz="4000" b="1" dirty="0"/>
              <a:t>問題ログ一覧</a:t>
            </a:r>
            <a:r>
              <a:rPr kumimoji="1" lang="ja-JP" altLang="en-US" sz="4000" b="1" dirty="0"/>
              <a:t>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5FBCF-1123-A27A-35AC-0B57BF0E8B6F}"/>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graphicFrame>
        <p:nvGraphicFramePr>
          <p:cNvPr id="6" name="表 13">
            <a:extLst>
              <a:ext uri="{FF2B5EF4-FFF2-40B4-BE49-F238E27FC236}">
                <a16:creationId xmlns:a16="http://schemas.microsoft.com/office/drawing/2014/main" id="{9523FBE2-FEC5-B04B-25FD-A9D61F332044}"/>
              </a:ext>
            </a:extLst>
          </p:cNvPr>
          <p:cNvGraphicFramePr>
            <a:graphicFrameLocks noGrp="1"/>
          </p:cNvGraphicFramePr>
          <p:nvPr>
            <p:extLst>
              <p:ext uri="{D42A27DB-BD31-4B8C-83A1-F6EECF244321}">
                <p14:modId xmlns:p14="http://schemas.microsoft.com/office/powerpoint/2010/main" val="2953767081"/>
              </p:ext>
            </p:extLst>
          </p:nvPr>
        </p:nvGraphicFramePr>
        <p:xfrm>
          <a:off x="1434908" y="1928256"/>
          <a:ext cx="8678207" cy="3477861"/>
        </p:xfrm>
        <a:graphic>
          <a:graphicData uri="http://schemas.openxmlformats.org/drawingml/2006/table">
            <a:tbl>
              <a:tblPr firstRow="1" bandRow="1">
                <a:tableStyleId>{5940675A-B579-460E-94D1-54222C63F5DA}</a:tableStyleId>
              </a:tblPr>
              <a:tblGrid>
                <a:gridCol w="2912644">
                  <a:extLst>
                    <a:ext uri="{9D8B030D-6E8A-4147-A177-3AD203B41FA5}">
                      <a16:colId xmlns:a16="http://schemas.microsoft.com/office/drawing/2014/main" val="1140306715"/>
                    </a:ext>
                  </a:extLst>
                </a:gridCol>
                <a:gridCol w="760425">
                  <a:extLst>
                    <a:ext uri="{9D8B030D-6E8A-4147-A177-3AD203B41FA5}">
                      <a16:colId xmlns:a16="http://schemas.microsoft.com/office/drawing/2014/main" val="2668394776"/>
                    </a:ext>
                  </a:extLst>
                </a:gridCol>
                <a:gridCol w="1463040">
                  <a:extLst>
                    <a:ext uri="{9D8B030D-6E8A-4147-A177-3AD203B41FA5}">
                      <a16:colId xmlns:a16="http://schemas.microsoft.com/office/drawing/2014/main" val="1416238860"/>
                    </a:ext>
                  </a:extLst>
                </a:gridCol>
                <a:gridCol w="1645920">
                  <a:extLst>
                    <a:ext uri="{9D8B030D-6E8A-4147-A177-3AD203B41FA5}">
                      <a16:colId xmlns:a16="http://schemas.microsoft.com/office/drawing/2014/main" val="397404979"/>
                    </a:ext>
                  </a:extLst>
                </a:gridCol>
                <a:gridCol w="1896178">
                  <a:extLst>
                    <a:ext uri="{9D8B030D-6E8A-4147-A177-3AD203B41FA5}">
                      <a16:colId xmlns:a16="http://schemas.microsoft.com/office/drawing/2014/main" val="3402532407"/>
                    </a:ext>
                  </a:extLst>
                </a:gridCol>
              </a:tblGrid>
              <a:tr h="244748">
                <a:tc>
                  <a:txBody>
                    <a:bodyPr/>
                    <a:lstStyle/>
                    <a:p>
                      <a:r>
                        <a:rPr kumimoji="1" lang="ja-JP" altLang="en-US" dirty="0"/>
                        <a:t>日付</a:t>
                      </a:r>
                    </a:p>
                  </a:txBody>
                  <a:tcPr/>
                </a:tc>
                <a:tc>
                  <a:txBody>
                    <a:bodyPr/>
                    <a:lstStyle/>
                    <a:p>
                      <a:r>
                        <a:rPr kumimoji="1" lang="ja-JP" altLang="en-US" dirty="0"/>
                        <a:t>正誤</a:t>
                      </a:r>
                    </a:p>
                  </a:txBody>
                  <a:tcPr/>
                </a:tc>
                <a:tc>
                  <a:txBody>
                    <a:bodyPr/>
                    <a:lstStyle/>
                    <a:p>
                      <a:r>
                        <a:rPr kumimoji="1" lang="ja-JP" altLang="en-US" dirty="0"/>
                        <a:t>問題</a:t>
                      </a:r>
                    </a:p>
                  </a:txBody>
                  <a:tcPr/>
                </a:tc>
                <a:tc>
                  <a:txBody>
                    <a:bodyPr/>
                    <a:lstStyle/>
                    <a:p>
                      <a:r>
                        <a:rPr kumimoji="1" lang="ja-JP" altLang="en-US" dirty="0"/>
                        <a:t>正解</a:t>
                      </a:r>
                    </a:p>
                  </a:txBody>
                  <a:tcPr/>
                </a:tc>
                <a:tc>
                  <a:txBody>
                    <a:bodyPr/>
                    <a:lstStyle/>
                    <a:p>
                      <a:r>
                        <a:rPr kumimoji="1" lang="ja-JP" altLang="en-US" dirty="0"/>
                        <a:t>解説</a:t>
                      </a:r>
                    </a:p>
                  </a:txBody>
                  <a:tcPr/>
                </a:tc>
                <a:extLst>
                  <a:ext uri="{0D108BD9-81ED-4DB2-BD59-A6C34878D82A}">
                    <a16:rowId xmlns:a16="http://schemas.microsoft.com/office/drawing/2014/main" val="2490753621"/>
                  </a:ext>
                </a:extLst>
              </a:tr>
              <a:tr h="611871">
                <a:tc>
                  <a:txBody>
                    <a:bodyPr/>
                    <a:lstStyle/>
                    <a:p>
                      <a:r>
                        <a:rPr kumimoji="1" lang="en-US" altLang="ja-JP" sz="1800" b="1" i="0" kern="1200" dirty="0">
                          <a:solidFill>
                            <a:schemeClr val="tx1"/>
                          </a:solidFill>
                          <a:effectLst/>
                          <a:latin typeface="+mn-lt"/>
                          <a:ea typeface="+mn-ea"/>
                          <a:cs typeface="+mn-cs"/>
                        </a:rPr>
                        <a:t>2022-09-04T17:07:48.53</a:t>
                      </a:r>
                      <a:endParaRPr kumimoji="1" lang="ja-JP" altLang="en-US" dirty="0"/>
                    </a:p>
                  </a:txBody>
                  <a:tcPr/>
                </a:tc>
                <a:tc>
                  <a:txBody>
                    <a:bodyPr/>
                    <a:lstStyle/>
                    <a:p>
                      <a:r>
                        <a:rPr kumimoji="1" lang="ja-JP" altLang="en-US" dirty="0"/>
                        <a:t>〇</a:t>
                      </a:r>
                    </a:p>
                  </a:txBody>
                  <a:tcPr/>
                </a:tc>
                <a:tc>
                  <a:txBody>
                    <a:bodyPr/>
                    <a:lstStyle/>
                    <a:p>
                      <a:r>
                        <a:rPr kumimoji="1" lang="ja-JP" altLang="en-US" dirty="0"/>
                        <a:t>瀞</a:t>
                      </a:r>
                    </a:p>
                  </a:txBody>
                  <a:tcPr/>
                </a:tc>
                <a:tc>
                  <a:txBody>
                    <a:bodyPr/>
                    <a:lstStyle/>
                    <a:p>
                      <a:r>
                        <a:rPr kumimoji="1" lang="ja-JP" altLang="en-US" dirty="0"/>
                        <a:t>とろ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川の水が深くて流れが非常に静かな所。</a:t>
                      </a:r>
                    </a:p>
                  </a:txBody>
                  <a:tcPr/>
                </a:tc>
                <a:extLst>
                  <a:ext uri="{0D108BD9-81ED-4DB2-BD59-A6C34878D82A}">
                    <a16:rowId xmlns:a16="http://schemas.microsoft.com/office/drawing/2014/main" val="798617971"/>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2022-09-04T16:08:53.01</a:t>
                      </a:r>
                      <a:endParaRPr kumimoji="1" lang="ja-JP" altLang="en-US" dirty="0"/>
                    </a:p>
                    <a:p>
                      <a:endParaRPr kumimoji="1" lang="ja-JP" altLang="en-US" dirty="0"/>
                    </a:p>
                  </a:txBody>
                  <a:tcPr/>
                </a:tc>
                <a:tc>
                  <a:txBody>
                    <a:bodyPr/>
                    <a:lstStyle/>
                    <a:p>
                      <a:r>
                        <a:rPr kumimoji="1" lang="en-US" altLang="ja-JP" dirty="0"/>
                        <a:t>None</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2022-09-04T16:05:53.01</a:t>
                      </a:r>
                      <a:endParaRPr kumimoji="1" lang="ja-JP" altLang="en-US" dirty="0"/>
                    </a:p>
                    <a:p>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740069473"/>
                  </a:ext>
                </a:extLst>
              </a:tr>
              <a:tr h="732567">
                <a:tc>
                  <a:txBody>
                    <a:bodyPr/>
                    <a:lstStyle/>
                    <a:p>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extLst>
                  <a:ext uri="{0D108BD9-81ED-4DB2-BD59-A6C34878D82A}">
                    <a16:rowId xmlns:a16="http://schemas.microsoft.com/office/drawing/2014/main" val="3824716258"/>
                  </a:ext>
                </a:extLst>
              </a:tr>
            </a:tbl>
          </a:graphicData>
        </a:graphic>
      </p:graphicFrame>
      <p:sp>
        <p:nvSpPr>
          <p:cNvPr id="7" name="テキスト ボックス 6">
            <a:extLst>
              <a:ext uri="{FF2B5EF4-FFF2-40B4-BE49-F238E27FC236}">
                <a16:creationId xmlns:a16="http://schemas.microsoft.com/office/drawing/2014/main" id="{2F0B4D93-DFEF-F6D5-ADD3-E26C90BA02CD}"/>
              </a:ext>
            </a:extLst>
          </p:cNvPr>
          <p:cNvSpPr txBox="1"/>
          <p:nvPr/>
        </p:nvSpPr>
        <p:spPr>
          <a:xfrm>
            <a:off x="1434908" y="5920800"/>
            <a:ext cx="5519040" cy="646331"/>
          </a:xfrm>
          <a:prstGeom prst="rect">
            <a:avLst/>
          </a:prstGeom>
          <a:noFill/>
        </p:spPr>
        <p:txBody>
          <a:bodyPr wrap="square" rtlCol="0">
            <a:spAutoFit/>
          </a:bodyPr>
          <a:lstStyle/>
          <a:p>
            <a:r>
              <a:rPr kumimoji="1" lang="en-US" altLang="ja-JP" dirty="0"/>
              <a:t>./.</a:t>
            </a:r>
            <a:r>
              <a:rPr kumimoji="1" lang="en-US" altLang="ja-JP" dirty="0" err="1"/>
              <a:t>quiz_log.db</a:t>
            </a:r>
            <a:r>
              <a:rPr kumimoji="1" lang="en-US" altLang="ja-JP" dirty="0"/>
              <a:t> </a:t>
            </a:r>
            <a:r>
              <a:rPr kumimoji="1" lang="ja-JP" altLang="en-US" dirty="0"/>
              <a:t>から取ってくる</a:t>
            </a:r>
            <a:endParaRPr kumimoji="1" lang="en-US" altLang="ja-JP" dirty="0"/>
          </a:p>
          <a:p>
            <a:r>
              <a:rPr lang="en-US" altLang="ja-JP" dirty="0"/>
              <a:t>None </a:t>
            </a:r>
            <a:r>
              <a:rPr lang="ja-JP" altLang="en-US" dirty="0"/>
              <a:t>はリタイアなどで値がない場合</a:t>
            </a:r>
            <a:endParaRPr kumimoji="1" lang="ja-JP" altLang="en-US" dirty="0"/>
          </a:p>
        </p:txBody>
      </p:sp>
    </p:spTree>
    <p:extLst>
      <p:ext uri="{BB962C8B-B14F-4D97-AF65-F5344CB8AC3E}">
        <p14:creationId xmlns:p14="http://schemas.microsoft.com/office/powerpoint/2010/main" val="390703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B82B96-5316-0995-B946-BFDEB437F778}"/>
              </a:ext>
            </a:extLst>
          </p:cNvPr>
          <p:cNvSpPr txBox="1"/>
          <p:nvPr/>
        </p:nvSpPr>
        <p:spPr>
          <a:xfrm>
            <a:off x="1066798" y="1517666"/>
            <a:ext cx="9725527" cy="5262979"/>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再配布禁止な音楽素材がプログラム起動時にあるかどうかを判定して、ない場合は音楽をなくす機能</a:t>
            </a:r>
            <a:endParaRPr lang="en-US" altLang="ja-JP" sz="2800" dirty="0"/>
          </a:p>
          <a:p>
            <a:pPr marL="457200" indent="-457200">
              <a:buFont typeface="Arial" panose="020B0604020202020204" pitchFamily="34" charset="0"/>
              <a:buChar char="•"/>
            </a:pPr>
            <a:r>
              <a:rPr lang="ja-JP" altLang="en-US" sz="2800" dirty="0"/>
              <a:t>クイズを解くときの音楽の設定（</a:t>
            </a:r>
            <a:r>
              <a:rPr lang="en-US" altLang="ja-JP" sz="2800" dirty="0"/>
              <a:t>sound</a:t>
            </a:r>
            <a:r>
              <a:rPr lang="ja-JP" altLang="en-US" sz="2800" dirty="0"/>
              <a:t>フォルダに事前に入れておけば選択できるように</a:t>
            </a:r>
            <a:r>
              <a:rPr lang="ja-JP" altLang="en-US" sz="2800"/>
              <a:t>する）</a:t>
            </a:r>
            <a:endParaRPr lang="en-US" altLang="ja-JP" sz="2800" dirty="0"/>
          </a:p>
          <a:p>
            <a:pPr marL="457200" indent="-457200">
              <a:buFont typeface="Arial" panose="020B0604020202020204" pitchFamily="34" charset="0"/>
              <a:buChar char="•"/>
            </a:pPr>
            <a:r>
              <a:rPr lang="ja-JP" altLang="en-US" sz="2800" dirty="0"/>
              <a:t>問題文や解説文の大きさに合わせて表の縦幅や横幅を調節できる機能</a:t>
            </a:r>
            <a:endParaRPr lang="en-US" altLang="ja-JP" sz="2800" dirty="0"/>
          </a:p>
          <a:p>
            <a:pPr marL="457200" indent="-457200">
              <a:buFont typeface="Arial" panose="020B0604020202020204" pitchFamily="34" charset="0"/>
              <a:buChar char="•"/>
            </a:pPr>
            <a:r>
              <a:rPr lang="ja-JP" altLang="en-US" sz="2800" dirty="0"/>
              <a:t>背景画像の追加</a:t>
            </a:r>
            <a:endParaRPr lang="en-US" altLang="ja-JP" sz="2800" dirty="0"/>
          </a:p>
          <a:p>
            <a:pPr marL="457200" indent="-457200">
              <a:buFont typeface="Arial" panose="020B0604020202020204" pitchFamily="34" charset="0"/>
              <a:buChar char="•"/>
            </a:pPr>
            <a:r>
              <a:rPr lang="en-US" altLang="ja-JP" sz="2800" dirty="0"/>
              <a:t>Python </a:t>
            </a:r>
            <a:r>
              <a:rPr lang="ja-JP" altLang="en-US" sz="2800" dirty="0"/>
              <a:t>の文章の差分を計算するモジュールを用いて、間違い部分だけを赤字で出力する</a:t>
            </a:r>
            <a:endParaRPr lang="en-US" altLang="ja-JP" sz="2800" dirty="0"/>
          </a:p>
          <a:p>
            <a:pPr marL="457200" indent="-457200">
              <a:buFont typeface="Arial" panose="020B0604020202020204" pitchFamily="34" charset="0"/>
              <a:buChar char="•"/>
            </a:pPr>
            <a:r>
              <a:rPr lang="ja-JP" altLang="en-US" sz="2800" dirty="0"/>
              <a:t>クレジット画面（音楽の素材などの表示）</a:t>
            </a:r>
            <a:endParaRPr lang="en-US" altLang="ja-JP" sz="2800" dirty="0"/>
          </a:p>
          <a:p>
            <a:pPr marL="457200" indent="-457200">
              <a:buFont typeface="Arial" panose="020B0604020202020204" pitchFamily="34" charset="0"/>
              <a:buChar char="•"/>
            </a:pPr>
            <a:r>
              <a:rPr lang="ja-JP" altLang="en-US" sz="2800" dirty="0"/>
              <a:t>画面のサイズが動かないように固定する</a:t>
            </a:r>
            <a:endParaRPr lang="en-US" altLang="ja-JP" sz="2800" dirty="0"/>
          </a:p>
          <a:p>
            <a:pPr marL="457200" indent="-457200">
              <a:buFont typeface="Arial" panose="020B0604020202020204" pitchFamily="34" charset="0"/>
              <a:buChar char="•"/>
            </a:pPr>
            <a:endParaRPr lang="en-US" altLang="ja-JP" sz="2800" dirty="0"/>
          </a:p>
        </p:txBody>
      </p:sp>
      <p:sp>
        <p:nvSpPr>
          <p:cNvPr id="3" name="テキスト ボックス 2">
            <a:extLst>
              <a:ext uri="{FF2B5EF4-FFF2-40B4-BE49-F238E27FC236}">
                <a16:creationId xmlns:a16="http://schemas.microsoft.com/office/drawing/2014/main" id="{419620DA-EE65-F488-8D27-C3D68A7FC8E9}"/>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欲しい追加機能</a:t>
            </a:r>
            <a:endParaRPr kumimoji="1" lang="en-US" altLang="ja-JP" sz="3600" b="1" dirty="0"/>
          </a:p>
        </p:txBody>
      </p:sp>
    </p:spTree>
    <p:extLst>
      <p:ext uri="{BB962C8B-B14F-4D97-AF65-F5344CB8AC3E}">
        <p14:creationId xmlns:p14="http://schemas.microsoft.com/office/powerpoint/2010/main" val="428617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欲しいクイズ（静的）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1384995"/>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Hallo world </a:t>
            </a:r>
            <a:r>
              <a:rPr kumimoji="1" lang="ja-JP" altLang="en-US" sz="2800" dirty="0"/>
              <a:t>のサンプルコードを見せて、プログラミング言語を当てるクイズ</a:t>
            </a:r>
            <a:endParaRPr kumimoji="1" lang="en-US" altLang="ja-JP" sz="2800" dirty="0"/>
          </a:p>
          <a:p>
            <a:pPr marL="457200" indent="-457200">
              <a:buFont typeface="Arial" panose="020B0604020202020204" pitchFamily="34" charset="0"/>
              <a:buChar char="•"/>
            </a:pPr>
            <a:r>
              <a:rPr lang="ja-JP" altLang="en-US" sz="2800" dirty="0"/>
              <a:t>世界の首都</a:t>
            </a:r>
            <a:endParaRPr lang="en-US" altLang="ja-JP" sz="2800" dirty="0"/>
          </a:p>
        </p:txBody>
      </p:sp>
    </p:spTree>
    <p:extLst>
      <p:ext uri="{BB962C8B-B14F-4D97-AF65-F5344CB8AC3E}">
        <p14:creationId xmlns:p14="http://schemas.microsoft.com/office/powerpoint/2010/main" val="19362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欲しいクイズ（動的）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1384995"/>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Python </a:t>
            </a:r>
            <a:r>
              <a:rPr lang="ja-JP" altLang="en-US" sz="2800" dirty="0"/>
              <a:t>のキーワードやモジュール名の英単語タイピング</a:t>
            </a:r>
            <a:endParaRPr lang="en-US" altLang="ja-JP" sz="2800" dirty="0"/>
          </a:p>
          <a:p>
            <a:pPr marL="457200" indent="-457200">
              <a:buFont typeface="Arial" panose="020B0604020202020204" pitchFamily="34" charset="0"/>
              <a:buChar char="•"/>
            </a:pPr>
            <a:r>
              <a:rPr lang="en-US" altLang="ja-JP" sz="2800" dirty="0"/>
              <a:t>3</a:t>
            </a:r>
            <a:r>
              <a:rPr lang="ja-JP" altLang="en-US" sz="2800" dirty="0"/>
              <a:t>桁程度の足し算や引き算、掛け算や割り算</a:t>
            </a:r>
            <a:endParaRPr lang="en-US" altLang="ja-JP" sz="2800" dirty="0"/>
          </a:p>
          <a:p>
            <a:pPr marL="457200" indent="-457200">
              <a:buFont typeface="Arial" panose="020B0604020202020204" pitchFamily="34" charset="0"/>
              <a:buChar char="•"/>
            </a:pPr>
            <a:endParaRPr lang="en-US" altLang="ja-JP" sz="2800" dirty="0"/>
          </a:p>
        </p:txBody>
      </p:sp>
    </p:spTree>
    <p:extLst>
      <p:ext uri="{BB962C8B-B14F-4D97-AF65-F5344CB8AC3E}">
        <p14:creationId xmlns:p14="http://schemas.microsoft.com/office/powerpoint/2010/main" val="9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kumimoji="1" lang="ja-JP" altLang="en-US" sz="4000" b="1" dirty="0"/>
              <a:t>問題選択画面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26889" y="1185761"/>
            <a:ext cx="9644744" cy="497586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7D54581-CCDD-F872-A552-928C11C261C2}"/>
              </a:ext>
            </a:extLst>
          </p:cNvPr>
          <p:cNvSpPr txBox="1"/>
          <p:nvPr/>
        </p:nvSpPr>
        <p:spPr>
          <a:xfrm>
            <a:off x="7320642"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戻る</a:t>
            </a:r>
            <a:endParaRPr lang="en-US" altLang="ja-JP" dirty="0"/>
          </a:p>
          <a:p>
            <a:r>
              <a:rPr lang="ja-JP" altLang="en-US" dirty="0"/>
              <a:t>ボタン</a:t>
            </a:r>
            <a:endParaRPr kumimoji="1" lang="ja-JP" altLang="en-US" dirty="0"/>
          </a:p>
        </p:txBody>
      </p:sp>
      <p:sp>
        <p:nvSpPr>
          <p:cNvPr id="12" name="テキスト ボックス 11">
            <a:extLst>
              <a:ext uri="{FF2B5EF4-FFF2-40B4-BE49-F238E27FC236}">
                <a16:creationId xmlns:a16="http://schemas.microsoft.com/office/drawing/2014/main" id="{D2710379-128B-5DD9-D218-C4C7C5E46AFD}"/>
              </a:ext>
            </a:extLst>
          </p:cNvPr>
          <p:cNvSpPr txBox="1"/>
          <p:nvPr/>
        </p:nvSpPr>
        <p:spPr>
          <a:xfrm>
            <a:off x="1077685" y="6161629"/>
            <a:ext cx="4800600" cy="369332"/>
          </a:xfrm>
          <a:prstGeom prst="rect">
            <a:avLst/>
          </a:prstGeom>
          <a:noFill/>
        </p:spPr>
        <p:txBody>
          <a:bodyPr wrap="square" rtlCol="0">
            <a:spAutoFit/>
          </a:bodyPr>
          <a:lstStyle/>
          <a:p>
            <a:r>
              <a:rPr lang="ja-JP" altLang="en-US" dirty="0"/>
              <a:t>戻るボタン</a:t>
            </a:r>
            <a:r>
              <a:rPr lang="en-US" altLang="ja-JP" dirty="0"/>
              <a:t>-&gt; </a:t>
            </a:r>
            <a:r>
              <a:rPr lang="ja-JP" altLang="en-US" dirty="0"/>
              <a:t>タイトル画面</a:t>
            </a:r>
            <a:endParaRPr kumimoji="1" lang="ja-JP" altLang="en-US" dirty="0"/>
          </a:p>
        </p:txBody>
      </p:sp>
      <p:graphicFrame>
        <p:nvGraphicFramePr>
          <p:cNvPr id="13" name="表 13">
            <a:extLst>
              <a:ext uri="{FF2B5EF4-FFF2-40B4-BE49-F238E27FC236}">
                <a16:creationId xmlns:a16="http://schemas.microsoft.com/office/drawing/2014/main" id="{51EE172C-544E-F7AF-551E-316F8C8C3AC7}"/>
              </a:ext>
            </a:extLst>
          </p:cNvPr>
          <p:cNvGraphicFramePr>
            <a:graphicFrameLocks noGrp="1"/>
          </p:cNvGraphicFramePr>
          <p:nvPr>
            <p:extLst>
              <p:ext uri="{D42A27DB-BD31-4B8C-83A1-F6EECF244321}">
                <p14:modId xmlns:p14="http://schemas.microsoft.com/office/powerpoint/2010/main" val="851275538"/>
              </p:ext>
            </p:extLst>
          </p:nvPr>
        </p:nvGraphicFramePr>
        <p:xfrm>
          <a:off x="1620155" y="1547741"/>
          <a:ext cx="8073574" cy="3413095"/>
        </p:xfrm>
        <a:graphic>
          <a:graphicData uri="http://schemas.openxmlformats.org/drawingml/2006/table">
            <a:tbl>
              <a:tblPr firstRow="1" bandRow="1">
                <a:tableStyleId>{5940675A-B579-460E-94D1-54222C63F5DA}</a:tableStyleId>
              </a:tblPr>
              <a:tblGrid>
                <a:gridCol w="2576288">
                  <a:extLst>
                    <a:ext uri="{9D8B030D-6E8A-4147-A177-3AD203B41FA5}">
                      <a16:colId xmlns:a16="http://schemas.microsoft.com/office/drawing/2014/main" val="1416238860"/>
                    </a:ext>
                  </a:extLst>
                </a:gridCol>
                <a:gridCol w="5497286">
                  <a:extLst>
                    <a:ext uri="{9D8B030D-6E8A-4147-A177-3AD203B41FA5}">
                      <a16:colId xmlns:a16="http://schemas.microsoft.com/office/drawing/2014/main" val="397404979"/>
                    </a:ext>
                  </a:extLst>
                </a:gridCol>
              </a:tblGrid>
              <a:tr h="426587">
                <a:tc>
                  <a:txBody>
                    <a:bodyPr/>
                    <a:lstStyle/>
                    <a:p>
                      <a:r>
                        <a:rPr kumimoji="1" lang="ja-JP" altLang="en-US" dirty="0"/>
                        <a:t>名前</a:t>
                      </a:r>
                    </a:p>
                  </a:txBody>
                  <a:tcPr/>
                </a:tc>
                <a:tc>
                  <a:txBody>
                    <a:bodyPr/>
                    <a:lstStyle/>
                    <a:p>
                      <a:r>
                        <a:rPr kumimoji="1" lang="ja-JP" altLang="en-US" dirty="0"/>
                        <a:t>説明</a:t>
                      </a:r>
                    </a:p>
                  </a:txBody>
                  <a:tcPr/>
                </a:tc>
                <a:extLst>
                  <a:ext uri="{0D108BD9-81ED-4DB2-BD59-A6C34878D82A}">
                    <a16:rowId xmlns:a16="http://schemas.microsoft.com/office/drawing/2014/main" val="2490753621"/>
                  </a:ext>
                </a:extLst>
              </a:tr>
              <a:tr h="426587">
                <a:tc>
                  <a:txBody>
                    <a:bodyPr/>
                    <a:lstStyle/>
                    <a:p>
                      <a:r>
                        <a:rPr kumimoji="1" lang="ja-JP" altLang="en-US" dirty="0"/>
                        <a:t>県庁所在地</a:t>
                      </a:r>
                    </a:p>
                  </a:txBody>
                  <a:tcPr/>
                </a:tc>
                <a:tc>
                  <a:txBody>
                    <a:bodyPr/>
                    <a:lstStyle/>
                    <a:p>
                      <a:r>
                        <a:rPr kumimoji="1" lang="ja-JP" altLang="en-US" dirty="0"/>
                        <a:t>都道府県名から県庁所在地を当てる！</a:t>
                      </a:r>
                    </a:p>
                  </a:txBody>
                  <a:tcPr/>
                </a:tc>
                <a:extLst>
                  <a:ext uri="{0D108BD9-81ED-4DB2-BD59-A6C34878D82A}">
                    <a16:rowId xmlns:a16="http://schemas.microsoft.com/office/drawing/2014/main" val="798617971"/>
                  </a:ext>
                </a:extLst>
              </a:tr>
              <a:tr h="426587">
                <a:tc>
                  <a:txBody>
                    <a:bodyPr/>
                    <a:lstStyle/>
                    <a:p>
                      <a:r>
                        <a:rPr kumimoji="1" lang="ja-JP" altLang="en-US" dirty="0"/>
                        <a:t>今日何曜日？</a:t>
                      </a:r>
                    </a:p>
                  </a:txBody>
                  <a:tcPr/>
                </a:tc>
                <a:tc>
                  <a:txBody>
                    <a:bodyPr/>
                    <a:lstStyle/>
                    <a:p>
                      <a:r>
                        <a:rPr kumimoji="1" lang="ja-JP" altLang="en-US" dirty="0"/>
                        <a:t>西暦</a:t>
                      </a:r>
                      <a:r>
                        <a:rPr kumimoji="1" lang="en-US" altLang="ja-JP" dirty="0"/>
                        <a:t>1</a:t>
                      </a:r>
                      <a:r>
                        <a:rPr kumimoji="1" lang="ja-JP" altLang="en-US" dirty="0"/>
                        <a:t>年</a:t>
                      </a:r>
                      <a:r>
                        <a:rPr kumimoji="1" lang="en-US" altLang="ja-JP" dirty="0"/>
                        <a:t>1</a:t>
                      </a:r>
                      <a:r>
                        <a:rPr kumimoji="1" lang="ja-JP" altLang="en-US" dirty="0"/>
                        <a:t>月</a:t>
                      </a:r>
                      <a:r>
                        <a:rPr kumimoji="1" lang="en-US" altLang="ja-JP" dirty="0"/>
                        <a:t>1</a:t>
                      </a:r>
                      <a:r>
                        <a:rPr kumimoji="1" lang="ja-JP" altLang="en-US" dirty="0"/>
                        <a:t>日～西暦</a:t>
                      </a:r>
                      <a:r>
                        <a:rPr kumimoji="1" lang="en-US" altLang="ja-JP" dirty="0"/>
                        <a:t>9999</a:t>
                      </a:r>
                      <a:r>
                        <a:rPr kumimoji="1" lang="ja-JP" altLang="en-US" dirty="0"/>
                        <a:t>年</a:t>
                      </a:r>
                      <a:r>
                        <a:rPr kumimoji="1" lang="en-US" altLang="ja-JP" dirty="0"/>
                        <a:t>12</a:t>
                      </a:r>
                      <a:r>
                        <a:rPr kumimoji="1" lang="ja-JP" altLang="en-US" dirty="0"/>
                        <a:t>月</a:t>
                      </a:r>
                      <a:r>
                        <a:rPr kumimoji="1" lang="en-US" altLang="ja-JP" dirty="0"/>
                        <a:t>31</a:t>
                      </a:r>
                      <a:r>
                        <a:rPr kumimoji="1" lang="ja-JP" altLang="en-US" dirty="0"/>
                        <a:t>日から選ばれた日の曜日を当てる！</a:t>
                      </a:r>
                    </a:p>
                  </a:txBody>
                  <a:tcPr/>
                </a:tc>
                <a:extLst>
                  <a:ext uri="{0D108BD9-81ED-4DB2-BD59-A6C34878D82A}">
                    <a16:rowId xmlns:a16="http://schemas.microsoft.com/office/drawing/2014/main" val="1061111591"/>
                  </a:ext>
                </a:extLst>
              </a:tr>
              <a:tr h="426587">
                <a:tc>
                  <a:txBody>
                    <a:bodyPr/>
                    <a:lstStyle/>
                    <a:p>
                      <a:r>
                        <a:rPr kumimoji="1" lang="ja-JP" altLang="en-US" dirty="0"/>
                        <a:t>難読漢字まとめ</a:t>
                      </a:r>
                    </a:p>
                  </a:txBody>
                  <a:tcPr/>
                </a:tc>
                <a:tc>
                  <a:txBody>
                    <a:bodyPr/>
                    <a:lstStyle/>
                    <a:p>
                      <a:r>
                        <a:rPr kumimoji="1" lang="ja-JP" altLang="en-US" dirty="0"/>
                        <a:t>漢検〇〇級相当の読み問題</a:t>
                      </a:r>
                    </a:p>
                  </a:txBody>
                  <a:tcPr/>
                </a:tc>
                <a:extLst>
                  <a:ext uri="{0D108BD9-81ED-4DB2-BD59-A6C34878D82A}">
                    <a16:rowId xmlns:a16="http://schemas.microsoft.com/office/drawing/2014/main" val="247253626"/>
                  </a:ext>
                </a:extLst>
              </a:tr>
              <a:tr h="426587">
                <a:tc>
                  <a:txBody>
                    <a:bodyPr/>
                    <a:lstStyle/>
                    <a:p>
                      <a:r>
                        <a:rPr kumimoji="1" lang="en-US" altLang="ja-JP" dirty="0"/>
                        <a:t>Animal</a:t>
                      </a:r>
                      <a:r>
                        <a:rPr kumimoji="1" lang="ja-JP" altLang="en-US" dirty="0"/>
                        <a:t> </a:t>
                      </a:r>
                      <a:r>
                        <a:rPr kumimoji="1" lang="en-US" altLang="ja-JP" dirty="0"/>
                        <a:t>typing</a:t>
                      </a:r>
                      <a:endParaRPr kumimoji="1" lang="ja-JP" altLang="en-US" dirty="0"/>
                    </a:p>
                  </a:txBody>
                  <a:tcPr/>
                </a:tc>
                <a:tc>
                  <a:txBody>
                    <a:bodyPr/>
                    <a:lstStyle/>
                    <a:p>
                      <a:r>
                        <a:rPr kumimoji="1" lang="ja-JP" altLang="en-US" dirty="0"/>
                        <a:t>動物名を表す英単語のタイピングゲーム</a:t>
                      </a:r>
                    </a:p>
                  </a:txBody>
                  <a:tcPr/>
                </a:tc>
                <a:extLst>
                  <a:ext uri="{0D108BD9-81ED-4DB2-BD59-A6C34878D82A}">
                    <a16:rowId xmlns:a16="http://schemas.microsoft.com/office/drawing/2014/main" val="4187978711"/>
                  </a:ext>
                </a:extLst>
              </a:tr>
              <a:tr h="426587">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2009156782"/>
                  </a:ext>
                </a:extLst>
              </a:tr>
              <a:tr h="426587">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bl>
          </a:graphicData>
        </a:graphic>
      </p:graphicFrame>
      <p:sp>
        <p:nvSpPr>
          <p:cNvPr id="14" name="テキスト ボックス 13">
            <a:extLst>
              <a:ext uri="{FF2B5EF4-FFF2-40B4-BE49-F238E27FC236}">
                <a16:creationId xmlns:a16="http://schemas.microsoft.com/office/drawing/2014/main" id="{3AFAF06E-B4C7-1A46-3FD8-B6B9EEAE3412}"/>
              </a:ext>
            </a:extLst>
          </p:cNvPr>
          <p:cNvSpPr txBox="1"/>
          <p:nvPr/>
        </p:nvSpPr>
        <p:spPr>
          <a:xfrm>
            <a:off x="1716312" y="5053401"/>
            <a:ext cx="3777344" cy="1015663"/>
          </a:xfrm>
          <a:prstGeom prst="rect">
            <a:avLst/>
          </a:prstGeom>
          <a:noFill/>
        </p:spPr>
        <p:txBody>
          <a:bodyPr wrap="square">
            <a:spAutoFit/>
          </a:bodyPr>
          <a:lstStyle/>
          <a:p>
            <a:pPr marL="571500" indent="-571500">
              <a:buFont typeface="Arial" panose="020B0604020202020204" pitchFamily="34" charset="0"/>
              <a:buChar char="•"/>
            </a:pPr>
            <a:r>
              <a:rPr lang="ja-JP" altLang="en-US" sz="2000" dirty="0"/>
              <a:t>時間制限</a:t>
            </a:r>
            <a:r>
              <a:rPr lang="en-US" altLang="ja-JP" sz="2000" dirty="0"/>
              <a:t>       [</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固定問題数   </a:t>
            </a:r>
            <a:r>
              <a:rPr lang="en-US" altLang="ja-JP" sz="2000" dirty="0"/>
              <a:t>[</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エンドレス</a:t>
            </a:r>
          </a:p>
        </p:txBody>
      </p:sp>
      <p:sp>
        <p:nvSpPr>
          <p:cNvPr id="15" name="テキスト ボックス 14">
            <a:extLst>
              <a:ext uri="{FF2B5EF4-FFF2-40B4-BE49-F238E27FC236}">
                <a16:creationId xmlns:a16="http://schemas.microsoft.com/office/drawing/2014/main" id="{B8F55918-BBBB-876C-F573-AA3C7F8C698F}"/>
              </a:ext>
            </a:extLst>
          </p:cNvPr>
          <p:cNvSpPr txBox="1"/>
          <p:nvPr/>
        </p:nvSpPr>
        <p:spPr>
          <a:xfrm>
            <a:off x="8681357"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開始</a:t>
            </a:r>
            <a:endParaRPr lang="en-US" altLang="ja-JP" dirty="0"/>
          </a:p>
          <a:p>
            <a:r>
              <a:rPr lang="ja-JP" altLang="en-US" dirty="0"/>
              <a:t>ボタン</a:t>
            </a:r>
            <a:endParaRPr kumimoji="1" lang="ja-JP" altLang="en-US" dirty="0"/>
          </a:p>
        </p:txBody>
      </p:sp>
    </p:spTree>
    <p:extLst>
      <p:ext uri="{BB962C8B-B14F-4D97-AF65-F5344CB8AC3E}">
        <p14:creationId xmlns:p14="http://schemas.microsoft.com/office/powerpoint/2010/main" val="323960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7" y="1545771"/>
            <a:ext cx="6890663" cy="5078313"/>
          </a:xfrm>
          <a:prstGeom prst="rect">
            <a:avLst/>
          </a:prstGeom>
          <a:noFill/>
        </p:spPr>
        <p:txBody>
          <a:bodyPr wrap="square" rtlCol="0">
            <a:spAutoFit/>
          </a:bodyPr>
          <a:lstStyle/>
          <a:p>
            <a:r>
              <a:rPr lang="ja-JP" altLang="en-US" dirty="0"/>
              <a:t>問題は以下の</a:t>
            </a:r>
            <a:r>
              <a:rPr lang="en-US" altLang="ja-JP" dirty="0"/>
              <a:t>2</a:t>
            </a:r>
            <a:r>
              <a:rPr lang="ja-JP" altLang="en-US" dirty="0"/>
              <a:t>通りに分かれる．</a:t>
            </a:r>
            <a:endParaRPr lang="en-US" altLang="ja-JP" dirty="0"/>
          </a:p>
          <a:p>
            <a:pPr marL="285750" indent="-285750">
              <a:buFont typeface="Arial" panose="020B0604020202020204" pitchFamily="34" charset="0"/>
              <a:buChar char="•"/>
            </a:pPr>
            <a:r>
              <a:rPr lang="ja-JP" altLang="en-US" dirty="0"/>
              <a:t>データベースから読み取る（例：漢字の読み問題）</a:t>
            </a:r>
            <a:endParaRPr lang="en-US" altLang="ja-JP" dirty="0"/>
          </a:p>
          <a:p>
            <a:pPr marL="285750" indent="-285750">
              <a:buFont typeface="Arial" panose="020B0604020202020204" pitchFamily="34" charset="0"/>
              <a:buChar char="•"/>
            </a:pPr>
            <a:r>
              <a:rPr lang="ja-JP" altLang="en-US" dirty="0"/>
              <a:t> </a:t>
            </a:r>
            <a:r>
              <a:rPr lang="en-US" altLang="ja-JP" dirty="0"/>
              <a:t>python </a:t>
            </a:r>
            <a:r>
              <a:rPr lang="ja-JP" altLang="en-US" dirty="0"/>
              <a:t>のクラスで定義されていて，動的に作成する（例：曜日クイズは回答を計算して用意する）</a:t>
            </a:r>
            <a:endParaRPr lang="en-US" altLang="ja-JP" dirty="0"/>
          </a:p>
          <a:p>
            <a:r>
              <a:rPr lang="ja-JP" altLang="en-US" dirty="0"/>
              <a:t>どちらもプログラム内では </a:t>
            </a:r>
            <a:r>
              <a:rPr lang="en-US" altLang="ja-JP" dirty="0"/>
              <a:t>Quizzes </a:t>
            </a:r>
            <a:r>
              <a:rPr lang="ja-JP" altLang="en-US" dirty="0"/>
              <a:t>クラスになり扱われる．</a:t>
            </a:r>
            <a:r>
              <a:rPr lang="en-US" altLang="ja-JP" dirty="0"/>
              <a:t>Quizzes </a:t>
            </a:r>
            <a:r>
              <a:rPr lang="ja-JP" altLang="en-US" dirty="0"/>
              <a:t>クラスは </a:t>
            </a:r>
            <a:r>
              <a:rPr lang="en-US" altLang="ja-JP" dirty="0"/>
              <a:t>Quiz </a:t>
            </a:r>
            <a:r>
              <a:rPr lang="ja-JP" altLang="en-US" dirty="0"/>
              <a:t>クラスのリストを（右例では</a:t>
            </a:r>
            <a:r>
              <a:rPr lang="en-US" altLang="ja-JP" dirty="0"/>
              <a:t>quizzes </a:t>
            </a:r>
            <a:r>
              <a:rPr lang="ja-JP" altLang="en-US" dirty="0"/>
              <a:t>テーブルの行数が要素数で）保持する．</a:t>
            </a:r>
            <a:endParaRPr lang="en-US" altLang="ja-JP" dirty="0"/>
          </a:p>
          <a:p>
            <a:endParaRPr lang="en-US" altLang="ja-JP" dirty="0"/>
          </a:p>
          <a:p>
            <a:r>
              <a:rPr lang="ja-JP" altLang="en-US" dirty="0"/>
              <a:t>データベースがあれば </a:t>
            </a:r>
            <a:r>
              <a:rPr lang="en-US" altLang="ja-JP" dirty="0"/>
              <a:t>./database</a:t>
            </a:r>
            <a:r>
              <a:rPr lang="ja-JP" altLang="en-US" dirty="0"/>
              <a:t>フォルダ以下に</a:t>
            </a:r>
            <a:r>
              <a:rPr lang="en-US" altLang="ja-JP" dirty="0"/>
              <a:t>.</a:t>
            </a:r>
            <a:r>
              <a:rPr lang="en-US" altLang="ja-JP" dirty="0" err="1"/>
              <a:t>db</a:t>
            </a:r>
            <a:r>
              <a:rPr lang="ja-JP" altLang="en-US" dirty="0"/>
              <a:t>で格納</a:t>
            </a:r>
            <a:endParaRPr lang="en-US" altLang="ja-JP" dirty="0"/>
          </a:p>
          <a:p>
            <a:r>
              <a:rPr lang="ja-JP" altLang="en-US" dirty="0"/>
              <a:t>例：</a:t>
            </a:r>
            <a:endParaRPr lang="en-US" altLang="ja-JP" dirty="0"/>
          </a:p>
          <a:p>
            <a:r>
              <a:rPr lang="en-US" altLang="ja-JP" dirty="0"/>
              <a:t>./database/</a:t>
            </a:r>
            <a:r>
              <a:rPr lang="en-US" altLang="ja-JP" dirty="0" err="1"/>
              <a:t>kanken.db</a:t>
            </a:r>
            <a:endParaRPr lang="en-US" altLang="ja-JP" dirty="0"/>
          </a:p>
          <a:p>
            <a:r>
              <a:rPr lang="en-US" altLang="ja-JP" dirty="0"/>
              <a:t>./database/</a:t>
            </a:r>
            <a:r>
              <a:rPr lang="en-US" altLang="ja-JP" dirty="0" err="1"/>
              <a:t>animal_typing.db</a:t>
            </a:r>
            <a:endParaRPr lang="en-US" altLang="ja-JP" dirty="0"/>
          </a:p>
          <a:p>
            <a:r>
              <a:rPr lang="en-US" altLang="ja-JP" dirty="0"/>
              <a:t>./database/</a:t>
            </a:r>
            <a:r>
              <a:rPr lang="en-US" altLang="ja-JP" dirty="0" err="1"/>
              <a:t>kenchoshozaichi.db</a:t>
            </a:r>
            <a:endParaRPr lang="en-US" altLang="ja-JP" dirty="0"/>
          </a:p>
          <a:p>
            <a:endParaRPr lang="en-US" altLang="ja-JP" dirty="0"/>
          </a:p>
          <a:p>
            <a:r>
              <a:rPr lang="ja-JP" altLang="en-US" dirty="0"/>
              <a:t>各データベースは右のテーブル構造を持つ．</a:t>
            </a:r>
            <a:endParaRPr lang="en-US" altLang="ja-JP" dirty="0"/>
          </a:p>
          <a:p>
            <a:r>
              <a:rPr lang="ja-JP" altLang="en-US" dirty="0"/>
              <a:t>テーブル名とカラム名はどのテーブルでも共通．</a:t>
            </a:r>
            <a:endParaRPr lang="en-US" altLang="ja-JP" dirty="0"/>
          </a:p>
          <a:p>
            <a:endParaRPr lang="en-US" altLang="ja-JP" dirty="0"/>
          </a:p>
          <a:p>
            <a:r>
              <a:rPr lang="en-US" altLang="ja-JP" dirty="0"/>
              <a:t>abstract </a:t>
            </a:r>
            <a:r>
              <a:rPr lang="ja-JP" altLang="en-US" dirty="0"/>
              <a:t>クラスから抽出された内容は問題選択画面で使用する．</a:t>
            </a:r>
            <a:endParaRPr lang="en-US" altLang="ja-JP" dirty="0"/>
          </a:p>
        </p:txBody>
      </p:sp>
      <p:sp>
        <p:nvSpPr>
          <p:cNvPr id="5" name="テキスト ボックス 4">
            <a:extLst>
              <a:ext uri="{FF2B5EF4-FFF2-40B4-BE49-F238E27FC236}">
                <a16:creationId xmlns:a16="http://schemas.microsoft.com/office/drawing/2014/main" id="{4FDE43B7-AE49-40E2-C6A3-30237D6AFBE0}"/>
              </a:ext>
            </a:extLst>
          </p:cNvPr>
          <p:cNvSpPr txBox="1"/>
          <p:nvPr/>
        </p:nvSpPr>
        <p:spPr>
          <a:xfrm>
            <a:off x="8403773" y="1176439"/>
            <a:ext cx="2198914" cy="646331"/>
          </a:xfrm>
          <a:prstGeom prst="rect">
            <a:avLst/>
          </a:prstGeom>
          <a:noFill/>
        </p:spPr>
        <p:txBody>
          <a:bodyPr wrap="square" rtlCol="0">
            <a:spAutoFit/>
          </a:bodyPr>
          <a:lstStyle/>
          <a:p>
            <a:r>
              <a:rPr lang="en-US" altLang="ja-JP" dirty="0"/>
              <a:t>overview </a:t>
            </a:r>
            <a:r>
              <a:rPr lang="ja-JP" altLang="en-US" dirty="0"/>
              <a:t>テーブル</a:t>
            </a:r>
            <a:endParaRPr lang="en-US" altLang="ja-JP" dirty="0"/>
          </a:p>
          <a:p>
            <a:r>
              <a:rPr lang="ja-JP" altLang="en-US" dirty="0"/>
              <a:t>（行は一つだけ）</a:t>
            </a:r>
            <a:endParaRPr lang="en-US" altLang="ja-JP" dirty="0"/>
          </a:p>
        </p:txBody>
      </p:sp>
      <p:graphicFrame>
        <p:nvGraphicFramePr>
          <p:cNvPr id="6" name="表 6">
            <a:extLst>
              <a:ext uri="{FF2B5EF4-FFF2-40B4-BE49-F238E27FC236}">
                <a16:creationId xmlns:a16="http://schemas.microsoft.com/office/drawing/2014/main" id="{567214C2-0C5B-99B8-7640-92077982C170}"/>
              </a:ext>
            </a:extLst>
          </p:cNvPr>
          <p:cNvGraphicFramePr>
            <a:graphicFrameLocks noGrp="1"/>
          </p:cNvGraphicFramePr>
          <p:nvPr>
            <p:extLst>
              <p:ext uri="{D42A27DB-BD31-4B8C-83A1-F6EECF244321}">
                <p14:modId xmlns:p14="http://schemas.microsoft.com/office/powerpoint/2010/main" val="1400220403"/>
              </p:ext>
            </p:extLst>
          </p:nvPr>
        </p:nvGraphicFramePr>
        <p:xfrm>
          <a:off x="7728855" y="1905781"/>
          <a:ext cx="3799115" cy="74168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難読漢字</a:t>
                      </a:r>
                    </a:p>
                  </a:txBody>
                  <a:tcPr/>
                </a:tc>
                <a:tc>
                  <a:txBody>
                    <a:bodyPr/>
                    <a:lstStyle/>
                    <a:p>
                      <a:r>
                        <a:rPr kumimoji="1" lang="ja-JP" altLang="en-US" dirty="0"/>
                        <a:t>漢検〇〇級相当の</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graphicFrame>
        <p:nvGraphicFramePr>
          <p:cNvPr id="7" name="表 6">
            <a:extLst>
              <a:ext uri="{FF2B5EF4-FFF2-40B4-BE49-F238E27FC236}">
                <a16:creationId xmlns:a16="http://schemas.microsoft.com/office/drawing/2014/main" id="{760D48E1-E1F2-8172-027F-A944C6F472C4}"/>
              </a:ext>
            </a:extLst>
          </p:cNvPr>
          <p:cNvGraphicFramePr>
            <a:graphicFrameLocks noGrp="1"/>
          </p:cNvGraphicFramePr>
          <p:nvPr>
            <p:extLst>
              <p:ext uri="{D42A27DB-BD31-4B8C-83A1-F6EECF244321}">
                <p14:modId xmlns:p14="http://schemas.microsoft.com/office/powerpoint/2010/main" val="4068216613"/>
              </p:ext>
            </p:extLst>
          </p:nvPr>
        </p:nvGraphicFramePr>
        <p:xfrm>
          <a:off x="7249890" y="3429000"/>
          <a:ext cx="4582883" cy="212963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719743">
                  <a:extLst>
                    <a:ext uri="{9D8B030D-6E8A-4147-A177-3AD203B41FA5}">
                      <a16:colId xmlns:a16="http://schemas.microsoft.com/office/drawing/2014/main" val="879576999"/>
                    </a:ext>
                  </a:extLst>
                </a:gridCol>
                <a:gridCol w="1719743">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ja-JP" altLang="en-US" dirty="0"/>
                        <a:t>御御御付</a:t>
                      </a:r>
                    </a:p>
                  </a:txBody>
                  <a:tcPr/>
                </a:tc>
                <a:tc>
                  <a:txBody>
                    <a:bodyPr/>
                    <a:lstStyle/>
                    <a:p>
                      <a:r>
                        <a:rPr kumimoji="1" lang="ja-JP" altLang="en-US" dirty="0"/>
                        <a:t>おみおつけ</a:t>
                      </a:r>
                    </a:p>
                  </a:txBody>
                  <a:tcPr/>
                </a:tc>
                <a:tc>
                  <a:txBody>
                    <a:bodyPr/>
                    <a:lstStyle/>
                    <a:p>
                      <a:r>
                        <a:rPr kumimoji="1" lang="ja-JP" altLang="en-US" dirty="0"/>
                        <a:t>お味噌汁を丁寧に表現した言葉</a:t>
                      </a:r>
                    </a:p>
                  </a:txBody>
                  <a:tcPr/>
                </a:tc>
                <a:extLst>
                  <a:ext uri="{0D108BD9-81ED-4DB2-BD59-A6C34878D82A}">
                    <a16:rowId xmlns:a16="http://schemas.microsoft.com/office/drawing/2014/main" val="3231092690"/>
                  </a:ext>
                </a:extLst>
              </a:tr>
              <a:tr h="575157">
                <a:tc>
                  <a:txBody>
                    <a:bodyPr/>
                    <a:lstStyle/>
                    <a:p>
                      <a:r>
                        <a:rPr kumimoji="1" lang="ja-JP" altLang="en-US" dirty="0"/>
                        <a:t>蟷螂</a:t>
                      </a:r>
                    </a:p>
                  </a:txBody>
                  <a:tcPr/>
                </a:tc>
                <a:tc>
                  <a:txBody>
                    <a:bodyPr/>
                    <a:lstStyle/>
                    <a:p>
                      <a:r>
                        <a:rPr kumimoji="1" lang="ja-JP" altLang="en-US" dirty="0"/>
                        <a:t>かまきり</a:t>
                      </a:r>
                      <a:r>
                        <a:rPr kumimoji="1" lang="en-US" altLang="ja-JP" dirty="0"/>
                        <a:t>\t</a:t>
                      </a:r>
                      <a:r>
                        <a:rPr kumimoji="1" lang="ja-JP" altLang="en-US" dirty="0"/>
                        <a:t>とうろう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前脚が鎌状に変化した昆虫</a:t>
                      </a:r>
                    </a:p>
                  </a:txBody>
                  <a:tcPr/>
                </a:tc>
                <a:extLst>
                  <a:ext uri="{0D108BD9-81ED-4DB2-BD59-A6C34878D82A}">
                    <a16:rowId xmlns:a16="http://schemas.microsoft.com/office/drawing/2014/main" val="1868498888"/>
                  </a:ext>
                </a:extLst>
              </a:tr>
            </a:tbl>
          </a:graphicData>
        </a:graphic>
      </p:graphicFrame>
      <p:sp>
        <p:nvSpPr>
          <p:cNvPr id="8" name="テキスト ボックス 7">
            <a:extLst>
              <a:ext uri="{FF2B5EF4-FFF2-40B4-BE49-F238E27FC236}">
                <a16:creationId xmlns:a16="http://schemas.microsoft.com/office/drawing/2014/main" id="{6E63F128-9C97-C8D0-FB2F-90CCADFD31E2}"/>
              </a:ext>
            </a:extLst>
          </p:cNvPr>
          <p:cNvSpPr txBox="1"/>
          <p:nvPr/>
        </p:nvSpPr>
        <p:spPr>
          <a:xfrm>
            <a:off x="8278587" y="2998149"/>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3" name="テキスト ボックス 2">
            <a:extLst>
              <a:ext uri="{FF2B5EF4-FFF2-40B4-BE49-F238E27FC236}">
                <a16:creationId xmlns:a16="http://schemas.microsoft.com/office/drawing/2014/main" id="{DFA2491B-A3BD-36EF-E600-E9FE67F2EDD9}"/>
              </a:ext>
            </a:extLst>
          </p:cNvPr>
          <p:cNvSpPr txBox="1"/>
          <p:nvPr/>
        </p:nvSpPr>
        <p:spPr>
          <a:xfrm>
            <a:off x="7374962" y="5916382"/>
            <a:ext cx="4506900" cy="646331"/>
          </a:xfrm>
          <a:prstGeom prst="rect">
            <a:avLst/>
          </a:prstGeom>
          <a:noFill/>
        </p:spPr>
        <p:txBody>
          <a:bodyPr wrap="square" rtlCol="0">
            <a:spAutoFit/>
          </a:bodyPr>
          <a:lstStyle/>
          <a:p>
            <a:r>
              <a:rPr lang="ja-JP" altLang="en-US" b="1" dirty="0"/>
              <a:t>複数の回答がある場合はタブ文字で繋げて格納する（プログラム側で処理する）</a:t>
            </a:r>
            <a:endParaRPr lang="en-US" altLang="ja-JP" b="1" dirty="0"/>
          </a:p>
        </p:txBody>
      </p:sp>
    </p:spTree>
    <p:extLst>
      <p:ext uri="{BB962C8B-B14F-4D97-AF65-F5344CB8AC3E}">
        <p14:creationId xmlns:p14="http://schemas.microsoft.com/office/powerpoint/2010/main" val="290852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8" y="1545771"/>
            <a:ext cx="1565062" cy="646331"/>
          </a:xfrm>
          <a:prstGeom prst="rect">
            <a:avLst/>
          </a:prstGeom>
          <a:noFill/>
        </p:spPr>
        <p:txBody>
          <a:bodyPr wrap="square" rtlCol="0">
            <a:spAutoFit/>
          </a:bodyPr>
          <a:lstStyle/>
          <a:p>
            <a:r>
              <a:rPr lang="ja-JP" altLang="en-US" b="1" dirty="0"/>
              <a:t>タイピング</a:t>
            </a:r>
            <a:endParaRPr lang="en-US" altLang="ja-JP" b="1" dirty="0"/>
          </a:p>
          <a:p>
            <a:r>
              <a:rPr lang="ja-JP" altLang="en-US" b="1" dirty="0"/>
              <a:t>問題の例</a:t>
            </a:r>
            <a:endParaRPr lang="en-US" altLang="ja-JP" b="1" dirty="0"/>
          </a:p>
        </p:txBody>
      </p:sp>
      <p:sp>
        <p:nvSpPr>
          <p:cNvPr id="3" name="テキスト ボックス 2">
            <a:extLst>
              <a:ext uri="{FF2B5EF4-FFF2-40B4-BE49-F238E27FC236}">
                <a16:creationId xmlns:a16="http://schemas.microsoft.com/office/drawing/2014/main" id="{2FADB024-F2F7-1DC8-D17E-1E4BD1B7E0FE}"/>
              </a:ext>
            </a:extLst>
          </p:cNvPr>
          <p:cNvSpPr txBox="1"/>
          <p:nvPr/>
        </p:nvSpPr>
        <p:spPr>
          <a:xfrm>
            <a:off x="2049475" y="157909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9" name="表 6">
            <a:extLst>
              <a:ext uri="{FF2B5EF4-FFF2-40B4-BE49-F238E27FC236}">
                <a16:creationId xmlns:a16="http://schemas.microsoft.com/office/drawing/2014/main" id="{05DDBD42-E810-DCF6-0B9A-071F04EF1752}"/>
              </a:ext>
            </a:extLst>
          </p:cNvPr>
          <p:cNvGraphicFramePr>
            <a:graphicFrameLocks noGrp="1"/>
          </p:cNvGraphicFramePr>
          <p:nvPr>
            <p:extLst>
              <p:ext uri="{D42A27DB-BD31-4B8C-83A1-F6EECF244321}">
                <p14:modId xmlns:p14="http://schemas.microsoft.com/office/powerpoint/2010/main" val="2031698045"/>
              </p:ext>
            </p:extLst>
          </p:nvPr>
        </p:nvGraphicFramePr>
        <p:xfrm>
          <a:off x="1374557" y="2308438"/>
          <a:ext cx="3799115" cy="101092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アニマルタイピング</a:t>
                      </a:r>
                    </a:p>
                  </a:txBody>
                  <a:tcPr/>
                </a:tc>
                <a:tc>
                  <a:txBody>
                    <a:bodyPr/>
                    <a:lstStyle/>
                    <a:p>
                      <a:r>
                        <a:rPr kumimoji="1" lang="ja-JP" altLang="en-US" dirty="0"/>
                        <a:t>動物を表す英単語のタイピング</a:t>
                      </a:r>
                    </a:p>
                  </a:txBody>
                  <a:tcPr/>
                </a:tc>
                <a:extLst>
                  <a:ext uri="{0D108BD9-81ED-4DB2-BD59-A6C34878D82A}">
                    <a16:rowId xmlns:a16="http://schemas.microsoft.com/office/drawing/2014/main" val="3231092690"/>
                  </a:ext>
                </a:extLst>
              </a:tr>
            </a:tbl>
          </a:graphicData>
        </a:graphic>
      </p:graphicFrame>
      <p:graphicFrame>
        <p:nvGraphicFramePr>
          <p:cNvPr id="10" name="表 9">
            <a:extLst>
              <a:ext uri="{FF2B5EF4-FFF2-40B4-BE49-F238E27FC236}">
                <a16:creationId xmlns:a16="http://schemas.microsoft.com/office/drawing/2014/main" id="{B0FC69DA-7A96-D4B0-0E60-214EE77EE25F}"/>
              </a:ext>
            </a:extLst>
          </p:cNvPr>
          <p:cNvGraphicFramePr>
            <a:graphicFrameLocks noGrp="1"/>
          </p:cNvGraphicFramePr>
          <p:nvPr>
            <p:extLst>
              <p:ext uri="{D42A27DB-BD31-4B8C-83A1-F6EECF244321}">
                <p14:modId xmlns:p14="http://schemas.microsoft.com/office/powerpoint/2010/main" val="2601700076"/>
              </p:ext>
            </p:extLst>
          </p:nvPr>
        </p:nvGraphicFramePr>
        <p:xfrm>
          <a:off x="895592" y="3831657"/>
          <a:ext cx="4582883" cy="185531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108472">
                  <a:extLst>
                    <a:ext uri="{9D8B030D-6E8A-4147-A177-3AD203B41FA5}">
                      <a16:colId xmlns:a16="http://schemas.microsoft.com/office/drawing/2014/main" val="879576999"/>
                    </a:ext>
                  </a:extLst>
                </a:gridCol>
                <a:gridCol w="2331014">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cat\n</a:t>
                      </a:r>
                      <a:r>
                        <a:rPr kumimoji="1" lang="ja-JP" altLang="en-US" dirty="0"/>
                        <a:t>これは猫を意味する英単語なのだ</a:t>
                      </a:r>
                      <a:endParaRPr kumimoji="1" lang="en-US" altLang="ja-JP" dirty="0"/>
                    </a:p>
                  </a:txBody>
                  <a:tcPr/>
                </a:tc>
                <a:extLst>
                  <a:ext uri="{0D108BD9-81ED-4DB2-BD59-A6C34878D82A}">
                    <a16:rowId xmlns:a16="http://schemas.microsoft.com/office/drawing/2014/main" val="3231092690"/>
                  </a:ext>
                </a:extLst>
              </a:tr>
              <a:tr h="575157">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ちなみに犬の鳴き声は</a:t>
                      </a:r>
                      <a:r>
                        <a:rPr kumimoji="1" lang="en-US" altLang="ja-JP" sz="1800" b="0" i="0" kern="1200" dirty="0">
                          <a:solidFill>
                            <a:schemeClr val="tx1"/>
                          </a:solidFill>
                          <a:effectLst/>
                          <a:latin typeface="+mn-lt"/>
                          <a:ea typeface="+mn-ea"/>
                          <a:cs typeface="+mn-cs"/>
                        </a:rPr>
                        <a:t>bow-wow </a:t>
                      </a:r>
                      <a:r>
                        <a:rPr kumimoji="1" lang="ja-JP" altLang="en-US" sz="1800" b="0" i="0" kern="1200" dirty="0">
                          <a:solidFill>
                            <a:schemeClr val="tx1"/>
                          </a:solidFill>
                          <a:effectLst/>
                          <a:latin typeface="+mn-lt"/>
                          <a:ea typeface="+mn-ea"/>
                          <a:cs typeface="+mn-cs"/>
                        </a:rPr>
                        <a:t>など</a:t>
                      </a:r>
                    </a:p>
                  </a:txBody>
                  <a:tcPr/>
                </a:tc>
                <a:extLst>
                  <a:ext uri="{0D108BD9-81ED-4DB2-BD59-A6C34878D82A}">
                    <a16:rowId xmlns:a16="http://schemas.microsoft.com/office/drawing/2014/main" val="1868498888"/>
                  </a:ext>
                </a:extLst>
              </a:tr>
            </a:tbl>
          </a:graphicData>
        </a:graphic>
      </p:graphicFrame>
      <p:sp>
        <p:nvSpPr>
          <p:cNvPr id="11" name="テキスト ボックス 10">
            <a:extLst>
              <a:ext uri="{FF2B5EF4-FFF2-40B4-BE49-F238E27FC236}">
                <a16:creationId xmlns:a16="http://schemas.microsoft.com/office/drawing/2014/main" id="{8C4DA471-6F4A-A2DA-8386-71B7CD2497ED}"/>
              </a:ext>
            </a:extLst>
          </p:cNvPr>
          <p:cNvSpPr txBox="1"/>
          <p:nvPr/>
        </p:nvSpPr>
        <p:spPr>
          <a:xfrm>
            <a:off x="1924289" y="3400806"/>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2" name="テキスト ボックス 11">
            <a:extLst>
              <a:ext uri="{FF2B5EF4-FFF2-40B4-BE49-F238E27FC236}">
                <a16:creationId xmlns:a16="http://schemas.microsoft.com/office/drawing/2014/main" id="{0AF72126-E007-B0DD-A626-DF0DC6C4581E}"/>
              </a:ext>
            </a:extLst>
          </p:cNvPr>
          <p:cNvSpPr txBox="1"/>
          <p:nvPr/>
        </p:nvSpPr>
        <p:spPr>
          <a:xfrm>
            <a:off x="5995866" y="311495"/>
            <a:ext cx="1565062" cy="646331"/>
          </a:xfrm>
          <a:prstGeom prst="rect">
            <a:avLst/>
          </a:prstGeom>
          <a:noFill/>
        </p:spPr>
        <p:txBody>
          <a:bodyPr wrap="square" rtlCol="0">
            <a:spAutoFit/>
          </a:bodyPr>
          <a:lstStyle/>
          <a:p>
            <a:r>
              <a:rPr lang="ja-JP" altLang="en-US" b="1" dirty="0"/>
              <a:t>四字熟語の意味の例</a:t>
            </a:r>
            <a:endParaRPr lang="en-US" altLang="ja-JP" b="1" dirty="0"/>
          </a:p>
        </p:txBody>
      </p:sp>
      <p:sp>
        <p:nvSpPr>
          <p:cNvPr id="13" name="テキスト ボックス 12">
            <a:extLst>
              <a:ext uri="{FF2B5EF4-FFF2-40B4-BE49-F238E27FC236}">
                <a16:creationId xmlns:a16="http://schemas.microsoft.com/office/drawing/2014/main" id="{34FB4DA3-2FFC-C3DE-695E-388846244F61}"/>
              </a:ext>
            </a:extLst>
          </p:cNvPr>
          <p:cNvSpPr txBox="1"/>
          <p:nvPr/>
        </p:nvSpPr>
        <p:spPr>
          <a:xfrm>
            <a:off x="8403773" y="38716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14" name="表 6">
            <a:extLst>
              <a:ext uri="{FF2B5EF4-FFF2-40B4-BE49-F238E27FC236}">
                <a16:creationId xmlns:a16="http://schemas.microsoft.com/office/drawing/2014/main" id="{3D35A022-6CA5-2571-AD37-697D053399E9}"/>
              </a:ext>
            </a:extLst>
          </p:cNvPr>
          <p:cNvGraphicFramePr>
            <a:graphicFrameLocks noGrp="1"/>
          </p:cNvGraphicFramePr>
          <p:nvPr>
            <p:extLst>
              <p:ext uri="{D42A27DB-BD31-4B8C-83A1-F6EECF244321}">
                <p14:modId xmlns:p14="http://schemas.microsoft.com/office/powerpoint/2010/main" val="4012518618"/>
              </p:ext>
            </p:extLst>
          </p:nvPr>
        </p:nvGraphicFramePr>
        <p:xfrm>
          <a:off x="6879766" y="1019345"/>
          <a:ext cx="4876914" cy="1285240"/>
        </p:xfrm>
        <a:graphic>
          <a:graphicData uri="http://schemas.openxmlformats.org/drawingml/2006/table">
            <a:tbl>
              <a:tblPr firstRow="1" bandRow="1">
                <a:tableStyleId>{5940675A-B579-460E-94D1-54222C63F5DA}</a:tableStyleId>
              </a:tblPr>
              <a:tblGrid>
                <a:gridCol w="1947599">
                  <a:extLst>
                    <a:ext uri="{9D8B030D-6E8A-4147-A177-3AD203B41FA5}">
                      <a16:colId xmlns:a16="http://schemas.microsoft.com/office/drawing/2014/main" val="809760655"/>
                    </a:ext>
                  </a:extLst>
                </a:gridCol>
                <a:gridCol w="2929315">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129962">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3231092690"/>
                  </a:ext>
                </a:extLst>
              </a:tr>
            </a:tbl>
          </a:graphicData>
        </a:graphic>
      </p:graphicFrame>
      <p:graphicFrame>
        <p:nvGraphicFramePr>
          <p:cNvPr id="15" name="表 14">
            <a:extLst>
              <a:ext uri="{FF2B5EF4-FFF2-40B4-BE49-F238E27FC236}">
                <a16:creationId xmlns:a16="http://schemas.microsoft.com/office/drawing/2014/main" id="{092FA371-2357-345B-3551-38C0492C2299}"/>
              </a:ext>
            </a:extLst>
          </p:cNvPr>
          <p:cNvGraphicFramePr>
            <a:graphicFrameLocks noGrp="1"/>
          </p:cNvGraphicFramePr>
          <p:nvPr>
            <p:extLst>
              <p:ext uri="{D42A27DB-BD31-4B8C-83A1-F6EECF244321}">
                <p14:modId xmlns:p14="http://schemas.microsoft.com/office/powerpoint/2010/main" val="80261530"/>
              </p:ext>
            </p:extLst>
          </p:nvPr>
        </p:nvGraphicFramePr>
        <p:xfrm>
          <a:off x="5995866" y="2864769"/>
          <a:ext cx="5836907" cy="2926080"/>
        </p:xfrm>
        <a:graphic>
          <a:graphicData uri="http://schemas.openxmlformats.org/drawingml/2006/table">
            <a:tbl>
              <a:tblPr firstRow="1" bandRow="1">
                <a:tableStyleId>{5940675A-B579-460E-94D1-54222C63F5DA}</a:tableStyleId>
              </a:tblPr>
              <a:tblGrid>
                <a:gridCol w="4235789">
                  <a:extLst>
                    <a:ext uri="{9D8B030D-6E8A-4147-A177-3AD203B41FA5}">
                      <a16:colId xmlns:a16="http://schemas.microsoft.com/office/drawing/2014/main" val="809760655"/>
                    </a:ext>
                  </a:extLst>
                </a:gridCol>
                <a:gridCol w="750770">
                  <a:extLst>
                    <a:ext uri="{9D8B030D-6E8A-4147-A177-3AD203B41FA5}">
                      <a16:colId xmlns:a16="http://schemas.microsoft.com/office/drawing/2014/main" val="879576999"/>
                    </a:ext>
                  </a:extLst>
                </a:gridCol>
                <a:gridCol w="850348">
                  <a:extLst>
                    <a:ext uri="{9D8B030D-6E8A-4147-A177-3AD203B41FA5}">
                      <a16:colId xmlns:a16="http://schemas.microsoft.com/office/drawing/2014/main" val="3499435264"/>
                    </a:ext>
                  </a:extLst>
                </a:gridCol>
              </a:tblGrid>
              <a:tr h="598060">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168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「羊頭狗肉」</a:t>
                      </a:r>
                      <a:r>
                        <a:rPr kumimoji="1" lang="en-US" altLang="ja-JP" dirty="0"/>
                        <a:t>\n1.</a:t>
                      </a:r>
                      <a:r>
                        <a:rPr kumimoji="1" lang="ja-JP" altLang="en-US" sz="1800" b="0" i="0" kern="1200" dirty="0">
                          <a:solidFill>
                            <a:schemeClr val="tx1"/>
                          </a:solidFill>
                          <a:effectLst/>
                          <a:latin typeface="+mn-lt"/>
                          <a:ea typeface="+mn-ea"/>
                          <a:cs typeface="+mn-cs"/>
                        </a:rPr>
                        <a:t>見た目や表面と、実際・実質が一致しないことのたとえ</a:t>
                      </a:r>
                      <a:r>
                        <a:rPr kumimoji="1" lang="en-US" altLang="ja-JP" sz="1800" b="0" i="0" kern="1200" dirty="0">
                          <a:solidFill>
                            <a:schemeClr val="tx1"/>
                          </a:solidFill>
                          <a:effectLst/>
                          <a:latin typeface="+mn-lt"/>
                          <a:ea typeface="+mn-ea"/>
                          <a:cs typeface="+mn-cs"/>
                        </a:rPr>
                        <a:t>\n2.</a:t>
                      </a:r>
                      <a:r>
                        <a:rPr kumimoji="1" lang="ja-JP" altLang="en-US" sz="1800" b="0" i="0" kern="1200" dirty="0">
                          <a:solidFill>
                            <a:schemeClr val="tx1"/>
                          </a:solidFill>
                          <a:effectLst/>
                          <a:latin typeface="+mn-lt"/>
                          <a:ea typeface="+mn-ea"/>
                          <a:cs typeface="+mn-cs"/>
                        </a:rPr>
                        <a:t>大きな集団や組織の末端にいるより、小さくてもよいから長となって重んじられるほうがよいということ</a:t>
                      </a:r>
                      <a:r>
                        <a:rPr kumimoji="1" lang="en-US" altLang="ja-JP" sz="1800" b="0" i="0" kern="1200" dirty="0">
                          <a:solidFill>
                            <a:schemeClr val="tx1"/>
                          </a:solidFill>
                          <a:effectLst/>
                          <a:latin typeface="+mn-lt"/>
                          <a:ea typeface="+mn-ea"/>
                          <a:cs typeface="+mn-cs"/>
                        </a:rPr>
                        <a:t>\n3.</a:t>
                      </a:r>
                      <a:r>
                        <a:rPr kumimoji="1" lang="ja-JP" altLang="en-US" sz="1800" b="0" i="0" kern="1200" dirty="0">
                          <a:solidFill>
                            <a:schemeClr val="tx1"/>
                          </a:solidFill>
                          <a:effectLst/>
                          <a:latin typeface="+mn-lt"/>
                          <a:ea typeface="+mn-ea"/>
                          <a:cs typeface="+mn-cs"/>
                        </a:rPr>
                        <a:t>助けがなく、まわりが敵・反対者ばかりであること。</a:t>
                      </a:r>
                      <a:r>
                        <a:rPr kumimoji="1" lang="en-US" altLang="ja-JP" sz="1800" b="0" i="0" kern="1200" dirty="0">
                          <a:solidFill>
                            <a:schemeClr val="tx1"/>
                          </a:solidFill>
                          <a:effectLst/>
                          <a:latin typeface="+mn-lt"/>
                          <a:ea typeface="+mn-ea"/>
                          <a:cs typeface="+mn-cs"/>
                        </a:rPr>
                        <a:t>\n4.</a:t>
                      </a:r>
                      <a:r>
                        <a:rPr kumimoji="1" lang="ja-JP" altLang="en-US" sz="1800" b="0" i="0" kern="1200" dirty="0">
                          <a:solidFill>
                            <a:schemeClr val="tx1"/>
                          </a:solidFill>
                          <a:effectLst/>
                          <a:latin typeface="+mn-lt"/>
                          <a:ea typeface="+mn-ea"/>
                          <a:cs typeface="+mn-cs"/>
                        </a:rPr>
                        <a:t>主君のために力を尽くすこと。</a:t>
                      </a:r>
                    </a:p>
                  </a:txBody>
                  <a:tcPr/>
                </a:tc>
                <a:tc>
                  <a:txBody>
                    <a:bodyPr/>
                    <a:lstStyle/>
                    <a:p>
                      <a:r>
                        <a:rPr kumimoji="1" lang="en-US" altLang="ja-JP" dirty="0"/>
                        <a:t>1</a:t>
                      </a:r>
                      <a:endParaRPr kumimoji="1" lang="ja-JP" altLang="en-US" dirty="0"/>
                    </a:p>
                  </a:txBody>
                  <a:tcPr/>
                </a:tc>
                <a:tc>
                  <a:txBody>
                    <a:bodyPr/>
                    <a:lstStyle/>
                    <a:p>
                      <a:r>
                        <a:rPr kumimoji="1" lang="ja-JP" altLang="en-US" dirty="0"/>
                        <a:t>羊頭狗肉という言葉の由来は</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sp>
        <p:nvSpPr>
          <p:cNvPr id="16" name="テキスト ボックス 15">
            <a:extLst>
              <a:ext uri="{FF2B5EF4-FFF2-40B4-BE49-F238E27FC236}">
                <a16:creationId xmlns:a16="http://schemas.microsoft.com/office/drawing/2014/main" id="{0FB636A1-AC8A-BF61-B118-F4F04089AC00}"/>
              </a:ext>
            </a:extLst>
          </p:cNvPr>
          <p:cNvSpPr txBox="1"/>
          <p:nvPr/>
        </p:nvSpPr>
        <p:spPr>
          <a:xfrm>
            <a:off x="8240486" y="2400011"/>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7" name="テキスト ボックス 16">
            <a:extLst>
              <a:ext uri="{FF2B5EF4-FFF2-40B4-BE49-F238E27FC236}">
                <a16:creationId xmlns:a16="http://schemas.microsoft.com/office/drawing/2014/main" id="{5C842E7C-7643-FA7F-2466-A3498FBBF9E5}"/>
              </a:ext>
            </a:extLst>
          </p:cNvPr>
          <p:cNvSpPr txBox="1"/>
          <p:nvPr/>
        </p:nvSpPr>
        <p:spPr>
          <a:xfrm>
            <a:off x="6593492" y="5947005"/>
            <a:ext cx="4506900" cy="646331"/>
          </a:xfrm>
          <a:prstGeom prst="rect">
            <a:avLst/>
          </a:prstGeom>
          <a:noFill/>
        </p:spPr>
        <p:txBody>
          <a:bodyPr wrap="square" rtlCol="0">
            <a:spAutoFit/>
          </a:bodyPr>
          <a:lstStyle/>
          <a:p>
            <a:r>
              <a:rPr lang="ja-JP" altLang="en-US" b="1" dirty="0"/>
              <a:t>複数の選択肢がある問題でも、</a:t>
            </a:r>
            <a:r>
              <a:rPr lang="en-US" altLang="ja-JP" b="1" dirty="0"/>
              <a:t>question </a:t>
            </a:r>
            <a:r>
              <a:rPr lang="ja-JP" altLang="en-US" b="1" dirty="0"/>
              <a:t>でなんとかする</a:t>
            </a:r>
            <a:endParaRPr lang="en-US" altLang="ja-JP" b="1" dirty="0"/>
          </a:p>
        </p:txBody>
      </p:sp>
      <p:sp>
        <p:nvSpPr>
          <p:cNvPr id="19" name="テキスト ボックス 18">
            <a:extLst>
              <a:ext uri="{FF2B5EF4-FFF2-40B4-BE49-F238E27FC236}">
                <a16:creationId xmlns:a16="http://schemas.microsoft.com/office/drawing/2014/main" id="{84A78E69-55F1-AF3A-F8FA-F62B53A084B6}"/>
              </a:ext>
            </a:extLst>
          </p:cNvPr>
          <p:cNvSpPr txBox="1"/>
          <p:nvPr/>
        </p:nvSpPr>
        <p:spPr>
          <a:xfrm>
            <a:off x="1219199" y="5947005"/>
            <a:ext cx="4506900" cy="923330"/>
          </a:xfrm>
          <a:prstGeom prst="rect">
            <a:avLst/>
          </a:prstGeom>
          <a:noFill/>
        </p:spPr>
        <p:txBody>
          <a:bodyPr wrap="square" rtlCol="0">
            <a:spAutoFit/>
          </a:bodyPr>
          <a:lstStyle/>
          <a:p>
            <a:r>
              <a:rPr lang="ja-JP" altLang="en-US" b="1" dirty="0"/>
              <a:t>タイピングは </a:t>
            </a:r>
            <a:r>
              <a:rPr lang="en-US" altLang="ja-JP" b="1" dirty="0"/>
              <a:t>question </a:t>
            </a:r>
            <a:r>
              <a:rPr lang="ja-JP" altLang="en-US" b="1" dirty="0"/>
              <a:t>と </a:t>
            </a:r>
            <a:r>
              <a:rPr lang="en-US" altLang="ja-JP" b="1" dirty="0"/>
              <a:t>answer </a:t>
            </a:r>
            <a:r>
              <a:rPr lang="ja-JP" altLang="en-US" b="1" dirty="0"/>
              <a:t>が完全に重複する（重複させずに効率よいデータ保存形式はあるのか？）</a:t>
            </a:r>
            <a:endParaRPr lang="en-US" altLang="ja-JP" b="1" dirty="0"/>
          </a:p>
        </p:txBody>
      </p:sp>
    </p:spTree>
    <p:extLst>
      <p:ext uri="{BB962C8B-B14F-4D97-AF65-F5344CB8AC3E}">
        <p14:creationId xmlns:p14="http://schemas.microsoft.com/office/powerpoint/2010/main" val="2472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9" y="477875"/>
            <a:ext cx="8600662" cy="707886"/>
          </a:xfrm>
          <a:prstGeom prst="rect">
            <a:avLst/>
          </a:prstGeom>
          <a:noFill/>
        </p:spPr>
        <p:txBody>
          <a:bodyPr wrap="square" rtlCol="0">
            <a:spAutoFit/>
          </a:bodyPr>
          <a:lstStyle/>
          <a:p>
            <a:r>
              <a:rPr kumimoji="1" lang="ja-JP" altLang="en-US" sz="4000" b="1" dirty="0"/>
              <a:t>問題画面（エンドレスモードの例）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219199"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207975" y="3928739"/>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おみおつ</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52905" y="2119248"/>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御御御付</a:t>
            </a:r>
          </a:p>
        </p:txBody>
      </p:sp>
      <p:sp>
        <p:nvSpPr>
          <p:cNvPr id="7" name="テキスト ボックス 6">
            <a:extLst>
              <a:ext uri="{FF2B5EF4-FFF2-40B4-BE49-F238E27FC236}">
                <a16:creationId xmlns:a16="http://schemas.microsoft.com/office/drawing/2014/main" id="{9C4CBB7A-B823-E577-FF84-8CEA6A450518}"/>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8" name="テキスト ボックス 7">
            <a:extLst>
              <a:ext uri="{FF2B5EF4-FFF2-40B4-BE49-F238E27FC236}">
                <a16:creationId xmlns:a16="http://schemas.microsoft.com/office/drawing/2014/main" id="{B1FFFFE8-FC08-C94A-0F90-697474D48E89}"/>
              </a:ext>
            </a:extLst>
          </p:cNvPr>
          <p:cNvSpPr txBox="1"/>
          <p:nvPr/>
        </p:nvSpPr>
        <p:spPr>
          <a:xfrm>
            <a:off x="8707251" y="4076667"/>
            <a:ext cx="159126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結果画面へ進むボタン</a:t>
            </a:r>
          </a:p>
        </p:txBody>
      </p:sp>
      <p:sp>
        <p:nvSpPr>
          <p:cNvPr id="9" name="テキスト ボックス 8">
            <a:extLst>
              <a:ext uri="{FF2B5EF4-FFF2-40B4-BE49-F238E27FC236}">
                <a16:creationId xmlns:a16="http://schemas.microsoft.com/office/drawing/2014/main" id="{B5A06080-5C62-DC67-A01C-C31568B09007}"/>
              </a:ext>
            </a:extLst>
          </p:cNvPr>
          <p:cNvSpPr txBox="1"/>
          <p:nvPr/>
        </p:nvSpPr>
        <p:spPr>
          <a:xfrm>
            <a:off x="8740107" y="1811495"/>
            <a:ext cx="1733065"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正答率（正解数 </a:t>
            </a:r>
            <a:r>
              <a:rPr lang="en-US" altLang="ja-JP" sz="1600" dirty="0"/>
              <a:t>/ </a:t>
            </a:r>
            <a:r>
              <a:rPr lang="ja-JP" altLang="en-US" sz="1600" dirty="0"/>
              <a:t>累計問題数）</a:t>
            </a:r>
          </a:p>
        </p:txBody>
      </p:sp>
    </p:spTree>
    <p:extLst>
      <p:ext uri="{BB962C8B-B14F-4D97-AF65-F5344CB8AC3E}">
        <p14:creationId xmlns:p14="http://schemas.microsoft.com/office/powerpoint/2010/main" val="13184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707886"/>
          </a:xfrm>
          <a:prstGeom prst="rect">
            <a:avLst/>
          </a:prstGeom>
          <a:noFill/>
        </p:spPr>
        <p:txBody>
          <a:bodyPr wrap="square" rtlCol="0">
            <a:spAutoFit/>
          </a:bodyPr>
          <a:lstStyle/>
          <a:p>
            <a:r>
              <a:rPr lang="ja-JP" altLang="en-US" sz="4000" b="1" dirty="0"/>
              <a:t>エンドレスモードでの正解確認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969301" y="215828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1811012" y="4646828"/>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正答：</a:t>
            </a:r>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2138614" y="2443645"/>
            <a:ext cx="5728347"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969301" y="1249868"/>
            <a:ext cx="9764013" cy="707886"/>
          </a:xfrm>
          <a:prstGeom prst="rect">
            <a:avLst/>
          </a:prstGeom>
          <a:noFill/>
        </p:spPr>
        <p:txBody>
          <a:bodyPr wrap="square" rtlCol="0">
            <a:spAutoFit/>
          </a:bodyPr>
          <a:lstStyle/>
          <a:p>
            <a:r>
              <a:rPr kumimoji="1" lang="ja-JP" altLang="en-US" sz="2000" dirty="0"/>
              <a:t>時間制限モードや問題数固定モードでは</a:t>
            </a:r>
            <a:r>
              <a:rPr lang="ja-JP" altLang="en-US" sz="2000" dirty="0"/>
              <a:t>出さない</a:t>
            </a:r>
            <a:r>
              <a:rPr kumimoji="1" lang="ja-JP" altLang="en-US" sz="2000" dirty="0"/>
              <a:t>。エンドレスモードでは</a:t>
            </a:r>
            <a:r>
              <a:rPr lang="ja-JP" altLang="en-US" sz="2000" dirty="0"/>
              <a:t>この画面で停止し、</a:t>
            </a:r>
            <a:r>
              <a:rPr kumimoji="1" lang="ja-JP" altLang="en-US" sz="2000" dirty="0"/>
              <a:t> </a:t>
            </a:r>
            <a:r>
              <a:rPr kumimoji="1" lang="en-US" altLang="ja-JP" sz="2000" dirty="0"/>
              <a:t>Enter </a:t>
            </a:r>
            <a:r>
              <a:rPr kumimoji="1" lang="ja-JP" altLang="en-US" sz="2000" dirty="0"/>
              <a:t>キーを押して進めるまでじっくり確認できる</a:t>
            </a:r>
            <a:r>
              <a:rPr lang="ja-JP" altLang="en-US" sz="2000" dirty="0"/>
              <a:t>。</a:t>
            </a:r>
            <a:endParaRPr kumimoji="1" lang="ja-JP" altLang="en-US" sz="2000" dirty="0"/>
          </a:p>
        </p:txBody>
      </p:sp>
      <p:sp>
        <p:nvSpPr>
          <p:cNvPr id="7" name="テキスト ボックス 6">
            <a:extLst>
              <a:ext uri="{FF2B5EF4-FFF2-40B4-BE49-F238E27FC236}">
                <a16:creationId xmlns:a16="http://schemas.microsoft.com/office/drawing/2014/main" id="{AC42F77C-B2CA-D0D0-1548-3A9DEF936FFE}"/>
              </a:ext>
            </a:extLst>
          </p:cNvPr>
          <p:cNvSpPr txBox="1"/>
          <p:nvPr/>
        </p:nvSpPr>
        <p:spPr>
          <a:xfrm>
            <a:off x="4190525" y="5862929"/>
            <a:ext cx="33215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次へボタン（ </a:t>
            </a:r>
            <a:r>
              <a:rPr lang="en-US" altLang="ja-JP" dirty="0"/>
              <a:t>Enter </a:t>
            </a:r>
            <a:r>
              <a:rPr lang="ja-JP" altLang="en-US" dirty="0"/>
              <a:t>でも可）</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745295" y="2322192"/>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累計正解数 </a:t>
            </a:r>
            <a:r>
              <a:rPr lang="en-US" altLang="ja-JP" sz="1600" dirty="0"/>
              <a:t>/ </a:t>
            </a:r>
            <a:r>
              <a:rPr lang="ja-JP" altLang="en-US" sz="1600" dirty="0"/>
              <a:t>累計問題数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874061" y="2957914"/>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10" name="テキスト ボックス 9">
            <a:extLst>
              <a:ext uri="{FF2B5EF4-FFF2-40B4-BE49-F238E27FC236}">
                <a16:creationId xmlns:a16="http://schemas.microsoft.com/office/drawing/2014/main" id="{9B70BF88-3CB8-88EC-7B38-B1F35AD54500}"/>
              </a:ext>
            </a:extLst>
          </p:cNvPr>
          <p:cNvSpPr txBox="1"/>
          <p:nvPr/>
        </p:nvSpPr>
        <p:spPr>
          <a:xfrm>
            <a:off x="8486471" y="3381552"/>
            <a:ext cx="191916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終了し結果画面へ行くボタン</a:t>
            </a:r>
          </a:p>
        </p:txBody>
      </p:sp>
      <p:sp>
        <p:nvSpPr>
          <p:cNvPr id="11" name="テキスト ボックス 10">
            <a:extLst>
              <a:ext uri="{FF2B5EF4-FFF2-40B4-BE49-F238E27FC236}">
                <a16:creationId xmlns:a16="http://schemas.microsoft.com/office/drawing/2014/main" id="{5B2B84AB-B25A-8858-2783-AC6783189EDE}"/>
              </a:ext>
            </a:extLst>
          </p:cNvPr>
          <p:cNvSpPr txBox="1"/>
          <p:nvPr/>
        </p:nvSpPr>
        <p:spPr>
          <a:xfrm>
            <a:off x="1893941" y="5198351"/>
            <a:ext cx="111266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解説：</a:t>
            </a:r>
          </a:p>
        </p:txBody>
      </p:sp>
      <p:sp>
        <p:nvSpPr>
          <p:cNvPr id="12" name="テキスト ボックス 11">
            <a:extLst>
              <a:ext uri="{FF2B5EF4-FFF2-40B4-BE49-F238E27FC236}">
                <a16:creationId xmlns:a16="http://schemas.microsoft.com/office/drawing/2014/main" id="{AE829EAD-A8E1-7920-596F-F14DC084610D}"/>
              </a:ext>
            </a:extLst>
          </p:cNvPr>
          <p:cNvSpPr txBox="1"/>
          <p:nvPr/>
        </p:nvSpPr>
        <p:spPr>
          <a:xfrm>
            <a:off x="3224463" y="4048152"/>
            <a:ext cx="478856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3" name="テキスト ボックス 12">
            <a:extLst>
              <a:ext uri="{FF2B5EF4-FFF2-40B4-BE49-F238E27FC236}">
                <a16:creationId xmlns:a16="http://schemas.microsoft.com/office/drawing/2014/main" id="{495265EB-8313-7FF2-1244-47A75FBD268C}"/>
              </a:ext>
            </a:extLst>
          </p:cNvPr>
          <p:cNvSpPr txBox="1"/>
          <p:nvPr/>
        </p:nvSpPr>
        <p:spPr>
          <a:xfrm>
            <a:off x="2138614" y="3368480"/>
            <a:ext cx="5689044"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プレイヤーの入力：</a:t>
            </a:r>
          </a:p>
        </p:txBody>
      </p:sp>
      <p:sp>
        <p:nvSpPr>
          <p:cNvPr id="14" name="テキスト ボックス 13">
            <a:extLst>
              <a:ext uri="{FF2B5EF4-FFF2-40B4-BE49-F238E27FC236}">
                <a16:creationId xmlns:a16="http://schemas.microsoft.com/office/drawing/2014/main" id="{255D3BF6-901D-DF3C-330F-233CA9757EF0}"/>
              </a:ext>
            </a:extLst>
          </p:cNvPr>
          <p:cNvSpPr txBox="1"/>
          <p:nvPr/>
        </p:nvSpPr>
        <p:spPr>
          <a:xfrm>
            <a:off x="1823044" y="4055804"/>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問題：</a:t>
            </a:r>
          </a:p>
        </p:txBody>
      </p:sp>
      <p:sp>
        <p:nvSpPr>
          <p:cNvPr id="15" name="テキスト ボックス 14">
            <a:extLst>
              <a:ext uri="{FF2B5EF4-FFF2-40B4-BE49-F238E27FC236}">
                <a16:creationId xmlns:a16="http://schemas.microsoft.com/office/drawing/2014/main" id="{F8DAF7DC-B762-9020-B16F-7447BA287B75}"/>
              </a:ext>
            </a:extLst>
          </p:cNvPr>
          <p:cNvSpPr txBox="1"/>
          <p:nvPr/>
        </p:nvSpPr>
        <p:spPr>
          <a:xfrm>
            <a:off x="3185017" y="4599675"/>
            <a:ext cx="482801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6" name="テキスト ボックス 15">
            <a:extLst>
              <a:ext uri="{FF2B5EF4-FFF2-40B4-BE49-F238E27FC236}">
                <a16:creationId xmlns:a16="http://schemas.microsoft.com/office/drawing/2014/main" id="{C70F0AB2-1201-B01A-7BB2-81B5F9D3F998}"/>
              </a:ext>
            </a:extLst>
          </p:cNvPr>
          <p:cNvSpPr txBox="1"/>
          <p:nvPr/>
        </p:nvSpPr>
        <p:spPr>
          <a:xfrm>
            <a:off x="3304276" y="5221909"/>
            <a:ext cx="4708756"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Tree>
    <p:extLst>
      <p:ext uri="{BB962C8B-B14F-4D97-AF65-F5344CB8AC3E}">
        <p14:creationId xmlns:p14="http://schemas.microsoft.com/office/powerpoint/2010/main" val="1448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229601" cy="707886"/>
          </a:xfrm>
          <a:prstGeom prst="rect">
            <a:avLst/>
          </a:prstGeom>
          <a:noFill/>
        </p:spPr>
        <p:txBody>
          <a:bodyPr wrap="square" rtlCol="0">
            <a:spAutoFit/>
          </a:bodyPr>
          <a:lstStyle/>
          <a:p>
            <a:r>
              <a:rPr kumimoji="1" lang="ja-JP" altLang="en-US" sz="4000" b="1" dirty="0"/>
              <a:t>問題画面（</a:t>
            </a:r>
            <a:r>
              <a:rPr lang="ja-JP" altLang="en-US" sz="4000" b="1" dirty="0"/>
              <a:t>時間制限モード</a:t>
            </a:r>
            <a:r>
              <a:rPr kumimoji="1" lang="ja-JP" altLang="en-US" sz="4000" b="1" dirty="0"/>
              <a:t>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295009"/>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897088" y="4078472"/>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err="1"/>
              <a:t>hor</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897088" y="2127495"/>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800" dirty="0"/>
              <a:t>horse</a:t>
            </a:r>
            <a:endParaRPr lang="ja-JP" altLang="en-US" sz="4800" dirty="0"/>
          </a:p>
        </p:txBody>
      </p:sp>
      <p:sp>
        <p:nvSpPr>
          <p:cNvPr id="6" name="テキスト ボックス 5">
            <a:extLst>
              <a:ext uri="{FF2B5EF4-FFF2-40B4-BE49-F238E27FC236}">
                <a16:creationId xmlns:a16="http://schemas.microsoft.com/office/drawing/2014/main" id="{78FB05A2-E15A-AE9A-324F-10EB5FF92ADD}"/>
              </a:ext>
            </a:extLst>
          </p:cNvPr>
          <p:cNvSpPr txBox="1"/>
          <p:nvPr/>
        </p:nvSpPr>
        <p:spPr>
          <a:xfrm>
            <a:off x="8811009" y="1681901"/>
            <a:ext cx="1764225"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累計正解問題数</a:t>
            </a:r>
          </a:p>
        </p:txBody>
      </p:sp>
      <p:sp>
        <p:nvSpPr>
          <p:cNvPr id="7" name="テキスト ボックス 6">
            <a:extLst>
              <a:ext uri="{FF2B5EF4-FFF2-40B4-BE49-F238E27FC236}">
                <a16:creationId xmlns:a16="http://schemas.microsoft.com/office/drawing/2014/main" id="{039969D7-E4EE-0587-8A36-0DB56A8D5672}"/>
              </a:ext>
            </a:extLst>
          </p:cNvPr>
          <p:cNvSpPr txBox="1"/>
          <p:nvPr/>
        </p:nvSpPr>
        <p:spPr>
          <a:xfrm>
            <a:off x="8920215" y="239739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残り時間</a:t>
            </a:r>
          </a:p>
        </p:txBody>
      </p:sp>
      <p:sp>
        <p:nvSpPr>
          <p:cNvPr id="8" name="テキスト ボックス 7">
            <a:extLst>
              <a:ext uri="{FF2B5EF4-FFF2-40B4-BE49-F238E27FC236}">
                <a16:creationId xmlns:a16="http://schemas.microsoft.com/office/drawing/2014/main" id="{18B6D70E-AD55-5AC9-061E-C127DC4982A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2152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613915" cy="707886"/>
          </a:xfrm>
          <a:prstGeom prst="rect">
            <a:avLst/>
          </a:prstGeom>
          <a:noFill/>
        </p:spPr>
        <p:txBody>
          <a:bodyPr wrap="square" rtlCol="0">
            <a:spAutoFit/>
          </a:bodyPr>
          <a:lstStyle/>
          <a:p>
            <a:r>
              <a:rPr kumimoji="1" lang="ja-JP" altLang="en-US" sz="4000" b="1" dirty="0"/>
              <a:t>問題画面（固定問題数モードの例）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982688" y="4116973"/>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a:t>3</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1789728" y="1681901"/>
            <a:ext cx="669024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〇〇の意味に最も近いものの番号を選べ</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p>
        </p:txBody>
      </p:sp>
      <p:sp>
        <p:nvSpPr>
          <p:cNvPr id="6" name="テキスト ボックス 5">
            <a:extLst>
              <a:ext uri="{FF2B5EF4-FFF2-40B4-BE49-F238E27FC236}">
                <a16:creationId xmlns:a16="http://schemas.microsoft.com/office/drawing/2014/main" id="{17F89CC9-0416-FA56-2750-ADA6D4B231EB}"/>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7" name="テキスト ボックス 6">
            <a:extLst>
              <a:ext uri="{FF2B5EF4-FFF2-40B4-BE49-F238E27FC236}">
                <a16:creationId xmlns:a16="http://schemas.microsoft.com/office/drawing/2014/main" id="{35C5FE66-0440-94A5-BEDA-779821C52077}"/>
              </a:ext>
            </a:extLst>
          </p:cNvPr>
          <p:cNvSpPr txBox="1"/>
          <p:nvPr/>
        </p:nvSpPr>
        <p:spPr>
          <a:xfrm>
            <a:off x="8914767" y="1681901"/>
            <a:ext cx="159126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残り問題数</a:t>
            </a:r>
          </a:p>
        </p:txBody>
      </p:sp>
      <p:sp>
        <p:nvSpPr>
          <p:cNvPr id="9" name="テキスト ボックス 8">
            <a:extLst>
              <a:ext uri="{FF2B5EF4-FFF2-40B4-BE49-F238E27FC236}">
                <a16:creationId xmlns:a16="http://schemas.microsoft.com/office/drawing/2014/main" id="{DBDDC2F1-C1D1-B188-BE87-01E8E86B259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35362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1323439"/>
          </a:xfrm>
          <a:prstGeom prst="rect">
            <a:avLst/>
          </a:prstGeom>
          <a:noFill/>
        </p:spPr>
        <p:txBody>
          <a:bodyPr wrap="square" rtlCol="0">
            <a:spAutoFit/>
          </a:bodyPr>
          <a:lstStyle/>
          <a:p>
            <a:r>
              <a:rPr lang="ja-JP" altLang="en-US" sz="4000" b="1" dirty="0"/>
              <a:t>時間制限モード </a:t>
            </a:r>
            <a:r>
              <a:rPr lang="en-US" altLang="ja-JP" sz="4000" b="1" dirty="0"/>
              <a:t>/ </a:t>
            </a:r>
            <a:r>
              <a:rPr lang="ja-JP" altLang="en-US" sz="4000" b="1" dirty="0"/>
              <a:t>固定問題数モードでの正解確認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2049353" y="1715897"/>
            <a:ext cx="5557396" cy="400110"/>
          </a:xfrm>
          <a:prstGeom prst="rect">
            <a:avLst/>
          </a:prstGeom>
          <a:noFill/>
        </p:spPr>
        <p:txBody>
          <a:bodyPr wrap="square" rtlCol="0">
            <a:spAutoFit/>
          </a:bodyPr>
          <a:lstStyle/>
          <a:p>
            <a:r>
              <a:rPr lang="ja-JP" altLang="en-US" sz="2000" dirty="0"/>
              <a:t>正誤の表示とそれに応じた</a:t>
            </a:r>
            <a:r>
              <a:rPr kumimoji="1" lang="ja-JP" altLang="en-US" sz="2000" dirty="0"/>
              <a:t>音が一瞬表示される</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Tree>
    <p:extLst>
      <p:ext uri="{BB962C8B-B14F-4D97-AF65-F5344CB8AC3E}">
        <p14:creationId xmlns:p14="http://schemas.microsoft.com/office/powerpoint/2010/main" val="302502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TotalTime>
  <Words>1136</Words>
  <Application>Microsoft Office PowerPoint</Application>
  <PresentationFormat>ワイド画面</PresentationFormat>
  <Paragraphs>199</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海</dc:creator>
  <cp:lastModifiedBy>海 田中</cp:lastModifiedBy>
  <cp:revision>41</cp:revision>
  <dcterms:created xsi:type="dcterms:W3CDTF">2023-09-04T16:18:38Z</dcterms:created>
  <dcterms:modified xsi:type="dcterms:W3CDTF">2023-09-06T18:14:18Z</dcterms:modified>
</cp:coreProperties>
</file>